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62"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16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44F896D-E7B7-4561-BB76-64707F70BC11}" type="datetimeFigureOut">
              <a:rPr lang="it-IT" smtClean="0"/>
              <a:t>14/10/2021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54602D1-BD4A-4328-8BB8-50253C99BB93}" type="slidenum">
              <a:rPr lang="it-IT" smtClean="0"/>
              <a:t>‹N›</a:t>
            </a:fld>
            <a:endParaRPr lang="it-IT"/>
          </a:p>
        </p:txBody>
      </p:sp>
    </p:spTree>
    <p:extLst>
      <p:ext uri="{BB962C8B-B14F-4D97-AF65-F5344CB8AC3E}">
        <p14:creationId xmlns:p14="http://schemas.microsoft.com/office/powerpoint/2010/main" val="1923753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44F896D-E7B7-4561-BB76-64707F70BC11}" type="datetimeFigureOut">
              <a:rPr lang="it-IT" smtClean="0"/>
              <a:t>14/10/2021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54602D1-BD4A-4328-8BB8-50253C99BB93}" type="slidenum">
              <a:rPr lang="it-IT" smtClean="0"/>
              <a:t>‹N›</a:t>
            </a:fld>
            <a:endParaRPr lang="it-IT"/>
          </a:p>
        </p:txBody>
      </p:sp>
    </p:spTree>
    <p:extLst>
      <p:ext uri="{BB962C8B-B14F-4D97-AF65-F5344CB8AC3E}">
        <p14:creationId xmlns:p14="http://schemas.microsoft.com/office/powerpoint/2010/main" val="289046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44F896D-E7B7-4561-BB76-64707F70BC11}" type="datetimeFigureOut">
              <a:rPr lang="it-IT" smtClean="0"/>
              <a:t>14/10/2021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54602D1-BD4A-4328-8BB8-50253C99BB93}" type="slidenum">
              <a:rPr lang="it-IT" smtClean="0"/>
              <a:t>‹N›</a:t>
            </a:fld>
            <a:endParaRPr lang="it-IT"/>
          </a:p>
        </p:txBody>
      </p:sp>
    </p:spTree>
    <p:extLst>
      <p:ext uri="{BB962C8B-B14F-4D97-AF65-F5344CB8AC3E}">
        <p14:creationId xmlns:p14="http://schemas.microsoft.com/office/powerpoint/2010/main" val="310379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44F896D-E7B7-4561-BB76-64707F70BC11}" type="datetimeFigureOut">
              <a:rPr lang="it-IT" smtClean="0"/>
              <a:t>14/10/2021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54602D1-BD4A-4328-8BB8-50253C99BB93}" type="slidenum">
              <a:rPr lang="it-IT" smtClean="0"/>
              <a:t>‹N›</a:t>
            </a:fld>
            <a:endParaRPr lang="it-IT"/>
          </a:p>
        </p:txBody>
      </p:sp>
    </p:spTree>
    <p:extLst>
      <p:ext uri="{BB962C8B-B14F-4D97-AF65-F5344CB8AC3E}">
        <p14:creationId xmlns:p14="http://schemas.microsoft.com/office/powerpoint/2010/main" val="2714646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44F896D-E7B7-4561-BB76-64707F70BC11}" type="datetimeFigureOut">
              <a:rPr lang="it-IT" smtClean="0"/>
              <a:t>14/10/2021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54602D1-BD4A-4328-8BB8-50253C99BB93}" type="slidenum">
              <a:rPr lang="it-IT" smtClean="0"/>
              <a:t>‹N›</a:t>
            </a:fld>
            <a:endParaRPr lang="it-IT"/>
          </a:p>
        </p:txBody>
      </p:sp>
    </p:spTree>
    <p:extLst>
      <p:ext uri="{BB962C8B-B14F-4D97-AF65-F5344CB8AC3E}">
        <p14:creationId xmlns:p14="http://schemas.microsoft.com/office/powerpoint/2010/main" val="371976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44F896D-E7B7-4561-BB76-64707F70BC11}" type="datetimeFigureOut">
              <a:rPr lang="it-IT" smtClean="0"/>
              <a:t>14/10/2021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54602D1-BD4A-4328-8BB8-50253C99BB93}" type="slidenum">
              <a:rPr lang="it-IT" smtClean="0"/>
              <a:t>‹N›</a:t>
            </a:fld>
            <a:endParaRPr lang="it-IT"/>
          </a:p>
        </p:txBody>
      </p:sp>
    </p:spTree>
    <p:extLst>
      <p:ext uri="{BB962C8B-B14F-4D97-AF65-F5344CB8AC3E}">
        <p14:creationId xmlns:p14="http://schemas.microsoft.com/office/powerpoint/2010/main" val="3804809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44F896D-E7B7-4561-BB76-64707F70BC11}" type="datetimeFigureOut">
              <a:rPr lang="it-IT" smtClean="0"/>
              <a:t>14/10/2021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54602D1-BD4A-4328-8BB8-50253C99BB93}" type="slidenum">
              <a:rPr lang="it-IT" smtClean="0"/>
              <a:t>‹N›</a:t>
            </a:fld>
            <a:endParaRPr lang="it-IT"/>
          </a:p>
        </p:txBody>
      </p:sp>
    </p:spTree>
    <p:extLst>
      <p:ext uri="{BB962C8B-B14F-4D97-AF65-F5344CB8AC3E}">
        <p14:creationId xmlns:p14="http://schemas.microsoft.com/office/powerpoint/2010/main" val="39728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44F896D-E7B7-4561-BB76-64707F70BC11}" type="datetimeFigureOut">
              <a:rPr lang="it-IT" smtClean="0"/>
              <a:t>14/10/2021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54602D1-BD4A-4328-8BB8-50253C99BB93}" type="slidenum">
              <a:rPr lang="it-IT" smtClean="0"/>
              <a:t>‹N›</a:t>
            </a:fld>
            <a:endParaRPr lang="it-IT"/>
          </a:p>
        </p:txBody>
      </p:sp>
    </p:spTree>
    <p:extLst>
      <p:ext uri="{BB962C8B-B14F-4D97-AF65-F5344CB8AC3E}">
        <p14:creationId xmlns:p14="http://schemas.microsoft.com/office/powerpoint/2010/main" val="1613509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44F896D-E7B7-4561-BB76-64707F70BC11}" type="datetimeFigureOut">
              <a:rPr lang="it-IT" smtClean="0"/>
              <a:t>14/10/2021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54602D1-BD4A-4328-8BB8-50253C99BB93}" type="slidenum">
              <a:rPr lang="it-IT" smtClean="0"/>
              <a:t>‹N›</a:t>
            </a:fld>
            <a:endParaRPr lang="it-IT"/>
          </a:p>
        </p:txBody>
      </p:sp>
    </p:spTree>
    <p:extLst>
      <p:ext uri="{BB962C8B-B14F-4D97-AF65-F5344CB8AC3E}">
        <p14:creationId xmlns:p14="http://schemas.microsoft.com/office/powerpoint/2010/main" val="13802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44F896D-E7B7-4561-BB76-64707F70BC11}" type="datetimeFigureOut">
              <a:rPr lang="it-IT" smtClean="0"/>
              <a:t>14/10/2021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54602D1-BD4A-4328-8BB8-50253C99BB93}" type="slidenum">
              <a:rPr lang="it-IT" smtClean="0"/>
              <a:t>‹N›</a:t>
            </a:fld>
            <a:endParaRPr lang="it-IT"/>
          </a:p>
        </p:txBody>
      </p:sp>
    </p:spTree>
    <p:extLst>
      <p:ext uri="{BB962C8B-B14F-4D97-AF65-F5344CB8AC3E}">
        <p14:creationId xmlns:p14="http://schemas.microsoft.com/office/powerpoint/2010/main" val="362473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44F896D-E7B7-4561-BB76-64707F70BC11}" type="datetimeFigureOut">
              <a:rPr lang="it-IT" smtClean="0"/>
              <a:t>14/10/2021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54602D1-BD4A-4328-8BB8-50253C99BB93}" type="slidenum">
              <a:rPr lang="it-IT" smtClean="0"/>
              <a:t>‹N›</a:t>
            </a:fld>
            <a:endParaRPr lang="it-IT"/>
          </a:p>
        </p:txBody>
      </p:sp>
    </p:spTree>
    <p:extLst>
      <p:ext uri="{BB962C8B-B14F-4D97-AF65-F5344CB8AC3E}">
        <p14:creationId xmlns:p14="http://schemas.microsoft.com/office/powerpoint/2010/main" val="2474513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4F896D-E7B7-4561-BB76-64707F70BC11}" type="datetimeFigureOut">
              <a:rPr lang="it-IT" smtClean="0"/>
              <a:t>14/10/2021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602D1-BD4A-4328-8BB8-50253C99BB93}" type="slidenum">
              <a:rPr lang="it-IT" smtClean="0"/>
              <a:t>‹N›</a:t>
            </a:fld>
            <a:endParaRPr lang="it-IT"/>
          </a:p>
        </p:txBody>
      </p:sp>
    </p:spTree>
    <p:extLst>
      <p:ext uri="{BB962C8B-B14F-4D97-AF65-F5344CB8AC3E}">
        <p14:creationId xmlns:p14="http://schemas.microsoft.com/office/powerpoint/2010/main" val="3757585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facebook.com/watch/?v=603061800425591" TargetMode="Externa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hyperlink" Target="https://www.facebook.com/watch/?v=477122166342937" TargetMode="External"/><Relationship Id="rId2" Type="http://schemas.openxmlformats.org/officeDocument/2006/relationships/hyperlink" Target="https://sites.google.com/iespabloruizpicasso.es/erasmuspluska229music/final-products/the-3rd-ltt-activities-final-products?authuser=0" TargetMode="External"/><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presentation/d/1j2UofJRXRlkuYVnY4EmiUKki6qFOwlCl/edit#slide=id.p1" TargetMode="External"/><Relationship Id="rId2" Type="http://schemas.openxmlformats.org/officeDocument/2006/relationships/hyperlink" Target="https://sites.google.com/d/11DUsC3xXxe84n24RuTV5mE0_qA8gL_pH/p/10hJHlooDkMcgBPsB3lMWPXkZrCAKbRSu/edi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ocs.google.com/presentation/d/1XHgnb5SuqVOFXF-Az-DglrrMZTVWvtGb/edit#slide=id.p1"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7836"/>
            <a:ext cx="2378075"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504841"/>
            <a:ext cx="2378075"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3347864" y="628984"/>
            <a:ext cx="2502024" cy="1477328"/>
          </a:xfrm>
          <a:prstGeom prst="rect">
            <a:avLst/>
          </a:prstGeom>
        </p:spPr>
        <p:txBody>
          <a:bodyPr wrap="square">
            <a:spAutoFit/>
          </a:bodyPr>
          <a:lstStyle/>
          <a:p>
            <a:pPr lvl="0"/>
            <a:r>
              <a:rPr lang="it-IT" dirty="0">
                <a:solidFill>
                  <a:prstClr val="black"/>
                </a:solidFill>
              </a:rPr>
              <a:t> </a:t>
            </a:r>
            <a:r>
              <a:rPr lang="it-IT" dirty="0">
                <a:solidFill>
                  <a:srgbClr val="4BACC6">
                    <a:lumMod val="75000"/>
                  </a:srgbClr>
                </a:solidFill>
              </a:rPr>
              <a:t>PROGETTO </a:t>
            </a:r>
          </a:p>
          <a:p>
            <a:pPr lvl="0"/>
            <a:r>
              <a:rPr lang="it-IT" dirty="0">
                <a:solidFill>
                  <a:srgbClr val="4BACC6">
                    <a:lumMod val="75000"/>
                  </a:srgbClr>
                </a:solidFill>
              </a:rPr>
              <a:t>CO-FINANZIATO</a:t>
            </a:r>
          </a:p>
          <a:p>
            <a:pPr lvl="0"/>
            <a:r>
              <a:rPr lang="it-IT" dirty="0">
                <a:solidFill>
                  <a:srgbClr val="4BACC6">
                    <a:lumMod val="75000"/>
                  </a:srgbClr>
                </a:solidFill>
              </a:rPr>
              <a:t> DAL PROGRAMMA</a:t>
            </a:r>
          </a:p>
          <a:p>
            <a:pPr lvl="0"/>
            <a:r>
              <a:rPr lang="it-IT" dirty="0">
                <a:solidFill>
                  <a:srgbClr val="4BACC6">
                    <a:lumMod val="75000"/>
                  </a:srgbClr>
                </a:solidFill>
              </a:rPr>
              <a:t>ERASMUS PLUS </a:t>
            </a:r>
          </a:p>
          <a:p>
            <a:pPr lvl="0"/>
            <a:r>
              <a:rPr lang="it-IT" dirty="0">
                <a:solidFill>
                  <a:srgbClr val="4BACC6">
                    <a:lumMod val="75000"/>
                  </a:srgbClr>
                </a:solidFill>
              </a:rPr>
              <a:t>DELL’UNIONE EUROPEA</a:t>
            </a:r>
          </a:p>
        </p:txBody>
      </p:sp>
      <p:sp>
        <p:nvSpPr>
          <p:cNvPr id="5" name="Rettangolo 4"/>
          <p:cNvSpPr/>
          <p:nvPr/>
        </p:nvSpPr>
        <p:spPr>
          <a:xfrm>
            <a:off x="611559" y="2459504"/>
            <a:ext cx="8282731" cy="1569660"/>
          </a:xfrm>
          <a:prstGeom prst="rect">
            <a:avLst/>
          </a:prstGeom>
        </p:spPr>
        <p:txBody>
          <a:bodyPr wrap="square">
            <a:spAutoFit/>
          </a:bodyPr>
          <a:lstStyle/>
          <a:p>
            <a:pPr algn="ctr"/>
            <a:r>
              <a:rPr lang="it-IT" sz="2400" b="1" dirty="0">
                <a:solidFill>
                  <a:prstClr val="black"/>
                </a:solidFill>
                <a:ea typeface="+mj-ea"/>
                <a:cs typeface="+mj-cs"/>
              </a:rPr>
              <a:t>MUSIC: A MELODIC METHODOLOGY INTO</a:t>
            </a:r>
            <a:br>
              <a:rPr lang="it-IT" sz="2400" b="1" dirty="0">
                <a:solidFill>
                  <a:prstClr val="black"/>
                </a:solidFill>
                <a:ea typeface="+mj-ea"/>
                <a:cs typeface="+mj-cs"/>
              </a:rPr>
            </a:br>
            <a:r>
              <a:rPr lang="it-IT" sz="2400" b="1" dirty="0">
                <a:solidFill>
                  <a:prstClr val="black"/>
                </a:solidFill>
                <a:ea typeface="+mj-ea"/>
                <a:cs typeface="+mj-cs"/>
              </a:rPr>
              <a:t>TEACHING AND LEARNING</a:t>
            </a:r>
            <a:br>
              <a:rPr lang="it-IT" sz="2400" b="1" dirty="0">
                <a:solidFill>
                  <a:prstClr val="black"/>
                </a:solidFill>
                <a:ea typeface="+mj-ea"/>
                <a:cs typeface="+mj-cs"/>
              </a:rPr>
            </a:br>
            <a:r>
              <a:rPr lang="it-IT" sz="2400" b="1" dirty="0">
                <a:solidFill>
                  <a:prstClr val="black"/>
                </a:solidFill>
                <a:ea typeface="+mj-ea"/>
                <a:cs typeface="+mj-cs"/>
              </a:rPr>
              <a:t>2018-1-ES01-KA229-050761</a:t>
            </a:r>
            <a:br>
              <a:rPr lang="it-IT" sz="2400" b="1" dirty="0">
                <a:solidFill>
                  <a:prstClr val="black"/>
                </a:solidFill>
                <a:ea typeface="+mj-ea"/>
                <a:cs typeface="+mj-cs"/>
              </a:rPr>
            </a:br>
            <a:r>
              <a:rPr lang="it-IT" sz="2400" b="1" dirty="0">
                <a:solidFill>
                  <a:prstClr val="black"/>
                </a:solidFill>
                <a:ea typeface="+mj-ea"/>
                <a:cs typeface="+mj-cs"/>
              </a:rPr>
              <a:t>SCHOOL EXCHANGE PARTNERSHIP</a:t>
            </a:r>
            <a:endParaRPr lang="it-IT" dirty="0"/>
          </a:p>
        </p:txBody>
      </p:sp>
      <p:sp>
        <p:nvSpPr>
          <p:cNvPr id="6" name="Rettangolo 5"/>
          <p:cNvSpPr/>
          <p:nvPr/>
        </p:nvSpPr>
        <p:spPr>
          <a:xfrm>
            <a:off x="142999" y="4056691"/>
            <a:ext cx="9001001" cy="2369880"/>
          </a:xfrm>
          <a:prstGeom prst="rect">
            <a:avLst/>
          </a:prstGeom>
        </p:spPr>
        <p:txBody>
          <a:bodyPr wrap="square">
            <a:spAutoFit/>
          </a:bodyPr>
          <a:lstStyle/>
          <a:p>
            <a:pPr lvl="0" algn="ctr">
              <a:spcBef>
                <a:spcPct val="20000"/>
              </a:spcBef>
            </a:pPr>
            <a:r>
              <a:rPr lang="it-IT" sz="3200" dirty="0">
                <a:solidFill>
                  <a:prstClr val="black">
                    <a:tint val="75000"/>
                  </a:prstClr>
                </a:solidFill>
              </a:rPr>
              <a:t> </a:t>
            </a:r>
            <a:r>
              <a:rPr lang="it-IT" sz="2000" b="1" dirty="0">
                <a:solidFill>
                  <a:prstClr val="black"/>
                </a:solidFill>
                <a:latin typeface="Times New Roman" pitchFamily="18" charset="0"/>
                <a:cs typeface="Times New Roman" pitchFamily="18" charset="0"/>
              </a:rPr>
              <a:t>Il Team Italiano del Convitto Nazionale Regina Margherita  di Anagni - Italia  </a:t>
            </a:r>
          </a:p>
          <a:p>
            <a:pPr lvl="0" algn="ctr">
              <a:spcBef>
                <a:spcPct val="20000"/>
              </a:spcBef>
            </a:pPr>
            <a:r>
              <a:rPr lang="it-IT" sz="2000" b="1" dirty="0">
                <a:solidFill>
                  <a:prstClr val="black"/>
                </a:solidFill>
                <a:latin typeface="Times New Roman" pitchFamily="18" charset="0"/>
                <a:cs typeface="Times New Roman" pitchFamily="18" charset="0"/>
              </a:rPr>
              <a:t>ha partecipato alla </a:t>
            </a:r>
            <a:r>
              <a:rPr lang="it-IT" sz="2000" b="1" dirty="0" smtClean="0">
                <a:solidFill>
                  <a:prstClr val="black"/>
                </a:solidFill>
                <a:latin typeface="Times New Roman" pitchFamily="18" charset="0"/>
                <a:cs typeface="Times New Roman" pitchFamily="18" charset="0"/>
              </a:rPr>
              <a:t>terza </a:t>
            </a:r>
            <a:r>
              <a:rPr lang="it-IT" sz="2000" b="1" dirty="0">
                <a:solidFill>
                  <a:prstClr val="black"/>
                </a:solidFill>
                <a:latin typeface="Times New Roman" pitchFamily="18" charset="0"/>
                <a:cs typeface="Times New Roman" pitchFamily="18" charset="0"/>
              </a:rPr>
              <a:t>attività di insegnamento, apprendimento e formazione organizzata dalla </a:t>
            </a:r>
            <a:r>
              <a:rPr lang="it-IT" sz="2000" b="1" dirty="0">
                <a:solidFill>
                  <a:prstClr val="black"/>
                </a:solidFill>
              </a:rPr>
              <a:t>scuola </a:t>
            </a:r>
          </a:p>
          <a:p>
            <a:pPr lvl="0" algn="ctr">
              <a:spcBef>
                <a:spcPct val="20000"/>
              </a:spcBef>
            </a:pPr>
            <a:r>
              <a:rPr lang="it-IT" sz="2000" b="1" dirty="0">
                <a:solidFill>
                  <a:prstClr val="black"/>
                </a:solidFill>
              </a:rPr>
              <a:t> </a:t>
            </a:r>
            <a:r>
              <a:rPr lang="it-IT" sz="2000" b="1" dirty="0" smtClean="0">
                <a:solidFill>
                  <a:prstClr val="black"/>
                </a:solidFill>
              </a:rPr>
              <a:t>CONVITTO NAZIONALE REGINA MARGHERITA  -SCUOLE ANNESSE</a:t>
            </a:r>
          </a:p>
          <a:p>
            <a:pPr lvl="0" algn="ctr">
              <a:spcBef>
                <a:spcPct val="20000"/>
              </a:spcBef>
            </a:pPr>
            <a:r>
              <a:rPr lang="it-IT" sz="2000" b="1" dirty="0" smtClean="0">
                <a:solidFill>
                  <a:prstClr val="black"/>
                </a:solidFill>
              </a:rPr>
              <a:t>Anagni </a:t>
            </a:r>
            <a:r>
              <a:rPr lang="it-IT" sz="2000" b="1" dirty="0" err="1" smtClean="0">
                <a:solidFill>
                  <a:prstClr val="black"/>
                </a:solidFill>
              </a:rPr>
              <a:t>Italy</a:t>
            </a:r>
            <a:endParaRPr lang="it-IT" sz="2000" b="1" dirty="0">
              <a:solidFill>
                <a:prstClr val="black"/>
              </a:solidFill>
            </a:endParaRPr>
          </a:p>
          <a:p>
            <a:pPr lvl="0" algn="ctr">
              <a:spcBef>
                <a:spcPct val="20000"/>
              </a:spcBef>
            </a:pPr>
            <a:r>
              <a:rPr lang="it-IT" sz="2000" dirty="0" smtClean="0"/>
              <a:t>10.11.2019-16.11.2019</a:t>
            </a:r>
            <a:endParaRPr lang="it-IT" sz="2000" b="1" dirty="0">
              <a:solidFill>
                <a:prstClr val="black"/>
              </a:solidFill>
            </a:endParaRPr>
          </a:p>
        </p:txBody>
      </p:sp>
    </p:spTree>
    <p:extLst>
      <p:ext uri="{BB962C8B-B14F-4D97-AF65-F5344CB8AC3E}">
        <p14:creationId xmlns:p14="http://schemas.microsoft.com/office/powerpoint/2010/main" val="2834130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262" y="188640"/>
            <a:ext cx="4572000" cy="615553"/>
          </a:xfrm>
          <a:prstGeom prst="rect">
            <a:avLst/>
          </a:prstGeom>
        </p:spPr>
        <p:txBody>
          <a:bodyPr>
            <a:spAutoFit/>
          </a:bodyPr>
          <a:lstStyle/>
          <a:p>
            <a:r>
              <a:rPr lang="it-IT" sz="1600" dirty="0"/>
              <a:t>E se li abbiamo ancora creati, diamoglieli</a:t>
            </a:r>
          </a:p>
          <a:p>
            <a:r>
              <a:rPr lang="it-IT" sz="1600" dirty="0"/>
              <a:t>la vita attraverso il suono: </a:t>
            </a:r>
            <a:r>
              <a:rPr lang="it-IT" sz="1600" dirty="0" err="1"/>
              <a:t>We</a:t>
            </a:r>
            <a:r>
              <a:rPr lang="it-IT" sz="1600" dirty="0"/>
              <a:t> Will Rock </a:t>
            </a:r>
            <a:r>
              <a:rPr lang="it-IT" sz="1600" dirty="0" err="1"/>
              <a:t>You</a:t>
            </a:r>
            <a:r>
              <a:rPr lang="it-IT" dirty="0"/>
              <a:t>!</a:t>
            </a:r>
          </a:p>
        </p:txBody>
      </p:sp>
      <p:sp>
        <p:nvSpPr>
          <p:cNvPr id="3" name="Rettangolo 2"/>
          <p:cNvSpPr/>
          <p:nvPr/>
        </p:nvSpPr>
        <p:spPr>
          <a:xfrm>
            <a:off x="2334126" y="1052736"/>
            <a:ext cx="4572000" cy="923330"/>
          </a:xfrm>
          <a:prstGeom prst="rect">
            <a:avLst/>
          </a:prstGeom>
        </p:spPr>
        <p:txBody>
          <a:bodyPr>
            <a:spAutoFit/>
          </a:bodyPr>
          <a:lstStyle/>
          <a:p>
            <a:r>
              <a:rPr lang="it-IT" dirty="0">
                <a:hlinkClick r:id="rId2"/>
              </a:rPr>
              <a:t>https://www.facebook.com/watch/?</a:t>
            </a:r>
            <a:r>
              <a:rPr lang="it-IT" dirty="0" smtClean="0">
                <a:hlinkClick r:id="rId2"/>
              </a:rPr>
              <a:t>v=603061800425591</a:t>
            </a:r>
            <a:endParaRPr lang="it-IT" dirty="0" smtClean="0"/>
          </a:p>
          <a:p>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700808"/>
            <a:ext cx="4248472" cy="2572539"/>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1772816"/>
            <a:ext cx="3048000" cy="3048000"/>
          </a:xfrm>
          <a:prstGeom prst="rect">
            <a:avLst/>
          </a:prstGeom>
        </p:spPr>
      </p:pic>
    </p:spTree>
    <p:extLst>
      <p:ext uri="{BB962C8B-B14F-4D97-AF65-F5344CB8AC3E}">
        <p14:creationId xmlns:p14="http://schemas.microsoft.com/office/powerpoint/2010/main" val="3846806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flipH="1">
            <a:off x="65" y="102920"/>
            <a:ext cx="827519"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ttangolo 2"/>
          <p:cNvSpPr/>
          <p:nvPr/>
        </p:nvSpPr>
        <p:spPr>
          <a:xfrm>
            <a:off x="1043608" y="692696"/>
            <a:ext cx="7776864" cy="6001643"/>
          </a:xfrm>
          <a:prstGeom prst="rect">
            <a:avLst/>
          </a:prstGeom>
        </p:spPr>
        <p:txBody>
          <a:bodyPr wrap="square">
            <a:spAutoFit/>
          </a:bodyPr>
          <a:lstStyle/>
          <a:p>
            <a:r>
              <a:rPr lang="it-IT" sz="1600" b="1" dirty="0">
                <a:latin typeface="Times New Roman" pitchFamily="18" charset="0"/>
                <a:cs typeface="Times New Roman" pitchFamily="18" charset="0"/>
              </a:rPr>
              <a:t>Mercoledì 13 novembre </a:t>
            </a:r>
            <a:r>
              <a:rPr lang="it-IT" sz="1600" dirty="0">
                <a:latin typeface="Times New Roman" pitchFamily="18" charset="0"/>
                <a:cs typeface="Times New Roman" pitchFamily="18" charset="0"/>
              </a:rPr>
              <a:t>è stata la giornata dedicata all'apprendimento attraverso la musica, il prodotto</a:t>
            </a:r>
          </a:p>
          <a:p>
            <a:r>
              <a:rPr lang="it-IT" sz="1600" dirty="0">
                <a:latin typeface="Times New Roman" pitchFamily="18" charset="0"/>
                <a:cs typeface="Times New Roman" pitchFamily="18" charset="0"/>
              </a:rPr>
              <a:t>chiamato "Amicizia attraverso la musica". Ogni squadra ha sviluppato tecniche per insegnare e imparare l'inglese attraverso le canzoni.</a:t>
            </a:r>
          </a:p>
          <a:p>
            <a:r>
              <a:rPr lang="it-IT" sz="1600" dirty="0">
                <a:latin typeface="Times New Roman" pitchFamily="18" charset="0"/>
                <a:cs typeface="Times New Roman" pitchFamily="18" charset="0"/>
              </a:rPr>
              <a:t>questo metodo - di gioco di ruolo - hanno proposto ai loro colleghi di mettersi in gioco nella risoluzione</a:t>
            </a:r>
          </a:p>
          <a:p>
            <a:r>
              <a:rPr lang="it-IT" sz="1600" dirty="0">
                <a:latin typeface="Times New Roman" pitchFamily="18" charset="0"/>
                <a:cs typeface="Times New Roman" pitchFamily="18" charset="0"/>
              </a:rPr>
              <a:t>esercizi per scoprire e comprendere il messaggio di ciascuno dei due</a:t>
            </a:r>
          </a:p>
          <a:p>
            <a:r>
              <a:rPr lang="it-IT" sz="1600" dirty="0">
                <a:latin typeface="Times New Roman" pitchFamily="18" charset="0"/>
                <a:cs typeface="Times New Roman" pitchFamily="18" charset="0"/>
              </a:rPr>
              <a:t>canzoni preparate. Così, hanno sperimentato come si ottiene la comunicazione</a:t>
            </a:r>
          </a:p>
          <a:p>
            <a:r>
              <a:rPr lang="it-IT" sz="1600" dirty="0">
                <a:latin typeface="Times New Roman" pitchFamily="18" charset="0"/>
                <a:cs typeface="Times New Roman" pitchFamily="18" charset="0"/>
              </a:rPr>
              <a:t>insegnante-studente e quanto questo sia importante nel processo di insegnamento-apprendimento. Per di più,</a:t>
            </a:r>
          </a:p>
          <a:p>
            <a:r>
              <a:rPr lang="it-IT" sz="1600" dirty="0">
                <a:latin typeface="Times New Roman" pitchFamily="18" charset="0"/>
                <a:cs typeface="Times New Roman" pitchFamily="18" charset="0"/>
              </a:rPr>
              <a:t>hanno scoperto che una canzone trasmette un messaggio oltre la linea melodica, attraverso il testo</a:t>
            </a:r>
          </a:p>
          <a:p>
            <a:r>
              <a:rPr lang="it-IT" sz="1600" dirty="0">
                <a:latin typeface="Times New Roman" pitchFamily="18" charset="0"/>
                <a:cs typeface="Times New Roman" pitchFamily="18" charset="0"/>
              </a:rPr>
              <a:t>che accompagnano la musica.</a:t>
            </a:r>
          </a:p>
          <a:p>
            <a:r>
              <a:rPr lang="it-IT" sz="1600" dirty="0">
                <a:latin typeface="Times New Roman" pitchFamily="18" charset="0"/>
                <a:cs typeface="Times New Roman" pitchFamily="18" charset="0"/>
              </a:rPr>
              <a:t>Le tecniche di insegnamento sono state applicate ai seguenti brani</a:t>
            </a:r>
            <a:r>
              <a:rPr lang="it-IT" sz="1600" dirty="0" smtClean="0">
                <a:latin typeface="Times New Roman" pitchFamily="18" charset="0"/>
                <a:cs typeface="Times New Roman" pitchFamily="18" charset="0"/>
              </a:rPr>
              <a:t>:</a:t>
            </a:r>
          </a:p>
          <a:p>
            <a:r>
              <a:rPr lang="it-IT" sz="1600" dirty="0" err="1" smtClean="0">
                <a:latin typeface="Times New Roman" pitchFamily="18" charset="0"/>
                <a:cs typeface="Times New Roman" pitchFamily="18" charset="0"/>
              </a:rPr>
              <a:t>România</a:t>
            </a:r>
            <a:r>
              <a:rPr lang="it-IT" sz="1600" dirty="0" smtClean="0">
                <a:latin typeface="Times New Roman" pitchFamily="18" charset="0"/>
                <a:cs typeface="Times New Roman" pitchFamily="18" charset="0"/>
              </a:rPr>
              <a:t> </a:t>
            </a:r>
            <a:r>
              <a:rPr lang="it-IT" sz="1600" dirty="0">
                <a:latin typeface="Times New Roman" pitchFamily="18" charset="0"/>
                <a:cs typeface="Times New Roman" pitchFamily="18" charset="0"/>
              </a:rPr>
              <a:t>- A friend </a:t>
            </a:r>
            <a:r>
              <a:rPr lang="it-IT" sz="1600" dirty="0" err="1">
                <a:latin typeface="Times New Roman" pitchFamily="18" charset="0"/>
                <a:cs typeface="Times New Roman" pitchFamily="18" charset="0"/>
              </a:rPr>
              <a:t>like</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you</a:t>
            </a:r>
            <a:r>
              <a:rPr lang="it-IT" sz="1600" dirty="0">
                <a:latin typeface="Times New Roman" pitchFamily="18" charset="0"/>
                <a:cs typeface="Times New Roman" pitchFamily="18" charset="0"/>
              </a:rPr>
              <a:t> (Andy Gramar) ”</a:t>
            </a:r>
            <a:r>
              <a:rPr lang="it-IT" sz="1600" dirty="0" err="1">
                <a:latin typeface="Times New Roman" pitchFamily="18" charset="0"/>
                <a:cs typeface="Times New Roman" pitchFamily="18" charset="0"/>
              </a:rPr>
              <a:t>Gift</a:t>
            </a:r>
            <a:r>
              <a:rPr lang="it-IT" sz="1600" dirty="0">
                <a:latin typeface="Times New Roman" pitchFamily="18" charset="0"/>
                <a:cs typeface="Times New Roman" pitchFamily="18" charset="0"/>
              </a:rPr>
              <a:t> of a Friend” (Demi </a:t>
            </a:r>
            <a:r>
              <a:rPr lang="it-IT" sz="1600" dirty="0" err="1">
                <a:latin typeface="Times New Roman" pitchFamily="18" charset="0"/>
                <a:cs typeface="Times New Roman" pitchFamily="18" charset="0"/>
              </a:rPr>
              <a:t>Lovato</a:t>
            </a:r>
            <a:r>
              <a:rPr lang="it-IT" sz="1600" dirty="0">
                <a:latin typeface="Times New Roman" pitchFamily="18" charset="0"/>
                <a:cs typeface="Times New Roman" pitchFamily="18" charset="0"/>
              </a:rPr>
              <a:t>)</a:t>
            </a:r>
          </a:p>
          <a:p>
            <a:r>
              <a:rPr lang="it-IT" sz="1600" dirty="0">
                <a:latin typeface="Times New Roman" pitchFamily="18" charset="0"/>
                <a:cs typeface="Times New Roman" pitchFamily="18" charset="0"/>
              </a:rPr>
              <a:t>Italia - ”Friends </a:t>
            </a:r>
            <a:r>
              <a:rPr lang="it-IT" sz="1600" dirty="0" err="1">
                <a:latin typeface="Times New Roman" pitchFamily="18" charset="0"/>
                <a:cs typeface="Times New Roman" pitchFamily="18" charset="0"/>
              </a:rPr>
              <a:t>will</a:t>
            </a:r>
            <a:r>
              <a:rPr lang="it-IT" sz="1600" dirty="0">
                <a:latin typeface="Times New Roman" pitchFamily="18" charset="0"/>
                <a:cs typeface="Times New Roman" pitchFamily="18" charset="0"/>
              </a:rPr>
              <a:t> be friends” (Queen) </a:t>
            </a:r>
            <a:r>
              <a:rPr lang="it-IT" sz="1600" dirty="0" smtClean="0">
                <a:latin typeface="Times New Roman" pitchFamily="18" charset="0"/>
                <a:cs typeface="Times New Roman" pitchFamily="18" charset="0"/>
              </a:rPr>
              <a:t> </a:t>
            </a:r>
            <a:r>
              <a:rPr lang="it-IT" sz="1600" dirty="0">
                <a:latin typeface="Times New Roman" pitchFamily="18" charset="0"/>
                <a:cs typeface="Times New Roman" pitchFamily="18" charset="0"/>
              </a:rPr>
              <a:t>”</a:t>
            </a:r>
            <a:r>
              <a:rPr lang="it-IT" sz="1600" dirty="0" err="1">
                <a:latin typeface="Times New Roman" pitchFamily="18" charset="0"/>
                <a:cs typeface="Times New Roman" pitchFamily="18" charset="0"/>
              </a:rPr>
              <a:t>You’ve</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got</a:t>
            </a:r>
            <a:r>
              <a:rPr lang="it-IT" sz="1600" dirty="0">
                <a:latin typeface="Times New Roman" pitchFamily="18" charset="0"/>
                <a:cs typeface="Times New Roman" pitchFamily="18" charset="0"/>
              </a:rPr>
              <a:t> a friend” (James</a:t>
            </a:r>
          </a:p>
          <a:p>
            <a:r>
              <a:rPr lang="it-IT" sz="1600" dirty="0">
                <a:latin typeface="Times New Roman" pitchFamily="18" charset="0"/>
                <a:cs typeface="Times New Roman" pitchFamily="18" charset="0"/>
              </a:rPr>
              <a:t>Taylor)</a:t>
            </a:r>
          </a:p>
          <a:p>
            <a:r>
              <a:rPr lang="it-IT" sz="1600" dirty="0" smtClean="0">
                <a:latin typeface="Times New Roman" pitchFamily="18" charset="0"/>
                <a:cs typeface="Times New Roman" pitchFamily="18" charset="0"/>
              </a:rPr>
              <a:t>Spagna </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See</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you</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again</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Wiz</a:t>
            </a:r>
            <a:r>
              <a:rPr lang="it-IT" sz="1600" dirty="0">
                <a:latin typeface="Times New Roman" pitchFamily="18" charset="0"/>
                <a:cs typeface="Times New Roman" pitchFamily="18" charset="0"/>
              </a:rPr>
              <a:t> Khalifa and Charlie </a:t>
            </a:r>
            <a:r>
              <a:rPr lang="it-IT" sz="1600" dirty="0" err="1">
                <a:latin typeface="Times New Roman" pitchFamily="18" charset="0"/>
                <a:cs typeface="Times New Roman" pitchFamily="18" charset="0"/>
              </a:rPr>
              <a:t>Puth</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I’ll</a:t>
            </a:r>
            <a:r>
              <a:rPr lang="it-IT" sz="1600" dirty="0">
                <a:latin typeface="Times New Roman" pitchFamily="18" charset="0"/>
                <a:cs typeface="Times New Roman" pitchFamily="18" charset="0"/>
              </a:rPr>
              <a:t> be </a:t>
            </a:r>
            <a:r>
              <a:rPr lang="it-IT" sz="1600" dirty="0" err="1">
                <a:latin typeface="Times New Roman" pitchFamily="18" charset="0"/>
                <a:cs typeface="Times New Roman" pitchFamily="18" charset="0"/>
              </a:rPr>
              <a:t>there</a:t>
            </a:r>
            <a:r>
              <a:rPr lang="it-IT" sz="1600" dirty="0">
                <a:latin typeface="Times New Roman" pitchFamily="18" charset="0"/>
                <a:cs typeface="Times New Roman" pitchFamily="18" charset="0"/>
              </a:rPr>
              <a:t> for</a:t>
            </a:r>
          </a:p>
          <a:p>
            <a:r>
              <a:rPr lang="it-IT" sz="1600" dirty="0" err="1">
                <a:latin typeface="Times New Roman" pitchFamily="18" charset="0"/>
                <a:cs typeface="Times New Roman" pitchFamily="18" charset="0"/>
              </a:rPr>
              <a:t>you</a:t>
            </a:r>
            <a:r>
              <a:rPr lang="it-IT" sz="1600" dirty="0">
                <a:latin typeface="Times New Roman" pitchFamily="18" charset="0"/>
                <a:cs typeface="Times New Roman" pitchFamily="18" charset="0"/>
              </a:rPr>
              <a:t>” (The </a:t>
            </a:r>
            <a:r>
              <a:rPr lang="it-IT" sz="1600" dirty="0" err="1">
                <a:latin typeface="Times New Roman" pitchFamily="18" charset="0"/>
                <a:cs typeface="Times New Roman" pitchFamily="18" charset="0"/>
              </a:rPr>
              <a:t>Rembrands</a:t>
            </a:r>
            <a:r>
              <a:rPr lang="it-IT" sz="1600" dirty="0">
                <a:latin typeface="Times New Roman" pitchFamily="18" charset="0"/>
                <a:cs typeface="Times New Roman" pitchFamily="18" charset="0"/>
              </a:rPr>
              <a:t>)</a:t>
            </a:r>
          </a:p>
          <a:p>
            <a:r>
              <a:rPr lang="it-IT" sz="1600" dirty="0">
                <a:latin typeface="Times New Roman" pitchFamily="18" charset="0"/>
                <a:cs typeface="Times New Roman" pitchFamily="18" charset="0"/>
              </a:rPr>
              <a:t>Grecia - ”Stand by me” (Ben E King) ”</a:t>
            </a:r>
            <a:r>
              <a:rPr lang="it-IT" sz="1600" dirty="0" err="1">
                <a:latin typeface="Times New Roman" pitchFamily="18" charset="0"/>
                <a:cs typeface="Times New Roman" pitchFamily="18" charset="0"/>
              </a:rPr>
              <a:t>Summer</a:t>
            </a:r>
            <a:r>
              <a:rPr lang="it-IT" sz="1600" dirty="0">
                <a:latin typeface="Times New Roman" pitchFamily="18" charset="0"/>
                <a:cs typeface="Times New Roman" pitchFamily="18" charset="0"/>
              </a:rPr>
              <a:t> of '69” (Bryan Adams)</a:t>
            </a:r>
          </a:p>
          <a:p>
            <a:r>
              <a:rPr lang="it-IT" sz="1600" dirty="0" err="1">
                <a:latin typeface="Times New Roman" pitchFamily="18" charset="0"/>
                <a:cs typeface="Times New Roman" pitchFamily="18" charset="0"/>
              </a:rPr>
              <a:t>Portugalia</a:t>
            </a:r>
            <a:r>
              <a:rPr lang="it-IT" sz="1600" dirty="0">
                <a:latin typeface="Times New Roman" pitchFamily="18" charset="0"/>
                <a:cs typeface="Times New Roman" pitchFamily="18" charset="0"/>
              </a:rPr>
              <a:t> - ”True friend” (</a:t>
            </a:r>
            <a:r>
              <a:rPr lang="it-IT" sz="1600" dirty="0" err="1">
                <a:latin typeface="Times New Roman" pitchFamily="18" charset="0"/>
                <a:cs typeface="Times New Roman" pitchFamily="18" charset="0"/>
              </a:rPr>
              <a:t>Miley</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Cyrus</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That's</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What</a:t>
            </a:r>
            <a:r>
              <a:rPr lang="it-IT" sz="1600" dirty="0">
                <a:latin typeface="Times New Roman" pitchFamily="18" charset="0"/>
                <a:cs typeface="Times New Roman" pitchFamily="18" charset="0"/>
              </a:rPr>
              <a:t> Friends Are For”</a:t>
            </a:r>
          </a:p>
          <a:p>
            <a:r>
              <a:rPr lang="it-IT" sz="1600" dirty="0">
                <a:latin typeface="Times New Roman" pitchFamily="18" charset="0"/>
                <a:cs typeface="Times New Roman" pitchFamily="18" charset="0"/>
              </a:rPr>
              <a:t>(</a:t>
            </a:r>
            <a:r>
              <a:rPr lang="it-IT" sz="1600" dirty="0" err="1">
                <a:latin typeface="Times New Roman" pitchFamily="18" charset="0"/>
                <a:cs typeface="Times New Roman" pitchFamily="18" charset="0"/>
              </a:rPr>
              <a:t>Dionne</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Warwick</a:t>
            </a:r>
            <a:r>
              <a:rPr lang="it-IT" sz="1600" dirty="0">
                <a:latin typeface="Times New Roman" pitchFamily="18" charset="0"/>
                <a:cs typeface="Times New Roman" pitchFamily="18" charset="0"/>
              </a:rPr>
              <a:t>)</a:t>
            </a:r>
          </a:p>
          <a:p>
            <a:endParaRPr lang="it-IT" sz="1600" dirty="0" smtClean="0">
              <a:latin typeface="Times New Roman" pitchFamily="18" charset="0"/>
              <a:cs typeface="Times New Roman" pitchFamily="18" charset="0"/>
            </a:endParaRPr>
          </a:p>
          <a:p>
            <a:endParaRPr lang="it-IT" sz="1600" dirty="0">
              <a:latin typeface="Times New Roman" pitchFamily="18" charset="0"/>
              <a:cs typeface="Times New Roman" pitchFamily="18" charset="0"/>
            </a:endParaRPr>
          </a:p>
        </p:txBody>
      </p:sp>
    </p:spTree>
    <p:extLst>
      <p:ext uri="{BB962C8B-B14F-4D97-AF65-F5344CB8AC3E}">
        <p14:creationId xmlns:p14="http://schemas.microsoft.com/office/powerpoint/2010/main" val="110381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58847"/>
            <a:ext cx="8064896" cy="3293209"/>
          </a:xfrm>
          <a:prstGeom prst="rect">
            <a:avLst/>
          </a:prstGeom>
        </p:spPr>
        <p:txBody>
          <a:bodyPr wrap="square">
            <a:spAutoFit/>
          </a:bodyPr>
          <a:lstStyle/>
          <a:p>
            <a:r>
              <a:rPr lang="it-IT" sz="1600" dirty="0" smtClean="0">
                <a:latin typeface="Times New Roman" pitchFamily="18" charset="0"/>
                <a:cs typeface="Times New Roman" pitchFamily="18" charset="0"/>
              </a:rPr>
              <a:t>Giovedì </a:t>
            </a:r>
            <a:r>
              <a:rPr lang="it-IT" sz="1600" dirty="0">
                <a:latin typeface="Times New Roman" pitchFamily="18" charset="0"/>
                <a:cs typeface="Times New Roman" pitchFamily="18" charset="0"/>
              </a:rPr>
              <a:t>14 novembre</a:t>
            </a:r>
          </a:p>
          <a:p>
            <a:r>
              <a:rPr lang="it-IT" sz="1600" dirty="0">
                <a:latin typeface="Times New Roman" pitchFamily="18" charset="0"/>
                <a:cs typeface="Times New Roman" pitchFamily="18" charset="0"/>
              </a:rPr>
              <a:t>La mattina presto ci siamo ritrovati davanti alla scuola emozionati e curiosi di muoverci</a:t>
            </a:r>
          </a:p>
          <a:p>
            <a:r>
              <a:rPr lang="it-IT" sz="1600" dirty="0">
                <a:latin typeface="Times New Roman" pitchFamily="18" charset="0"/>
                <a:cs typeface="Times New Roman" pitchFamily="18" charset="0"/>
              </a:rPr>
              <a:t>in una visita documentaria al Parco della Musica di Roma, </a:t>
            </a:r>
            <a:r>
              <a:rPr lang="it-IT" sz="1600" dirty="0" smtClean="0">
                <a:latin typeface="Times New Roman" pitchFamily="18" charset="0"/>
                <a:cs typeface="Times New Roman" pitchFamily="18" charset="0"/>
              </a:rPr>
              <a:t> </a:t>
            </a:r>
            <a:r>
              <a:rPr lang="it-IT" sz="1600" dirty="0">
                <a:latin typeface="Times New Roman" pitchFamily="18" charset="0"/>
                <a:cs typeface="Times New Roman" pitchFamily="18" charset="0"/>
              </a:rPr>
              <a:t>un ensemble</a:t>
            </a:r>
          </a:p>
          <a:p>
            <a:r>
              <a:rPr lang="it-IT" sz="1600" dirty="0" smtClean="0">
                <a:latin typeface="Times New Roman" pitchFamily="18" charset="0"/>
                <a:cs typeface="Times New Roman" pitchFamily="18" charset="0"/>
              </a:rPr>
              <a:t>Moderno, </a:t>
            </a:r>
            <a:r>
              <a:rPr lang="it-IT" sz="1600" dirty="0">
                <a:latin typeface="Times New Roman" pitchFamily="18" charset="0"/>
                <a:cs typeface="Times New Roman" pitchFamily="18" charset="0"/>
              </a:rPr>
              <a:t>una delle più grandi sale per spettacoli e concerti al mondo -</a:t>
            </a:r>
          </a:p>
          <a:p>
            <a:r>
              <a:rPr lang="it-IT" sz="1600" dirty="0">
                <a:latin typeface="Times New Roman" pitchFamily="18" charset="0"/>
                <a:cs typeface="Times New Roman" pitchFamily="18" charset="0"/>
              </a:rPr>
              <a:t>Auditorium. Il Parco della Musica si trova a nord del centro storico di Roma, in una zona</a:t>
            </a:r>
          </a:p>
          <a:p>
            <a:r>
              <a:rPr lang="it-IT" sz="1600" dirty="0">
                <a:latin typeface="Times New Roman" pitchFamily="18" charset="0"/>
                <a:cs typeface="Times New Roman" pitchFamily="18" charset="0"/>
              </a:rPr>
              <a:t>verde, dove si svolsero le Olimpiadi estive del 1960, e oggi ospita la maggior parte</a:t>
            </a:r>
          </a:p>
          <a:p>
            <a:r>
              <a:rPr lang="it-IT" sz="1600" dirty="0">
                <a:latin typeface="Times New Roman" pitchFamily="18" charset="0"/>
                <a:cs typeface="Times New Roman" pitchFamily="18" charset="0"/>
              </a:rPr>
              <a:t>numerose attività dell'Accademia Nazionale di Santa Cecilia.</a:t>
            </a:r>
          </a:p>
          <a:p>
            <a:r>
              <a:rPr lang="it-IT" sz="1600" dirty="0">
                <a:latin typeface="Times New Roman" pitchFamily="18" charset="0"/>
                <a:cs typeface="Times New Roman" pitchFamily="18" charset="0"/>
              </a:rPr>
              <a:t>Siamo rimasti sorpresi di apprendere dalla guida che ci ha accompagnato che l'intero complesso può ospitare</a:t>
            </a:r>
          </a:p>
          <a:p>
            <a:r>
              <a:rPr lang="it-IT" sz="1600" dirty="0">
                <a:latin typeface="Times New Roman" pitchFamily="18" charset="0"/>
                <a:cs typeface="Times New Roman" pitchFamily="18" charset="0"/>
              </a:rPr>
              <a:t>circa 7500 persone (la sala più grande con 2800 posti - Sala Santa</a:t>
            </a:r>
          </a:p>
          <a:p>
            <a:r>
              <a:rPr lang="it-IT" sz="1600" dirty="0">
                <a:latin typeface="Times New Roman" pitchFamily="18" charset="0"/>
                <a:cs typeface="Times New Roman" pitchFamily="18" charset="0"/>
              </a:rPr>
              <a:t>Cecilia). Nel 2014 ha avuto oltre due milioni di visitatori e partecipanti a concerti o </a:t>
            </a:r>
            <a:r>
              <a:rPr lang="it-IT" sz="1600" dirty="0" err="1">
                <a:latin typeface="Times New Roman" pitchFamily="18" charset="0"/>
                <a:cs typeface="Times New Roman" pitchFamily="18" charset="0"/>
              </a:rPr>
              <a:t>at</a:t>
            </a:r>
            <a:endParaRPr lang="it-IT" sz="1600" dirty="0">
              <a:latin typeface="Times New Roman" pitchFamily="18" charset="0"/>
              <a:cs typeface="Times New Roman" pitchFamily="18" charset="0"/>
            </a:endParaRPr>
          </a:p>
          <a:p>
            <a:r>
              <a:rPr lang="it-IT" sz="1600" dirty="0">
                <a:latin typeface="Times New Roman" pitchFamily="18" charset="0"/>
                <a:cs typeface="Times New Roman" pitchFamily="18" charset="0"/>
              </a:rPr>
              <a:t>altri eventi culturali, che lo hanno reso il secondo più visitato</a:t>
            </a:r>
          </a:p>
          <a:p>
            <a:r>
              <a:rPr lang="it-IT" sz="1600" dirty="0">
                <a:latin typeface="Times New Roman" pitchFamily="18" charset="0"/>
                <a:cs typeface="Times New Roman" pitchFamily="18" charset="0"/>
              </a:rPr>
              <a:t>sale da concerto/musica nel mondo, dopo il Lincoln Center di New York.</a:t>
            </a: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373677"/>
            <a:ext cx="3995936" cy="1942469"/>
          </a:xfrm>
          <a:prstGeom prst="rect">
            <a:avLst/>
          </a:prstGeom>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3401823"/>
            <a:ext cx="3225833" cy="2420888"/>
          </a:xfrm>
          <a:prstGeom prst="rect">
            <a:avLst/>
          </a:prstGeom>
        </p:spPr>
      </p:pic>
    </p:spTree>
    <p:extLst>
      <p:ext uri="{BB962C8B-B14F-4D97-AF65-F5344CB8AC3E}">
        <p14:creationId xmlns:p14="http://schemas.microsoft.com/office/powerpoint/2010/main" val="1413969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3" y="0"/>
            <a:ext cx="6372013" cy="3096344"/>
          </a:xfrm>
          <a:prstGeom prst="rect">
            <a:avLst/>
          </a:prstGeom>
        </p:spPr>
      </p:pic>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41084">
            <a:off x="4978138" y="2297075"/>
            <a:ext cx="4310896" cy="2094788"/>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3096344"/>
            <a:ext cx="4497611" cy="3374966"/>
          </a:xfrm>
          <a:prstGeom prst="rect">
            <a:avLst/>
          </a:prstGeom>
        </p:spPr>
      </p:pic>
    </p:spTree>
    <p:extLst>
      <p:ext uri="{BB962C8B-B14F-4D97-AF65-F5344CB8AC3E}">
        <p14:creationId xmlns:p14="http://schemas.microsoft.com/office/powerpoint/2010/main" val="763517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476672"/>
            <a:ext cx="4211960" cy="2047481"/>
          </a:xfrm>
          <a:prstGeom prst="rect">
            <a:avLst/>
          </a:prstGeom>
        </p:spPr>
      </p:pic>
      <p:sp>
        <p:nvSpPr>
          <p:cNvPr id="3" name="CasellaDiTesto 2"/>
          <p:cNvSpPr txBox="1"/>
          <p:nvPr/>
        </p:nvSpPr>
        <p:spPr>
          <a:xfrm>
            <a:off x="5004048" y="441400"/>
            <a:ext cx="2573140" cy="338554"/>
          </a:xfrm>
          <a:prstGeom prst="rect">
            <a:avLst/>
          </a:prstGeom>
          <a:noFill/>
        </p:spPr>
        <p:txBody>
          <a:bodyPr wrap="none" rtlCol="0">
            <a:spAutoFit/>
          </a:bodyPr>
          <a:lstStyle/>
          <a:p>
            <a:r>
              <a:rPr lang="it-IT" sz="1600" dirty="0" smtClean="0">
                <a:latin typeface="Times New Roman" pitchFamily="18" charset="0"/>
                <a:cs typeface="Times New Roman" pitchFamily="18" charset="0"/>
              </a:rPr>
              <a:t>Alla scoperta di Roma antica</a:t>
            </a:r>
            <a:endParaRPr lang="it-IT" sz="1600" dirty="0">
              <a:latin typeface="Times New Roman" pitchFamily="18" charset="0"/>
              <a:cs typeface="Times New Roman" pitchFamily="18" charset="0"/>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632909" y="980728"/>
            <a:ext cx="1599642" cy="2132856"/>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3122629"/>
            <a:ext cx="6732240" cy="3271389"/>
          </a:xfrm>
          <a:prstGeom prst="rect">
            <a:avLst/>
          </a:prstGeom>
        </p:spPr>
      </p:pic>
    </p:spTree>
    <p:extLst>
      <p:ext uri="{BB962C8B-B14F-4D97-AF65-F5344CB8AC3E}">
        <p14:creationId xmlns:p14="http://schemas.microsoft.com/office/powerpoint/2010/main" val="2722154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0"/>
            <a:ext cx="8712968" cy="584775"/>
          </a:xfrm>
          <a:prstGeom prst="rect">
            <a:avLst/>
          </a:prstGeom>
        </p:spPr>
        <p:txBody>
          <a:bodyPr wrap="square">
            <a:spAutoFit/>
          </a:bodyPr>
          <a:lstStyle/>
          <a:p>
            <a:r>
              <a:rPr lang="it-IT" sz="1600" b="1" dirty="0">
                <a:latin typeface="Times New Roman" pitchFamily="18" charset="0"/>
                <a:cs typeface="Times New Roman" pitchFamily="18" charset="0"/>
              </a:rPr>
              <a:t>Venerdì 15 novembre </a:t>
            </a:r>
            <a:r>
              <a:rPr lang="it-IT" sz="1600" dirty="0">
                <a:latin typeface="Times New Roman" pitchFamily="18" charset="0"/>
                <a:cs typeface="Times New Roman" pitchFamily="18" charset="0"/>
              </a:rPr>
              <a:t>è stata la giornata dedicata alla presentazione dei prodotti finali dell'attività</a:t>
            </a:r>
          </a:p>
          <a:p>
            <a:r>
              <a:rPr lang="it-IT" sz="1600" dirty="0">
                <a:latin typeface="Times New Roman" pitchFamily="18" charset="0"/>
                <a:cs typeface="Times New Roman" pitchFamily="18" charset="0"/>
              </a:rPr>
              <a:t>per studiare. Questi sono stati pubblicati sul sito web del progetto e possono essere trovati qui:</a:t>
            </a:r>
          </a:p>
        </p:txBody>
      </p:sp>
      <p:sp>
        <p:nvSpPr>
          <p:cNvPr id="3" name="Rettangolo 2"/>
          <p:cNvSpPr/>
          <p:nvPr/>
        </p:nvSpPr>
        <p:spPr>
          <a:xfrm>
            <a:off x="287524" y="692696"/>
            <a:ext cx="8352928" cy="923330"/>
          </a:xfrm>
          <a:prstGeom prst="rect">
            <a:avLst/>
          </a:prstGeom>
        </p:spPr>
        <p:txBody>
          <a:bodyPr wrap="square">
            <a:spAutoFit/>
          </a:bodyPr>
          <a:lstStyle/>
          <a:p>
            <a:r>
              <a:rPr lang="it-IT" dirty="0">
                <a:hlinkClick r:id="rId2"/>
              </a:rPr>
              <a:t>https://</a:t>
            </a:r>
            <a:r>
              <a:rPr lang="it-IT" dirty="0" smtClean="0">
                <a:hlinkClick r:id="rId2"/>
              </a:rPr>
              <a:t>sites.google.com/iespabloruizpicasso.es/erasmuspluska229music/final-products/the-3rd-ltt-activities-final-products?authuser=0</a:t>
            </a:r>
            <a:endParaRPr lang="it-IT" dirty="0" smtClean="0"/>
          </a:p>
          <a:p>
            <a:endParaRPr lang="it-IT" dirty="0"/>
          </a:p>
        </p:txBody>
      </p:sp>
      <p:sp>
        <p:nvSpPr>
          <p:cNvPr id="4" name="Rettangolo 3"/>
          <p:cNvSpPr/>
          <p:nvPr/>
        </p:nvSpPr>
        <p:spPr>
          <a:xfrm>
            <a:off x="185759" y="1484784"/>
            <a:ext cx="8496944" cy="1077218"/>
          </a:xfrm>
          <a:prstGeom prst="rect">
            <a:avLst/>
          </a:prstGeom>
        </p:spPr>
        <p:txBody>
          <a:bodyPr wrap="square">
            <a:spAutoFit/>
          </a:bodyPr>
          <a:lstStyle/>
          <a:p>
            <a:r>
              <a:rPr lang="it-IT" sz="1600" dirty="0" smtClean="0">
                <a:latin typeface="Times New Roman" pitchFamily="18" charset="0"/>
                <a:cs typeface="Times New Roman" pitchFamily="18" charset="0"/>
              </a:rPr>
              <a:t> La Brochure </a:t>
            </a:r>
            <a:r>
              <a:rPr lang="it-IT" sz="1600" dirty="0">
                <a:latin typeface="Times New Roman" pitchFamily="18" charset="0"/>
                <a:cs typeface="Times New Roman" pitchFamily="18" charset="0"/>
              </a:rPr>
              <a:t>con strumenti musicali tradizionali, DVD con spettacoli selezionati</a:t>
            </a:r>
          </a:p>
          <a:p>
            <a:r>
              <a:rPr lang="it-IT" sz="1600" dirty="0">
                <a:latin typeface="Times New Roman" pitchFamily="18" charset="0"/>
                <a:cs typeface="Times New Roman" pitchFamily="18" charset="0"/>
              </a:rPr>
              <a:t>per ogni strumento, il prodotto </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Friendship</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through</a:t>
            </a:r>
            <a:r>
              <a:rPr lang="it-IT" sz="1600" dirty="0">
                <a:latin typeface="Times New Roman" pitchFamily="18" charset="0"/>
                <a:cs typeface="Times New Roman" pitchFamily="18" charset="0"/>
              </a:rPr>
              <a:t> </a:t>
            </a:r>
            <a:r>
              <a:rPr lang="it-IT" sz="1600" dirty="0" smtClean="0">
                <a:latin typeface="Times New Roman" pitchFamily="18" charset="0"/>
                <a:cs typeface="Times New Roman" pitchFamily="18" charset="0"/>
              </a:rPr>
              <a:t>music" comprende </a:t>
            </a:r>
            <a:r>
              <a:rPr lang="it-IT" sz="1600" dirty="0">
                <a:latin typeface="Times New Roman" pitchFamily="18" charset="0"/>
                <a:cs typeface="Times New Roman" pitchFamily="18" charset="0"/>
              </a:rPr>
              <a:t>sia il materiale che</a:t>
            </a:r>
          </a:p>
          <a:p>
            <a:r>
              <a:rPr lang="it-IT" sz="1600" dirty="0" smtClean="0">
                <a:latin typeface="Times New Roman" pitchFamily="18" charset="0"/>
                <a:cs typeface="Times New Roman" pitchFamily="18" charset="0"/>
              </a:rPr>
              <a:t> </a:t>
            </a:r>
            <a:r>
              <a:rPr lang="it-IT" sz="1600" dirty="0">
                <a:latin typeface="Times New Roman" pitchFamily="18" charset="0"/>
                <a:cs typeface="Times New Roman" pitchFamily="18" charset="0"/>
              </a:rPr>
              <a:t>le tecniche didattiche proposte per </a:t>
            </a:r>
            <a:r>
              <a:rPr lang="it-IT" sz="1600" dirty="0" smtClean="0">
                <a:latin typeface="Times New Roman" pitchFamily="18" charset="0"/>
                <a:cs typeface="Times New Roman" pitchFamily="18" charset="0"/>
              </a:rPr>
              <a:t> meglio comprendere </a:t>
            </a:r>
            <a:r>
              <a:rPr lang="it-IT" sz="1600" dirty="0">
                <a:latin typeface="Times New Roman" pitchFamily="18" charset="0"/>
                <a:cs typeface="Times New Roman" pitchFamily="18" charset="0"/>
              </a:rPr>
              <a:t>il messaggio dei brani musicali</a:t>
            </a:r>
          </a:p>
          <a:p>
            <a:r>
              <a:rPr lang="it-IT" sz="1600" dirty="0">
                <a:latin typeface="Times New Roman" pitchFamily="18" charset="0"/>
                <a:cs typeface="Times New Roman" pitchFamily="18" charset="0"/>
              </a:rPr>
              <a:t>selezionati, così come la registrazione dei cinque canti che gli studenti hanno imparato insieme</a:t>
            </a:r>
          </a:p>
        </p:txBody>
      </p:sp>
      <p:sp>
        <p:nvSpPr>
          <p:cNvPr id="5" name="Rettangolo 4"/>
          <p:cNvSpPr/>
          <p:nvPr/>
        </p:nvSpPr>
        <p:spPr>
          <a:xfrm>
            <a:off x="71500" y="2562002"/>
            <a:ext cx="8784976" cy="646331"/>
          </a:xfrm>
          <a:prstGeom prst="rect">
            <a:avLst/>
          </a:prstGeom>
        </p:spPr>
        <p:txBody>
          <a:bodyPr wrap="square">
            <a:spAutoFit/>
          </a:bodyPr>
          <a:lstStyle/>
          <a:p>
            <a:r>
              <a:rPr lang="it-IT" dirty="0">
                <a:latin typeface="Times New Roman" pitchFamily="18" charset="0"/>
                <a:cs typeface="Times New Roman" pitchFamily="18" charset="0"/>
                <a:hlinkClick r:id="rId3"/>
              </a:rPr>
              <a:t>https://www.facebook.com/watch/?</a:t>
            </a:r>
            <a:r>
              <a:rPr lang="it-IT" dirty="0" smtClean="0">
                <a:latin typeface="Times New Roman" pitchFamily="18" charset="0"/>
                <a:cs typeface="Times New Roman" pitchFamily="18" charset="0"/>
                <a:hlinkClick r:id="rId3"/>
              </a:rPr>
              <a:t>v=477122166342937</a:t>
            </a:r>
            <a:endParaRPr lang="it-IT" dirty="0" smtClean="0">
              <a:latin typeface="Times New Roman" pitchFamily="18" charset="0"/>
              <a:cs typeface="Times New Roman" pitchFamily="18" charset="0"/>
            </a:endParaRPr>
          </a:p>
          <a:p>
            <a:endParaRPr lang="it-IT" dirty="0">
              <a:latin typeface="Times New Roman" pitchFamily="18" charset="0"/>
              <a:cs typeface="Times New Roman" pitchFamily="18" charset="0"/>
            </a:endParaRPr>
          </a:p>
        </p:txBody>
      </p:sp>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1574" y="2915172"/>
            <a:ext cx="3105399" cy="2330506"/>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9872" y="3429000"/>
            <a:ext cx="2376264" cy="3166372"/>
          </a:xfrm>
          <a:prstGeom prst="rect">
            <a:avLst/>
          </a:prstGeom>
        </p:spPr>
      </p:pic>
      <p:pic>
        <p:nvPicPr>
          <p:cNvPr id="10" name="Immagin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943" y="3175045"/>
            <a:ext cx="3367923" cy="2525942"/>
          </a:xfrm>
          <a:prstGeom prst="rect">
            <a:avLst/>
          </a:prstGeom>
        </p:spPr>
      </p:pic>
    </p:spTree>
    <p:extLst>
      <p:ext uri="{BB962C8B-B14F-4D97-AF65-F5344CB8AC3E}">
        <p14:creationId xmlns:p14="http://schemas.microsoft.com/office/powerpoint/2010/main" val="2409626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427984" y="501933"/>
            <a:ext cx="4572000" cy="3293209"/>
          </a:xfrm>
          <a:prstGeom prst="rect">
            <a:avLst/>
          </a:prstGeom>
        </p:spPr>
        <p:txBody>
          <a:bodyPr>
            <a:spAutoFit/>
          </a:bodyPr>
          <a:lstStyle/>
          <a:p>
            <a:r>
              <a:rPr lang="it-IT" sz="1600" dirty="0">
                <a:latin typeface="Times New Roman" pitchFamily="18" charset="0"/>
                <a:cs typeface="Times New Roman" pitchFamily="18" charset="0"/>
              </a:rPr>
              <a:t>Essendo anche l'ultimo giorno di</a:t>
            </a:r>
          </a:p>
          <a:p>
            <a:r>
              <a:rPr lang="it-IT" sz="1600" dirty="0" smtClean="0">
                <a:latin typeface="Times New Roman" pitchFamily="18" charset="0"/>
                <a:cs typeface="Times New Roman" pitchFamily="18" charset="0"/>
              </a:rPr>
              <a:t>lavoro  del meeting, </a:t>
            </a:r>
            <a:endParaRPr lang="it-IT" sz="1600" dirty="0">
              <a:latin typeface="Times New Roman" pitchFamily="18" charset="0"/>
              <a:cs typeface="Times New Roman" pitchFamily="18" charset="0"/>
            </a:endParaRPr>
          </a:p>
          <a:p>
            <a:r>
              <a:rPr lang="it-IT" sz="1600" dirty="0">
                <a:latin typeface="Times New Roman" pitchFamily="18" charset="0"/>
                <a:cs typeface="Times New Roman" pitchFamily="18" charset="0"/>
              </a:rPr>
              <a:t>è stata effettuata la valutazione delle attività</a:t>
            </a:r>
          </a:p>
          <a:p>
            <a:r>
              <a:rPr lang="it-IT" sz="1600" dirty="0" smtClean="0">
                <a:latin typeface="Times New Roman" pitchFamily="18" charset="0"/>
                <a:cs typeface="Times New Roman" pitchFamily="18" charset="0"/>
              </a:rPr>
              <a:t>Tutti i  </a:t>
            </a:r>
            <a:r>
              <a:rPr lang="it-IT" sz="1600" dirty="0">
                <a:latin typeface="Times New Roman" pitchFamily="18" charset="0"/>
                <a:cs typeface="Times New Roman" pitchFamily="18" charset="0"/>
              </a:rPr>
              <a:t>partecipanti </a:t>
            </a:r>
            <a:r>
              <a:rPr lang="it-IT" sz="1600" dirty="0" smtClean="0">
                <a:latin typeface="Times New Roman" pitchFamily="18" charset="0"/>
                <a:cs typeface="Times New Roman" pitchFamily="18" charset="0"/>
              </a:rPr>
              <a:t>hanno </a:t>
            </a:r>
            <a:r>
              <a:rPr lang="it-IT" sz="1600" dirty="0" err="1" smtClean="0">
                <a:latin typeface="Times New Roman" pitchFamily="18" charset="0"/>
                <a:cs typeface="Times New Roman" pitchFamily="18" charset="0"/>
              </a:rPr>
              <a:t>compolato</a:t>
            </a:r>
            <a:endParaRPr lang="it-IT" sz="1600" dirty="0">
              <a:latin typeface="Times New Roman" pitchFamily="18" charset="0"/>
              <a:cs typeface="Times New Roman" pitchFamily="18" charset="0"/>
            </a:endParaRPr>
          </a:p>
          <a:p>
            <a:r>
              <a:rPr lang="it-IT" sz="1600" dirty="0">
                <a:latin typeface="Times New Roman" pitchFamily="18" charset="0"/>
                <a:cs typeface="Times New Roman" pitchFamily="18" charset="0"/>
              </a:rPr>
              <a:t>un questionario attraverso il quale si sono </a:t>
            </a:r>
            <a:r>
              <a:rPr lang="it-IT" sz="1600" dirty="0" smtClean="0">
                <a:latin typeface="Times New Roman" pitchFamily="18" charset="0"/>
                <a:cs typeface="Times New Roman" pitchFamily="18" charset="0"/>
              </a:rPr>
              <a:t>espresse</a:t>
            </a:r>
            <a:endParaRPr lang="it-IT" sz="1600" dirty="0">
              <a:latin typeface="Times New Roman" pitchFamily="18" charset="0"/>
              <a:cs typeface="Times New Roman" pitchFamily="18" charset="0"/>
            </a:endParaRPr>
          </a:p>
          <a:p>
            <a:r>
              <a:rPr lang="it-IT" sz="1600" dirty="0">
                <a:latin typeface="Times New Roman" pitchFamily="18" charset="0"/>
                <a:cs typeface="Times New Roman" pitchFamily="18" charset="0"/>
              </a:rPr>
              <a:t>opinioni sulle </a:t>
            </a:r>
            <a:r>
              <a:rPr lang="it-IT" sz="1600" dirty="0" smtClean="0">
                <a:latin typeface="Times New Roman" pitchFamily="18" charset="0"/>
                <a:cs typeface="Times New Roman" pitchFamily="18" charset="0"/>
              </a:rPr>
              <a:t>attività.</a:t>
            </a:r>
            <a:endParaRPr lang="it-IT" sz="1600" dirty="0">
              <a:latin typeface="Times New Roman" pitchFamily="18" charset="0"/>
              <a:cs typeface="Times New Roman" pitchFamily="18" charset="0"/>
            </a:endParaRPr>
          </a:p>
          <a:p>
            <a:r>
              <a:rPr lang="it-IT" sz="1600" dirty="0" smtClean="0">
                <a:latin typeface="Times New Roman" pitchFamily="18" charset="0"/>
                <a:cs typeface="Times New Roman" pitchFamily="18" charset="0"/>
              </a:rPr>
              <a:t>Gli </a:t>
            </a:r>
            <a:r>
              <a:rPr lang="it-IT" sz="1600" dirty="0">
                <a:latin typeface="Times New Roman" pitchFamily="18" charset="0"/>
                <a:cs typeface="Times New Roman" pitchFamily="18" charset="0"/>
              </a:rPr>
              <a:t>intervistati hanno detto che</a:t>
            </a:r>
          </a:p>
          <a:p>
            <a:r>
              <a:rPr lang="it-IT" sz="1600" dirty="0">
                <a:latin typeface="Times New Roman" pitchFamily="18" charset="0"/>
                <a:cs typeface="Times New Roman" pitchFamily="18" charset="0"/>
              </a:rPr>
              <a:t>tutti gli obiettivi sono stati raggiunti e</a:t>
            </a:r>
          </a:p>
          <a:p>
            <a:r>
              <a:rPr lang="it-IT" sz="1600" dirty="0">
                <a:latin typeface="Times New Roman" pitchFamily="18" charset="0"/>
                <a:cs typeface="Times New Roman" pitchFamily="18" charset="0"/>
              </a:rPr>
              <a:t>l'incontro ci ha dato la possibilità di</a:t>
            </a:r>
          </a:p>
          <a:p>
            <a:r>
              <a:rPr lang="it-IT" sz="1600" dirty="0">
                <a:latin typeface="Times New Roman" pitchFamily="18" charset="0"/>
                <a:cs typeface="Times New Roman" pitchFamily="18" charset="0"/>
              </a:rPr>
              <a:t>sviluppare abilità, competenze e</a:t>
            </a:r>
          </a:p>
          <a:p>
            <a:r>
              <a:rPr lang="it-IT" sz="1600" dirty="0">
                <a:latin typeface="Times New Roman" pitchFamily="18" charset="0"/>
                <a:cs typeface="Times New Roman" pitchFamily="18" charset="0"/>
              </a:rPr>
              <a:t>gli atteggiamenti mirati agli obiettivi</a:t>
            </a:r>
          </a:p>
          <a:p>
            <a:r>
              <a:rPr lang="it-IT" sz="1600" dirty="0">
                <a:latin typeface="Times New Roman" pitchFamily="18" charset="0"/>
                <a:cs typeface="Times New Roman" pitchFamily="18" charset="0"/>
              </a:rPr>
              <a:t>progetto, la consapevolezza che ciascuno</a:t>
            </a:r>
          </a:p>
          <a:p>
            <a:r>
              <a:rPr lang="it-IT" sz="1600" dirty="0">
                <a:latin typeface="Times New Roman" pitchFamily="18" charset="0"/>
                <a:cs typeface="Times New Roman" pitchFamily="18" charset="0"/>
              </a:rPr>
              <a:t>in mezzo a noi li diffonderà in casa.</a:t>
            </a:r>
          </a:p>
        </p:txBody>
      </p:sp>
      <p:sp>
        <p:nvSpPr>
          <p:cNvPr id="4" name="CasellaDiTesto 3"/>
          <p:cNvSpPr txBox="1"/>
          <p:nvPr/>
        </p:nvSpPr>
        <p:spPr>
          <a:xfrm>
            <a:off x="1763688" y="332656"/>
            <a:ext cx="1665777" cy="338554"/>
          </a:xfrm>
          <a:prstGeom prst="rect">
            <a:avLst/>
          </a:prstGeom>
          <a:noFill/>
        </p:spPr>
        <p:txBody>
          <a:bodyPr wrap="none" rtlCol="0">
            <a:spAutoFit/>
          </a:bodyPr>
          <a:lstStyle/>
          <a:p>
            <a:r>
              <a:rPr lang="it-IT" sz="1600" b="1" dirty="0" smtClean="0">
                <a:latin typeface="Times New Roman" pitchFamily="18" charset="0"/>
                <a:cs typeface="Times New Roman" pitchFamily="18" charset="0"/>
              </a:rPr>
              <a:t>VALUTAZIONE</a:t>
            </a:r>
            <a:endParaRPr lang="it-IT" sz="1600" b="1" dirty="0">
              <a:latin typeface="Times New Roman" pitchFamily="18" charset="0"/>
              <a:cs typeface="Times New Roman" pitchFamily="18" charset="0"/>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980728"/>
            <a:ext cx="4128459" cy="3096344"/>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4111683"/>
            <a:ext cx="3199904" cy="2399928"/>
          </a:xfrm>
          <a:prstGeom prst="rect">
            <a:avLst/>
          </a:prstGeom>
        </p:spPr>
      </p:pic>
    </p:spTree>
    <p:extLst>
      <p:ext uri="{BB962C8B-B14F-4D97-AF65-F5344CB8AC3E}">
        <p14:creationId xmlns:p14="http://schemas.microsoft.com/office/powerpoint/2010/main" val="419012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548680"/>
            <a:ext cx="8280920" cy="2339102"/>
          </a:xfrm>
          <a:prstGeom prst="rect">
            <a:avLst/>
          </a:prstGeom>
        </p:spPr>
        <p:txBody>
          <a:bodyPr wrap="square">
            <a:spAutoFit/>
          </a:bodyPr>
          <a:lstStyle/>
          <a:p>
            <a:r>
              <a:rPr lang="it-IT" sz="1600" dirty="0">
                <a:latin typeface="Times New Roman" pitchFamily="18" charset="0"/>
                <a:cs typeface="Times New Roman" pitchFamily="18" charset="0"/>
              </a:rPr>
              <a:t>Al termine delle attività sia gli studenti che gli insegnanti, hanno effettuato un questionario di valutazione nel quale ognuno poteva esprimere le proprie opinioni sul lavoro svolto e sulle  abilità e competenze acquisite in relazione agli obiettivi specifici del progetto. Ogni team effettuerà un processo di disseminazione dopo </a:t>
            </a:r>
            <a:r>
              <a:rPr lang="it-IT" sz="1600" dirty="0" smtClean="0">
                <a:latin typeface="Times New Roman" pitchFamily="18" charset="0"/>
                <a:cs typeface="Times New Roman" pitchFamily="18" charset="0"/>
              </a:rPr>
              <a:t>la terza </a:t>
            </a:r>
            <a:r>
              <a:rPr lang="it-IT" sz="1600" dirty="0">
                <a:latin typeface="Times New Roman" pitchFamily="18" charset="0"/>
                <a:cs typeface="Times New Roman" pitchFamily="18" charset="0"/>
              </a:rPr>
              <a:t>mobilità in </a:t>
            </a:r>
            <a:r>
              <a:rPr lang="it-IT" sz="1600" dirty="0" smtClean="0">
                <a:latin typeface="Times New Roman" pitchFamily="18" charset="0"/>
                <a:cs typeface="Times New Roman" pitchFamily="18" charset="0"/>
              </a:rPr>
              <a:t>Italia.</a:t>
            </a:r>
            <a:endParaRPr lang="it-IT" sz="1600" dirty="0">
              <a:latin typeface="Times New Roman" pitchFamily="18" charset="0"/>
              <a:cs typeface="Times New Roman" pitchFamily="18" charset="0"/>
            </a:endParaRPr>
          </a:p>
          <a:p>
            <a:endParaRPr lang="it-IT" sz="1600" dirty="0">
              <a:latin typeface="Times New Roman" pitchFamily="18" charset="0"/>
              <a:cs typeface="Times New Roman" pitchFamily="18" charset="0"/>
            </a:endParaRPr>
          </a:p>
          <a:p>
            <a:r>
              <a:rPr lang="it-IT" sz="1600" dirty="0">
                <a:latin typeface="Times New Roman" pitchFamily="18" charset="0"/>
                <a:cs typeface="Times New Roman" pitchFamily="18" charset="0"/>
              </a:rPr>
              <a:t> Questo progetto è stato finanziato dalla Commissione </a:t>
            </a:r>
            <a:r>
              <a:rPr lang="it-IT" sz="1600" dirty="0" err="1">
                <a:latin typeface="Times New Roman" pitchFamily="18" charset="0"/>
                <a:cs typeface="Times New Roman" pitchFamily="18" charset="0"/>
              </a:rPr>
              <a:t>Europea.Il</a:t>
            </a:r>
            <a:r>
              <a:rPr lang="it-IT" sz="1600" dirty="0">
                <a:latin typeface="Times New Roman" pitchFamily="18" charset="0"/>
                <a:cs typeface="Times New Roman" pitchFamily="18" charset="0"/>
              </a:rPr>
              <a:t> presente documento riflette Esclusivamente il punto di vista degli autori e la Commissione Europea non si ritiene responsabile dell’uso  che potrebbe essere fatto delle informazioni contenute nel presente documento</a:t>
            </a:r>
          </a:p>
          <a:p>
            <a:endParaRPr lang="it-IT"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3" y="2987675"/>
            <a:ext cx="8815387"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429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692696"/>
            <a:ext cx="8496944" cy="5355312"/>
          </a:xfrm>
          <a:prstGeom prst="rect">
            <a:avLst/>
          </a:prstGeom>
        </p:spPr>
        <p:txBody>
          <a:bodyPr wrap="square">
            <a:spAutoFit/>
          </a:bodyPr>
          <a:lstStyle/>
          <a:p>
            <a:r>
              <a:rPr lang="it-IT" dirty="0">
                <a:latin typeface="Times New Roman" pitchFamily="18" charset="0"/>
                <a:cs typeface="Times New Roman" pitchFamily="18" charset="0"/>
              </a:rPr>
              <a:t>GIORNALE DELLE ATTIVITÀ DI APPRENDIMENTO, INSEGNAMENTO E FORMAZIONE CHE</a:t>
            </a:r>
          </a:p>
          <a:p>
            <a:r>
              <a:rPr lang="it-IT" dirty="0">
                <a:latin typeface="Times New Roman" pitchFamily="18" charset="0"/>
                <a:cs typeface="Times New Roman" pitchFamily="18" charset="0"/>
              </a:rPr>
              <a:t>HANNO AVUTO LUOGO PRESSO LA SCUOLA PARTNER Convitto Nazionale Regina Margherita Scuole Annesso, Anagni, Italia, 10.11.2019-16.11.2019</a:t>
            </a:r>
          </a:p>
          <a:p>
            <a:r>
              <a:rPr lang="it-IT" dirty="0">
                <a:latin typeface="Times New Roman" pitchFamily="18" charset="0"/>
                <a:cs typeface="Times New Roman" pitchFamily="18" charset="0"/>
              </a:rPr>
              <a:t>È domenica 10 novembre 2020. </a:t>
            </a:r>
            <a:r>
              <a:rPr lang="it-IT" dirty="0" smtClean="0">
                <a:latin typeface="Times New Roman" pitchFamily="18" charset="0"/>
                <a:cs typeface="Times New Roman" pitchFamily="18" charset="0"/>
              </a:rPr>
              <a:t>Arrivano ad Anagni le delegazioni dei 4 team </a:t>
            </a:r>
            <a:r>
              <a:rPr lang="it-IT" dirty="0">
                <a:latin typeface="Times New Roman" pitchFamily="18" charset="0"/>
                <a:cs typeface="Times New Roman" pitchFamily="18" charset="0"/>
              </a:rPr>
              <a:t>in una giornata calda e </a:t>
            </a:r>
            <a:r>
              <a:rPr lang="it-IT" dirty="0" smtClean="0">
                <a:latin typeface="Times New Roman" pitchFamily="18" charset="0"/>
                <a:cs typeface="Times New Roman" pitchFamily="18" charset="0"/>
              </a:rPr>
              <a:t>soleggiata novembre </a:t>
            </a:r>
            <a:r>
              <a:rPr lang="it-IT" dirty="0">
                <a:latin typeface="Times New Roman" pitchFamily="18" charset="0"/>
                <a:cs typeface="Times New Roman" pitchFamily="18" charset="0"/>
              </a:rPr>
              <a:t>d'oro come nelle favole. Scopriamo un pomeriggio che ci sorride ampiamente,</a:t>
            </a:r>
          </a:p>
          <a:p>
            <a:r>
              <a:rPr lang="it-IT" dirty="0">
                <a:latin typeface="Times New Roman" pitchFamily="18" charset="0"/>
                <a:cs typeface="Times New Roman" pitchFamily="18" charset="0"/>
              </a:rPr>
              <a:t>invitandoci in una bellissima cittadina medievale, Anagni, vicino alla città di</a:t>
            </a:r>
          </a:p>
          <a:p>
            <a:r>
              <a:rPr lang="it-IT" dirty="0">
                <a:latin typeface="Times New Roman" pitchFamily="18" charset="0"/>
                <a:cs typeface="Times New Roman" pitchFamily="18" charset="0"/>
              </a:rPr>
              <a:t>su sette colli come viene chiamata Roma, in una zona collinare che porta testimonianze</a:t>
            </a:r>
          </a:p>
          <a:p>
            <a:r>
              <a:rPr lang="it-IT" dirty="0">
                <a:latin typeface="Times New Roman" pitchFamily="18" charset="0"/>
                <a:cs typeface="Times New Roman" pitchFamily="18" charset="0"/>
              </a:rPr>
              <a:t>una civiltà di quasi un millennio di esistenza. Dato lo scopo del viaggio</a:t>
            </a:r>
          </a:p>
          <a:p>
            <a:r>
              <a:rPr lang="it-IT" dirty="0">
                <a:latin typeface="Times New Roman" pitchFamily="18" charset="0"/>
                <a:cs typeface="Times New Roman" pitchFamily="18" charset="0"/>
              </a:rPr>
              <a:t>il nostro paesaggio ci fa pensare che la musica sia un'arte che ha un po' di</a:t>
            </a:r>
          </a:p>
          <a:p>
            <a:r>
              <a:rPr lang="it-IT" dirty="0">
                <a:latin typeface="Times New Roman" pitchFamily="18" charset="0"/>
                <a:cs typeface="Times New Roman" pitchFamily="18" charset="0"/>
              </a:rPr>
              <a:t>radici qui e non ci sbagliamo.</a:t>
            </a:r>
          </a:p>
          <a:p>
            <a:r>
              <a:rPr lang="it-IT" dirty="0">
                <a:latin typeface="Times New Roman" pitchFamily="18" charset="0"/>
                <a:cs typeface="Times New Roman" pitchFamily="18" charset="0"/>
              </a:rPr>
              <a:t>Strade strette e alti edifici in pietra rivelano al visitatore che la città ha</a:t>
            </a:r>
          </a:p>
          <a:p>
            <a:r>
              <a:rPr lang="it-IT" dirty="0">
                <a:latin typeface="Times New Roman" pitchFamily="18" charset="0"/>
                <a:cs typeface="Times New Roman" pitchFamily="18" charset="0"/>
              </a:rPr>
              <a:t>rappresentato in passato una delle località con un ruolo importante nella difesa del centro</a:t>
            </a:r>
          </a:p>
          <a:p>
            <a:r>
              <a:rPr lang="it-IT" dirty="0">
                <a:latin typeface="Times New Roman" pitchFamily="18" charset="0"/>
                <a:cs typeface="Times New Roman" pitchFamily="18" charset="0"/>
              </a:rPr>
              <a:t>L'Impero Romano, ma anche un ponte tra la cultura imperiale romana e quella cristiana. Al centro</a:t>
            </a:r>
          </a:p>
          <a:p>
            <a:r>
              <a:rPr lang="it-IT" dirty="0">
                <a:latin typeface="Times New Roman" pitchFamily="18" charset="0"/>
                <a:cs typeface="Times New Roman" pitchFamily="18" charset="0"/>
              </a:rPr>
              <a:t>all'attenzione di ogni visitatore è il Palazzo di Bonifacio VIII, documentato sin dal</a:t>
            </a:r>
          </a:p>
          <a:p>
            <a:r>
              <a:rPr lang="it-IT" dirty="0">
                <a:latin typeface="Times New Roman" pitchFamily="18" charset="0"/>
                <a:cs typeface="Times New Roman" pitchFamily="18" charset="0"/>
              </a:rPr>
              <a:t>XI secolo, simile al Palazzo Vaticano per il fatto che era la residenza di</a:t>
            </a:r>
          </a:p>
          <a:p>
            <a:r>
              <a:rPr lang="it-IT" dirty="0">
                <a:latin typeface="Times New Roman" pitchFamily="18" charset="0"/>
                <a:cs typeface="Times New Roman" pitchFamily="18" charset="0"/>
              </a:rPr>
              <a:t>molti papi nel corso della storia, la città è soprannominata la </a:t>
            </a:r>
            <a:r>
              <a:rPr lang="it-IT" dirty="0" smtClean="0">
                <a:latin typeface="Times New Roman" pitchFamily="18" charset="0"/>
                <a:cs typeface="Times New Roman" pitchFamily="18" charset="0"/>
              </a:rPr>
              <a:t>«Città </a:t>
            </a:r>
            <a:r>
              <a:rPr lang="it-IT" dirty="0">
                <a:latin typeface="Times New Roman" pitchFamily="18" charset="0"/>
                <a:cs typeface="Times New Roman" pitchFamily="18" charset="0"/>
              </a:rPr>
              <a:t>dei Papi".</a:t>
            </a:r>
          </a:p>
        </p:txBody>
      </p:sp>
    </p:spTree>
    <p:extLst>
      <p:ext uri="{BB962C8B-B14F-4D97-AF65-F5344CB8AC3E}">
        <p14:creationId xmlns:p14="http://schemas.microsoft.com/office/powerpoint/2010/main" val="1969271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24511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088" y="260648"/>
            <a:ext cx="2663825"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476672"/>
            <a:ext cx="2420937"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089" y="1851323"/>
            <a:ext cx="2163763"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4004" y="1928176"/>
            <a:ext cx="2286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899592" y="3645024"/>
            <a:ext cx="7605513" cy="1785104"/>
          </a:xfrm>
          <a:prstGeom prst="rect">
            <a:avLst/>
          </a:prstGeom>
        </p:spPr>
        <p:txBody>
          <a:bodyPr wrap="square">
            <a:spAutoFit/>
          </a:bodyPr>
          <a:lstStyle/>
          <a:p>
            <a:r>
              <a:rPr lang="it-IT" sz="2000" b="1" dirty="0" smtClean="0"/>
              <a:t>Scuole partner:</a:t>
            </a:r>
          </a:p>
          <a:p>
            <a:pPr marL="285750" indent="-285750">
              <a:buFont typeface="Arial" pitchFamily="34" charset="0"/>
              <a:buChar char="•"/>
            </a:pPr>
            <a:r>
              <a:rPr lang="it-IT" b="1" dirty="0" err="1" smtClean="0">
                <a:latin typeface="Times New Roman" pitchFamily="18" charset="0"/>
                <a:cs typeface="Times New Roman" pitchFamily="18" charset="0"/>
              </a:rPr>
              <a:t>I.E.S.Pablo</a:t>
            </a:r>
            <a:r>
              <a:rPr lang="it-IT" b="1"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Ruiz</a:t>
            </a:r>
            <a:r>
              <a:rPr lang="it-IT" b="1" dirty="0" smtClean="0">
                <a:latin typeface="Times New Roman" pitchFamily="18" charset="0"/>
                <a:cs typeface="Times New Roman" pitchFamily="18" charset="0"/>
              </a:rPr>
              <a:t> Picasso </a:t>
            </a:r>
            <a:r>
              <a:rPr lang="it-IT" b="1" dirty="0" err="1" smtClean="0">
                <a:latin typeface="Times New Roman" pitchFamily="18" charset="0"/>
                <a:cs typeface="Times New Roman" pitchFamily="18" charset="0"/>
              </a:rPr>
              <a:t>El</a:t>
            </a:r>
            <a:r>
              <a:rPr lang="it-IT" b="1"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Ejido</a:t>
            </a:r>
            <a:r>
              <a:rPr lang="it-IT" b="1" dirty="0" smtClean="0">
                <a:latin typeface="Times New Roman" pitchFamily="18" charset="0"/>
                <a:cs typeface="Times New Roman" pitchFamily="18" charset="0"/>
              </a:rPr>
              <a:t>, Spagna coordinatore</a:t>
            </a:r>
          </a:p>
          <a:p>
            <a:pPr marL="285750" indent="-285750">
              <a:buFont typeface="Arial" pitchFamily="34" charset="0"/>
              <a:buChar char="•"/>
            </a:pPr>
            <a:r>
              <a:rPr lang="it-IT" b="1" dirty="0" err="1" smtClean="0">
                <a:latin typeface="Times New Roman" pitchFamily="18" charset="0"/>
                <a:cs typeface="Times New Roman" pitchFamily="18" charset="0"/>
              </a:rPr>
              <a:t>Gymnasio</a:t>
            </a:r>
            <a:r>
              <a:rPr lang="it-IT" b="1"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Valtinou</a:t>
            </a:r>
            <a:r>
              <a:rPr lang="it-IT" b="1"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Trikala</a:t>
            </a:r>
            <a:r>
              <a:rPr lang="it-IT" b="1" dirty="0" smtClean="0">
                <a:latin typeface="Times New Roman" pitchFamily="18" charset="0"/>
                <a:cs typeface="Times New Roman" pitchFamily="18" charset="0"/>
              </a:rPr>
              <a:t>-Grecia</a:t>
            </a:r>
          </a:p>
          <a:p>
            <a:pPr marL="285750" indent="-285750">
              <a:buFont typeface="Arial" pitchFamily="34" charset="0"/>
              <a:buChar char="•"/>
            </a:pPr>
            <a:r>
              <a:rPr lang="it-IT" b="1" dirty="0" err="1" smtClean="0">
                <a:latin typeface="Times New Roman" pitchFamily="18" charset="0"/>
                <a:cs typeface="Times New Roman" pitchFamily="18" charset="0"/>
              </a:rPr>
              <a:t>Colegiul</a:t>
            </a:r>
            <a:r>
              <a:rPr lang="it-IT" b="1" dirty="0" smtClean="0">
                <a:latin typeface="Times New Roman" pitchFamily="18" charset="0"/>
                <a:cs typeface="Times New Roman" pitchFamily="18" charset="0"/>
              </a:rPr>
              <a:t> National «</a:t>
            </a:r>
            <a:r>
              <a:rPr lang="it-IT" b="1" dirty="0" err="1" smtClean="0">
                <a:latin typeface="Times New Roman" pitchFamily="18" charset="0"/>
                <a:cs typeface="Times New Roman" pitchFamily="18" charset="0"/>
              </a:rPr>
              <a:t>Ion</a:t>
            </a:r>
            <a:r>
              <a:rPr lang="it-IT" b="1" dirty="0" smtClean="0">
                <a:latin typeface="Times New Roman" pitchFamily="18" charset="0"/>
                <a:cs typeface="Times New Roman" pitchFamily="18" charset="0"/>
              </a:rPr>
              <a:t> Luca </a:t>
            </a:r>
            <a:r>
              <a:rPr lang="it-IT" b="1" dirty="0" err="1" smtClean="0">
                <a:latin typeface="Times New Roman" pitchFamily="18" charset="0"/>
                <a:cs typeface="Times New Roman" pitchFamily="18" charset="0"/>
              </a:rPr>
              <a:t>Caragiale</a:t>
            </a:r>
            <a:r>
              <a:rPr lang="it-IT" b="1"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Moreni</a:t>
            </a:r>
            <a:r>
              <a:rPr lang="it-IT" b="1" dirty="0" smtClean="0">
                <a:latin typeface="Times New Roman" pitchFamily="18" charset="0"/>
                <a:cs typeface="Times New Roman" pitchFamily="18" charset="0"/>
              </a:rPr>
              <a:t>-Romania</a:t>
            </a:r>
          </a:p>
          <a:p>
            <a:pPr marL="285750" indent="-285750">
              <a:buFont typeface="Arial" pitchFamily="34" charset="0"/>
              <a:buChar char="•"/>
            </a:pPr>
            <a:r>
              <a:rPr lang="it-IT" b="1" dirty="0" smtClean="0">
                <a:latin typeface="Times New Roman" pitchFamily="18" charset="0"/>
                <a:cs typeface="Times New Roman" pitchFamily="18" charset="0"/>
              </a:rPr>
              <a:t>Convitto Nazionale «Regina Margherita» -Scuole annesse , Anagni- Italia</a:t>
            </a:r>
          </a:p>
          <a:p>
            <a:pPr marL="285750" indent="-285750">
              <a:buFont typeface="Arial" pitchFamily="34" charset="0"/>
              <a:buChar char="•"/>
            </a:pPr>
            <a:r>
              <a:rPr lang="it-IT" b="1" dirty="0" err="1" smtClean="0">
                <a:latin typeface="Times New Roman" pitchFamily="18" charset="0"/>
                <a:cs typeface="Times New Roman" pitchFamily="18" charset="0"/>
              </a:rPr>
              <a:t>Agrupamento</a:t>
            </a:r>
            <a:r>
              <a:rPr lang="it-IT" b="1" dirty="0" smtClean="0">
                <a:latin typeface="Times New Roman" pitchFamily="18" charset="0"/>
                <a:cs typeface="Times New Roman" pitchFamily="18" charset="0"/>
              </a:rPr>
              <a:t> de </a:t>
            </a:r>
            <a:r>
              <a:rPr lang="it-IT" b="1" dirty="0" err="1" smtClean="0">
                <a:latin typeface="Times New Roman" pitchFamily="18" charset="0"/>
                <a:cs typeface="Times New Roman" pitchFamily="18" charset="0"/>
              </a:rPr>
              <a:t>Escolas</a:t>
            </a:r>
            <a:r>
              <a:rPr lang="it-IT" b="1"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Penafiel</a:t>
            </a:r>
            <a:r>
              <a:rPr lang="it-IT" b="1"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Sudeste</a:t>
            </a:r>
            <a:r>
              <a:rPr lang="it-IT" b="1"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Penafiel</a:t>
            </a:r>
            <a:r>
              <a:rPr lang="it-IT" b="1" dirty="0" smtClean="0">
                <a:latin typeface="Times New Roman" pitchFamily="18" charset="0"/>
                <a:cs typeface="Times New Roman" pitchFamily="18" charset="0"/>
              </a:rPr>
              <a:t> -Portogallo  </a:t>
            </a:r>
            <a:endParaRPr lang="it-IT" b="1" dirty="0">
              <a:latin typeface="Times New Roman" pitchFamily="18" charset="0"/>
              <a:cs typeface="Times New Roman" pitchFamily="18" charset="0"/>
            </a:endParaRPr>
          </a:p>
        </p:txBody>
      </p:sp>
    </p:spTree>
    <p:extLst>
      <p:ext uri="{BB962C8B-B14F-4D97-AF65-F5344CB8AC3E}">
        <p14:creationId xmlns:p14="http://schemas.microsoft.com/office/powerpoint/2010/main" val="1542372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Obiettivi del progetto</a:t>
            </a:r>
            <a:endParaRPr lang="it-IT" sz="3200" dirty="0"/>
          </a:p>
        </p:txBody>
      </p:sp>
      <p:sp>
        <p:nvSpPr>
          <p:cNvPr id="3" name="Segnaposto contenuto 2"/>
          <p:cNvSpPr>
            <a:spLocks noGrp="1"/>
          </p:cNvSpPr>
          <p:nvPr>
            <p:ph idx="1"/>
          </p:nvPr>
        </p:nvSpPr>
        <p:spPr/>
        <p:txBody>
          <a:bodyPr>
            <a:normAutofit fontScale="92500"/>
          </a:bodyPr>
          <a:lstStyle/>
          <a:p>
            <a:pPr lvl="0"/>
            <a:r>
              <a:rPr lang="it-IT" sz="1800" b="1" dirty="0">
                <a:solidFill>
                  <a:prstClr val="black"/>
                </a:solidFill>
              </a:rPr>
              <a:t>Sviluppare</a:t>
            </a:r>
            <a:r>
              <a:rPr lang="it-IT" sz="1800" dirty="0">
                <a:solidFill>
                  <a:prstClr val="black"/>
                </a:solidFill>
              </a:rPr>
              <a:t>  negli studenti e nei docenti abilità e competenze e di alta qualità: competenze interculturali, sociali, civiche, digitali, linguistiche, alfabetizzazione e consapevolezza culturale. </a:t>
            </a:r>
          </a:p>
          <a:p>
            <a:pPr lvl="0"/>
            <a:r>
              <a:rPr lang="it-IT" sz="1800" b="1" dirty="0">
                <a:solidFill>
                  <a:prstClr val="black"/>
                </a:solidFill>
              </a:rPr>
              <a:t>Ridurre</a:t>
            </a:r>
            <a:r>
              <a:rPr lang="it-IT" sz="1800" dirty="0">
                <a:solidFill>
                  <a:prstClr val="black"/>
                </a:solidFill>
              </a:rPr>
              <a:t> il disagio economico degli studenti,  arginando l’esclusione scolastica e sociale.   </a:t>
            </a:r>
            <a:r>
              <a:rPr lang="it-IT" sz="1800" b="1" dirty="0">
                <a:solidFill>
                  <a:prstClr val="black"/>
                </a:solidFill>
              </a:rPr>
              <a:t>Migliorare</a:t>
            </a:r>
            <a:r>
              <a:rPr lang="it-IT" sz="1800" dirty="0">
                <a:solidFill>
                  <a:prstClr val="black"/>
                </a:solidFill>
              </a:rPr>
              <a:t> la cooperazione e comunicazione tra diversi  gruppi sociali ed etnici potenziando lo sviluppo umano di ciascuno.</a:t>
            </a:r>
          </a:p>
          <a:p>
            <a:pPr lvl="0"/>
            <a:r>
              <a:rPr lang="it-IT" sz="1800" b="1" dirty="0">
                <a:solidFill>
                  <a:prstClr val="black"/>
                </a:solidFill>
              </a:rPr>
              <a:t>Sviluppare</a:t>
            </a:r>
            <a:r>
              <a:rPr lang="it-IT" sz="1800" dirty="0">
                <a:solidFill>
                  <a:prstClr val="black"/>
                </a:solidFill>
              </a:rPr>
              <a:t> le capacità sociali e civiche è essenziali nel processo di comunicazione e</a:t>
            </a:r>
          </a:p>
          <a:p>
            <a:pPr lvl="0"/>
            <a:r>
              <a:rPr lang="it-IT" sz="1800" dirty="0">
                <a:solidFill>
                  <a:prstClr val="black"/>
                </a:solidFill>
              </a:rPr>
              <a:t> funzionamento nella società che sta diventando sempre più multiculturale:  è necessario diventare coscienti del fatto  che  si fa  parte dell'unione Europa ed essere consapevoli del background storico, linguistico e culturale di ogni paese in modo da  raggiungere un adeguato grado di comprensione e la tolleranza per ciò che è diverso . </a:t>
            </a:r>
          </a:p>
          <a:p>
            <a:pPr lvl="0"/>
            <a:r>
              <a:rPr lang="it-IT" sz="1800" b="1" dirty="0">
                <a:solidFill>
                  <a:prstClr val="black"/>
                </a:solidFill>
              </a:rPr>
              <a:t>Migliorare</a:t>
            </a:r>
            <a:r>
              <a:rPr lang="it-IT" sz="1800" dirty="0">
                <a:solidFill>
                  <a:prstClr val="black"/>
                </a:solidFill>
              </a:rPr>
              <a:t> le  capacità comunicative in inglese, acquisire conoscenza di altre lingue e migliorare l'uso delle tecnologie dell'informazione</a:t>
            </a:r>
          </a:p>
          <a:p>
            <a:pPr lvl="0"/>
            <a:r>
              <a:rPr lang="it-IT" sz="1800" b="1" dirty="0">
                <a:solidFill>
                  <a:prstClr val="black"/>
                </a:solidFill>
              </a:rPr>
              <a:t>Migliorare</a:t>
            </a:r>
            <a:r>
              <a:rPr lang="it-IT" sz="1800" dirty="0">
                <a:solidFill>
                  <a:prstClr val="black"/>
                </a:solidFill>
              </a:rPr>
              <a:t> l'acquisizione di competenze trasversali :il nostro progetto utilizza approcci interdisciplinari e il suo scopo è mostrare agli studenti che la conoscenza di diverse materie è applicata in ogni aspetto della loro vita quotidiana</a:t>
            </a:r>
          </a:p>
          <a:p>
            <a:endParaRPr lang="it-IT" dirty="0"/>
          </a:p>
        </p:txBody>
      </p:sp>
    </p:spTree>
    <p:extLst>
      <p:ext uri="{BB962C8B-B14F-4D97-AF65-F5344CB8AC3E}">
        <p14:creationId xmlns:p14="http://schemas.microsoft.com/office/powerpoint/2010/main" val="2443344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u="sng" dirty="0" smtClean="0"/>
              <a:t>I prodotti finali che abbiamo realizzato durante le attività di apprendimento,</a:t>
            </a:r>
            <a:br>
              <a:rPr lang="it-IT" sz="2000" u="sng" dirty="0" smtClean="0"/>
            </a:br>
            <a:r>
              <a:rPr lang="it-IT" sz="2000" u="sng" dirty="0" smtClean="0"/>
              <a:t>didattica e formazione presso Convitto Nazionale Regina Margherita- Scuole</a:t>
            </a:r>
            <a:br>
              <a:rPr lang="it-IT" sz="2000" u="sng" dirty="0" smtClean="0"/>
            </a:br>
            <a:r>
              <a:rPr lang="it-IT" sz="2000" u="sng" dirty="0" smtClean="0"/>
              <a:t>Allegati, Anagni, Italia 10.11.2019-16.11.2019</a:t>
            </a:r>
            <a:endParaRPr lang="it-IT" sz="2000" u="sng" dirty="0"/>
          </a:p>
        </p:txBody>
      </p:sp>
      <p:sp>
        <p:nvSpPr>
          <p:cNvPr id="3" name="Segnaposto contenuto 2"/>
          <p:cNvSpPr>
            <a:spLocks noGrp="1"/>
          </p:cNvSpPr>
          <p:nvPr>
            <p:ph idx="1"/>
          </p:nvPr>
        </p:nvSpPr>
        <p:spPr>
          <a:xfrm>
            <a:off x="457200" y="1600200"/>
            <a:ext cx="8229600" cy="4525963"/>
          </a:xfrm>
        </p:spPr>
        <p:txBody>
          <a:bodyPr/>
          <a:lstStyle/>
          <a:p>
            <a:r>
              <a:rPr lang="it-IT" sz="2000" dirty="0" smtClean="0">
                <a:hlinkClick r:id="rId2"/>
              </a:rPr>
              <a:t>https://sites.google.com/d/11DUsC3xXxe84n24RuTV5mE0_qA8gL_pH/p/10hJHlooDkMcgBPsB3lMWPXkZrCAKbRSu/edit</a:t>
            </a:r>
            <a:endParaRPr lang="it-IT" sz="2000" dirty="0" smtClean="0"/>
          </a:p>
          <a:p>
            <a:r>
              <a:rPr lang="en-US" sz="1600" dirty="0">
                <a:latin typeface="Times New Roman" pitchFamily="18" charset="0"/>
                <a:cs typeface="Times New Roman" pitchFamily="18" charset="0"/>
              </a:rPr>
              <a:t>• "Traditional tools", the final product consisting of a brochure and a collection DVD. The brochure contains elements that relate to how these are made tools, explanations about the reason for choosing the material, description their, the story of the instrument and what kind of music it is used for. Each country has presented live at least one representative musical instrument. The DVD collection will includes music tracks and clips of musicians performing with traditional tools. </a:t>
            </a:r>
            <a:r>
              <a:rPr lang="en-US" sz="1600" dirty="0">
                <a:latin typeface="Times New Roman" pitchFamily="18" charset="0"/>
                <a:cs typeface="Times New Roman" pitchFamily="18" charset="0"/>
                <a:hlinkClick r:id="rId3"/>
              </a:rPr>
              <a:t>https://</a:t>
            </a:r>
            <a:r>
              <a:rPr lang="en-US" sz="1600" dirty="0" smtClean="0">
                <a:latin typeface="Times New Roman" pitchFamily="18" charset="0"/>
                <a:cs typeface="Times New Roman" pitchFamily="18" charset="0"/>
                <a:hlinkClick r:id="rId3"/>
              </a:rPr>
              <a:t>docs.google.com/presentation/d/1j2UofJRXRlkuYVnY4EmiUKki6qFOwlCl/edit#slide=id.p1</a:t>
            </a:r>
            <a:endParaRPr lang="en-US" sz="1600" dirty="0" smtClean="0">
              <a:latin typeface="Times New Roman" pitchFamily="18" charset="0"/>
              <a:cs typeface="Times New Roman" pitchFamily="18" charset="0"/>
            </a:endParaRPr>
          </a:p>
          <a:p>
            <a:r>
              <a:rPr lang="en-US" sz="1600" dirty="0">
                <a:latin typeface="Times New Roman" pitchFamily="18" charset="0"/>
                <a:cs typeface="Times New Roman" pitchFamily="18" charset="0"/>
              </a:rPr>
              <a:t>• "My musical instrument". The students made their own musical instruments</a:t>
            </a:r>
          </a:p>
          <a:p>
            <a:r>
              <a:rPr lang="en-US" sz="1600" dirty="0">
                <a:latin typeface="Times New Roman" pitchFamily="18" charset="0"/>
                <a:cs typeface="Times New Roman" pitchFamily="18" charset="0"/>
              </a:rPr>
              <a:t>with materials of their choice, for example: cans, pieces of wood, plastic,</a:t>
            </a:r>
          </a:p>
          <a:p>
            <a:r>
              <a:rPr lang="en-US" sz="1600" dirty="0">
                <a:latin typeface="Times New Roman" pitchFamily="18" charset="0"/>
                <a:cs typeface="Times New Roman" pitchFamily="18" charset="0"/>
              </a:rPr>
              <a:t>leather, metal, etc. They learned that these tools are also a</a:t>
            </a:r>
          </a:p>
          <a:p>
            <a:r>
              <a:rPr lang="en-US" sz="1600" dirty="0">
                <a:latin typeface="Times New Roman" pitchFamily="18" charset="0"/>
                <a:cs typeface="Times New Roman" pitchFamily="18" charset="0"/>
              </a:rPr>
              <a:t>means of communication. Video recordings were made, in mixed groups, with use</a:t>
            </a:r>
          </a:p>
          <a:p>
            <a:r>
              <a:rPr lang="en-US" sz="1600" dirty="0">
                <a:latin typeface="Times New Roman" pitchFamily="18" charset="0"/>
                <a:cs typeface="Times New Roman" pitchFamily="18" charset="0"/>
              </a:rPr>
              <a:t>these unconventional instruments.</a:t>
            </a:r>
          </a:p>
          <a:p>
            <a:endParaRPr lang="it-IT"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743801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1052736"/>
            <a:ext cx="8064896" cy="4801314"/>
          </a:xfrm>
          <a:prstGeom prst="rect">
            <a:avLst/>
          </a:prstGeom>
        </p:spPr>
        <p:txBody>
          <a:bodyPr wrap="square">
            <a:spAutoFit/>
          </a:bodyPr>
          <a:lstStyle/>
          <a:p>
            <a:r>
              <a:rPr lang="en-US" dirty="0">
                <a:latin typeface="Times New Roman" pitchFamily="18" charset="0"/>
                <a:cs typeface="Times New Roman" pitchFamily="18" charset="0"/>
              </a:rPr>
              <a:t>• "</a:t>
            </a:r>
            <a:r>
              <a:rPr lang="en-US" sz="1600" dirty="0">
                <a:latin typeface="Times New Roman" pitchFamily="18" charset="0"/>
                <a:cs typeface="Times New Roman" pitchFamily="18" charset="0"/>
              </a:rPr>
              <a:t>Friendship through music". This final product is represented by a series of interpretations</a:t>
            </a:r>
          </a:p>
          <a:p>
            <a:r>
              <a:rPr lang="en-US" sz="1600" dirty="0">
                <a:latin typeface="Times New Roman" pitchFamily="18" charset="0"/>
                <a:cs typeface="Times New Roman" pitchFamily="18" charset="0"/>
              </a:rPr>
              <a:t>of a choir that sang songs about friendship, the final performance being recorded.</a:t>
            </a:r>
          </a:p>
          <a:p>
            <a:r>
              <a:rPr lang="en-US" sz="1600" dirty="0">
                <a:latin typeface="Times New Roman" pitchFamily="18" charset="0"/>
                <a:cs typeface="Times New Roman" pitchFamily="18" charset="0"/>
              </a:rPr>
              <a:t>• Before the activity, each school proposed several songs about friendship and then,</a:t>
            </a:r>
          </a:p>
          <a:p>
            <a:r>
              <a:rPr lang="en-US" sz="1600" dirty="0">
                <a:latin typeface="Times New Roman" pitchFamily="18" charset="0"/>
                <a:cs typeface="Times New Roman" pitchFamily="18" charset="0"/>
              </a:rPr>
              <a:t>by mutual agreement, two different songs were chosen from the list of proposals for each</a:t>
            </a:r>
          </a:p>
          <a:p>
            <a:r>
              <a:rPr lang="en-US" sz="1600" dirty="0">
                <a:latin typeface="Times New Roman" pitchFamily="18" charset="0"/>
                <a:cs typeface="Times New Roman" pitchFamily="18" charset="0"/>
              </a:rPr>
              <a:t>partner country.</a:t>
            </a:r>
          </a:p>
          <a:p>
            <a:r>
              <a:rPr lang="en-US" sz="1600" dirty="0">
                <a:latin typeface="Times New Roman" pitchFamily="18" charset="0"/>
                <a:cs typeface="Times New Roman" pitchFamily="18" charset="0"/>
              </a:rPr>
              <a:t>• For these songs were developed techniques for teaching-learning English and</a:t>
            </a:r>
          </a:p>
          <a:p>
            <a:r>
              <a:rPr lang="en-US" sz="1600" dirty="0">
                <a:latin typeface="Times New Roman" pitchFamily="18" charset="0"/>
                <a:cs typeface="Times New Roman" pitchFamily="18" charset="0"/>
              </a:rPr>
              <a:t>were discussed in terms of vocabulary, grammar, message conveyed, and pronunciation</a:t>
            </a:r>
          </a:p>
          <a:p>
            <a:r>
              <a:rPr lang="en-US" sz="1600" dirty="0">
                <a:latin typeface="Times New Roman" pitchFamily="18" charset="0"/>
                <a:cs typeface="Times New Roman" pitchFamily="18" charset="0"/>
              </a:rPr>
              <a:t>song in each partner school and then were taught. </a:t>
            </a:r>
          </a:p>
          <a:p>
            <a:r>
              <a:rPr lang="en-US" sz="1600" dirty="0">
                <a:latin typeface="Times New Roman" pitchFamily="18" charset="0"/>
                <a:cs typeface="Times New Roman" pitchFamily="18" charset="0"/>
              </a:rPr>
              <a:t>The team presented its songs, English teaching techniques developed on the basis</a:t>
            </a:r>
          </a:p>
          <a:p>
            <a:r>
              <a:rPr lang="en-US" sz="1600" dirty="0">
                <a:latin typeface="Times New Roman" pitchFamily="18" charset="0"/>
                <a:cs typeface="Times New Roman" pitchFamily="18" charset="0"/>
              </a:rPr>
              <a:t>them, and then selected a song to teach others. In the end they were chosen</a:t>
            </a:r>
          </a:p>
          <a:p>
            <a:r>
              <a:rPr lang="en-US" sz="1600" dirty="0">
                <a:latin typeface="Times New Roman" pitchFamily="18" charset="0"/>
                <a:cs typeface="Times New Roman" pitchFamily="18" charset="0"/>
              </a:rPr>
              <a:t>five songs sung for friendship by friends from five </a:t>
            </a:r>
            <a:r>
              <a:rPr lang="en-US" sz="1600" dirty="0" smtClean="0">
                <a:latin typeface="Times New Roman" pitchFamily="18" charset="0"/>
                <a:cs typeface="Times New Roman" pitchFamily="18" charset="0"/>
              </a:rPr>
              <a:t>countries</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hlinkClick r:id="rId2"/>
              </a:rPr>
              <a:t>https</a:t>
            </a:r>
            <a:r>
              <a:rPr lang="en-US" sz="1600" dirty="0">
                <a:latin typeface="Times New Roman" pitchFamily="18" charset="0"/>
                <a:cs typeface="Times New Roman" pitchFamily="18" charset="0"/>
                <a:hlinkClick r:id="rId2"/>
              </a:rPr>
              <a:t>://</a:t>
            </a:r>
            <a:r>
              <a:rPr lang="en-US" sz="1600" dirty="0" smtClean="0">
                <a:latin typeface="Times New Roman" pitchFamily="18" charset="0"/>
                <a:cs typeface="Times New Roman" pitchFamily="18" charset="0"/>
                <a:hlinkClick r:id="rId2"/>
              </a:rPr>
              <a:t>docs.google.com/presentation/d/1XHgnb5SuqVOFXF-Az-DglrrMZTVWvtGb/edit#slide=id.p1</a:t>
            </a:r>
            <a:endParaRPr lang="en-US" sz="1600"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a:t>
            </a:r>
            <a:endParaRPr lang="it-IT" sz="1600" dirty="0">
              <a:latin typeface="Times New Roman" pitchFamily="18" charset="0"/>
              <a:cs typeface="Times New Roman" pitchFamily="18" charset="0"/>
            </a:endParaRPr>
          </a:p>
        </p:txBody>
      </p:sp>
    </p:spTree>
    <p:extLst>
      <p:ext uri="{BB962C8B-B14F-4D97-AF65-F5344CB8AC3E}">
        <p14:creationId xmlns:p14="http://schemas.microsoft.com/office/powerpoint/2010/main" val="3569166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67544" y="836712"/>
            <a:ext cx="8208912" cy="4062651"/>
          </a:xfrm>
          <a:prstGeom prst="rect">
            <a:avLst/>
          </a:prstGeom>
        </p:spPr>
        <p:txBody>
          <a:bodyPr wrap="square">
            <a:spAutoFit/>
          </a:bodyPr>
          <a:lstStyle/>
          <a:p>
            <a:endParaRPr lang="it-IT" dirty="0"/>
          </a:p>
          <a:p>
            <a:r>
              <a:rPr lang="it-IT" sz="1600" dirty="0">
                <a:latin typeface="Times New Roman" pitchFamily="18" charset="0"/>
                <a:cs typeface="Times New Roman" pitchFamily="18" charset="0"/>
              </a:rPr>
              <a:t>Le attività che abbiamo svolto durante questo incontro di progetto sono state</a:t>
            </a:r>
          </a:p>
          <a:p>
            <a:r>
              <a:rPr lang="it-IT" sz="1600" dirty="0">
                <a:latin typeface="Times New Roman" pitchFamily="18" charset="0"/>
                <a:cs typeface="Times New Roman" pitchFamily="18" charset="0"/>
              </a:rPr>
              <a:t>secondo il programma stabilito di comune accordo tra i partner, prima dell'incontro.</a:t>
            </a:r>
          </a:p>
          <a:p>
            <a:r>
              <a:rPr lang="it-IT" sz="1600" dirty="0">
                <a:latin typeface="Times New Roman" pitchFamily="18" charset="0"/>
                <a:cs typeface="Times New Roman" pitchFamily="18" charset="0"/>
              </a:rPr>
              <a:t>Le attività sono state scelte in modo da soddisfare gli obiettivi del progetto al fine di</a:t>
            </a:r>
          </a:p>
          <a:p>
            <a:r>
              <a:rPr lang="it-IT" sz="1600" dirty="0">
                <a:latin typeface="Times New Roman" pitchFamily="18" charset="0"/>
                <a:cs typeface="Times New Roman" pitchFamily="18" charset="0"/>
              </a:rPr>
              <a:t>terzo incontro di progetto. Ho avuto cinque giorni interi in cui ho collaborato a</a:t>
            </a:r>
          </a:p>
          <a:p>
            <a:r>
              <a:rPr lang="it-IT" sz="1600" dirty="0">
                <a:latin typeface="Times New Roman" pitchFamily="18" charset="0"/>
                <a:cs typeface="Times New Roman" pitchFamily="18" charset="0"/>
              </a:rPr>
              <a:t>raggiungere gli obiettivi proposti, momenti che hanno rappresentato una manifestazione della gioia di</a:t>
            </a:r>
          </a:p>
          <a:p>
            <a:r>
              <a:rPr lang="it-IT" sz="1600" dirty="0">
                <a:latin typeface="Times New Roman" pitchFamily="18" charset="0"/>
                <a:cs typeface="Times New Roman" pitchFamily="18" charset="0"/>
              </a:rPr>
              <a:t>incontrare i nostri partner e scambiare buone pratiche.</a:t>
            </a:r>
          </a:p>
          <a:p>
            <a:r>
              <a:rPr lang="it-IT" sz="1600" dirty="0">
                <a:latin typeface="Times New Roman" pitchFamily="18" charset="0"/>
                <a:cs typeface="Times New Roman" pitchFamily="18" charset="0"/>
              </a:rPr>
              <a:t>Tutti i partecipanti hanno ritenuto che le attività fossero rilevanti per la performance</a:t>
            </a:r>
          </a:p>
          <a:p>
            <a:r>
              <a:rPr lang="it-IT" sz="1600" dirty="0">
                <a:latin typeface="Times New Roman" pitchFamily="18" charset="0"/>
                <a:cs typeface="Times New Roman" pitchFamily="18" charset="0"/>
              </a:rPr>
              <a:t>obiettivi perché siamo riusciti a sviluppare i prodotti finali destinati a queste attività</a:t>
            </a:r>
          </a:p>
          <a:p>
            <a:r>
              <a:rPr lang="it-IT" sz="1600" dirty="0">
                <a:latin typeface="Times New Roman" pitchFamily="18" charset="0"/>
                <a:cs typeface="Times New Roman" pitchFamily="18" charset="0"/>
              </a:rPr>
              <a:t>apprendimento, insegnamento e formazione, ho scoperto com'è il sistema educativo in Italia, abbiamo sviluppato competenze comunicative e digitali, gli studenti hanno sviluppato le loro</a:t>
            </a:r>
          </a:p>
          <a:p>
            <a:r>
              <a:rPr lang="it-IT" sz="1600" dirty="0">
                <a:latin typeface="Times New Roman" pitchFamily="18" charset="0"/>
                <a:cs typeface="Times New Roman" pitchFamily="18" charset="0"/>
              </a:rPr>
              <a:t>la capacità di sviluppare un discorso pubblico, abbiamo migliorato la nostra competenza culturale e</a:t>
            </a:r>
          </a:p>
          <a:p>
            <a:r>
              <a:rPr lang="it-IT" sz="1600" dirty="0">
                <a:latin typeface="Times New Roman" pitchFamily="18" charset="0"/>
                <a:cs typeface="Times New Roman" pitchFamily="18" charset="0"/>
              </a:rPr>
              <a:t>Ultimo ma non meno importante, facevo parte di una famiglia europea di membri</a:t>
            </a:r>
          </a:p>
          <a:p>
            <a:r>
              <a:rPr lang="it-IT" sz="1600" dirty="0">
                <a:latin typeface="Times New Roman" pitchFamily="18" charset="0"/>
                <a:cs typeface="Times New Roman" pitchFamily="18" charset="0"/>
              </a:rPr>
              <a:t>team di progetto</a:t>
            </a:r>
            <a:r>
              <a:rPr lang="it-IT" sz="1600" dirty="0" smtClean="0">
                <a:latin typeface="Times New Roman" pitchFamily="18" charset="0"/>
                <a:cs typeface="Times New Roman" pitchFamily="18" charset="0"/>
              </a:rPr>
              <a:t>.</a:t>
            </a:r>
            <a:endParaRPr lang="it-IT" sz="1600" dirty="0">
              <a:latin typeface="Times New Roman" pitchFamily="18" charset="0"/>
              <a:cs typeface="Times New Roman" pitchFamily="18" charset="0"/>
            </a:endParaRPr>
          </a:p>
        </p:txBody>
      </p:sp>
    </p:spTree>
    <p:extLst>
      <p:ext uri="{BB962C8B-B14F-4D97-AF65-F5344CB8AC3E}">
        <p14:creationId xmlns:p14="http://schemas.microsoft.com/office/powerpoint/2010/main" val="3308723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140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188640"/>
            <a:ext cx="7920880" cy="338554"/>
          </a:xfrm>
          <a:prstGeom prst="rect">
            <a:avLst/>
          </a:prstGeom>
        </p:spPr>
        <p:txBody>
          <a:bodyPr wrap="square">
            <a:spAutoFit/>
          </a:bodyPr>
          <a:lstStyle/>
          <a:p>
            <a:r>
              <a:rPr lang="it-IT" sz="1600" b="1" dirty="0" smtClean="0">
                <a:latin typeface="Times New Roman" pitchFamily="18" charset="0"/>
                <a:cs typeface="Times New Roman" pitchFamily="18" charset="0"/>
              </a:rPr>
              <a:t>Lunedi 11 novembre</a:t>
            </a:r>
            <a:r>
              <a:rPr lang="it-IT" sz="1600" dirty="0" smtClean="0">
                <a:latin typeface="Times New Roman" pitchFamily="18" charset="0"/>
                <a:cs typeface="Times New Roman" pitchFamily="18" charset="0"/>
              </a:rPr>
              <a:t>, Il team Italiano insieme agli altri team presenta il primo prodotto</a:t>
            </a:r>
            <a:endParaRPr lang="it-IT" sz="1600" dirty="0">
              <a:latin typeface="Times New Roman" pitchFamily="18" charset="0"/>
              <a:cs typeface="Times New Roman" pitchFamily="18" charset="0"/>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908720"/>
            <a:ext cx="3024336" cy="2162260"/>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687292"/>
            <a:ext cx="2736304" cy="3646124"/>
          </a:xfrm>
          <a:prstGeom prst="rect">
            <a:avLst/>
          </a:prstGeom>
        </p:spPr>
      </p:pic>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3284984"/>
            <a:ext cx="4176464" cy="3134307"/>
          </a:xfrm>
          <a:prstGeom prst="rect">
            <a:avLst/>
          </a:prstGeom>
        </p:spPr>
      </p:pic>
    </p:spTree>
    <p:extLst>
      <p:ext uri="{BB962C8B-B14F-4D97-AF65-F5344CB8AC3E}">
        <p14:creationId xmlns:p14="http://schemas.microsoft.com/office/powerpoint/2010/main" val="2713266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260648"/>
            <a:ext cx="4572000" cy="369332"/>
          </a:xfrm>
          <a:prstGeom prst="rect">
            <a:avLst/>
          </a:prstGeom>
        </p:spPr>
        <p:txBody>
          <a:bodyPr>
            <a:spAutoFit/>
          </a:bodyPr>
          <a:lstStyle/>
          <a:p>
            <a:r>
              <a:rPr lang="it-IT" sz="1600" dirty="0">
                <a:latin typeface="Times New Roman" pitchFamily="18" charset="0"/>
                <a:cs typeface="Times New Roman" pitchFamily="18" charset="0"/>
              </a:rPr>
              <a:t>Nelle squadre miste, creiamo i nostri strumenti</a:t>
            </a:r>
            <a:r>
              <a:rPr lang="it-IT" dirty="0"/>
              <a:t>.</a:t>
            </a: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836712"/>
            <a:ext cx="3816424" cy="2222500"/>
          </a:xfrm>
          <a:prstGeom prst="rect">
            <a:avLst/>
          </a:prstGeom>
        </p:spPr>
      </p:pic>
      <p:sp>
        <p:nvSpPr>
          <p:cNvPr id="4" name="Rettangolo 3"/>
          <p:cNvSpPr/>
          <p:nvPr/>
        </p:nvSpPr>
        <p:spPr>
          <a:xfrm>
            <a:off x="4629752" y="647148"/>
            <a:ext cx="4572000" cy="369332"/>
          </a:xfrm>
          <a:prstGeom prst="rect">
            <a:avLst/>
          </a:prstGeom>
        </p:spPr>
        <p:txBody>
          <a:bodyPr>
            <a:spAutoFit/>
          </a:bodyPr>
          <a:lstStyle/>
          <a:p>
            <a:r>
              <a:rPr lang="vi-VN" dirty="0" smtClean="0"/>
              <a:t>.</a:t>
            </a:r>
            <a:endParaRPr lang="it-IT" dirty="0"/>
          </a:p>
        </p:txBody>
      </p:sp>
      <p:sp>
        <p:nvSpPr>
          <p:cNvPr id="5"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4211960" y="445314"/>
            <a:ext cx="4572000" cy="3293209"/>
          </a:xfrm>
          <a:prstGeom prst="rect">
            <a:avLst/>
          </a:prstGeom>
        </p:spPr>
        <p:txBody>
          <a:bodyPr>
            <a:spAutoFit/>
          </a:bodyPr>
          <a:lstStyle/>
          <a:p>
            <a:r>
              <a:rPr lang="it-IT" sz="1600" b="1" dirty="0">
                <a:latin typeface="Times New Roman" pitchFamily="18" charset="0"/>
                <a:cs typeface="Times New Roman" pitchFamily="18" charset="0"/>
              </a:rPr>
              <a:t>Martedì 12 novembre </a:t>
            </a:r>
            <a:r>
              <a:rPr lang="it-IT" sz="1600" dirty="0">
                <a:latin typeface="Times New Roman" pitchFamily="18" charset="0"/>
                <a:cs typeface="Times New Roman" pitchFamily="18" charset="0"/>
              </a:rPr>
              <a:t>era</a:t>
            </a:r>
          </a:p>
          <a:p>
            <a:r>
              <a:rPr lang="it-IT" sz="1600" dirty="0">
                <a:latin typeface="Times New Roman" pitchFamily="18" charset="0"/>
                <a:cs typeface="Times New Roman" pitchFamily="18" charset="0"/>
              </a:rPr>
              <a:t>dedicato all'attività di creazione del proprio</a:t>
            </a:r>
          </a:p>
          <a:p>
            <a:r>
              <a:rPr lang="it-IT" sz="1600" dirty="0">
                <a:latin typeface="Times New Roman" pitchFamily="18" charset="0"/>
                <a:cs typeface="Times New Roman" pitchFamily="18" charset="0"/>
              </a:rPr>
              <a:t>strumento, utilizzando materiali </a:t>
            </a:r>
            <a:r>
              <a:rPr lang="it-IT" sz="1600" dirty="0" smtClean="0">
                <a:latin typeface="Times New Roman" pitchFamily="18" charset="0"/>
                <a:cs typeface="Times New Roman" pitchFamily="18" charset="0"/>
              </a:rPr>
              <a:t>trovati di diversa origine.</a:t>
            </a:r>
            <a:endParaRPr lang="it-IT" sz="1600" dirty="0">
              <a:latin typeface="Times New Roman" pitchFamily="18" charset="0"/>
              <a:cs typeface="Times New Roman" pitchFamily="18" charset="0"/>
            </a:endParaRPr>
          </a:p>
          <a:p>
            <a:r>
              <a:rPr lang="it-IT" sz="1600" dirty="0">
                <a:latin typeface="Times New Roman" pitchFamily="18" charset="0"/>
                <a:cs typeface="Times New Roman" pitchFamily="18" charset="0"/>
              </a:rPr>
              <a:t>Poi le squadre di studenti sono riuscite a</a:t>
            </a:r>
          </a:p>
          <a:p>
            <a:r>
              <a:rPr lang="it-IT" sz="1600" dirty="0">
                <a:latin typeface="Times New Roman" pitchFamily="18" charset="0"/>
                <a:cs typeface="Times New Roman" pitchFamily="18" charset="0"/>
              </a:rPr>
              <a:t>improvvisare canzoni, produrre suoni e</a:t>
            </a:r>
          </a:p>
          <a:p>
            <a:r>
              <a:rPr lang="it-IT" sz="1600" dirty="0">
                <a:latin typeface="Times New Roman" pitchFamily="18" charset="0"/>
                <a:cs typeface="Times New Roman" pitchFamily="18" charset="0"/>
              </a:rPr>
              <a:t>ritmo con l'aiuto degli strumenti che hanno</a:t>
            </a:r>
          </a:p>
          <a:p>
            <a:r>
              <a:rPr lang="it-IT" sz="1600" dirty="0">
                <a:latin typeface="Times New Roman" pitchFamily="18" charset="0"/>
                <a:cs typeface="Times New Roman" pitchFamily="18" charset="0"/>
              </a:rPr>
              <a:t>creato. Queste interpretazioni sono state registrate</a:t>
            </a:r>
          </a:p>
          <a:p>
            <a:r>
              <a:rPr lang="it-IT" sz="1600" dirty="0">
                <a:latin typeface="Times New Roman" pitchFamily="18" charset="0"/>
                <a:cs typeface="Times New Roman" pitchFamily="18" charset="0"/>
              </a:rPr>
              <a:t>alla fine dell'attività, in sequenza, poi in gruppi</a:t>
            </a:r>
          </a:p>
          <a:p>
            <a:r>
              <a:rPr lang="it-IT" sz="1600" dirty="0">
                <a:latin typeface="Times New Roman" pitchFamily="18" charset="0"/>
                <a:cs typeface="Times New Roman" pitchFamily="18" charset="0"/>
              </a:rPr>
              <a:t>grande.</a:t>
            </a:r>
          </a:p>
          <a:p>
            <a:r>
              <a:rPr lang="it-IT" sz="1600" dirty="0">
                <a:latin typeface="Times New Roman" pitchFamily="18" charset="0"/>
                <a:cs typeface="Times New Roman" pitchFamily="18" charset="0"/>
              </a:rPr>
              <a:t>Eccoci al lavoro… e ve lo assicuriamo</a:t>
            </a:r>
          </a:p>
          <a:p>
            <a:r>
              <a:rPr lang="it-IT" sz="1600" dirty="0">
                <a:latin typeface="Times New Roman" pitchFamily="18" charset="0"/>
                <a:cs typeface="Times New Roman" pitchFamily="18" charset="0"/>
              </a:rPr>
              <a:t>tutto ha funzionato. Basta un </a:t>
            </a:r>
            <a:r>
              <a:rPr lang="it-IT" sz="1600" dirty="0" smtClean="0">
                <a:latin typeface="Times New Roman" pitchFamily="18" charset="0"/>
                <a:cs typeface="Times New Roman" pitchFamily="18" charset="0"/>
              </a:rPr>
              <a:t>clic...,</a:t>
            </a:r>
            <a:endParaRPr lang="it-IT" sz="1600" dirty="0">
              <a:latin typeface="Times New Roman" pitchFamily="18" charset="0"/>
              <a:cs typeface="Times New Roman" pitchFamily="18" charset="0"/>
            </a:endParaRPr>
          </a:p>
          <a:p>
            <a:r>
              <a:rPr lang="it-IT" sz="1600" dirty="0">
                <a:latin typeface="Times New Roman" pitchFamily="18" charset="0"/>
                <a:cs typeface="Times New Roman" pitchFamily="18" charset="0"/>
              </a:rPr>
              <a:t>visita la nostra pagina </a:t>
            </a:r>
            <a:r>
              <a:rPr lang="it-IT" sz="1600" dirty="0" err="1" smtClean="0">
                <a:latin typeface="Times New Roman" pitchFamily="18" charset="0"/>
                <a:cs typeface="Times New Roman" pitchFamily="18" charset="0"/>
              </a:rPr>
              <a:t>facebook</a:t>
            </a:r>
            <a:endParaRPr lang="it-IT" sz="1600" dirty="0">
              <a:latin typeface="Times New Roman" pitchFamily="18" charset="0"/>
              <a:cs typeface="Times New Roman" pitchFamily="18" charset="0"/>
            </a:endParaRPr>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0" y="3933056"/>
            <a:ext cx="5724128" cy="2782562"/>
          </a:xfrm>
          <a:prstGeom prst="rect">
            <a:avLst/>
          </a:prstGeom>
        </p:spPr>
      </p:pic>
    </p:spTree>
    <p:extLst>
      <p:ext uri="{BB962C8B-B14F-4D97-AF65-F5344CB8AC3E}">
        <p14:creationId xmlns:p14="http://schemas.microsoft.com/office/powerpoint/2010/main" val="396896898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1775</Words>
  <Application>Microsoft Office PowerPoint</Application>
  <PresentationFormat>Presentazione su schermo (4:3)</PresentationFormat>
  <Paragraphs>150</Paragraphs>
  <Slides>18</Slides>
  <Notes>0</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Tema di Office</vt:lpstr>
      <vt:lpstr>Presentazione standard di PowerPoint</vt:lpstr>
      <vt:lpstr>Presentazione standard di PowerPoint</vt:lpstr>
      <vt:lpstr>Obiettivi del progetto</vt:lpstr>
      <vt:lpstr>I prodotti finali che abbiamo realizzato durante le attività di apprendimento, didattica e formazione presso Convitto Nazionale Regina Margherita- Scuole Allegati, Anagni, Italia 10.11.2019-16.11.2019</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Annarosa</dc:creator>
  <cp:lastModifiedBy>Annarosa</cp:lastModifiedBy>
  <cp:revision>23</cp:revision>
  <dcterms:created xsi:type="dcterms:W3CDTF">2021-10-14T17:04:01Z</dcterms:created>
  <dcterms:modified xsi:type="dcterms:W3CDTF">2021-10-14T19:48:11Z</dcterms:modified>
</cp:coreProperties>
</file>