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434A7-9608-457C-9225-F37BF228A3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o-RO"/>
          </a:p>
        </p:txBody>
      </p:sp>
      <p:sp>
        <p:nvSpPr>
          <p:cNvPr id="3" name="Subtitle 2">
            <a:extLst>
              <a:ext uri="{FF2B5EF4-FFF2-40B4-BE49-F238E27FC236}">
                <a16:creationId xmlns:a16="http://schemas.microsoft.com/office/drawing/2014/main" id="{E756938D-8A71-4FD2-B81B-198DB332CE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o-RO"/>
          </a:p>
        </p:txBody>
      </p:sp>
      <p:sp>
        <p:nvSpPr>
          <p:cNvPr id="4" name="Date Placeholder 3">
            <a:extLst>
              <a:ext uri="{FF2B5EF4-FFF2-40B4-BE49-F238E27FC236}">
                <a16:creationId xmlns:a16="http://schemas.microsoft.com/office/drawing/2014/main" id="{BA78809B-166E-4B7E-A398-ECC02D491270}"/>
              </a:ext>
            </a:extLst>
          </p:cNvPr>
          <p:cNvSpPr>
            <a:spLocks noGrp="1"/>
          </p:cNvSpPr>
          <p:nvPr>
            <p:ph type="dt" sz="half" idx="10"/>
          </p:nvPr>
        </p:nvSpPr>
        <p:spPr/>
        <p:txBody>
          <a:bodyPr/>
          <a:lstStyle/>
          <a:p>
            <a:fld id="{960A733B-DB60-43A1-B52E-9AFC1DB96569}" type="datetimeFigureOut">
              <a:rPr lang="ro-RO" smtClean="0"/>
              <a:t>08.11.2019</a:t>
            </a:fld>
            <a:endParaRPr lang="ro-RO"/>
          </a:p>
        </p:txBody>
      </p:sp>
      <p:sp>
        <p:nvSpPr>
          <p:cNvPr id="5" name="Footer Placeholder 4">
            <a:extLst>
              <a:ext uri="{FF2B5EF4-FFF2-40B4-BE49-F238E27FC236}">
                <a16:creationId xmlns:a16="http://schemas.microsoft.com/office/drawing/2014/main" id="{3215FEC7-2783-49F3-9339-6A8EBBBBDBD3}"/>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D58ECF78-9C07-481A-A2D6-0253A2344DE1}"/>
              </a:ext>
            </a:extLst>
          </p:cNvPr>
          <p:cNvSpPr>
            <a:spLocks noGrp="1"/>
          </p:cNvSpPr>
          <p:nvPr>
            <p:ph type="sldNum" sz="quarter" idx="12"/>
          </p:nvPr>
        </p:nvSpPr>
        <p:spPr/>
        <p:txBody>
          <a:bodyPr/>
          <a:lstStyle/>
          <a:p>
            <a:fld id="{937419C3-6D02-4CCA-B61C-B77380263739}" type="slidenum">
              <a:rPr lang="ro-RO" smtClean="0"/>
              <a:t>‹#›</a:t>
            </a:fld>
            <a:endParaRPr lang="ro-RO"/>
          </a:p>
        </p:txBody>
      </p:sp>
    </p:spTree>
    <p:extLst>
      <p:ext uri="{BB962C8B-B14F-4D97-AF65-F5344CB8AC3E}">
        <p14:creationId xmlns:p14="http://schemas.microsoft.com/office/powerpoint/2010/main" val="4068139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4C7F3-DEB4-4C1F-A9FC-F37CCD4CDF25}"/>
              </a:ext>
            </a:extLst>
          </p:cNvPr>
          <p:cNvSpPr>
            <a:spLocks noGrp="1"/>
          </p:cNvSpPr>
          <p:nvPr>
            <p:ph type="title"/>
          </p:nvPr>
        </p:nvSpPr>
        <p:spPr/>
        <p:txBody>
          <a:bodyPr/>
          <a:lstStyle/>
          <a:p>
            <a:r>
              <a:rPr lang="en-US"/>
              <a:t>Click to edit Master title style</a:t>
            </a:r>
            <a:endParaRPr lang="ro-RO"/>
          </a:p>
        </p:txBody>
      </p:sp>
      <p:sp>
        <p:nvSpPr>
          <p:cNvPr id="3" name="Vertical Text Placeholder 2">
            <a:extLst>
              <a:ext uri="{FF2B5EF4-FFF2-40B4-BE49-F238E27FC236}">
                <a16:creationId xmlns:a16="http://schemas.microsoft.com/office/drawing/2014/main" id="{3BD593CA-EDBC-43E9-BE79-741717A860F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965277DB-F96B-429B-A50C-642C739D57DB}"/>
              </a:ext>
            </a:extLst>
          </p:cNvPr>
          <p:cNvSpPr>
            <a:spLocks noGrp="1"/>
          </p:cNvSpPr>
          <p:nvPr>
            <p:ph type="dt" sz="half" idx="10"/>
          </p:nvPr>
        </p:nvSpPr>
        <p:spPr/>
        <p:txBody>
          <a:bodyPr/>
          <a:lstStyle/>
          <a:p>
            <a:fld id="{960A733B-DB60-43A1-B52E-9AFC1DB96569}" type="datetimeFigureOut">
              <a:rPr lang="ro-RO" smtClean="0"/>
              <a:t>08.11.2019</a:t>
            </a:fld>
            <a:endParaRPr lang="ro-RO"/>
          </a:p>
        </p:txBody>
      </p:sp>
      <p:sp>
        <p:nvSpPr>
          <p:cNvPr id="5" name="Footer Placeholder 4">
            <a:extLst>
              <a:ext uri="{FF2B5EF4-FFF2-40B4-BE49-F238E27FC236}">
                <a16:creationId xmlns:a16="http://schemas.microsoft.com/office/drawing/2014/main" id="{EAA7357B-31C1-4FD1-8D81-FFA44839AEF4}"/>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A7AC1576-DC3B-41CC-AA41-D223118F7EAB}"/>
              </a:ext>
            </a:extLst>
          </p:cNvPr>
          <p:cNvSpPr>
            <a:spLocks noGrp="1"/>
          </p:cNvSpPr>
          <p:nvPr>
            <p:ph type="sldNum" sz="quarter" idx="12"/>
          </p:nvPr>
        </p:nvSpPr>
        <p:spPr/>
        <p:txBody>
          <a:bodyPr/>
          <a:lstStyle/>
          <a:p>
            <a:fld id="{937419C3-6D02-4CCA-B61C-B77380263739}" type="slidenum">
              <a:rPr lang="ro-RO" smtClean="0"/>
              <a:t>‹#›</a:t>
            </a:fld>
            <a:endParaRPr lang="ro-RO"/>
          </a:p>
        </p:txBody>
      </p:sp>
    </p:spTree>
    <p:extLst>
      <p:ext uri="{BB962C8B-B14F-4D97-AF65-F5344CB8AC3E}">
        <p14:creationId xmlns:p14="http://schemas.microsoft.com/office/powerpoint/2010/main" val="894851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E87666-072C-4488-919F-EDDE2596240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ro-RO"/>
          </a:p>
        </p:txBody>
      </p:sp>
      <p:sp>
        <p:nvSpPr>
          <p:cNvPr id="3" name="Vertical Text Placeholder 2">
            <a:extLst>
              <a:ext uri="{FF2B5EF4-FFF2-40B4-BE49-F238E27FC236}">
                <a16:creationId xmlns:a16="http://schemas.microsoft.com/office/drawing/2014/main" id="{58157000-EEB6-4001-A1A7-68FE7967B0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555DD8AB-2429-4B21-9762-953785F11BCA}"/>
              </a:ext>
            </a:extLst>
          </p:cNvPr>
          <p:cNvSpPr>
            <a:spLocks noGrp="1"/>
          </p:cNvSpPr>
          <p:nvPr>
            <p:ph type="dt" sz="half" idx="10"/>
          </p:nvPr>
        </p:nvSpPr>
        <p:spPr/>
        <p:txBody>
          <a:bodyPr/>
          <a:lstStyle/>
          <a:p>
            <a:fld id="{960A733B-DB60-43A1-B52E-9AFC1DB96569}" type="datetimeFigureOut">
              <a:rPr lang="ro-RO" smtClean="0"/>
              <a:t>08.11.2019</a:t>
            </a:fld>
            <a:endParaRPr lang="ro-RO"/>
          </a:p>
        </p:txBody>
      </p:sp>
      <p:sp>
        <p:nvSpPr>
          <p:cNvPr id="5" name="Footer Placeholder 4">
            <a:extLst>
              <a:ext uri="{FF2B5EF4-FFF2-40B4-BE49-F238E27FC236}">
                <a16:creationId xmlns:a16="http://schemas.microsoft.com/office/drawing/2014/main" id="{9ED36A59-6DBE-4B36-A0E1-604574DA12CE}"/>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BAF1E9F4-12E8-4067-A5F0-C53D7AEFF246}"/>
              </a:ext>
            </a:extLst>
          </p:cNvPr>
          <p:cNvSpPr>
            <a:spLocks noGrp="1"/>
          </p:cNvSpPr>
          <p:nvPr>
            <p:ph type="sldNum" sz="quarter" idx="12"/>
          </p:nvPr>
        </p:nvSpPr>
        <p:spPr/>
        <p:txBody>
          <a:bodyPr/>
          <a:lstStyle/>
          <a:p>
            <a:fld id="{937419C3-6D02-4CCA-B61C-B77380263739}" type="slidenum">
              <a:rPr lang="ro-RO" smtClean="0"/>
              <a:t>‹#›</a:t>
            </a:fld>
            <a:endParaRPr lang="ro-RO"/>
          </a:p>
        </p:txBody>
      </p:sp>
    </p:spTree>
    <p:extLst>
      <p:ext uri="{BB962C8B-B14F-4D97-AF65-F5344CB8AC3E}">
        <p14:creationId xmlns:p14="http://schemas.microsoft.com/office/powerpoint/2010/main" val="1613325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895E7-7E09-4BBC-9238-F40240E64104}"/>
              </a:ext>
            </a:extLst>
          </p:cNvPr>
          <p:cNvSpPr>
            <a:spLocks noGrp="1"/>
          </p:cNvSpPr>
          <p:nvPr>
            <p:ph type="title"/>
          </p:nvPr>
        </p:nvSpPr>
        <p:spPr/>
        <p:txBody>
          <a:bodyPr/>
          <a:lstStyle/>
          <a:p>
            <a:r>
              <a:rPr lang="en-US"/>
              <a:t>Click to edit Master title style</a:t>
            </a:r>
            <a:endParaRPr lang="ro-RO"/>
          </a:p>
        </p:txBody>
      </p:sp>
      <p:sp>
        <p:nvSpPr>
          <p:cNvPr id="3" name="Content Placeholder 2">
            <a:extLst>
              <a:ext uri="{FF2B5EF4-FFF2-40B4-BE49-F238E27FC236}">
                <a16:creationId xmlns:a16="http://schemas.microsoft.com/office/drawing/2014/main" id="{3C0A68C3-0549-45E3-A1BC-848A2F4257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5A889A94-4A6F-45CA-9F4E-D3D2463BDDDE}"/>
              </a:ext>
            </a:extLst>
          </p:cNvPr>
          <p:cNvSpPr>
            <a:spLocks noGrp="1"/>
          </p:cNvSpPr>
          <p:nvPr>
            <p:ph type="dt" sz="half" idx="10"/>
          </p:nvPr>
        </p:nvSpPr>
        <p:spPr/>
        <p:txBody>
          <a:bodyPr/>
          <a:lstStyle/>
          <a:p>
            <a:fld id="{960A733B-DB60-43A1-B52E-9AFC1DB96569}" type="datetimeFigureOut">
              <a:rPr lang="ro-RO" smtClean="0"/>
              <a:t>08.11.2019</a:t>
            </a:fld>
            <a:endParaRPr lang="ro-RO"/>
          </a:p>
        </p:txBody>
      </p:sp>
      <p:sp>
        <p:nvSpPr>
          <p:cNvPr id="5" name="Footer Placeholder 4">
            <a:extLst>
              <a:ext uri="{FF2B5EF4-FFF2-40B4-BE49-F238E27FC236}">
                <a16:creationId xmlns:a16="http://schemas.microsoft.com/office/drawing/2014/main" id="{D004D2BA-5A86-46E7-AFD0-213CAE82D47C}"/>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7826407A-CE2A-482D-8DC5-1C3E869E274B}"/>
              </a:ext>
            </a:extLst>
          </p:cNvPr>
          <p:cNvSpPr>
            <a:spLocks noGrp="1"/>
          </p:cNvSpPr>
          <p:nvPr>
            <p:ph type="sldNum" sz="quarter" idx="12"/>
          </p:nvPr>
        </p:nvSpPr>
        <p:spPr/>
        <p:txBody>
          <a:bodyPr/>
          <a:lstStyle/>
          <a:p>
            <a:fld id="{937419C3-6D02-4CCA-B61C-B77380263739}" type="slidenum">
              <a:rPr lang="ro-RO" smtClean="0"/>
              <a:t>‹#›</a:t>
            </a:fld>
            <a:endParaRPr lang="ro-RO"/>
          </a:p>
        </p:txBody>
      </p:sp>
    </p:spTree>
    <p:extLst>
      <p:ext uri="{BB962C8B-B14F-4D97-AF65-F5344CB8AC3E}">
        <p14:creationId xmlns:p14="http://schemas.microsoft.com/office/powerpoint/2010/main" val="264506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04135-A623-42C7-9591-640FCAE1DE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o-RO"/>
          </a:p>
        </p:txBody>
      </p:sp>
      <p:sp>
        <p:nvSpPr>
          <p:cNvPr id="3" name="Text Placeholder 2">
            <a:extLst>
              <a:ext uri="{FF2B5EF4-FFF2-40B4-BE49-F238E27FC236}">
                <a16:creationId xmlns:a16="http://schemas.microsoft.com/office/drawing/2014/main" id="{0327AB5B-15F5-45D3-B393-7E97304B79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9DC29D-D5F0-4B09-A6A2-FD04EB84BBF8}"/>
              </a:ext>
            </a:extLst>
          </p:cNvPr>
          <p:cNvSpPr>
            <a:spLocks noGrp="1"/>
          </p:cNvSpPr>
          <p:nvPr>
            <p:ph type="dt" sz="half" idx="10"/>
          </p:nvPr>
        </p:nvSpPr>
        <p:spPr/>
        <p:txBody>
          <a:bodyPr/>
          <a:lstStyle/>
          <a:p>
            <a:fld id="{960A733B-DB60-43A1-B52E-9AFC1DB96569}" type="datetimeFigureOut">
              <a:rPr lang="ro-RO" smtClean="0"/>
              <a:t>08.11.2019</a:t>
            </a:fld>
            <a:endParaRPr lang="ro-RO"/>
          </a:p>
        </p:txBody>
      </p:sp>
      <p:sp>
        <p:nvSpPr>
          <p:cNvPr id="5" name="Footer Placeholder 4">
            <a:extLst>
              <a:ext uri="{FF2B5EF4-FFF2-40B4-BE49-F238E27FC236}">
                <a16:creationId xmlns:a16="http://schemas.microsoft.com/office/drawing/2014/main" id="{0DB39EC9-5366-40FC-997E-9C897C260176}"/>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4C71231D-388C-4917-91E4-98F96AA07F8E}"/>
              </a:ext>
            </a:extLst>
          </p:cNvPr>
          <p:cNvSpPr>
            <a:spLocks noGrp="1"/>
          </p:cNvSpPr>
          <p:nvPr>
            <p:ph type="sldNum" sz="quarter" idx="12"/>
          </p:nvPr>
        </p:nvSpPr>
        <p:spPr/>
        <p:txBody>
          <a:bodyPr/>
          <a:lstStyle/>
          <a:p>
            <a:fld id="{937419C3-6D02-4CCA-B61C-B77380263739}" type="slidenum">
              <a:rPr lang="ro-RO" smtClean="0"/>
              <a:t>‹#›</a:t>
            </a:fld>
            <a:endParaRPr lang="ro-RO"/>
          </a:p>
        </p:txBody>
      </p:sp>
    </p:spTree>
    <p:extLst>
      <p:ext uri="{BB962C8B-B14F-4D97-AF65-F5344CB8AC3E}">
        <p14:creationId xmlns:p14="http://schemas.microsoft.com/office/powerpoint/2010/main" val="734816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528CE-C77C-45B1-9E0A-AFF35294BC9A}"/>
              </a:ext>
            </a:extLst>
          </p:cNvPr>
          <p:cNvSpPr>
            <a:spLocks noGrp="1"/>
          </p:cNvSpPr>
          <p:nvPr>
            <p:ph type="title"/>
          </p:nvPr>
        </p:nvSpPr>
        <p:spPr/>
        <p:txBody>
          <a:bodyPr/>
          <a:lstStyle/>
          <a:p>
            <a:r>
              <a:rPr lang="en-US"/>
              <a:t>Click to edit Master title style</a:t>
            </a:r>
            <a:endParaRPr lang="ro-RO"/>
          </a:p>
        </p:txBody>
      </p:sp>
      <p:sp>
        <p:nvSpPr>
          <p:cNvPr id="3" name="Content Placeholder 2">
            <a:extLst>
              <a:ext uri="{FF2B5EF4-FFF2-40B4-BE49-F238E27FC236}">
                <a16:creationId xmlns:a16="http://schemas.microsoft.com/office/drawing/2014/main" id="{425E39D0-C545-4E15-99ED-54876E0959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Content Placeholder 3">
            <a:extLst>
              <a:ext uri="{FF2B5EF4-FFF2-40B4-BE49-F238E27FC236}">
                <a16:creationId xmlns:a16="http://schemas.microsoft.com/office/drawing/2014/main" id="{E2C6D3A1-284A-411B-A9BF-51EED48529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Date Placeholder 4">
            <a:extLst>
              <a:ext uri="{FF2B5EF4-FFF2-40B4-BE49-F238E27FC236}">
                <a16:creationId xmlns:a16="http://schemas.microsoft.com/office/drawing/2014/main" id="{3E68A60A-C27C-447D-8BF4-082EB92BDBEC}"/>
              </a:ext>
            </a:extLst>
          </p:cNvPr>
          <p:cNvSpPr>
            <a:spLocks noGrp="1"/>
          </p:cNvSpPr>
          <p:nvPr>
            <p:ph type="dt" sz="half" idx="10"/>
          </p:nvPr>
        </p:nvSpPr>
        <p:spPr/>
        <p:txBody>
          <a:bodyPr/>
          <a:lstStyle/>
          <a:p>
            <a:fld id="{960A733B-DB60-43A1-B52E-9AFC1DB96569}" type="datetimeFigureOut">
              <a:rPr lang="ro-RO" smtClean="0"/>
              <a:t>08.11.2019</a:t>
            </a:fld>
            <a:endParaRPr lang="ro-RO"/>
          </a:p>
        </p:txBody>
      </p:sp>
      <p:sp>
        <p:nvSpPr>
          <p:cNvPr id="6" name="Footer Placeholder 5">
            <a:extLst>
              <a:ext uri="{FF2B5EF4-FFF2-40B4-BE49-F238E27FC236}">
                <a16:creationId xmlns:a16="http://schemas.microsoft.com/office/drawing/2014/main" id="{ACB855EB-2032-4440-971F-8346EC2BF95B}"/>
              </a:ext>
            </a:extLst>
          </p:cNvPr>
          <p:cNvSpPr>
            <a:spLocks noGrp="1"/>
          </p:cNvSpPr>
          <p:nvPr>
            <p:ph type="ftr" sz="quarter" idx="11"/>
          </p:nvPr>
        </p:nvSpPr>
        <p:spPr/>
        <p:txBody>
          <a:bodyPr/>
          <a:lstStyle/>
          <a:p>
            <a:endParaRPr lang="ro-RO"/>
          </a:p>
        </p:txBody>
      </p:sp>
      <p:sp>
        <p:nvSpPr>
          <p:cNvPr id="7" name="Slide Number Placeholder 6">
            <a:extLst>
              <a:ext uri="{FF2B5EF4-FFF2-40B4-BE49-F238E27FC236}">
                <a16:creationId xmlns:a16="http://schemas.microsoft.com/office/drawing/2014/main" id="{5CE8E638-1F2C-4F07-AF9E-EF85AC38FE60}"/>
              </a:ext>
            </a:extLst>
          </p:cNvPr>
          <p:cNvSpPr>
            <a:spLocks noGrp="1"/>
          </p:cNvSpPr>
          <p:nvPr>
            <p:ph type="sldNum" sz="quarter" idx="12"/>
          </p:nvPr>
        </p:nvSpPr>
        <p:spPr/>
        <p:txBody>
          <a:bodyPr/>
          <a:lstStyle/>
          <a:p>
            <a:fld id="{937419C3-6D02-4CCA-B61C-B77380263739}" type="slidenum">
              <a:rPr lang="ro-RO" smtClean="0"/>
              <a:t>‹#›</a:t>
            </a:fld>
            <a:endParaRPr lang="ro-RO"/>
          </a:p>
        </p:txBody>
      </p:sp>
    </p:spTree>
    <p:extLst>
      <p:ext uri="{BB962C8B-B14F-4D97-AF65-F5344CB8AC3E}">
        <p14:creationId xmlns:p14="http://schemas.microsoft.com/office/powerpoint/2010/main" val="1245052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794FE-8EA0-4754-849B-56D9CC211BCD}"/>
              </a:ext>
            </a:extLst>
          </p:cNvPr>
          <p:cNvSpPr>
            <a:spLocks noGrp="1"/>
          </p:cNvSpPr>
          <p:nvPr>
            <p:ph type="title"/>
          </p:nvPr>
        </p:nvSpPr>
        <p:spPr>
          <a:xfrm>
            <a:off x="839788" y="365125"/>
            <a:ext cx="10515600" cy="1325563"/>
          </a:xfrm>
        </p:spPr>
        <p:txBody>
          <a:bodyPr/>
          <a:lstStyle/>
          <a:p>
            <a:r>
              <a:rPr lang="en-US"/>
              <a:t>Click to edit Master title style</a:t>
            </a:r>
            <a:endParaRPr lang="ro-RO"/>
          </a:p>
        </p:txBody>
      </p:sp>
      <p:sp>
        <p:nvSpPr>
          <p:cNvPr id="3" name="Text Placeholder 2">
            <a:extLst>
              <a:ext uri="{FF2B5EF4-FFF2-40B4-BE49-F238E27FC236}">
                <a16:creationId xmlns:a16="http://schemas.microsoft.com/office/drawing/2014/main" id="{21DA0B35-0B72-4BFD-B216-4C1729AD93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D34FAD-E317-4FE7-9740-007EA1C533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Text Placeholder 4">
            <a:extLst>
              <a:ext uri="{FF2B5EF4-FFF2-40B4-BE49-F238E27FC236}">
                <a16:creationId xmlns:a16="http://schemas.microsoft.com/office/drawing/2014/main" id="{A2C34E27-4D44-46C3-96AE-3520CEE0E5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3E58553-FCD6-4AEB-8B62-395E8D93606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7" name="Date Placeholder 6">
            <a:extLst>
              <a:ext uri="{FF2B5EF4-FFF2-40B4-BE49-F238E27FC236}">
                <a16:creationId xmlns:a16="http://schemas.microsoft.com/office/drawing/2014/main" id="{8A9161FB-0B3D-4F76-962F-1AEE7E066BF7}"/>
              </a:ext>
            </a:extLst>
          </p:cNvPr>
          <p:cNvSpPr>
            <a:spLocks noGrp="1"/>
          </p:cNvSpPr>
          <p:nvPr>
            <p:ph type="dt" sz="half" idx="10"/>
          </p:nvPr>
        </p:nvSpPr>
        <p:spPr/>
        <p:txBody>
          <a:bodyPr/>
          <a:lstStyle/>
          <a:p>
            <a:fld id="{960A733B-DB60-43A1-B52E-9AFC1DB96569}" type="datetimeFigureOut">
              <a:rPr lang="ro-RO" smtClean="0"/>
              <a:t>08.11.2019</a:t>
            </a:fld>
            <a:endParaRPr lang="ro-RO"/>
          </a:p>
        </p:txBody>
      </p:sp>
      <p:sp>
        <p:nvSpPr>
          <p:cNvPr id="8" name="Footer Placeholder 7">
            <a:extLst>
              <a:ext uri="{FF2B5EF4-FFF2-40B4-BE49-F238E27FC236}">
                <a16:creationId xmlns:a16="http://schemas.microsoft.com/office/drawing/2014/main" id="{A4B009C0-9E45-4238-9895-63BD3C54D70D}"/>
              </a:ext>
            </a:extLst>
          </p:cNvPr>
          <p:cNvSpPr>
            <a:spLocks noGrp="1"/>
          </p:cNvSpPr>
          <p:nvPr>
            <p:ph type="ftr" sz="quarter" idx="11"/>
          </p:nvPr>
        </p:nvSpPr>
        <p:spPr/>
        <p:txBody>
          <a:bodyPr/>
          <a:lstStyle/>
          <a:p>
            <a:endParaRPr lang="ro-RO"/>
          </a:p>
        </p:txBody>
      </p:sp>
      <p:sp>
        <p:nvSpPr>
          <p:cNvPr id="9" name="Slide Number Placeholder 8">
            <a:extLst>
              <a:ext uri="{FF2B5EF4-FFF2-40B4-BE49-F238E27FC236}">
                <a16:creationId xmlns:a16="http://schemas.microsoft.com/office/drawing/2014/main" id="{FE30D3B9-3DB4-43E1-AE34-F4BECCBAFDDB}"/>
              </a:ext>
            </a:extLst>
          </p:cNvPr>
          <p:cNvSpPr>
            <a:spLocks noGrp="1"/>
          </p:cNvSpPr>
          <p:nvPr>
            <p:ph type="sldNum" sz="quarter" idx="12"/>
          </p:nvPr>
        </p:nvSpPr>
        <p:spPr/>
        <p:txBody>
          <a:bodyPr/>
          <a:lstStyle/>
          <a:p>
            <a:fld id="{937419C3-6D02-4CCA-B61C-B77380263739}" type="slidenum">
              <a:rPr lang="ro-RO" smtClean="0"/>
              <a:t>‹#›</a:t>
            </a:fld>
            <a:endParaRPr lang="ro-RO"/>
          </a:p>
        </p:txBody>
      </p:sp>
    </p:spTree>
    <p:extLst>
      <p:ext uri="{BB962C8B-B14F-4D97-AF65-F5344CB8AC3E}">
        <p14:creationId xmlns:p14="http://schemas.microsoft.com/office/powerpoint/2010/main" val="198318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4B6AA-8B5C-4242-80F9-57F17E66CCD7}"/>
              </a:ext>
            </a:extLst>
          </p:cNvPr>
          <p:cNvSpPr>
            <a:spLocks noGrp="1"/>
          </p:cNvSpPr>
          <p:nvPr>
            <p:ph type="title"/>
          </p:nvPr>
        </p:nvSpPr>
        <p:spPr/>
        <p:txBody>
          <a:bodyPr/>
          <a:lstStyle/>
          <a:p>
            <a:r>
              <a:rPr lang="en-US"/>
              <a:t>Click to edit Master title style</a:t>
            </a:r>
            <a:endParaRPr lang="ro-RO"/>
          </a:p>
        </p:txBody>
      </p:sp>
      <p:sp>
        <p:nvSpPr>
          <p:cNvPr id="3" name="Date Placeholder 2">
            <a:extLst>
              <a:ext uri="{FF2B5EF4-FFF2-40B4-BE49-F238E27FC236}">
                <a16:creationId xmlns:a16="http://schemas.microsoft.com/office/drawing/2014/main" id="{F39015CD-E6DB-4D6F-AB33-76B51F85EE99}"/>
              </a:ext>
            </a:extLst>
          </p:cNvPr>
          <p:cNvSpPr>
            <a:spLocks noGrp="1"/>
          </p:cNvSpPr>
          <p:nvPr>
            <p:ph type="dt" sz="half" idx="10"/>
          </p:nvPr>
        </p:nvSpPr>
        <p:spPr/>
        <p:txBody>
          <a:bodyPr/>
          <a:lstStyle/>
          <a:p>
            <a:fld id="{960A733B-DB60-43A1-B52E-9AFC1DB96569}" type="datetimeFigureOut">
              <a:rPr lang="ro-RO" smtClean="0"/>
              <a:t>08.11.2019</a:t>
            </a:fld>
            <a:endParaRPr lang="ro-RO"/>
          </a:p>
        </p:txBody>
      </p:sp>
      <p:sp>
        <p:nvSpPr>
          <p:cNvPr id="4" name="Footer Placeholder 3">
            <a:extLst>
              <a:ext uri="{FF2B5EF4-FFF2-40B4-BE49-F238E27FC236}">
                <a16:creationId xmlns:a16="http://schemas.microsoft.com/office/drawing/2014/main" id="{C20C8432-3D0C-4393-8DAB-C8A7A62FD961}"/>
              </a:ext>
            </a:extLst>
          </p:cNvPr>
          <p:cNvSpPr>
            <a:spLocks noGrp="1"/>
          </p:cNvSpPr>
          <p:nvPr>
            <p:ph type="ftr" sz="quarter" idx="11"/>
          </p:nvPr>
        </p:nvSpPr>
        <p:spPr/>
        <p:txBody>
          <a:bodyPr/>
          <a:lstStyle/>
          <a:p>
            <a:endParaRPr lang="ro-RO"/>
          </a:p>
        </p:txBody>
      </p:sp>
      <p:sp>
        <p:nvSpPr>
          <p:cNvPr id="5" name="Slide Number Placeholder 4">
            <a:extLst>
              <a:ext uri="{FF2B5EF4-FFF2-40B4-BE49-F238E27FC236}">
                <a16:creationId xmlns:a16="http://schemas.microsoft.com/office/drawing/2014/main" id="{1F575C60-BDC3-494C-A327-4413E3F38BC0}"/>
              </a:ext>
            </a:extLst>
          </p:cNvPr>
          <p:cNvSpPr>
            <a:spLocks noGrp="1"/>
          </p:cNvSpPr>
          <p:nvPr>
            <p:ph type="sldNum" sz="quarter" idx="12"/>
          </p:nvPr>
        </p:nvSpPr>
        <p:spPr/>
        <p:txBody>
          <a:bodyPr/>
          <a:lstStyle/>
          <a:p>
            <a:fld id="{937419C3-6D02-4CCA-B61C-B77380263739}" type="slidenum">
              <a:rPr lang="ro-RO" smtClean="0"/>
              <a:t>‹#›</a:t>
            </a:fld>
            <a:endParaRPr lang="ro-RO"/>
          </a:p>
        </p:txBody>
      </p:sp>
    </p:spTree>
    <p:extLst>
      <p:ext uri="{BB962C8B-B14F-4D97-AF65-F5344CB8AC3E}">
        <p14:creationId xmlns:p14="http://schemas.microsoft.com/office/powerpoint/2010/main" val="923456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6E503B-0D83-4504-9D2D-A48E7F3FD439}"/>
              </a:ext>
            </a:extLst>
          </p:cNvPr>
          <p:cNvSpPr>
            <a:spLocks noGrp="1"/>
          </p:cNvSpPr>
          <p:nvPr>
            <p:ph type="dt" sz="half" idx="10"/>
          </p:nvPr>
        </p:nvSpPr>
        <p:spPr/>
        <p:txBody>
          <a:bodyPr/>
          <a:lstStyle/>
          <a:p>
            <a:fld id="{960A733B-DB60-43A1-B52E-9AFC1DB96569}" type="datetimeFigureOut">
              <a:rPr lang="ro-RO" smtClean="0"/>
              <a:t>08.11.2019</a:t>
            </a:fld>
            <a:endParaRPr lang="ro-RO"/>
          </a:p>
        </p:txBody>
      </p:sp>
      <p:sp>
        <p:nvSpPr>
          <p:cNvPr id="3" name="Footer Placeholder 2">
            <a:extLst>
              <a:ext uri="{FF2B5EF4-FFF2-40B4-BE49-F238E27FC236}">
                <a16:creationId xmlns:a16="http://schemas.microsoft.com/office/drawing/2014/main" id="{651D3D04-B337-4C69-BFC7-304CE7D0D5EC}"/>
              </a:ext>
            </a:extLst>
          </p:cNvPr>
          <p:cNvSpPr>
            <a:spLocks noGrp="1"/>
          </p:cNvSpPr>
          <p:nvPr>
            <p:ph type="ftr" sz="quarter" idx="11"/>
          </p:nvPr>
        </p:nvSpPr>
        <p:spPr/>
        <p:txBody>
          <a:bodyPr/>
          <a:lstStyle/>
          <a:p>
            <a:endParaRPr lang="ro-RO"/>
          </a:p>
        </p:txBody>
      </p:sp>
      <p:sp>
        <p:nvSpPr>
          <p:cNvPr id="4" name="Slide Number Placeholder 3">
            <a:extLst>
              <a:ext uri="{FF2B5EF4-FFF2-40B4-BE49-F238E27FC236}">
                <a16:creationId xmlns:a16="http://schemas.microsoft.com/office/drawing/2014/main" id="{3DB38679-6215-45A0-AB67-63C363739B6B}"/>
              </a:ext>
            </a:extLst>
          </p:cNvPr>
          <p:cNvSpPr>
            <a:spLocks noGrp="1"/>
          </p:cNvSpPr>
          <p:nvPr>
            <p:ph type="sldNum" sz="quarter" idx="12"/>
          </p:nvPr>
        </p:nvSpPr>
        <p:spPr/>
        <p:txBody>
          <a:bodyPr/>
          <a:lstStyle/>
          <a:p>
            <a:fld id="{937419C3-6D02-4CCA-B61C-B77380263739}" type="slidenum">
              <a:rPr lang="ro-RO" smtClean="0"/>
              <a:t>‹#›</a:t>
            </a:fld>
            <a:endParaRPr lang="ro-RO"/>
          </a:p>
        </p:txBody>
      </p:sp>
    </p:spTree>
    <p:extLst>
      <p:ext uri="{BB962C8B-B14F-4D97-AF65-F5344CB8AC3E}">
        <p14:creationId xmlns:p14="http://schemas.microsoft.com/office/powerpoint/2010/main" val="1213423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11872-0E0D-4632-B326-CB7799FA44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Content Placeholder 2">
            <a:extLst>
              <a:ext uri="{FF2B5EF4-FFF2-40B4-BE49-F238E27FC236}">
                <a16:creationId xmlns:a16="http://schemas.microsoft.com/office/drawing/2014/main" id="{AE2DF9B0-5042-4D68-91A0-E97C68A653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Text Placeholder 3">
            <a:extLst>
              <a:ext uri="{FF2B5EF4-FFF2-40B4-BE49-F238E27FC236}">
                <a16:creationId xmlns:a16="http://schemas.microsoft.com/office/drawing/2014/main" id="{1E4CEEFB-269D-49EA-8629-4FD10EF3F0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D83669-2DC3-455A-8446-4B5EF9AACC0B}"/>
              </a:ext>
            </a:extLst>
          </p:cNvPr>
          <p:cNvSpPr>
            <a:spLocks noGrp="1"/>
          </p:cNvSpPr>
          <p:nvPr>
            <p:ph type="dt" sz="half" idx="10"/>
          </p:nvPr>
        </p:nvSpPr>
        <p:spPr/>
        <p:txBody>
          <a:bodyPr/>
          <a:lstStyle/>
          <a:p>
            <a:fld id="{960A733B-DB60-43A1-B52E-9AFC1DB96569}" type="datetimeFigureOut">
              <a:rPr lang="ro-RO" smtClean="0"/>
              <a:t>08.11.2019</a:t>
            </a:fld>
            <a:endParaRPr lang="ro-RO"/>
          </a:p>
        </p:txBody>
      </p:sp>
      <p:sp>
        <p:nvSpPr>
          <p:cNvPr id="6" name="Footer Placeholder 5">
            <a:extLst>
              <a:ext uri="{FF2B5EF4-FFF2-40B4-BE49-F238E27FC236}">
                <a16:creationId xmlns:a16="http://schemas.microsoft.com/office/drawing/2014/main" id="{7D0B2D9D-9E82-44FF-ACC6-E5EE0202E47D}"/>
              </a:ext>
            </a:extLst>
          </p:cNvPr>
          <p:cNvSpPr>
            <a:spLocks noGrp="1"/>
          </p:cNvSpPr>
          <p:nvPr>
            <p:ph type="ftr" sz="quarter" idx="11"/>
          </p:nvPr>
        </p:nvSpPr>
        <p:spPr/>
        <p:txBody>
          <a:bodyPr/>
          <a:lstStyle/>
          <a:p>
            <a:endParaRPr lang="ro-RO"/>
          </a:p>
        </p:txBody>
      </p:sp>
      <p:sp>
        <p:nvSpPr>
          <p:cNvPr id="7" name="Slide Number Placeholder 6">
            <a:extLst>
              <a:ext uri="{FF2B5EF4-FFF2-40B4-BE49-F238E27FC236}">
                <a16:creationId xmlns:a16="http://schemas.microsoft.com/office/drawing/2014/main" id="{6E7807E8-B66B-4559-9C4E-6F9CDCF5C6A8}"/>
              </a:ext>
            </a:extLst>
          </p:cNvPr>
          <p:cNvSpPr>
            <a:spLocks noGrp="1"/>
          </p:cNvSpPr>
          <p:nvPr>
            <p:ph type="sldNum" sz="quarter" idx="12"/>
          </p:nvPr>
        </p:nvSpPr>
        <p:spPr/>
        <p:txBody>
          <a:bodyPr/>
          <a:lstStyle/>
          <a:p>
            <a:fld id="{937419C3-6D02-4CCA-B61C-B77380263739}" type="slidenum">
              <a:rPr lang="ro-RO" smtClean="0"/>
              <a:t>‹#›</a:t>
            </a:fld>
            <a:endParaRPr lang="ro-RO"/>
          </a:p>
        </p:txBody>
      </p:sp>
    </p:spTree>
    <p:extLst>
      <p:ext uri="{BB962C8B-B14F-4D97-AF65-F5344CB8AC3E}">
        <p14:creationId xmlns:p14="http://schemas.microsoft.com/office/powerpoint/2010/main" val="1463995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CEAFF-9E2B-4C97-ABA5-BC96A5E14A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Picture Placeholder 2">
            <a:extLst>
              <a:ext uri="{FF2B5EF4-FFF2-40B4-BE49-F238E27FC236}">
                <a16:creationId xmlns:a16="http://schemas.microsoft.com/office/drawing/2014/main" id="{F3D29A18-FF14-4423-B8C1-F8140AA326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a:extLst>
              <a:ext uri="{FF2B5EF4-FFF2-40B4-BE49-F238E27FC236}">
                <a16:creationId xmlns:a16="http://schemas.microsoft.com/office/drawing/2014/main" id="{F7C9187C-C945-4EB6-BD03-19A7D66C10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A210C6-6B4A-42B9-9C06-E2639FB3499B}"/>
              </a:ext>
            </a:extLst>
          </p:cNvPr>
          <p:cNvSpPr>
            <a:spLocks noGrp="1"/>
          </p:cNvSpPr>
          <p:nvPr>
            <p:ph type="dt" sz="half" idx="10"/>
          </p:nvPr>
        </p:nvSpPr>
        <p:spPr/>
        <p:txBody>
          <a:bodyPr/>
          <a:lstStyle/>
          <a:p>
            <a:fld id="{960A733B-DB60-43A1-B52E-9AFC1DB96569}" type="datetimeFigureOut">
              <a:rPr lang="ro-RO" smtClean="0"/>
              <a:t>08.11.2019</a:t>
            </a:fld>
            <a:endParaRPr lang="ro-RO"/>
          </a:p>
        </p:txBody>
      </p:sp>
      <p:sp>
        <p:nvSpPr>
          <p:cNvPr id="6" name="Footer Placeholder 5">
            <a:extLst>
              <a:ext uri="{FF2B5EF4-FFF2-40B4-BE49-F238E27FC236}">
                <a16:creationId xmlns:a16="http://schemas.microsoft.com/office/drawing/2014/main" id="{D10CC56C-D21E-4CBA-8E5F-41A47DA86F11}"/>
              </a:ext>
            </a:extLst>
          </p:cNvPr>
          <p:cNvSpPr>
            <a:spLocks noGrp="1"/>
          </p:cNvSpPr>
          <p:nvPr>
            <p:ph type="ftr" sz="quarter" idx="11"/>
          </p:nvPr>
        </p:nvSpPr>
        <p:spPr/>
        <p:txBody>
          <a:bodyPr/>
          <a:lstStyle/>
          <a:p>
            <a:endParaRPr lang="ro-RO"/>
          </a:p>
        </p:txBody>
      </p:sp>
      <p:sp>
        <p:nvSpPr>
          <p:cNvPr id="7" name="Slide Number Placeholder 6">
            <a:extLst>
              <a:ext uri="{FF2B5EF4-FFF2-40B4-BE49-F238E27FC236}">
                <a16:creationId xmlns:a16="http://schemas.microsoft.com/office/drawing/2014/main" id="{2BE8ABD6-3C54-4847-8121-A8C8506E6F56}"/>
              </a:ext>
            </a:extLst>
          </p:cNvPr>
          <p:cNvSpPr>
            <a:spLocks noGrp="1"/>
          </p:cNvSpPr>
          <p:nvPr>
            <p:ph type="sldNum" sz="quarter" idx="12"/>
          </p:nvPr>
        </p:nvSpPr>
        <p:spPr/>
        <p:txBody>
          <a:bodyPr/>
          <a:lstStyle/>
          <a:p>
            <a:fld id="{937419C3-6D02-4CCA-B61C-B77380263739}" type="slidenum">
              <a:rPr lang="ro-RO" smtClean="0"/>
              <a:t>‹#›</a:t>
            </a:fld>
            <a:endParaRPr lang="ro-RO"/>
          </a:p>
        </p:txBody>
      </p:sp>
    </p:spTree>
    <p:extLst>
      <p:ext uri="{BB962C8B-B14F-4D97-AF65-F5344CB8AC3E}">
        <p14:creationId xmlns:p14="http://schemas.microsoft.com/office/powerpoint/2010/main" val="692528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4B12A3-47E0-4638-981C-6ECA4FC158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o-RO"/>
          </a:p>
        </p:txBody>
      </p:sp>
      <p:sp>
        <p:nvSpPr>
          <p:cNvPr id="3" name="Text Placeholder 2">
            <a:extLst>
              <a:ext uri="{FF2B5EF4-FFF2-40B4-BE49-F238E27FC236}">
                <a16:creationId xmlns:a16="http://schemas.microsoft.com/office/drawing/2014/main" id="{4251BFF7-44C2-4644-91D1-0B1663CE41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0824CC59-903D-4B3F-981B-21F5EC98F8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0A733B-DB60-43A1-B52E-9AFC1DB96569}" type="datetimeFigureOut">
              <a:rPr lang="ro-RO" smtClean="0"/>
              <a:t>08.11.2019</a:t>
            </a:fld>
            <a:endParaRPr lang="ro-RO"/>
          </a:p>
        </p:txBody>
      </p:sp>
      <p:sp>
        <p:nvSpPr>
          <p:cNvPr id="5" name="Footer Placeholder 4">
            <a:extLst>
              <a:ext uri="{FF2B5EF4-FFF2-40B4-BE49-F238E27FC236}">
                <a16:creationId xmlns:a16="http://schemas.microsoft.com/office/drawing/2014/main" id="{6CF5E2A4-A73A-4B69-B2D8-73068530F1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lide Number Placeholder 5">
            <a:extLst>
              <a:ext uri="{FF2B5EF4-FFF2-40B4-BE49-F238E27FC236}">
                <a16:creationId xmlns:a16="http://schemas.microsoft.com/office/drawing/2014/main" id="{1D7ECE81-DC0A-48DA-AF20-67D4711160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7419C3-6D02-4CCA-B61C-B77380263739}" type="slidenum">
              <a:rPr lang="ro-RO" smtClean="0"/>
              <a:t>‹#›</a:t>
            </a:fld>
            <a:endParaRPr lang="ro-RO"/>
          </a:p>
        </p:txBody>
      </p:sp>
    </p:spTree>
    <p:extLst>
      <p:ext uri="{BB962C8B-B14F-4D97-AF65-F5344CB8AC3E}">
        <p14:creationId xmlns:p14="http://schemas.microsoft.com/office/powerpoint/2010/main" val="2835229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F:\DEFINITIVO.jpg">
            <a:extLst>
              <a:ext uri="{FF2B5EF4-FFF2-40B4-BE49-F238E27FC236}">
                <a16:creationId xmlns:a16="http://schemas.microsoft.com/office/drawing/2014/main" id="{6FD28465-0A00-4A87-B841-7159A9C32E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698" y="167951"/>
            <a:ext cx="2050742" cy="1962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descr="C:\Users\Mirandolina\Desktop\LogosBeneficairesErasmus+LEFT_EN.jpg">
            <a:extLst>
              <a:ext uri="{FF2B5EF4-FFF2-40B4-BE49-F238E27FC236}">
                <a16:creationId xmlns:a16="http://schemas.microsoft.com/office/drawing/2014/main" id="{BD61A4D1-EBAA-4BFD-8B27-D971EC1B31F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46524" y="251019"/>
            <a:ext cx="4879956" cy="1666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2486026D-F4BE-4685-A64A-EC517493015A}"/>
              </a:ext>
            </a:extLst>
          </p:cNvPr>
          <p:cNvSpPr/>
          <p:nvPr/>
        </p:nvSpPr>
        <p:spPr>
          <a:xfrm>
            <a:off x="1381957" y="2478411"/>
            <a:ext cx="9428085" cy="3539430"/>
          </a:xfrm>
          <a:prstGeom prst="rect">
            <a:avLst/>
          </a:prstGeom>
        </p:spPr>
        <p:txBody>
          <a:bodyPr wrap="square">
            <a:spAutoFit/>
          </a:bodyPr>
          <a:lstStyle/>
          <a:p>
            <a:pPr lvl="0" algn="ctr"/>
            <a:r>
              <a:rPr lang="en-US" sz="2000" b="1" dirty="0">
                <a:solidFill>
                  <a:prstClr val="black"/>
                </a:solidFill>
                <a:latin typeface="Times New Roman" panose="02020603050405020304" pitchFamily="18" charset="0"/>
                <a:cs typeface="Times New Roman" panose="02020603050405020304" pitchFamily="18" charset="0"/>
              </a:rPr>
              <a:t>MUSIC: A MELODIC METHODOLOGY INTO TEACHING AND LEARNING</a:t>
            </a:r>
            <a:br>
              <a:rPr lang="en-US" sz="2000" b="1" dirty="0">
                <a:solidFill>
                  <a:prstClr val="black"/>
                </a:solidFill>
                <a:latin typeface="Times New Roman" panose="02020603050405020304" pitchFamily="18" charset="0"/>
                <a:cs typeface="Times New Roman" panose="02020603050405020304" pitchFamily="18" charset="0"/>
              </a:rPr>
            </a:br>
            <a:r>
              <a:rPr lang="en-US" sz="2000" b="1" dirty="0">
                <a:solidFill>
                  <a:prstClr val="black"/>
                </a:solidFill>
                <a:latin typeface="Times New Roman" panose="02020603050405020304" pitchFamily="18" charset="0"/>
                <a:cs typeface="Times New Roman" panose="02020603050405020304" pitchFamily="18" charset="0"/>
              </a:rPr>
              <a:t>2018-1-ES01-KA229-050761</a:t>
            </a:r>
            <a:br>
              <a:rPr lang="en-US" sz="2000" b="1" dirty="0">
                <a:solidFill>
                  <a:prstClr val="black"/>
                </a:solidFill>
                <a:latin typeface="Times New Roman" panose="02020603050405020304" pitchFamily="18" charset="0"/>
                <a:cs typeface="Times New Roman" panose="02020603050405020304" pitchFamily="18" charset="0"/>
              </a:rPr>
            </a:br>
            <a:br>
              <a:rPr lang="en-US" sz="2000" b="1" dirty="0">
                <a:solidFill>
                  <a:prstClr val="black"/>
                </a:solidFill>
                <a:latin typeface="Times New Roman" panose="02020603050405020304" pitchFamily="18" charset="0"/>
                <a:cs typeface="Times New Roman" panose="02020603050405020304" pitchFamily="18" charset="0"/>
              </a:rPr>
            </a:br>
            <a:r>
              <a:rPr lang="en-US" sz="2000" b="1" dirty="0">
                <a:solidFill>
                  <a:prstClr val="black"/>
                </a:solidFill>
                <a:latin typeface="Times New Roman" panose="02020603050405020304" pitchFamily="18" charset="0"/>
                <a:cs typeface="Times New Roman" panose="02020603050405020304" pitchFamily="18" charset="0"/>
              </a:rPr>
              <a:t> SCHOOL EXCHANGE PARTNERSHIP</a:t>
            </a:r>
          </a:p>
          <a:p>
            <a:pPr lvl="0" algn="ctr"/>
            <a:endParaRPr lang="en-US" sz="2000" b="1" dirty="0">
              <a:solidFill>
                <a:prstClr val="black"/>
              </a:solidFill>
              <a:latin typeface="Times New Roman" panose="02020603050405020304" pitchFamily="18" charset="0"/>
              <a:cs typeface="Times New Roman" panose="02020603050405020304" pitchFamily="18" charset="0"/>
            </a:endParaRPr>
          </a:p>
          <a:p>
            <a:pPr lvl="0" algn="ctr"/>
            <a:r>
              <a:rPr lang="ro-RO" sz="2000" b="1" dirty="0">
                <a:solidFill>
                  <a:prstClr val="black"/>
                </a:solidFill>
                <a:latin typeface="Times New Roman" panose="02020603050405020304" pitchFamily="18" charset="0"/>
                <a:cs typeface="Times New Roman" panose="02020603050405020304" pitchFamily="18" charset="0"/>
              </a:rPr>
              <a:t>THE ROMANIAN TEAM PRESENTS</a:t>
            </a:r>
            <a:endParaRPr lang="en-US" sz="2000" b="1" dirty="0">
              <a:solidFill>
                <a:prstClr val="black"/>
              </a:solidFill>
              <a:latin typeface="Times New Roman" panose="02020603050405020304" pitchFamily="18" charset="0"/>
              <a:cs typeface="Times New Roman" panose="02020603050405020304" pitchFamily="18" charset="0"/>
            </a:endParaRPr>
          </a:p>
          <a:p>
            <a:pPr lvl="0" algn="ctr"/>
            <a:r>
              <a:rPr lang="ro-RO" sz="2000" b="1" dirty="0">
                <a:solidFill>
                  <a:prstClr val="black"/>
                </a:solidFill>
                <a:latin typeface="Times New Roman" panose="02020603050405020304" pitchFamily="18" charset="0"/>
                <a:cs typeface="Times New Roman" panose="02020603050405020304" pitchFamily="18" charset="0"/>
              </a:rPr>
              <a:t>  </a:t>
            </a:r>
          </a:p>
          <a:p>
            <a:pPr lvl="0" algn="ctr"/>
            <a:r>
              <a:rPr lang="ro-RO" sz="2800" b="1" dirty="0">
                <a:latin typeface="Times New Roman" panose="02020603050405020304" pitchFamily="18" charset="0"/>
                <a:cs typeface="Times New Roman" panose="02020603050405020304" pitchFamily="18" charset="0"/>
              </a:rPr>
              <a:t>'FRIENDSHIP THROUGH MUSIC’</a:t>
            </a:r>
          </a:p>
          <a:p>
            <a:pPr lvl="0" algn="ctr"/>
            <a:endParaRPr lang="ro-RO" sz="2800" b="1" dirty="0">
              <a:solidFill>
                <a:prstClr val="black"/>
              </a:solidFill>
              <a:latin typeface="Times New Roman" panose="02020603050405020304" pitchFamily="18" charset="0"/>
              <a:cs typeface="Times New Roman" panose="02020603050405020304" pitchFamily="18" charset="0"/>
            </a:endParaRPr>
          </a:p>
          <a:p>
            <a:pPr lvl="0" algn="ctr"/>
            <a:r>
              <a:rPr lang="ro-RO" sz="2800" b="1" dirty="0">
                <a:solidFill>
                  <a:prstClr val="black"/>
                </a:solidFill>
                <a:latin typeface="Times New Roman" panose="02020603050405020304" pitchFamily="18" charset="0"/>
                <a:cs typeface="Times New Roman" panose="02020603050405020304" pitchFamily="18" charset="0"/>
              </a:rPr>
              <a:t>TEACHING ENGLISH THROUGH SONGS</a:t>
            </a:r>
            <a:endParaRPr lang="en-US" sz="2800"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5150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3498C9-C1E5-4045-986A-C4F82A0431B1}"/>
              </a:ext>
            </a:extLst>
          </p:cNvPr>
          <p:cNvSpPr/>
          <p:nvPr/>
        </p:nvSpPr>
        <p:spPr>
          <a:xfrm>
            <a:off x="301841" y="113305"/>
            <a:ext cx="11665258" cy="6675995"/>
          </a:xfrm>
          <a:prstGeom prst="rect">
            <a:avLst/>
          </a:prstGeom>
        </p:spPr>
        <p:txBody>
          <a:bodyPr wrap="square">
            <a:spAutoFit/>
          </a:bodyPr>
          <a:lstStyle/>
          <a:p>
            <a:pPr algn="just">
              <a:lnSpc>
                <a:spcPct val="150000"/>
              </a:lnSpc>
              <a:spcAft>
                <a:spcPts val="800"/>
              </a:spcAft>
            </a:pPr>
            <a:r>
              <a:rPr lang="ro-RO" sz="1400" dirty="0">
                <a:latin typeface="Times New Roman" panose="02020603050405020304" pitchFamily="18" charset="0"/>
                <a:ea typeface="Times New Roman" panose="02020603050405020304" pitchFamily="18" charset="0"/>
              </a:rPr>
              <a:t>2</a:t>
            </a:r>
            <a:r>
              <a:rPr lang="ro-RO" sz="1400" b="1" dirty="0">
                <a:latin typeface="Times New Roman" panose="02020603050405020304" pitchFamily="18" charset="0"/>
                <a:ea typeface="Times New Roman" panose="02020603050405020304" pitchFamily="18" charset="0"/>
              </a:rPr>
              <a:t>. Pre-speaking</a:t>
            </a:r>
            <a:r>
              <a:rPr lang="ro-RO" sz="1400" dirty="0">
                <a:latin typeface="Times New Roman" panose="02020603050405020304" pitchFamily="18" charset="0"/>
                <a:ea typeface="Times New Roman" panose="02020603050405020304" pitchFamily="18" charset="0"/>
              </a:rPr>
              <a:t> task 1 - Write the word FRIEND on the board. Tell the students that you are going to leave the room for 5 minutes. While you are gone they have to fill up the whole board with words connected to this theme. They can use their dictionaries if they like. Nominate a student as the secretary; give them the board marker or chalk and leave. Come back after 5 minutes (or before if you think it’s too long!) and go over what they have written. </a:t>
            </a:r>
          </a:p>
          <a:p>
            <a:pPr algn="just">
              <a:lnSpc>
                <a:spcPct val="150000"/>
              </a:lnSpc>
              <a:spcAft>
                <a:spcPts val="800"/>
              </a:spcAft>
            </a:pPr>
            <a:r>
              <a:rPr lang="ro-RO" sz="1400" dirty="0">
                <a:latin typeface="Times New Roman" panose="02020603050405020304" pitchFamily="18" charset="0"/>
                <a:ea typeface="Times New Roman" panose="02020603050405020304" pitchFamily="18" charset="0"/>
              </a:rPr>
              <a:t>3.</a:t>
            </a:r>
            <a:r>
              <a:rPr lang="ro-RO" sz="1400" b="1" dirty="0">
                <a:latin typeface="Times New Roman" panose="02020603050405020304" pitchFamily="18" charset="0"/>
                <a:ea typeface="Times New Roman" panose="02020603050405020304" pitchFamily="18" charset="0"/>
              </a:rPr>
              <a:t>Pre-speaking</a:t>
            </a:r>
            <a:r>
              <a:rPr lang="ro-RO" sz="1400" dirty="0">
                <a:latin typeface="Times New Roman" panose="02020603050405020304" pitchFamily="18" charset="0"/>
                <a:ea typeface="Times New Roman" panose="02020603050405020304" pitchFamily="18" charset="0"/>
              </a:rPr>
              <a:t> task 2 – Group formation Tell the students that they are going to do a listening activity related to friends. They must change places with another student if the sentence you read out to them are  true for them . Read out the following sentences and stop when you think people have moved around enough. They then form groups of three with the new people they are sitting next to. Change places if…</a:t>
            </a:r>
          </a:p>
          <a:p>
            <a:pPr algn="just">
              <a:lnSpc>
                <a:spcPct val="150000"/>
              </a:lnSpc>
              <a:spcAft>
                <a:spcPts val="800"/>
              </a:spcAft>
            </a:pPr>
            <a:r>
              <a:rPr lang="ro-RO" sz="1400" dirty="0">
                <a:latin typeface="Times New Roman" panose="02020603050405020304" pitchFamily="18" charset="0"/>
                <a:ea typeface="Times New Roman" panose="02020603050405020304" pitchFamily="18" charset="0"/>
              </a:rPr>
              <a:t> •  You have  few friends. </a:t>
            </a:r>
          </a:p>
          <a:p>
            <a:pPr algn="just">
              <a:lnSpc>
                <a:spcPct val="150000"/>
              </a:lnSpc>
              <a:spcAft>
                <a:spcPts val="800"/>
              </a:spcAft>
            </a:pPr>
            <a:r>
              <a:rPr lang="ro-RO" sz="1400" dirty="0">
                <a:latin typeface="Times New Roman" panose="02020603050405020304" pitchFamily="18" charset="0"/>
                <a:ea typeface="Times New Roman" panose="02020603050405020304" pitchFamily="18" charset="0"/>
              </a:rPr>
              <a:t>• Your best friend is your pet.</a:t>
            </a:r>
          </a:p>
          <a:p>
            <a:pPr algn="just">
              <a:lnSpc>
                <a:spcPct val="150000"/>
              </a:lnSpc>
              <a:spcAft>
                <a:spcPts val="800"/>
              </a:spcAft>
            </a:pPr>
            <a:r>
              <a:rPr lang="ro-RO" sz="1400" dirty="0">
                <a:latin typeface="Times New Roman" panose="02020603050405020304" pitchFamily="18" charset="0"/>
                <a:ea typeface="Times New Roman" panose="02020603050405020304" pitchFamily="18" charset="0"/>
              </a:rPr>
              <a:t> •You have many friends .</a:t>
            </a:r>
          </a:p>
          <a:p>
            <a:pPr algn="just">
              <a:lnSpc>
                <a:spcPct val="150000"/>
              </a:lnSpc>
              <a:spcAft>
                <a:spcPts val="800"/>
              </a:spcAft>
            </a:pPr>
            <a:r>
              <a:rPr lang="ro-RO" sz="1400" dirty="0">
                <a:latin typeface="Times New Roman" panose="02020603050405020304" pitchFamily="18" charset="0"/>
                <a:ea typeface="Times New Roman" panose="02020603050405020304" pitchFamily="18" charset="0"/>
              </a:rPr>
              <a:t> • You have a pen friend. </a:t>
            </a:r>
          </a:p>
          <a:p>
            <a:pPr algn="just">
              <a:lnSpc>
                <a:spcPct val="150000"/>
              </a:lnSpc>
              <a:spcAft>
                <a:spcPts val="800"/>
              </a:spcAft>
            </a:pPr>
            <a:r>
              <a:rPr lang="ro-RO" sz="1400" dirty="0">
                <a:latin typeface="Times New Roman" panose="02020603050405020304" pitchFamily="18" charset="0"/>
                <a:ea typeface="Times New Roman" panose="02020603050405020304" pitchFamily="18" charset="0"/>
              </a:rPr>
              <a:t>• Your best friend is a boy.</a:t>
            </a:r>
          </a:p>
          <a:p>
            <a:pPr algn="just">
              <a:lnSpc>
                <a:spcPct val="150000"/>
              </a:lnSpc>
              <a:spcAft>
                <a:spcPts val="800"/>
              </a:spcAft>
            </a:pPr>
            <a:r>
              <a:rPr lang="ro-RO" sz="1400" dirty="0">
                <a:latin typeface="Times New Roman" panose="02020603050405020304" pitchFamily="18" charset="0"/>
                <a:ea typeface="Times New Roman" panose="02020603050405020304" pitchFamily="18" charset="0"/>
              </a:rPr>
              <a:t> • Your best friend is a girl. </a:t>
            </a:r>
          </a:p>
          <a:p>
            <a:pPr algn="just">
              <a:lnSpc>
                <a:spcPct val="150000"/>
              </a:lnSpc>
              <a:spcAft>
                <a:spcPts val="800"/>
              </a:spcAft>
            </a:pPr>
            <a:r>
              <a:rPr lang="ro-RO" sz="1400" dirty="0">
                <a:latin typeface="Times New Roman" panose="02020603050405020304" pitchFamily="18" charset="0"/>
                <a:ea typeface="Times New Roman" panose="02020603050405020304" pitchFamily="18" charset="0"/>
              </a:rPr>
              <a:t>• You would like a different job. </a:t>
            </a:r>
          </a:p>
          <a:p>
            <a:pPr algn="just">
              <a:lnSpc>
                <a:spcPct val="150000"/>
              </a:lnSpc>
              <a:spcAft>
                <a:spcPts val="800"/>
              </a:spcAft>
            </a:pPr>
            <a:r>
              <a:rPr lang="ro-RO" sz="1400" dirty="0">
                <a:latin typeface="Times New Roman" panose="02020603050405020304" pitchFamily="18" charset="0"/>
                <a:ea typeface="Times New Roman" panose="02020603050405020304" pitchFamily="18" charset="0"/>
              </a:rPr>
              <a:t>4.</a:t>
            </a:r>
            <a:r>
              <a:rPr lang="ro-RO" sz="1400" b="1" dirty="0">
                <a:latin typeface="Times New Roman" panose="02020603050405020304" pitchFamily="18" charset="0"/>
                <a:ea typeface="Times New Roman" panose="02020603050405020304" pitchFamily="18" charset="0"/>
              </a:rPr>
              <a:t>Speaking task</a:t>
            </a:r>
            <a:r>
              <a:rPr lang="ro-RO" sz="1400" dirty="0">
                <a:latin typeface="Times New Roman" panose="02020603050405020304" pitchFamily="18" charset="0"/>
                <a:ea typeface="Times New Roman" panose="02020603050405020304" pitchFamily="18" charset="0"/>
              </a:rPr>
              <a:t>  – Rank the cards. Now tell the students to imagine that their partner/friend could have one of these jobs. Which one would be the best? Why? Give an example for yourself and write it on the board. Then tell the students the rules for the speaking activity </a:t>
            </a:r>
          </a:p>
          <a:p>
            <a:pPr algn="just">
              <a:lnSpc>
                <a:spcPct val="150000"/>
              </a:lnSpc>
              <a:spcAft>
                <a:spcPts val="800"/>
              </a:spcAft>
            </a:pPr>
            <a:r>
              <a:rPr lang="ro-RO" sz="1400" dirty="0">
                <a:latin typeface="Times New Roman" panose="02020603050405020304" pitchFamily="18" charset="0"/>
                <a:ea typeface="Times New Roman" panose="02020603050405020304" pitchFamily="18" charset="0"/>
              </a:rPr>
              <a:t>1. Put the cards in order from best to worst job for your partner/friend.</a:t>
            </a:r>
          </a:p>
          <a:p>
            <a:pPr algn="just">
              <a:lnSpc>
                <a:spcPct val="150000"/>
              </a:lnSpc>
              <a:spcAft>
                <a:spcPts val="800"/>
              </a:spcAft>
            </a:pPr>
            <a:r>
              <a:rPr lang="ro-RO" sz="1400" dirty="0">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2528334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0D23FA-B937-43C9-9196-882E3B1CF60F}"/>
              </a:ext>
            </a:extLst>
          </p:cNvPr>
          <p:cNvSpPr/>
          <p:nvPr/>
        </p:nvSpPr>
        <p:spPr>
          <a:xfrm>
            <a:off x="266330" y="185066"/>
            <a:ext cx="11700769" cy="802592"/>
          </a:xfrm>
          <a:prstGeom prst="rect">
            <a:avLst/>
          </a:prstGeom>
        </p:spPr>
        <p:txBody>
          <a:bodyPr wrap="square">
            <a:spAutoFit/>
          </a:bodyPr>
          <a:lstStyle/>
          <a:p>
            <a:pPr lvl="0" algn="just">
              <a:lnSpc>
                <a:spcPct val="150000"/>
              </a:lnSpc>
              <a:spcAft>
                <a:spcPts val="800"/>
              </a:spcAft>
            </a:pPr>
            <a:r>
              <a:rPr lang="ro-RO" sz="1400" dirty="0">
                <a:solidFill>
                  <a:prstClr val="black"/>
                </a:solidFill>
                <a:latin typeface="Times New Roman" panose="02020603050405020304" pitchFamily="18" charset="0"/>
                <a:ea typeface="Times New Roman" panose="02020603050405020304" pitchFamily="18" charset="0"/>
              </a:rPr>
              <a:t>2. Decide in your group what is the best order and why. </a:t>
            </a:r>
          </a:p>
          <a:p>
            <a:pPr lvl="0" algn="just">
              <a:lnSpc>
                <a:spcPct val="150000"/>
              </a:lnSpc>
              <a:spcAft>
                <a:spcPts val="800"/>
              </a:spcAft>
            </a:pPr>
            <a:r>
              <a:rPr lang="ro-RO" sz="1400" dirty="0">
                <a:solidFill>
                  <a:prstClr val="black"/>
                </a:solidFill>
                <a:latin typeface="Times New Roman" panose="02020603050405020304" pitchFamily="18" charset="0"/>
                <a:ea typeface="Times New Roman" panose="02020603050405020304" pitchFamily="18" charset="0"/>
              </a:rPr>
              <a:t>3. Talk only in English. When they are finished, ask a couple of groups to explain their order.</a:t>
            </a:r>
          </a:p>
        </p:txBody>
      </p:sp>
      <p:pic>
        <p:nvPicPr>
          <p:cNvPr id="3" name="Picture 2">
            <a:extLst>
              <a:ext uri="{FF2B5EF4-FFF2-40B4-BE49-F238E27FC236}">
                <a16:creationId xmlns:a16="http://schemas.microsoft.com/office/drawing/2014/main" id="{74D4AAC8-79B1-470F-8BBD-1AD9960C4B61}"/>
              </a:ext>
            </a:extLst>
          </p:cNvPr>
          <p:cNvPicPr/>
          <p:nvPr/>
        </p:nvPicPr>
        <p:blipFill rotWithShape="1">
          <a:blip r:embed="rId2">
            <a:extLst>
              <a:ext uri="{28A0092B-C50C-407E-A947-70E740481C1C}">
                <a14:useLocalDpi xmlns:a14="http://schemas.microsoft.com/office/drawing/2010/main" val="0"/>
              </a:ext>
            </a:extLst>
          </a:blip>
          <a:srcRect l="-231" t="9119"/>
          <a:stretch/>
        </p:blipFill>
        <p:spPr bwMode="auto">
          <a:xfrm>
            <a:off x="585926" y="1242874"/>
            <a:ext cx="6072326" cy="4190260"/>
          </a:xfrm>
          <a:prstGeom prst="rect">
            <a:avLst/>
          </a:prstGeom>
          <a:noFill/>
          <a:ln>
            <a:noFill/>
          </a:ln>
          <a:extLst>
            <a:ext uri="{53640926-AAD7-44D8-BBD7-CCE9431645EC}">
              <a14:shadowObscured xmlns:a14="http://schemas.microsoft.com/office/drawing/2010/main"/>
            </a:ext>
          </a:extLst>
        </p:spPr>
      </p:pic>
      <p:pic>
        <p:nvPicPr>
          <p:cNvPr id="4" name="Picture 3">
            <a:extLst>
              <a:ext uri="{FF2B5EF4-FFF2-40B4-BE49-F238E27FC236}">
                <a16:creationId xmlns:a16="http://schemas.microsoft.com/office/drawing/2014/main" id="{67B01176-1D41-4E17-B052-563CEF664C1C}"/>
              </a:ext>
            </a:extLst>
          </p:cNvPr>
          <p:cNvPicPr/>
          <p:nvPr/>
        </p:nvPicPr>
        <p:blipFill rotWithShape="1">
          <a:blip r:embed="rId3">
            <a:extLst>
              <a:ext uri="{28A0092B-C50C-407E-A947-70E740481C1C}">
                <a14:useLocalDpi xmlns:a14="http://schemas.microsoft.com/office/drawing/2010/main" val="0"/>
              </a:ext>
            </a:extLst>
          </a:blip>
          <a:srcRect l="5326" b="4805"/>
          <a:stretch/>
        </p:blipFill>
        <p:spPr bwMode="auto">
          <a:xfrm>
            <a:off x="6761826" y="1242874"/>
            <a:ext cx="4210975" cy="4039340"/>
          </a:xfrm>
          <a:prstGeom prst="rect">
            <a:avLst/>
          </a:prstGeom>
          <a:noFill/>
          <a:ln>
            <a:noFill/>
          </a:ln>
          <a:extLst>
            <a:ext uri="{53640926-AAD7-44D8-BBD7-CCE9431645EC}">
              <a14:shadowObscured xmlns:a14="http://schemas.microsoft.com/office/drawing/2010/main"/>
            </a:ext>
          </a:extLst>
        </p:spPr>
      </p:pic>
      <p:sp>
        <p:nvSpPr>
          <p:cNvPr id="5" name="Rectangle 4">
            <a:extLst>
              <a:ext uri="{FF2B5EF4-FFF2-40B4-BE49-F238E27FC236}">
                <a16:creationId xmlns:a16="http://schemas.microsoft.com/office/drawing/2014/main" id="{E1F1D65E-3406-4A1A-804F-AE82C4B11ED7}"/>
              </a:ext>
            </a:extLst>
          </p:cNvPr>
          <p:cNvSpPr/>
          <p:nvPr/>
        </p:nvSpPr>
        <p:spPr>
          <a:xfrm>
            <a:off x="585926" y="5365212"/>
            <a:ext cx="11224334" cy="1228350"/>
          </a:xfrm>
          <a:prstGeom prst="rect">
            <a:avLst/>
          </a:prstGeom>
        </p:spPr>
        <p:txBody>
          <a:bodyPr wrap="square">
            <a:spAutoFit/>
          </a:bodyPr>
          <a:lstStyle/>
          <a:p>
            <a:pPr algn="just">
              <a:lnSpc>
                <a:spcPct val="150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5. </a:t>
            </a:r>
            <a:r>
              <a:rPr lang="en-US" sz="1400" b="1" dirty="0">
                <a:latin typeface="Times New Roman" panose="02020603050405020304" pitchFamily="18" charset="0"/>
                <a:ea typeface="Calibri" panose="020F0502020204030204" pitchFamily="34" charset="0"/>
                <a:cs typeface="Times New Roman" panose="02020603050405020304" pitchFamily="18" charset="0"/>
              </a:rPr>
              <a:t>Extra activity.</a:t>
            </a:r>
            <a:r>
              <a:rPr lang="en-US" sz="1400" dirty="0">
                <a:latin typeface="Times New Roman" panose="02020603050405020304" pitchFamily="18" charset="0"/>
                <a:ea typeface="Calibri" panose="020F0502020204030204" pitchFamily="34" charset="0"/>
                <a:cs typeface="Times New Roman" panose="02020603050405020304" pitchFamily="18" charset="0"/>
              </a:rPr>
              <a:t> Learners can try this fun quiz worksheet on the topic of friends</a:t>
            </a:r>
            <a:r>
              <a:rPr lang="en-US" sz="1400" b="1" dirty="0">
                <a:latin typeface="Times New Roman" panose="02020603050405020304" pitchFamily="18" charset="0"/>
                <a:ea typeface="Calibri" panose="020F0502020204030204" pitchFamily="34" charset="0"/>
                <a:cs typeface="Times New Roman" panose="02020603050405020304" pitchFamily="18" charset="0"/>
              </a:rPr>
              <a:t>:</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1. Choose the answer! Are you a good friend? Choose the answer that’s true for you.</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 1. Your friend hasn’t done their homework. What do you do?</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1844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13994CD-0056-4211-BDA9-E1EE6F82027B}"/>
              </a:ext>
            </a:extLst>
          </p:cNvPr>
          <p:cNvSpPr/>
          <p:nvPr/>
        </p:nvSpPr>
        <p:spPr>
          <a:xfrm>
            <a:off x="275208" y="391036"/>
            <a:ext cx="11141475" cy="1654107"/>
          </a:xfrm>
          <a:prstGeom prst="rect">
            <a:avLst/>
          </a:prstGeom>
        </p:spPr>
        <p:txBody>
          <a:bodyPr wrap="square">
            <a:spAutoFit/>
          </a:bodyPr>
          <a:lstStyle/>
          <a:p>
            <a:pPr lvl="0" algn="just">
              <a:lnSpc>
                <a:spcPct val="150000"/>
              </a:lnSpc>
              <a:spcAft>
                <a:spcPts val="800"/>
              </a:spcAft>
            </a:pPr>
            <a:r>
              <a:rPr lang="en-US"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 promise not to tell b. help your friend do it quickly c. tell the teacher </a:t>
            </a:r>
            <a:endParaRPr lang="ro-RO"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50000"/>
              </a:lnSpc>
              <a:spcAft>
                <a:spcPts val="800"/>
              </a:spcAft>
            </a:pPr>
            <a:r>
              <a:rPr lang="en-US"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2. It’s your friend’s birthday. Do you …</a:t>
            </a:r>
            <a:endParaRPr lang="ro-RO"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50000"/>
              </a:lnSpc>
              <a:spcAft>
                <a:spcPts val="800"/>
              </a:spcAft>
            </a:pPr>
            <a:endParaRPr lang="ro-RO"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50000"/>
              </a:lnSpc>
              <a:spcAft>
                <a:spcPts val="800"/>
              </a:spcAft>
            </a:pPr>
            <a:endParaRPr lang="ro-RO"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3C7B7687-64B9-4D78-9CEC-B40F55ED6E38}"/>
              </a:ext>
            </a:extLst>
          </p:cNvPr>
          <p:cNvSpPr/>
          <p:nvPr/>
        </p:nvSpPr>
        <p:spPr>
          <a:xfrm>
            <a:off x="275208" y="1218089"/>
            <a:ext cx="11754035" cy="4634410"/>
          </a:xfrm>
          <a:prstGeom prst="rect">
            <a:avLst/>
          </a:prstGeom>
        </p:spPr>
        <p:txBody>
          <a:bodyPr wrap="square">
            <a:spAutoFit/>
          </a:bodyPr>
          <a:lstStyle/>
          <a:p>
            <a:pPr algn="just">
              <a:lnSpc>
                <a:spcPct val="150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 a. give them a present? b. say ‘Happy Birthday’? c. forget? </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3. Your friend has forgotten their lunch. What do you do?</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 a. share yours b. eat yours in front of them c. lend them money </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4. Your friend calls you while you are watching your </a:t>
            </a:r>
            <a:r>
              <a:rPr lang="en-US" sz="1400" dirty="0" err="1">
                <a:latin typeface="Times New Roman" panose="02020603050405020304" pitchFamily="18" charset="0"/>
                <a:ea typeface="Calibri" panose="020F0502020204030204" pitchFamily="34" charset="0"/>
                <a:cs typeface="Times New Roman" panose="02020603050405020304" pitchFamily="18" charset="0"/>
              </a:rPr>
              <a:t>favourite</a:t>
            </a:r>
            <a:r>
              <a:rPr lang="en-US" sz="1400" dirty="0">
                <a:latin typeface="Times New Roman" panose="02020603050405020304" pitchFamily="18" charset="0"/>
                <a:ea typeface="Calibri" panose="020F0502020204030204" pitchFamily="34" charset="0"/>
                <a:cs typeface="Times New Roman" panose="02020603050405020304" pitchFamily="18" charset="0"/>
              </a:rPr>
              <a:t> TV </a:t>
            </a:r>
            <a:r>
              <a:rPr lang="en-US" sz="1400" dirty="0" err="1">
                <a:latin typeface="Times New Roman" panose="02020603050405020304" pitchFamily="18" charset="0"/>
                <a:ea typeface="Calibri" panose="020F0502020204030204" pitchFamily="34" charset="0"/>
                <a:cs typeface="Times New Roman" panose="02020603050405020304" pitchFamily="18" charset="0"/>
              </a:rPr>
              <a:t>programme</a:t>
            </a:r>
            <a:r>
              <a:rPr lang="en-US" sz="1400" dirty="0">
                <a:latin typeface="Times New Roman" panose="02020603050405020304" pitchFamily="18" charset="0"/>
                <a:ea typeface="Calibri" panose="020F0502020204030204" pitchFamily="34" charset="0"/>
                <a:cs typeface="Times New Roman" panose="02020603050405020304" pitchFamily="18" charset="0"/>
              </a:rPr>
              <a:t>. Do you … </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a. ignore them? b. chat to them? c. ask them to call later? </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5. You get a very good mark in a school test and your friend gets a bad mark. Do you …</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 a. help them next time? b. call your friend ‘stupid’? c. say ‘oh dear’? </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6. You are playing football and your friend falls over. What do you do?</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 a. run on and score a goal b. stop and help c. kick the ball out </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7. You borrow money from a friend. Do you … </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a. forget to pay it back? b. wait for them to ask? c. give it back soon? </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82534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FF3169B-E928-42CE-A664-0F3CCEC97A1F}"/>
              </a:ext>
            </a:extLst>
          </p:cNvPr>
          <p:cNvSpPr/>
          <p:nvPr/>
        </p:nvSpPr>
        <p:spPr>
          <a:xfrm>
            <a:off x="435006" y="310279"/>
            <a:ext cx="11461072" cy="6588791"/>
          </a:xfrm>
          <a:prstGeom prst="rect">
            <a:avLst/>
          </a:prstGeom>
        </p:spPr>
        <p:txBody>
          <a:bodyPr wrap="square">
            <a:spAutoFit/>
          </a:bodyPr>
          <a:lstStyle/>
          <a:p>
            <a:pPr lvl="0" algn="just">
              <a:lnSpc>
                <a:spcPct val="150000"/>
              </a:lnSpc>
              <a:spcAft>
                <a:spcPts val="800"/>
              </a:spcAft>
            </a:pPr>
            <a:r>
              <a:rPr lang="en-US"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8. Your best friend is on holiday for three weeks. Do you … </a:t>
            </a:r>
            <a:endParaRPr lang="ro-RO"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50000"/>
              </a:lnSpc>
              <a:spcAft>
                <a:spcPts val="800"/>
              </a:spcAft>
            </a:pPr>
            <a:r>
              <a:rPr lang="en-US"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 text/email every day? b. text/email once? c. find another friend? </a:t>
            </a:r>
            <a:endParaRPr lang="ro-RO"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50000"/>
              </a:lnSpc>
              <a:spcAft>
                <a:spcPts val="800"/>
              </a:spcAft>
            </a:pPr>
            <a:r>
              <a:rPr lang="en-US"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9. Your friend looks sad. What do you do? </a:t>
            </a:r>
            <a:endParaRPr lang="ro-RO"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50000"/>
              </a:lnSpc>
              <a:spcAft>
                <a:spcPts val="800"/>
              </a:spcAft>
            </a:pPr>
            <a:r>
              <a:rPr lang="en-US"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 ignore them b. ask them what’s wrong c. make a joke </a:t>
            </a:r>
            <a:endParaRPr lang="ro-RO"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50000"/>
              </a:lnSpc>
              <a:spcAft>
                <a:spcPts val="800"/>
              </a:spcAft>
            </a:pPr>
            <a:r>
              <a:rPr lang="en-US"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10. Your friend tells you a really interesting secret. Do you …</a:t>
            </a:r>
            <a:endParaRPr lang="ro-RO"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50000"/>
              </a:lnSpc>
              <a:spcAft>
                <a:spcPts val="800"/>
              </a:spcAft>
            </a:pPr>
            <a:r>
              <a:rPr lang="en-US"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 tell your mum? b. tell no one? c. tell everyone?</a:t>
            </a:r>
            <a:endParaRPr lang="ro-RO"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50000"/>
              </a:lnSpc>
              <a:spcAft>
                <a:spcPts val="800"/>
              </a:spcAft>
            </a:pPr>
            <a:r>
              <a:rPr lang="en-US"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2. Find your score! Now calculate your score and find out how good a friend you are!</a:t>
            </a:r>
            <a:endParaRPr lang="ro-RO"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1. </a:t>
            </a:r>
            <a:r>
              <a:rPr lang="ro-RO" sz="14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a. </a:t>
            </a:r>
            <a:r>
              <a:rPr lang="ro-RO" sz="14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1 b. </a:t>
            </a:r>
            <a:r>
              <a:rPr lang="ro-RO" sz="14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2 c. 0 </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2. </a:t>
            </a:r>
            <a:r>
              <a:rPr lang="ro-RO" sz="14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a. </a:t>
            </a:r>
            <a:r>
              <a:rPr lang="ro-RO" sz="14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2 b. </a:t>
            </a:r>
            <a:r>
              <a:rPr lang="ro-RO" sz="14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1 c. 0 </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3. </a:t>
            </a:r>
            <a:r>
              <a:rPr lang="ro-RO" sz="14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a. </a:t>
            </a:r>
            <a:r>
              <a:rPr lang="ro-RO" sz="14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2 b. </a:t>
            </a:r>
            <a:r>
              <a:rPr lang="ro-RO" sz="14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0 c. 1</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4. </a:t>
            </a:r>
            <a:r>
              <a:rPr lang="ro-RO" sz="14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a. </a:t>
            </a:r>
            <a:r>
              <a:rPr lang="ro-RO" sz="14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0 b. </a:t>
            </a:r>
            <a:r>
              <a:rPr lang="ro-RO" sz="14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2 c. 1</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5. </a:t>
            </a:r>
            <a:r>
              <a:rPr lang="ro-RO" sz="14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a. </a:t>
            </a:r>
            <a:r>
              <a:rPr lang="ro-RO" sz="14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2 b. </a:t>
            </a:r>
            <a:r>
              <a:rPr lang="ro-RO" sz="14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0 c. 1</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6.</a:t>
            </a:r>
            <a:r>
              <a:rPr lang="ro-RO" sz="14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 a. </a:t>
            </a:r>
            <a:r>
              <a:rPr lang="ro-RO" sz="14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0 b. </a:t>
            </a:r>
            <a:r>
              <a:rPr lang="ro-RO" sz="14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2 c. 1</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7. </a:t>
            </a:r>
            <a:r>
              <a:rPr lang="ro-RO" sz="14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a. </a:t>
            </a:r>
            <a:r>
              <a:rPr lang="ro-RO" sz="14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0 b. </a:t>
            </a:r>
            <a:r>
              <a:rPr lang="ro-RO" sz="14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1 c. 2 </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8. </a:t>
            </a:r>
            <a:r>
              <a:rPr lang="ro-RO" sz="14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a. </a:t>
            </a:r>
            <a:r>
              <a:rPr lang="ro-RO" sz="14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2 b. </a:t>
            </a:r>
            <a:r>
              <a:rPr lang="ro-RO" sz="14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1 c. 0 </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9. </a:t>
            </a:r>
            <a:r>
              <a:rPr lang="ro-RO" sz="14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a. </a:t>
            </a:r>
            <a:r>
              <a:rPr lang="ro-RO" sz="14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0 b. </a:t>
            </a:r>
            <a:r>
              <a:rPr lang="ro-RO" sz="14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2 c. 1 </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10. a. </a:t>
            </a:r>
            <a:r>
              <a:rPr lang="ro-RO" sz="14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1 b. 2 c.</a:t>
            </a:r>
            <a:r>
              <a:rPr lang="ro-RO" sz="1400" dirty="0">
                <a:latin typeface="Times New Roman" panose="02020603050405020304" pitchFamily="18" charset="0"/>
                <a:cs typeface="Times New Roman" panose="02020603050405020304" pitchFamily="18" charset="0"/>
              </a:rPr>
              <a:t> 0</a:t>
            </a:r>
            <a:r>
              <a:rPr lang="en-US" sz="1400" dirty="0">
                <a:latin typeface="Times New Roman" panose="02020603050405020304" pitchFamily="18" charset="0"/>
                <a:cs typeface="Times New Roman" panose="02020603050405020304" pitchFamily="18" charset="0"/>
              </a:rPr>
              <a:t> </a:t>
            </a:r>
            <a:endParaRPr lang="ro-RO" sz="1400" dirty="0">
              <a:latin typeface="Times New Roman" panose="02020603050405020304" pitchFamily="18" charset="0"/>
              <a:cs typeface="Times New Roman" panose="02020603050405020304" pitchFamily="18" charset="0"/>
            </a:endParaRPr>
          </a:p>
          <a:p>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0- 7 points or less: Oh dear! You don’t think about your friends much at all! Next time your friend is in need, try to help them whatever the situation!</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8–15 points: You’re a pretty good friend most of the time, but sometimes you need to think more about others and less about yourself! </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16 points or more: Wow! What a great friend you are! You always help a friend in need! Are your friends this good to you too?</a:t>
            </a:r>
            <a:endParaRPr lang="ro-RO" sz="1400" dirty="0">
              <a:latin typeface="Times New Roman" panose="02020603050405020304" pitchFamily="18" charset="0"/>
              <a:cs typeface="Times New Roman" panose="02020603050405020304" pitchFamily="18" charset="0"/>
            </a:endParaRPr>
          </a:p>
          <a:p>
            <a:endParaRPr lang="ro-RO" sz="1400" dirty="0">
              <a:latin typeface="Times New Roman" panose="02020603050405020304" pitchFamily="18" charset="0"/>
              <a:cs typeface="Times New Roman" panose="02020603050405020304" pitchFamily="18" charset="0"/>
            </a:endParaRPr>
          </a:p>
          <a:p>
            <a:pPr lvl="0" algn="just">
              <a:lnSpc>
                <a:spcPct val="150000"/>
              </a:lnSpc>
              <a:spcAft>
                <a:spcPts val="800"/>
              </a:spcAft>
            </a:pPr>
            <a:endParaRPr lang="ro-RO"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0264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827CF5C-7805-4A0D-9A10-AE2E325670AB}"/>
              </a:ext>
            </a:extLst>
          </p:cNvPr>
          <p:cNvSpPr/>
          <p:nvPr/>
        </p:nvSpPr>
        <p:spPr>
          <a:xfrm>
            <a:off x="440924" y="277368"/>
            <a:ext cx="11310151" cy="6669326"/>
          </a:xfrm>
          <a:prstGeom prst="rect">
            <a:avLst/>
          </a:prstGeom>
        </p:spPr>
        <p:txBody>
          <a:bodyPr wrap="square">
            <a:spAutoFit/>
          </a:bodyPr>
          <a:lstStyle/>
          <a:p>
            <a:pPr>
              <a:lnSpc>
                <a:spcPct val="107000"/>
              </a:lnSpc>
              <a:spcAft>
                <a:spcPts val="800"/>
              </a:spcAft>
            </a:pPr>
            <a:r>
              <a:rPr lang="en-US" sz="1600" b="1" dirty="0">
                <a:latin typeface="Times New Roman" panose="02020603050405020304" pitchFamily="18" charset="0"/>
                <a:ea typeface="Calibri" panose="020F0502020204030204" pitchFamily="34" charset="0"/>
                <a:cs typeface="Times New Roman" panose="02020603050405020304" pitchFamily="18" charset="0"/>
              </a:rPr>
              <a:t>“A Friend Like You”</a:t>
            </a:r>
            <a:endParaRPr lang="ro-RO" sz="1600" b="1"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[Verse 1]</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Right from the start, couldn't pull us apart, it just works</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Nobody else ever gets me as well on this earth</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Like rock and roll, Marshall's and </a:t>
            </a:r>
            <a:r>
              <a:rPr lang="en-US" sz="1400" dirty="0" err="1">
                <a:latin typeface="Times New Roman" panose="02020603050405020304" pitchFamily="18" charset="0"/>
                <a:ea typeface="Calibri" panose="020F0502020204030204" pitchFamily="34" charset="0"/>
                <a:cs typeface="Times New Roman" panose="02020603050405020304" pitchFamily="18" charset="0"/>
              </a:rPr>
              <a:t>Telly's</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Mac and cheese, PBs and jellies</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Some things are better together, and that’s you and me</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[Chorus]</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Dude, I love you, bro, I love you</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Man, I love you</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You're my brother from another, '</a:t>
            </a:r>
            <a:r>
              <a:rPr lang="en-US" sz="1400" dirty="0" err="1">
                <a:latin typeface="Times New Roman" panose="02020603050405020304" pitchFamily="18" charset="0"/>
                <a:ea typeface="Calibri" panose="020F0502020204030204" pitchFamily="34" charset="0"/>
                <a:cs typeface="Times New Roman" panose="02020603050405020304" pitchFamily="18" charset="0"/>
              </a:rPr>
              <a:t>nother</a:t>
            </a:r>
            <a:r>
              <a:rPr lang="en-US" sz="1400" dirty="0">
                <a:latin typeface="Times New Roman" panose="02020603050405020304" pitchFamily="18" charset="0"/>
                <a:ea typeface="Calibri" panose="020F0502020204030204" pitchFamily="34" charset="0"/>
                <a:cs typeface="Times New Roman" panose="02020603050405020304" pitchFamily="18" charset="0"/>
              </a:rPr>
              <a:t> mother</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You are my favorite, I'm not ashamed to admit</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Cause I do, dude, I do</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Dude, I love you, bro, I love you</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Man, I love you</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You're my homie, no one knows me like you know me</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Like the sun and the moon, all the best things come in twos</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What would I do without a friend like you?</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 </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185064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0428EBF-D612-4357-90E3-97FF3BF2ACE2}"/>
              </a:ext>
            </a:extLst>
          </p:cNvPr>
          <p:cNvSpPr/>
          <p:nvPr/>
        </p:nvSpPr>
        <p:spPr>
          <a:xfrm>
            <a:off x="517864" y="273763"/>
            <a:ext cx="11324947" cy="6842899"/>
          </a:xfrm>
          <a:prstGeom prst="rect">
            <a:avLst/>
          </a:prstGeom>
        </p:spPr>
        <p:txBody>
          <a:bodyPr wrap="square">
            <a:spAutoFit/>
          </a:bodyPr>
          <a:lstStyle/>
          <a:p>
            <a:pPr lvl="0">
              <a:spcAft>
                <a:spcPts val="800"/>
              </a:spcAft>
            </a:pPr>
            <a:r>
              <a:rPr lang="en-US"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[Post-Chorus]</a:t>
            </a:r>
            <a:endParaRPr lang="ro-RO"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spcAft>
                <a:spcPts val="800"/>
              </a:spcAft>
            </a:pPr>
            <a:endParaRPr lang="ro-RO"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spcAft>
                <a:spcPts val="800"/>
              </a:spcAft>
            </a:pPr>
            <a:r>
              <a:rPr lang="en-US"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W-w-w-w-what would I do?</a:t>
            </a:r>
            <a:endParaRPr lang="ro-RO"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spcAft>
                <a:spcPts val="800"/>
              </a:spcAft>
            </a:pPr>
            <a:r>
              <a:rPr lang="en-US"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Without a friend like you</a:t>
            </a:r>
            <a:endParaRPr lang="ro-RO"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spcAft>
                <a:spcPts val="800"/>
              </a:spcAft>
            </a:pPr>
            <a:r>
              <a:rPr lang="en-US"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W-w-w-w-what would I do?</a:t>
            </a:r>
            <a:endParaRPr lang="ro-RO"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spcAft>
                <a:spcPts val="800"/>
              </a:spcAft>
            </a:pPr>
            <a:r>
              <a:rPr lang="en-US"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Without a friend like you?</a:t>
            </a:r>
            <a:endParaRPr lang="ro-RO"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[Verse 2]</a:t>
            </a:r>
            <a:endParaRPr lang="ro-RO" sz="1400" dirty="0">
              <a:latin typeface="Times New Roman" panose="02020603050405020304" pitchFamily="18" charset="0"/>
              <a:cs typeface="Times New Roman" panose="02020603050405020304" pitchFamily="18" charset="0"/>
            </a:endParaRPr>
          </a:p>
          <a:p>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Laughed and we cried when we're passing the time away</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Even our fights always end with a smile on our face</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Like black and white, keys on a </a:t>
            </a:r>
            <a:r>
              <a:rPr lang="en-US" sz="1400" dirty="0" err="1">
                <a:latin typeface="Times New Roman" panose="02020603050405020304" pitchFamily="18" charset="0"/>
                <a:cs typeface="Times New Roman" panose="02020603050405020304" pitchFamily="18" charset="0"/>
              </a:rPr>
              <a:t>whirley</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Sounds just right when we're in harmony</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Some things are better together and that's you and me.</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 </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[Chorus]</a:t>
            </a:r>
            <a:endParaRPr lang="ro-RO" sz="1400" dirty="0">
              <a:latin typeface="Times New Roman" panose="02020603050405020304" pitchFamily="18" charset="0"/>
              <a:cs typeface="Times New Roman" panose="02020603050405020304" pitchFamily="18" charset="0"/>
            </a:endParaRPr>
          </a:p>
          <a:p>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Dude, I love you, bro, I love you</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Man, I love you</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You're my brother from another, '</a:t>
            </a:r>
            <a:r>
              <a:rPr lang="en-US" sz="1400" dirty="0" err="1">
                <a:latin typeface="Times New Roman" panose="02020603050405020304" pitchFamily="18" charset="0"/>
                <a:cs typeface="Times New Roman" panose="02020603050405020304" pitchFamily="18" charset="0"/>
              </a:rPr>
              <a:t>nother</a:t>
            </a:r>
            <a:r>
              <a:rPr lang="en-US" sz="1400" dirty="0">
                <a:latin typeface="Times New Roman" panose="02020603050405020304" pitchFamily="18" charset="0"/>
                <a:cs typeface="Times New Roman" panose="02020603050405020304" pitchFamily="18" charset="0"/>
              </a:rPr>
              <a:t> mother</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You are my favorite, I'm not ashamed to admit</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Cause I do, dude, I do</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Dude, I love you, bro, I love you</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Man, I love you</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You're my homie, no one knows me like you know me</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Like the sun and the moon, all the best things come in twos</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What would I do without a friend like you?</a:t>
            </a:r>
            <a:endParaRPr lang="ro-RO" sz="1400" dirty="0">
              <a:latin typeface="Times New Roman" panose="02020603050405020304" pitchFamily="18" charset="0"/>
              <a:cs typeface="Times New Roman" panose="02020603050405020304" pitchFamily="18" charset="0"/>
            </a:endParaRPr>
          </a:p>
          <a:p>
            <a:pPr lvl="0">
              <a:spcAft>
                <a:spcPts val="800"/>
              </a:spcAft>
            </a:pPr>
            <a:endParaRPr lang="ro-RO"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spcAft>
                <a:spcPts val="800"/>
              </a:spcAft>
            </a:pPr>
            <a:r>
              <a:rPr lang="en-US"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endParaRPr lang="ro-RO"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48533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9177AF9-DB56-422E-B728-3BB81CD41826}"/>
              </a:ext>
            </a:extLst>
          </p:cNvPr>
          <p:cNvSpPr/>
          <p:nvPr/>
        </p:nvSpPr>
        <p:spPr>
          <a:xfrm>
            <a:off x="458679" y="418522"/>
            <a:ext cx="11274641" cy="6303264"/>
          </a:xfrm>
          <a:prstGeom prst="rect">
            <a:avLst/>
          </a:prstGeom>
        </p:spPr>
        <p:txBody>
          <a:bodyPr wrap="square">
            <a:spAutoFit/>
          </a:bodyPr>
          <a:lstStyle/>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[Post-Chorus]</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W-w-w-w-what would I do?</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Without a friend like you</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W-w-w-w-what would I do?</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Without a friend like you</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[Bridge]</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Without a friend like you</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Without a friend like you</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W-w-w-w-what would I do? (I wouldn't be the same, man)</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Without a friend like you? (I wouldn't be the same, man)</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Without a friend like you</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[Chorus]</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Dude, I love you, bro, I love you</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Man, I love you (bro, love you)</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You're my homie, no one knows me like you know me</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You are my favorite, I'm not ashamed to admit</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073875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FD32DBC-39E1-46E7-A838-76BDDAC438B8}"/>
              </a:ext>
            </a:extLst>
          </p:cNvPr>
          <p:cNvSpPr/>
          <p:nvPr/>
        </p:nvSpPr>
        <p:spPr>
          <a:xfrm>
            <a:off x="810827" y="300902"/>
            <a:ext cx="10730143" cy="3931782"/>
          </a:xfrm>
          <a:prstGeom prst="rect">
            <a:avLst/>
          </a:prstGeom>
        </p:spPr>
        <p:txBody>
          <a:bodyPr wrap="square">
            <a:spAutoFit/>
          </a:bodyPr>
          <a:lstStyle/>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Cause I do, dude, I do</a:t>
            </a:r>
            <a:endParaRPr lang="ro-RO"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nSpc>
                <a:spcPct val="107000"/>
              </a:lnSpc>
              <a:spcAft>
                <a:spcPts val="800"/>
              </a:spcAft>
            </a:pPr>
            <a:r>
              <a:rPr lang="en-US"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Dude, I love you, bro, I love you</a:t>
            </a:r>
            <a:endParaRPr lang="ro-RO"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nSpc>
                <a:spcPct val="107000"/>
              </a:lnSpc>
              <a:spcAft>
                <a:spcPts val="800"/>
              </a:spcAft>
            </a:pPr>
            <a:r>
              <a:rPr lang="en-US"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Man, I love you</a:t>
            </a:r>
            <a:endParaRPr lang="ro-RO"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nSpc>
                <a:spcPct val="107000"/>
              </a:lnSpc>
              <a:spcAft>
                <a:spcPts val="800"/>
              </a:spcAft>
            </a:pPr>
            <a:r>
              <a:rPr lang="en-US"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Got my back, I got your back, like chiropractors</a:t>
            </a:r>
            <a:endParaRPr lang="ro-RO"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nSpc>
                <a:spcPct val="107000"/>
              </a:lnSpc>
              <a:spcAft>
                <a:spcPts val="800"/>
              </a:spcAft>
            </a:pPr>
            <a:r>
              <a:rPr lang="en-US"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Like the sun and the moon, all the best things come in twos</a:t>
            </a:r>
            <a:endParaRPr lang="ro-RO"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nSpc>
                <a:spcPct val="107000"/>
              </a:lnSpc>
              <a:spcAft>
                <a:spcPts val="800"/>
              </a:spcAft>
            </a:pPr>
            <a:r>
              <a:rPr lang="en-US"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What would I do without a friend like you?</a:t>
            </a:r>
            <a:endParaRPr lang="ro-RO"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nSpc>
                <a:spcPct val="107000"/>
              </a:lnSpc>
              <a:spcAft>
                <a:spcPts val="800"/>
              </a:spcAft>
            </a:pPr>
            <a:endParaRPr lang="ro-RO"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[Outro]</a:t>
            </a:r>
            <a:endParaRPr lang="ro-RO" sz="1400" dirty="0">
              <a:latin typeface="Times New Roman" panose="02020603050405020304" pitchFamily="18" charset="0"/>
              <a:cs typeface="Times New Roman" panose="02020603050405020304" pitchFamily="18" charset="0"/>
            </a:endParaRPr>
          </a:p>
          <a:p>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W-w-w-w-what would I do?</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Without a friend like you</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W-w-w-w-what would I do?</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Without a friend like you</a:t>
            </a:r>
            <a:endParaRPr lang="ro-RO" sz="1400" dirty="0">
              <a:latin typeface="Times New Roman" panose="02020603050405020304" pitchFamily="18" charset="0"/>
              <a:cs typeface="Times New Roman" panose="02020603050405020304" pitchFamily="18" charset="0"/>
            </a:endParaRPr>
          </a:p>
          <a:p>
            <a:pPr lvl="0">
              <a:lnSpc>
                <a:spcPct val="107000"/>
              </a:lnSpc>
              <a:spcAft>
                <a:spcPts val="800"/>
              </a:spcAft>
            </a:pPr>
            <a:endParaRPr lang="ro-RO"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375410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DAFECB9-15F8-4AB5-A7C6-55E00DF19604}"/>
              </a:ext>
            </a:extLst>
          </p:cNvPr>
          <p:cNvSpPr/>
          <p:nvPr/>
        </p:nvSpPr>
        <p:spPr>
          <a:xfrm>
            <a:off x="454240" y="294836"/>
            <a:ext cx="11441837" cy="6716134"/>
          </a:xfrm>
          <a:prstGeom prst="rect">
            <a:avLst/>
          </a:prstGeom>
        </p:spPr>
        <p:txBody>
          <a:bodyPr wrap="square">
            <a:spAutoFit/>
          </a:bodyPr>
          <a:lstStyle/>
          <a:p>
            <a:pPr algn="ctr">
              <a:lnSpc>
                <a:spcPct val="107000"/>
              </a:lnSpc>
              <a:spcAft>
                <a:spcPts val="800"/>
              </a:spcAft>
            </a:pPr>
            <a:r>
              <a:rPr lang="en-US" sz="1600" b="1" dirty="0">
                <a:latin typeface="Times New Roman" panose="02020603050405020304" pitchFamily="18" charset="0"/>
                <a:ea typeface="Calibri" panose="020F0502020204030204" pitchFamily="34" charset="0"/>
                <a:cs typeface="Times New Roman" panose="02020603050405020304" pitchFamily="18" charset="0"/>
              </a:rPr>
              <a:t>Gift of a Friend</a:t>
            </a:r>
            <a:endParaRPr lang="ro-RO" sz="16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The teaching techniques are based on the song about friendship ‘Gift of a Friend’ sung by Demi </a:t>
            </a:r>
            <a:r>
              <a:rPr lang="en-US" sz="1400" dirty="0" err="1">
                <a:latin typeface="Times New Roman" panose="02020603050405020304" pitchFamily="18" charset="0"/>
                <a:ea typeface="Calibri" panose="020F0502020204030204" pitchFamily="34" charset="0"/>
                <a:cs typeface="Times New Roman" panose="02020603050405020304" pitchFamily="18" charset="0"/>
              </a:rPr>
              <a:t>Levato</a:t>
            </a:r>
            <a:r>
              <a:rPr lang="en-US" sz="1400" dirty="0">
                <a:latin typeface="Times New Roman" panose="02020603050405020304" pitchFamily="18" charset="0"/>
                <a:ea typeface="Calibri" panose="020F0502020204030204" pitchFamily="34" charset="0"/>
                <a:cs typeface="Times New Roman" panose="02020603050405020304" pitchFamily="18" charset="0"/>
              </a:rPr>
              <a:t>. The song belongs to the album ‘Here we Go Again”. </a:t>
            </a:r>
            <a:r>
              <a:rPr lang="en-US" sz="1400" dirty="0">
                <a:latin typeface="Times New Roman" panose="02020603050405020304" pitchFamily="18" charset="0"/>
                <a:cs typeface="Times New Roman" panose="02020603050405020304" pitchFamily="18" charset="0"/>
              </a:rPr>
              <a:t>This song was released as a soundtrack single for the Disney movie </a:t>
            </a:r>
            <a:r>
              <a:rPr lang="ro-RO" sz="1400" dirty="0">
                <a:latin typeface="Times New Roman" panose="02020603050405020304" pitchFamily="18" charset="0"/>
                <a:cs typeface="Times New Roman" panose="02020603050405020304" pitchFamily="18" charset="0"/>
              </a:rPr>
              <a:t>‘Tinker Bell and the Lost Treasure’ on December 16, 2009.  The song was written by Adam Watts, Andy Dodd, and Demi Lovato.</a:t>
            </a:r>
            <a:endParaRPr lang="en-US"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ro-RO" sz="1400" b="1" dirty="0">
                <a:latin typeface="Times New Roman" panose="02020603050405020304" pitchFamily="18" charset="0"/>
                <a:ea typeface="Times New Roman" panose="02020603050405020304" pitchFamily="18" charset="0"/>
                <a:cs typeface="Times New Roman" panose="02020603050405020304" pitchFamily="18" charset="0"/>
              </a:rPr>
              <a:t>Warm-up </a:t>
            </a:r>
            <a:endParaRPr lang="ro-RO" sz="1400" dirty="0">
              <a:latin typeface="Times New Roman" panose="02020603050405020304" pitchFamily="18" charset="0"/>
              <a:ea typeface="Times New Roman" panose="02020603050405020304" pitchFamily="18" charset="0"/>
              <a:cs typeface="Times New Roman" panose="02020603050405020304" pitchFamily="18" charset="0"/>
            </a:endParaRPr>
          </a:p>
          <a:p>
            <a:pPr>
              <a:spcBef>
                <a:spcPts val="1920"/>
              </a:spcBef>
              <a:spcAft>
                <a:spcPts val="0"/>
              </a:spcAft>
            </a:pPr>
            <a:r>
              <a:rPr lang="ro-RO" sz="1400" b="1" dirty="0">
                <a:latin typeface="Times New Roman" panose="02020603050405020304" pitchFamily="18" charset="0"/>
                <a:ea typeface="Times New Roman" panose="02020603050405020304" pitchFamily="18" charset="0"/>
                <a:cs typeface="Times New Roman" panose="02020603050405020304" pitchFamily="18" charset="0"/>
              </a:rPr>
              <a:t>Pre- reading activity</a:t>
            </a:r>
            <a:endParaRPr lang="ro-RO" sz="1400" dirty="0">
              <a:latin typeface="Times New Roman" panose="02020603050405020304" pitchFamily="18" charset="0"/>
              <a:ea typeface="Times New Roman" panose="02020603050405020304" pitchFamily="18" charset="0"/>
              <a:cs typeface="Times New Roman" panose="02020603050405020304" pitchFamily="18" charset="0"/>
            </a:endParaRPr>
          </a:p>
          <a:p>
            <a:pPr>
              <a:spcBef>
                <a:spcPts val="1920"/>
              </a:spcBef>
              <a:spcAft>
                <a:spcPts val="0"/>
              </a:spcAft>
            </a:pPr>
            <a:r>
              <a:rPr lang="ro-RO" sz="1400" b="1" dirty="0">
                <a:latin typeface="Times New Roman" panose="02020603050405020304" pitchFamily="18" charset="0"/>
                <a:ea typeface="Times New Roman" panose="02020603050405020304" pitchFamily="18" charset="0"/>
                <a:cs typeface="Times New Roman" panose="02020603050405020304" pitchFamily="18" charset="0"/>
              </a:rPr>
              <a:t>1</a:t>
            </a:r>
            <a:r>
              <a:rPr lang="ro-RO" sz="1400" dirty="0">
                <a:latin typeface="Times New Roman" panose="02020603050405020304" pitchFamily="18" charset="0"/>
                <a:ea typeface="Times New Roman" panose="02020603050405020304" pitchFamily="18" charset="0"/>
                <a:cs typeface="Times New Roman" panose="02020603050405020304" pitchFamily="18" charset="0"/>
              </a:rPr>
              <a:t>. Look at the quotes bellow and express your opinion on it .Do you agree? Why? /Why not?</a:t>
            </a: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 </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Friends are the most important ingredients in the recipe of life.</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Good friends are like stars. You don’t always see them but you know they are always there.</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true friend is the greatest of all blessings.</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Walking with a friend in the dark is better than walking alone in the light.</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Friends make good times better and hard times easier.</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friend is one of the nicest things you can have and one of the best things you can be.</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journey is best measured in friends rather than miles.</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Friends make life a lot more interesting.</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friend is someone to share your last bar of chocolate with.</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Spending some quality time with friends is the best therapy.</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True friendship never dies.</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51894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FF93C50-C270-46A3-B643-1B53EB9A3E5F}"/>
              </a:ext>
            </a:extLst>
          </p:cNvPr>
          <p:cNvSpPr/>
          <p:nvPr/>
        </p:nvSpPr>
        <p:spPr>
          <a:xfrm>
            <a:off x="671743" y="311392"/>
            <a:ext cx="10848513" cy="6428939"/>
          </a:xfrm>
          <a:prstGeom prst="rect">
            <a:avLst/>
          </a:prstGeom>
        </p:spPr>
        <p:txBody>
          <a:bodyPr wrap="square">
            <a:spAutoFit/>
          </a:bodyPr>
          <a:lstStyle/>
          <a:p>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As iron sharpens iron, so a friend sharpens a friend</a:t>
            </a:r>
          </a:p>
          <a:p>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Friendship is a sheltering tree.</a:t>
            </a:r>
            <a:endParaRPr lang="en-US" sz="14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lvl="0">
              <a:spcBef>
                <a:spcPts val="2450"/>
              </a:spcBef>
            </a:pPr>
            <a:r>
              <a:rPr lang="ro-RO" sz="14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While -reading activity </a:t>
            </a:r>
            <a:endParaRPr lang="ro-RO"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lvl="0">
              <a:spcBef>
                <a:spcPts val="2450"/>
              </a:spcBef>
            </a:pPr>
            <a:r>
              <a:rPr lang="ro-RO" sz="14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2. </a:t>
            </a:r>
            <a:r>
              <a:rPr lang="ro-RO"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You are going to listen to a song. Please pay attention to the lyrics and try to get the message the singer is trying to convey. Does the message have any connection to the GIVEN/DEBATED quotes ? </a:t>
            </a:r>
          </a:p>
          <a:p>
            <a:pPr lvl="0">
              <a:spcBef>
                <a:spcPts val="2450"/>
              </a:spcBef>
            </a:pPr>
            <a:r>
              <a:rPr lang="ro-RO" sz="14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After-reading activity</a:t>
            </a:r>
            <a:endParaRPr lang="ro-RO"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lvl="0">
              <a:spcBef>
                <a:spcPts val="2450"/>
              </a:spcBef>
            </a:pPr>
            <a:r>
              <a:rPr lang="ro-RO" sz="14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3.</a:t>
            </a:r>
            <a:r>
              <a:rPr lang="ro-RO"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Unjumble the given sentences so as to create the original text.</a:t>
            </a:r>
            <a:endPar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Sometimes you think you'll be fine by yourself</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err="1">
                <a:latin typeface="Times New Roman" panose="02020603050405020304" pitchFamily="18" charset="0"/>
                <a:ea typeface="Calibri" panose="020F0502020204030204" pitchFamily="34" charset="0"/>
                <a:cs typeface="Times New Roman" panose="02020603050405020304" pitchFamily="18" charset="0"/>
              </a:rPr>
              <a:t>'Cause</a:t>
            </a:r>
            <a:r>
              <a:rPr lang="en-US" sz="1400" dirty="0">
                <a:latin typeface="Times New Roman" panose="02020603050405020304" pitchFamily="18" charset="0"/>
                <a:ea typeface="Calibri" panose="020F0502020204030204" pitchFamily="34" charset="0"/>
                <a:cs typeface="Times New Roman" panose="02020603050405020304" pitchFamily="18" charset="0"/>
              </a:rPr>
              <a:t> a dream is a wish that you make all alone</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It's easy to feel like you don't need help</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But it's harder to walk on your own</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When you realize</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b="1" dirty="0">
                <a:latin typeface="Times New Roman" panose="02020603050405020304" pitchFamily="18" charset="0"/>
                <a:ea typeface="Calibri" panose="020F0502020204030204" pitchFamily="34" charset="0"/>
                <a:cs typeface="Times New Roman" panose="02020603050405020304" pitchFamily="18" charset="0"/>
              </a:rPr>
              <a:t>You'll change inside</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The world comes to life</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And everything's bright</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From beginning to end</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When you have a friend</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By your side</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1097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4B9B924-FCBD-41E1-92D4-6F5AC4DEF1AA}"/>
              </a:ext>
            </a:extLst>
          </p:cNvPr>
          <p:cNvSpPr/>
          <p:nvPr/>
        </p:nvSpPr>
        <p:spPr>
          <a:xfrm>
            <a:off x="473476" y="306845"/>
            <a:ext cx="4977413" cy="5967275"/>
          </a:xfrm>
          <a:prstGeom prst="rect">
            <a:avLst/>
          </a:prstGeom>
        </p:spPr>
        <p:txBody>
          <a:bodyPr wrap="square">
            <a:spAutoFit/>
          </a:bodyPr>
          <a:lstStyle/>
          <a:p>
            <a:pPr algn="just">
              <a:lnSpc>
                <a:spcPct val="150000"/>
              </a:lnSpc>
              <a:spcAft>
                <a:spcPts val="800"/>
              </a:spcAft>
            </a:pPr>
            <a:r>
              <a:rPr lang="en-US" sz="1600" b="1" dirty="0">
                <a:solidFill>
                  <a:srgbClr val="000000"/>
                </a:solidFill>
                <a:latin typeface="Times New Roman" panose="02020603050405020304" pitchFamily="18" charset="0"/>
                <a:ea typeface="Times New Roman" panose="02020603050405020304" pitchFamily="18" charset="0"/>
              </a:rPr>
              <a:t>A FRIEND LIKE YOU</a:t>
            </a:r>
            <a:endParaRPr lang="ro-RO" sz="1600" b="1" dirty="0">
              <a:solidFill>
                <a:srgbClr val="000000"/>
              </a:solidFill>
              <a:latin typeface="Times New Roman" panose="02020603050405020304" pitchFamily="18" charset="0"/>
              <a:ea typeface="Times New Roman" panose="02020603050405020304" pitchFamily="18" charset="0"/>
            </a:endParaRPr>
          </a:p>
          <a:p>
            <a:r>
              <a:rPr lang="ro-RO" sz="1200" dirty="0">
                <a:latin typeface="Times New Roman" panose="02020603050405020304" pitchFamily="18" charset="0"/>
                <a:cs typeface="Times New Roman" panose="02020603050405020304" pitchFamily="18" charset="0"/>
              </a:rPr>
              <a:t> </a:t>
            </a:r>
            <a:r>
              <a:rPr lang="ro-RO" sz="1400" dirty="0">
                <a:latin typeface="Times New Roman" panose="02020603050405020304" pitchFamily="18" charset="0"/>
                <a:cs typeface="Times New Roman" panose="02020603050405020304" pitchFamily="18" charset="0"/>
              </a:rPr>
              <a:t>The proposed activities for teaching English through songs are based on a the song </a:t>
            </a:r>
            <a:r>
              <a:rPr lang="en-US" sz="1400" dirty="0">
                <a:latin typeface="Times New Roman" panose="02020603050405020304" pitchFamily="18" charset="0"/>
                <a:cs typeface="Times New Roman" panose="02020603050405020304" pitchFamily="18" charset="0"/>
              </a:rPr>
              <a:t>“A Friend Like You” </a:t>
            </a:r>
            <a:r>
              <a:rPr lang="ro-RO" sz="1400" dirty="0">
                <a:latin typeface="Times New Roman" panose="02020603050405020304" pitchFamily="18" charset="0"/>
                <a:cs typeface="Times New Roman" panose="02020603050405020304" pitchFamily="18" charset="0"/>
              </a:rPr>
              <a:t>, which was composed </a:t>
            </a:r>
            <a:r>
              <a:rPr lang="en-US" sz="1400" dirty="0">
                <a:latin typeface="Times New Roman" panose="02020603050405020304" pitchFamily="18" charset="0"/>
                <a:cs typeface="Times New Roman" panose="02020603050405020304" pitchFamily="18" charset="0"/>
              </a:rPr>
              <a:t>by Andy </a:t>
            </a:r>
            <a:r>
              <a:rPr lang="en-US" sz="1400" dirty="0" err="1">
                <a:latin typeface="Times New Roman" panose="02020603050405020304" pitchFamily="18" charset="0"/>
                <a:cs typeface="Times New Roman" panose="02020603050405020304" pitchFamily="18" charset="0"/>
              </a:rPr>
              <a:t>Grammer</a:t>
            </a:r>
            <a:r>
              <a:rPr lang="en-US" sz="1400" dirty="0">
                <a:latin typeface="Times New Roman" panose="02020603050405020304" pitchFamily="18" charset="0"/>
                <a:cs typeface="Times New Roman" panose="02020603050405020304" pitchFamily="18" charset="0"/>
              </a:rPr>
              <a:t>, </a:t>
            </a:r>
            <a:r>
              <a:rPr lang="ro-RO" sz="1400" dirty="0">
                <a:latin typeface="Times New Roman" panose="02020603050405020304" pitchFamily="18" charset="0"/>
                <a:cs typeface="Times New Roman" panose="02020603050405020304" pitchFamily="18" charset="0"/>
              </a:rPr>
              <a:t>and </a:t>
            </a:r>
            <a:r>
              <a:rPr lang="en-US" sz="1400" dirty="0">
                <a:latin typeface="Times New Roman" panose="02020603050405020304" pitchFamily="18" charset="0"/>
                <a:cs typeface="Times New Roman" panose="02020603050405020304" pitchFamily="18" charset="0"/>
              </a:rPr>
              <a:t> appears on the Captain Underpants: The First Epic Movie (Original Motion Picture Soundtrack). The official soundtrack</a:t>
            </a:r>
            <a:r>
              <a:rPr lang="ro-RO" sz="1400" dirty="0">
                <a:latin typeface="Times New Roman" panose="02020603050405020304" pitchFamily="18" charset="0"/>
                <a:cs typeface="Times New Roman" panose="02020603050405020304" pitchFamily="18" charset="0"/>
              </a:rPr>
              <a:t> of this film</a:t>
            </a:r>
            <a:r>
              <a:rPr lang="en-US" sz="1400" dirty="0">
                <a:latin typeface="Times New Roman" panose="02020603050405020304" pitchFamily="18" charset="0"/>
                <a:cs typeface="Times New Roman" panose="02020603050405020304" pitchFamily="18" charset="0"/>
              </a:rPr>
              <a:t> was released on June 2nd, 2017.</a:t>
            </a:r>
            <a:endParaRPr lang="ro-RO" sz="1400" dirty="0">
              <a:latin typeface="Times New Roman" panose="02020603050405020304" pitchFamily="18" charset="0"/>
              <a:ea typeface="Times New Roman" panose="02020603050405020304" pitchFamily="18" charset="0"/>
            </a:endParaRPr>
          </a:p>
          <a:p>
            <a:pPr algn="just">
              <a:lnSpc>
                <a:spcPct val="150000"/>
              </a:lnSpc>
              <a:spcAft>
                <a:spcPts val="800"/>
              </a:spcAft>
            </a:pPr>
            <a:r>
              <a:rPr lang="en-US" sz="1600" b="1" dirty="0">
                <a:solidFill>
                  <a:srgbClr val="000000"/>
                </a:solidFill>
                <a:latin typeface="Times New Roman" panose="02020603050405020304" pitchFamily="18" charset="0"/>
                <a:ea typeface="Times New Roman" panose="02020603050405020304" pitchFamily="18" charset="0"/>
              </a:rPr>
              <a:t>The 1st sequence of teaching techniques. </a:t>
            </a:r>
            <a:endParaRPr lang="ro-RO" sz="1600" dirty="0">
              <a:latin typeface="Times New Roman" panose="02020603050405020304" pitchFamily="18" charset="0"/>
              <a:ea typeface="Times New Roman" panose="02020603050405020304" pitchFamily="18" charset="0"/>
            </a:endParaRPr>
          </a:p>
          <a:p>
            <a:pPr marL="342900" lvl="0" indent="-342900">
              <a:lnSpc>
                <a:spcPct val="115000"/>
              </a:lnSpc>
              <a:spcAft>
                <a:spcPts val="1000"/>
              </a:spcAft>
              <a:buFont typeface="+mj-lt"/>
              <a:buAutoNum type="arabicPeriod"/>
            </a:pPr>
            <a:r>
              <a:rPr lang="en-US" sz="1400" b="1" dirty="0">
                <a:latin typeface="Times New Roman" panose="02020603050405020304" pitchFamily="18" charset="0"/>
                <a:ea typeface="Calibri" panose="020F0502020204030204" pitchFamily="34" charset="0"/>
                <a:cs typeface="Times New Roman" panose="02020603050405020304" pitchFamily="18" charset="0"/>
              </a:rPr>
              <a:t>Minecraft </a:t>
            </a:r>
            <a:endParaRPr lang="ro-RO" sz="1400" b="1" dirty="0">
              <a:latin typeface="Calibri" panose="020F0502020204030204" pitchFamily="34" charset="0"/>
              <a:ea typeface="Calibri" panose="020F0502020204030204" pitchFamily="34" charset="0"/>
              <a:cs typeface="Times New Roman" panose="02020603050405020304" pitchFamily="18" charset="0"/>
            </a:endParaRPr>
          </a:p>
          <a:p>
            <a:r>
              <a:rPr lang="ro-RO" sz="1400" dirty="0">
                <a:latin typeface="Times New Roman" panose="02020603050405020304" pitchFamily="18" charset="0"/>
                <a:ea typeface="Calibri" panose="020F0502020204030204" pitchFamily="34" charset="0"/>
              </a:rPr>
              <a:t>1.1 </a:t>
            </a:r>
            <a:r>
              <a:rPr lang="en-US" sz="1400" dirty="0">
                <a:latin typeface="Times New Roman" panose="02020603050405020304" pitchFamily="18" charset="0"/>
                <a:ea typeface="Calibri" panose="020F0502020204030204" pitchFamily="34" charset="0"/>
              </a:rPr>
              <a:t>The teacher divides the class into groups and she/he gives them a sheet of paper with a table in which some words are written and she/he tells them that they have to identify 5 pairs of synonyms/antonyms</a:t>
            </a:r>
            <a:r>
              <a:rPr lang="ro-RO" sz="1400" dirty="0">
                <a:latin typeface="Times New Roman" panose="02020603050405020304" pitchFamily="18" charset="0"/>
                <a:ea typeface="Calibri" panose="020F0502020204030204" pitchFamily="34" charset="0"/>
              </a:rPr>
              <a:t>.</a:t>
            </a:r>
          </a:p>
          <a:p>
            <a:r>
              <a:rPr lang="en-US" sz="1400" dirty="0">
                <a:latin typeface="Times New Roman" panose="02020603050405020304" pitchFamily="18" charset="0"/>
                <a:ea typeface="Calibri" panose="020F0502020204030204" pitchFamily="34" charset="0"/>
              </a:rPr>
              <a:t>1.2  The students will identify the topics that these words are characteristic of and they have to write 3 words for each topic</a:t>
            </a:r>
          </a:p>
          <a:p>
            <a:r>
              <a:rPr lang="en-US" sz="1400" dirty="0">
                <a:latin typeface="Times New Roman" panose="02020603050405020304" pitchFamily="18" charset="0"/>
                <a:ea typeface="Calibri" panose="020F0502020204030204" pitchFamily="34" charset="0"/>
              </a:rPr>
              <a:t>a)jobs</a:t>
            </a:r>
          </a:p>
          <a:p>
            <a:r>
              <a:rPr lang="en-US" sz="1400" dirty="0">
                <a:latin typeface="Times New Roman" panose="02020603050405020304" pitchFamily="18" charset="0"/>
                <a:ea typeface="Calibri" panose="020F0502020204030204" pitchFamily="34" charset="0"/>
              </a:rPr>
              <a:t>b)friendship</a:t>
            </a:r>
          </a:p>
          <a:p>
            <a:r>
              <a:rPr lang="en-US" sz="1400" dirty="0">
                <a:latin typeface="Times New Roman" panose="02020603050405020304" pitchFamily="18" charset="0"/>
                <a:ea typeface="Calibri" panose="020F0502020204030204" pitchFamily="34" charset="0"/>
              </a:rPr>
              <a:t>c)</a:t>
            </a:r>
            <a:r>
              <a:rPr lang="ro-RO" sz="1400" dirty="0">
                <a:latin typeface="Times New Roman" panose="02020603050405020304" pitchFamily="18" charset="0"/>
                <a:ea typeface="Calibri" panose="020F0502020204030204" pitchFamily="34" charset="0"/>
              </a:rPr>
              <a:t> e</a:t>
            </a:r>
            <a:r>
              <a:rPr lang="en-US" sz="1400" dirty="0" err="1">
                <a:latin typeface="Times New Roman" panose="02020603050405020304" pitchFamily="18" charset="0"/>
                <a:ea typeface="Calibri" panose="020F0502020204030204" pitchFamily="34" charset="0"/>
              </a:rPr>
              <a:t>nmity</a:t>
            </a:r>
            <a:endParaRPr lang="ro-RO" sz="1400" dirty="0">
              <a:latin typeface="Times New Roman" panose="02020603050405020304" pitchFamily="18" charset="0"/>
              <a:ea typeface="Calibri" panose="020F0502020204030204" pitchFamily="34" charset="0"/>
            </a:endParaRPr>
          </a:p>
          <a:p>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r>
              <a:rPr lang="ro-RO" sz="1400" dirty="0">
                <a:latin typeface="Times New Roman" panose="02020603050405020304" pitchFamily="18" charset="0"/>
                <a:ea typeface="Calibri" panose="020F0502020204030204" pitchFamily="34" charset="0"/>
                <a:cs typeface="Times New Roman" panose="02020603050405020304" pitchFamily="18" charset="0"/>
              </a:rPr>
              <a:t>1.3 </a:t>
            </a:r>
            <a:r>
              <a:rPr lang="en-US" sz="1400" dirty="0">
                <a:latin typeface="Times New Roman" panose="02020603050405020304" pitchFamily="18" charset="0"/>
                <a:ea typeface="Calibri" panose="020F0502020204030204" pitchFamily="34" charset="0"/>
                <a:cs typeface="Times New Roman" panose="02020603050405020304" pitchFamily="18" charset="0"/>
              </a:rPr>
              <a:t>The teacher tells the students to find the expressions and words representative of the friendship message and to </a:t>
            </a:r>
            <a:r>
              <a:rPr lang="en-US" sz="1400" dirty="0" err="1">
                <a:latin typeface="Times New Roman" panose="02020603050405020304" pitchFamily="18" charset="0"/>
                <a:ea typeface="Calibri" panose="020F0502020204030204" pitchFamily="34" charset="0"/>
                <a:cs typeface="Times New Roman" panose="02020603050405020304" pitchFamily="18" charset="0"/>
              </a:rPr>
              <a:t>colour</a:t>
            </a:r>
            <a:r>
              <a:rPr lang="en-US" sz="1400" dirty="0">
                <a:latin typeface="Times New Roman" panose="02020603050405020304" pitchFamily="18" charset="0"/>
                <a:ea typeface="Calibri" panose="020F0502020204030204" pitchFamily="34" charset="0"/>
                <a:cs typeface="Times New Roman" panose="02020603050405020304" pitchFamily="18" charset="0"/>
              </a:rPr>
              <a:t> them in red. They have to </a:t>
            </a:r>
            <a:r>
              <a:rPr lang="en-US" sz="1400" dirty="0" err="1">
                <a:latin typeface="Times New Roman" panose="02020603050405020304" pitchFamily="18" charset="0"/>
                <a:ea typeface="Calibri" panose="020F0502020204030204" pitchFamily="34" charset="0"/>
                <a:cs typeface="Times New Roman" panose="02020603050405020304" pitchFamily="18" charset="0"/>
              </a:rPr>
              <a:t>colour</a:t>
            </a:r>
            <a:r>
              <a:rPr lang="en-US" sz="1400" dirty="0">
                <a:latin typeface="Times New Roman" panose="02020603050405020304" pitchFamily="18" charset="0"/>
                <a:ea typeface="Calibri" panose="020F0502020204030204" pitchFamily="34" charset="0"/>
                <a:cs typeface="Times New Roman" panose="02020603050405020304" pitchFamily="18" charset="0"/>
              </a:rPr>
              <a:t> in blue the fields containing expressions and words that are opposites of friendship. They will tell what the image in red represents.</a:t>
            </a:r>
            <a:endParaRPr lang="ro-RO" sz="1600" dirty="0">
              <a:latin typeface="Times New Roman" panose="02020603050405020304" pitchFamily="18" charset="0"/>
              <a:ea typeface="Calibri" panose="020F0502020204030204" pitchFamily="34" charset="0"/>
            </a:endParaRPr>
          </a:p>
          <a:p>
            <a:endParaRPr lang="ro-RO" sz="1600" dirty="0"/>
          </a:p>
        </p:txBody>
      </p:sp>
      <p:graphicFrame>
        <p:nvGraphicFramePr>
          <p:cNvPr id="6" name="Table 5">
            <a:extLst>
              <a:ext uri="{FF2B5EF4-FFF2-40B4-BE49-F238E27FC236}">
                <a16:creationId xmlns:a16="http://schemas.microsoft.com/office/drawing/2014/main" id="{A6D22500-854D-452B-99A4-AB8A13D2E81D}"/>
              </a:ext>
            </a:extLst>
          </p:cNvPr>
          <p:cNvGraphicFramePr>
            <a:graphicFrameLocks noGrp="1"/>
          </p:cNvGraphicFramePr>
          <p:nvPr>
            <p:extLst>
              <p:ext uri="{D42A27DB-BD31-4B8C-83A1-F6EECF244321}">
                <p14:modId xmlns:p14="http://schemas.microsoft.com/office/powerpoint/2010/main" val="1589146674"/>
              </p:ext>
            </p:extLst>
          </p:nvPr>
        </p:nvGraphicFramePr>
        <p:xfrm>
          <a:off x="5308847" y="583880"/>
          <a:ext cx="6409677" cy="5626842"/>
        </p:xfrm>
        <a:graphic>
          <a:graphicData uri="http://schemas.openxmlformats.org/drawingml/2006/table">
            <a:tbl>
              <a:tblPr firstRow="1" firstCol="1" bandRow="1"/>
              <a:tblGrid>
                <a:gridCol w="977309">
                  <a:extLst>
                    <a:ext uri="{9D8B030D-6E8A-4147-A177-3AD203B41FA5}">
                      <a16:colId xmlns:a16="http://schemas.microsoft.com/office/drawing/2014/main" val="1605075929"/>
                    </a:ext>
                  </a:extLst>
                </a:gridCol>
                <a:gridCol w="380783">
                  <a:extLst>
                    <a:ext uri="{9D8B030D-6E8A-4147-A177-3AD203B41FA5}">
                      <a16:colId xmlns:a16="http://schemas.microsoft.com/office/drawing/2014/main" val="2010713064"/>
                    </a:ext>
                  </a:extLst>
                </a:gridCol>
                <a:gridCol w="380783">
                  <a:extLst>
                    <a:ext uri="{9D8B030D-6E8A-4147-A177-3AD203B41FA5}">
                      <a16:colId xmlns:a16="http://schemas.microsoft.com/office/drawing/2014/main" val="1697827940"/>
                    </a:ext>
                  </a:extLst>
                </a:gridCol>
                <a:gridCol w="977309">
                  <a:extLst>
                    <a:ext uri="{9D8B030D-6E8A-4147-A177-3AD203B41FA5}">
                      <a16:colId xmlns:a16="http://schemas.microsoft.com/office/drawing/2014/main" val="3535820736"/>
                    </a:ext>
                  </a:extLst>
                </a:gridCol>
                <a:gridCol w="977309">
                  <a:extLst>
                    <a:ext uri="{9D8B030D-6E8A-4147-A177-3AD203B41FA5}">
                      <a16:colId xmlns:a16="http://schemas.microsoft.com/office/drawing/2014/main" val="3399684912"/>
                    </a:ext>
                  </a:extLst>
                </a:gridCol>
                <a:gridCol w="977309">
                  <a:extLst>
                    <a:ext uri="{9D8B030D-6E8A-4147-A177-3AD203B41FA5}">
                      <a16:colId xmlns:a16="http://schemas.microsoft.com/office/drawing/2014/main" val="661164369"/>
                    </a:ext>
                  </a:extLst>
                </a:gridCol>
                <a:gridCol w="380783">
                  <a:extLst>
                    <a:ext uri="{9D8B030D-6E8A-4147-A177-3AD203B41FA5}">
                      <a16:colId xmlns:a16="http://schemas.microsoft.com/office/drawing/2014/main" val="1576432571"/>
                    </a:ext>
                  </a:extLst>
                </a:gridCol>
                <a:gridCol w="380783">
                  <a:extLst>
                    <a:ext uri="{9D8B030D-6E8A-4147-A177-3AD203B41FA5}">
                      <a16:colId xmlns:a16="http://schemas.microsoft.com/office/drawing/2014/main" val="1381569375"/>
                    </a:ext>
                  </a:extLst>
                </a:gridCol>
                <a:gridCol w="977309">
                  <a:extLst>
                    <a:ext uri="{9D8B030D-6E8A-4147-A177-3AD203B41FA5}">
                      <a16:colId xmlns:a16="http://schemas.microsoft.com/office/drawing/2014/main" val="409553781"/>
                    </a:ext>
                  </a:extLst>
                </a:gridCol>
              </a:tblGrid>
              <a:tr h="503774">
                <a:tc gridSpan="2">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challenges</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68" marR="65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o-RO"/>
                    </a:p>
                  </a:txBody>
                  <a:tcPr/>
                </a:tc>
                <a:tc gridSpan="2">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get in a fight</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68" marR="65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o-RO"/>
                    </a:p>
                  </a:txBody>
                  <a:tcPr/>
                </a:tc>
                <a:tc rowSpan="3">
                  <a:txBody>
                    <a:bodyPr/>
                    <a:lstStyle/>
                    <a:p>
                      <a:pPr marL="71755" marR="71755">
                        <a:lnSpc>
                          <a:spcPct val="107000"/>
                        </a:lnSpc>
                        <a:spcAft>
                          <a:spcPts val="0"/>
                        </a:spcAft>
                      </a:pP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Difficult  life</a:t>
                      </a:r>
                      <a:endParaRPr lang="ro-RO"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5268" marR="65268"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low self-esteem</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68" marR="65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o-RO"/>
                    </a:p>
                  </a:txBody>
                  <a:tcPr/>
                </a:tc>
                <a:tc gridSpan="2">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failing</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68" marR="65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o-RO"/>
                    </a:p>
                  </a:txBody>
                  <a:tcPr/>
                </a:tc>
                <a:extLst>
                  <a:ext uri="{0D108BD9-81ED-4DB2-BD59-A6C34878D82A}">
                    <a16:rowId xmlns:a16="http://schemas.microsoft.com/office/drawing/2014/main" val="356546704"/>
                  </a:ext>
                </a:extLst>
              </a:tr>
              <a:tr h="503774">
                <a:tc gridSpan="2">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anger</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68" marR="65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o-RO"/>
                    </a:p>
                  </a:txBody>
                  <a:tcPr/>
                </a:tc>
                <a:tc gridSpan="2">
                  <a:txBody>
                    <a:bodyPr/>
                    <a:lstStyle/>
                    <a:p>
                      <a:pPr>
                        <a:lnSpc>
                          <a:spcPct val="107000"/>
                        </a:lnSpc>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sadness</a:t>
                      </a:r>
                      <a:endParaRPr lang="ro-RO"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5268" marR="65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o-RO"/>
                    </a:p>
                  </a:txBody>
                  <a:tcPr/>
                </a:tc>
                <a:tc vMerge="1">
                  <a:txBody>
                    <a:bodyPr/>
                    <a:lstStyle/>
                    <a:p>
                      <a:endParaRPr lang="ro-RO"/>
                    </a:p>
                  </a:txBody>
                  <a:tcPr/>
                </a:tc>
                <a:tc gridSpan="2">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nobody to help you</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68" marR="65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o-RO"/>
                    </a:p>
                  </a:txBody>
                  <a:tcPr/>
                </a:tc>
                <a:tc gridSpan="2">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heated argument</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68" marR="65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o-RO"/>
                    </a:p>
                  </a:txBody>
                  <a:tcPr/>
                </a:tc>
                <a:extLst>
                  <a:ext uri="{0D108BD9-81ED-4DB2-BD59-A6C34878D82A}">
                    <a16:rowId xmlns:a16="http://schemas.microsoft.com/office/drawing/2014/main" val="2126399014"/>
                  </a:ext>
                </a:extLst>
              </a:tr>
              <a:tr h="483469">
                <a:tc gridSpan="2">
                  <a:txBody>
                    <a:bodyPr/>
                    <a:lstStyle/>
                    <a:p>
                      <a:pPr>
                        <a:lnSpc>
                          <a:spcPct val="107000"/>
                        </a:lnSpc>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breakup</a:t>
                      </a:r>
                      <a:endParaRPr lang="ro-RO"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5268" marR="65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o-RO"/>
                    </a:p>
                  </a:txBody>
                  <a:tcPr/>
                </a:tc>
                <a:tc gridSpan="2">
                  <a:txBody>
                    <a:bodyPr/>
                    <a:lstStyle/>
                    <a:p>
                      <a:pPr>
                        <a:lnSpc>
                          <a:spcPct val="107000"/>
                        </a:lnSpc>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teamwork</a:t>
                      </a:r>
                      <a:endParaRPr lang="ro-RO"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5268" marR="65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o-RO"/>
                    </a:p>
                  </a:txBody>
                  <a:tcPr/>
                </a:tc>
                <a:tc vMerge="1">
                  <a:txBody>
                    <a:bodyPr/>
                    <a:lstStyle/>
                    <a:p>
                      <a:endParaRPr lang="ro-RO"/>
                    </a:p>
                  </a:txBody>
                  <a:tcPr/>
                </a:tc>
                <a:tc gridSpan="2">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friends</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68" marR="65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o-RO"/>
                    </a:p>
                  </a:txBody>
                  <a:tcPr/>
                </a:tc>
                <a:tc gridSpan="2">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hate</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68" marR="65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o-RO"/>
                    </a:p>
                  </a:txBody>
                  <a:tcPr/>
                </a:tc>
                <a:extLst>
                  <a:ext uri="{0D108BD9-81ED-4DB2-BD59-A6C34878D82A}">
                    <a16:rowId xmlns:a16="http://schemas.microsoft.com/office/drawing/2014/main" val="270169258"/>
                  </a:ext>
                </a:extLst>
              </a:tr>
              <a:tr h="503774">
                <a:tc>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bitterness</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68" marR="65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lnSpc>
                          <a:spcPct val="107000"/>
                        </a:lnSpc>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helping each other</a:t>
                      </a:r>
                      <a:endParaRPr lang="ro-RO"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5268" marR="65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o-RO"/>
                    </a:p>
                  </a:txBody>
                  <a:tcPr/>
                </a:tc>
                <a:tc hMerge="1">
                  <a:txBody>
                    <a:bodyPr/>
                    <a:lstStyle/>
                    <a:p>
                      <a:endParaRPr lang="ro-RO"/>
                    </a:p>
                  </a:txBody>
                  <a:tcPr/>
                </a:tc>
                <a:tc>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trust</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68" marR="65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lnSpc>
                          <a:spcPct val="107000"/>
                        </a:lnSpc>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trying to progress</a:t>
                      </a:r>
                      <a:endParaRPr lang="ro-RO"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5268" marR="65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o-RO"/>
                    </a:p>
                  </a:txBody>
                  <a:tcPr/>
                </a:tc>
                <a:tc hMerge="1">
                  <a:txBody>
                    <a:bodyPr/>
                    <a:lstStyle/>
                    <a:p>
                      <a:endParaRPr lang="ro-RO"/>
                    </a:p>
                  </a:txBody>
                  <a:tcPr/>
                </a:tc>
                <a:tc>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enemies</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68" marR="65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65406171"/>
                  </a:ext>
                </a:extLst>
              </a:tr>
              <a:tr h="503774">
                <a:tc>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dislike</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68" marR="65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happy times</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68" marR="65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o-RO"/>
                    </a:p>
                  </a:txBody>
                  <a:tcPr/>
                </a:tc>
                <a:tc gridSpan="2">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communication</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68" marR="65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o-RO"/>
                    </a:p>
                  </a:txBody>
                  <a:tcPr/>
                </a:tc>
                <a:tc>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happiness</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68" marR="65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agreement</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68" marR="65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o-RO"/>
                    </a:p>
                  </a:txBody>
                  <a:tcPr/>
                </a:tc>
                <a:tc>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conflicts</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68" marR="65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54727424"/>
                  </a:ext>
                </a:extLst>
              </a:tr>
              <a:tr h="845224">
                <a:tc gridSpan="2">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lack of politeness</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68" marR="65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o-RO"/>
                    </a:p>
                  </a:txBody>
                  <a:tcPr/>
                </a:tc>
                <a:tc gridSpan="2">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 big happy family</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68" marR="65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o-RO"/>
                    </a:p>
                  </a:txBody>
                  <a:tcPr/>
                </a:tc>
                <a:tc>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gifts</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68" marR="65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harmony</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68" marR="65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o-RO"/>
                    </a:p>
                  </a:txBody>
                  <a:tcPr/>
                </a:tc>
                <a:tc gridSpan="2">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disappointment</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68" marR="65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o-RO"/>
                    </a:p>
                  </a:txBody>
                  <a:tcPr/>
                </a:tc>
                <a:extLst>
                  <a:ext uri="{0D108BD9-81ED-4DB2-BD59-A6C34878D82A}">
                    <a16:rowId xmlns:a16="http://schemas.microsoft.com/office/drawing/2014/main" val="3421186238"/>
                  </a:ext>
                </a:extLst>
              </a:tr>
              <a:tr h="503774">
                <a:tc>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cruelty</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68" marR="65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quarrel</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68" marR="65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o-RO"/>
                    </a:p>
                  </a:txBody>
                  <a:tcPr/>
                </a:tc>
                <a:tc>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parties</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68" marR="65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learning together</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68" marR="65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o-RO"/>
                    </a:p>
                  </a:txBody>
                  <a:tcPr/>
                </a:tc>
                <a:tc gridSpan="2">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deceit/ lie</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68" marR="65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o-RO"/>
                    </a:p>
                  </a:txBody>
                  <a:tcPr/>
                </a:tc>
                <a:tc>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abandon</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68" marR="65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77894499"/>
                  </a:ext>
                </a:extLst>
              </a:tr>
              <a:tr h="503774">
                <a:tc gridSpan="2">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to give up</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68" marR="65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o-RO"/>
                    </a:p>
                  </a:txBody>
                  <a:tcPr/>
                </a:tc>
                <a:tc gridSpan="2">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tears</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68" marR="65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o-RO"/>
                    </a:p>
                  </a:txBody>
                  <a:tcPr/>
                </a:tc>
                <a:tc>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smiles</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68" marR="65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distrust</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5268" marR="65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o-RO"/>
                    </a:p>
                  </a:txBody>
                  <a:tcPr/>
                </a:tc>
                <a:tc gridSpan="2">
                  <a:txBody>
                    <a:bodyPr/>
                    <a:lstStyle/>
                    <a:p>
                      <a:pPr>
                        <a:lnSpc>
                          <a:spcPct val="107000"/>
                        </a:lnSpc>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envy</a:t>
                      </a:r>
                      <a:endParaRPr lang="ro-RO"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5268" marR="65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o-RO"/>
                    </a:p>
                  </a:txBody>
                  <a:tcPr/>
                </a:tc>
                <a:extLst>
                  <a:ext uri="{0D108BD9-81ED-4DB2-BD59-A6C34878D82A}">
                    <a16:rowId xmlns:a16="http://schemas.microsoft.com/office/drawing/2014/main" val="1666414973"/>
                  </a:ext>
                </a:extLst>
              </a:tr>
            </a:tbl>
          </a:graphicData>
        </a:graphic>
      </p:graphicFrame>
    </p:spTree>
    <p:extLst>
      <p:ext uri="{BB962C8B-B14F-4D97-AF65-F5344CB8AC3E}">
        <p14:creationId xmlns:p14="http://schemas.microsoft.com/office/powerpoint/2010/main" val="24194897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B811392-BB89-439D-9E1C-2A8CE494FE84}"/>
              </a:ext>
            </a:extLst>
          </p:cNvPr>
          <p:cNvSpPr/>
          <p:nvPr/>
        </p:nvSpPr>
        <p:spPr>
          <a:xfrm>
            <a:off x="683580" y="393926"/>
            <a:ext cx="8611340" cy="6732549"/>
          </a:xfrm>
          <a:prstGeom prst="rect">
            <a:avLst/>
          </a:prstGeom>
        </p:spPr>
        <p:txBody>
          <a:bodyPr wrap="square">
            <a:spAutoFit/>
          </a:bodyPr>
          <a:lstStyle/>
          <a:p>
            <a:pPr lvl="0">
              <a:lnSpc>
                <a:spcPct val="107000"/>
              </a:lnSpc>
              <a:spcAft>
                <a:spcPts val="800"/>
              </a:spcAft>
            </a:pPr>
            <a:r>
              <a:rPr lang="en-US"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The beauty you are</a:t>
            </a:r>
            <a:endParaRPr lang="ro-RO"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nSpc>
                <a:spcPct val="107000"/>
              </a:lnSpc>
              <a:spcAft>
                <a:spcPts val="800"/>
              </a:spcAft>
            </a:pPr>
            <a:r>
              <a:rPr lang="en-US" sz="14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That helps you to find</a:t>
            </a:r>
            <a:endParaRPr lang="ro-RO"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nSpc>
                <a:spcPct val="107000"/>
              </a:lnSpc>
              <a:spcAft>
                <a:spcPts val="800"/>
              </a:spcAft>
            </a:pPr>
            <a:r>
              <a:rPr lang="en-US"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When you open your heart</a:t>
            </a:r>
            <a:endParaRPr lang="ro-RO"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nSpc>
                <a:spcPct val="107000"/>
              </a:lnSpc>
              <a:spcAft>
                <a:spcPts val="800"/>
              </a:spcAft>
            </a:pPr>
            <a:r>
              <a:rPr lang="en-US"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And believe in</a:t>
            </a:r>
            <a:endParaRPr lang="ro-RO"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nSpc>
                <a:spcPct val="107000"/>
              </a:lnSpc>
              <a:spcAft>
                <a:spcPts val="800"/>
              </a:spcAft>
            </a:pPr>
            <a:r>
              <a:rPr lang="en-US"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The gift of a friend</a:t>
            </a:r>
            <a:endParaRPr lang="ro-RO"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nSpc>
                <a:spcPct val="107000"/>
              </a:lnSpc>
              <a:spcAft>
                <a:spcPts val="800"/>
              </a:spcAft>
            </a:pPr>
            <a:r>
              <a:rPr lang="en-US"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The gift of a friend</a:t>
            </a:r>
            <a:endParaRPr lang="ro-RO"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nSpc>
                <a:spcPct val="107000"/>
              </a:lnSpc>
              <a:spcAft>
                <a:spcPts val="800"/>
              </a:spcAft>
            </a:pPr>
            <a:r>
              <a:rPr lang="en-US"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Someone who knows when you're lost and you're scared</a:t>
            </a:r>
          </a:p>
          <a:p>
            <a:r>
              <a:rPr lang="en-US" sz="1400" b="1" dirty="0">
                <a:latin typeface="Times New Roman" panose="02020603050405020304" pitchFamily="18" charset="0"/>
                <a:cs typeface="Times New Roman" panose="02020603050405020304" pitchFamily="18" charset="0"/>
              </a:rPr>
              <a:t>Beside you wherever you go</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There through the highs and the lows</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You'll change inside</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When you realize</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And everything's bright</a:t>
            </a:r>
            <a:endParaRPr lang="ro-RO" sz="1400" dirty="0">
              <a:latin typeface="Times New Roman" panose="02020603050405020304" pitchFamily="18" charset="0"/>
              <a:cs typeface="Times New Roman" panose="02020603050405020304" pitchFamily="18" charset="0"/>
            </a:endParaRPr>
          </a:p>
          <a:p>
            <a:r>
              <a:rPr lang="en-US" sz="1400" b="1" dirty="0">
                <a:latin typeface="Times New Roman" panose="02020603050405020304" pitchFamily="18" charset="0"/>
                <a:cs typeface="Times New Roman" panose="02020603050405020304" pitchFamily="18" charset="0"/>
              </a:rPr>
              <a:t>The world comes to life</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From beginning to end</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When you have a friend</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By your side</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That helps you to find</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The beauty you are</a:t>
            </a:r>
            <a:endParaRPr lang="ro-RO" sz="1400" dirty="0">
              <a:latin typeface="Times New Roman" panose="02020603050405020304" pitchFamily="18" charset="0"/>
              <a:cs typeface="Times New Roman" panose="02020603050405020304" pitchFamily="18" charset="0"/>
            </a:endParaRPr>
          </a:p>
          <a:p>
            <a:r>
              <a:rPr lang="en-US" sz="1400" b="1" dirty="0">
                <a:latin typeface="Times New Roman" panose="02020603050405020304" pitchFamily="18" charset="0"/>
                <a:cs typeface="Times New Roman" panose="02020603050405020304" pitchFamily="18" charset="0"/>
              </a:rPr>
              <a:t>And believe in</a:t>
            </a:r>
          </a:p>
          <a:p>
            <a:r>
              <a:rPr lang="en-US" sz="1400" dirty="0">
                <a:latin typeface="Times New Roman" panose="02020603050405020304" pitchFamily="18" charset="0"/>
                <a:cs typeface="Times New Roman" panose="02020603050405020304" pitchFamily="18" charset="0"/>
              </a:rPr>
              <a:t>When you open your heart</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The gift of a friend</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When your hope crashes down</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Shattering to the ground</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You, you feel all alone</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When you don't know which way to go</a:t>
            </a:r>
            <a:endParaRPr lang="ro-RO" sz="1400" dirty="0">
              <a:latin typeface="Times New Roman" panose="02020603050405020304" pitchFamily="18" charset="0"/>
              <a:cs typeface="Times New Roman" panose="02020603050405020304" pitchFamily="18" charset="0"/>
            </a:endParaRPr>
          </a:p>
          <a:p>
            <a:endParaRPr lang="ro-RO" sz="1400" dirty="0">
              <a:latin typeface="Times New Roman" panose="02020603050405020304" pitchFamily="18" charset="0"/>
              <a:cs typeface="Times New Roman" panose="02020603050405020304" pitchFamily="18" charset="0"/>
            </a:endParaRPr>
          </a:p>
          <a:p>
            <a:pPr lvl="0">
              <a:lnSpc>
                <a:spcPct val="107000"/>
              </a:lnSpc>
              <a:spcAft>
                <a:spcPts val="800"/>
              </a:spcAft>
            </a:pPr>
            <a:endParaRPr lang="ro-RO"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027282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A687DAC-D2BD-4947-BD09-23CBE73E42E7}"/>
              </a:ext>
            </a:extLst>
          </p:cNvPr>
          <p:cNvSpPr/>
          <p:nvPr/>
        </p:nvSpPr>
        <p:spPr>
          <a:xfrm>
            <a:off x="550416" y="113195"/>
            <a:ext cx="11292396" cy="6812058"/>
          </a:xfrm>
          <a:prstGeom prst="rect">
            <a:avLst/>
          </a:prstGeom>
        </p:spPr>
        <p:txBody>
          <a:bodyPr wrap="square">
            <a:spAutoFit/>
          </a:bodyPr>
          <a:lstStyle/>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There's no sign leading you home</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You're not alone</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The world comes to life</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And everything's bright</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When you have a friend</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b="1" dirty="0">
                <a:latin typeface="Times New Roman" panose="02020603050405020304" pitchFamily="18" charset="0"/>
                <a:ea typeface="Calibri" panose="020F0502020204030204" pitchFamily="34" charset="0"/>
                <a:cs typeface="Times New Roman" panose="02020603050405020304" pitchFamily="18" charset="0"/>
              </a:rPr>
              <a:t>From beginning to end</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By your side</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That helps you to find</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The beauty you are</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When you open your heart</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And believe in</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When you believe in</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You can believe in</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 When you believe in</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The gift of a friend</a:t>
            </a:r>
          </a:p>
          <a:p>
            <a:r>
              <a:rPr lang="en-US" sz="1400" b="1" dirty="0">
                <a:latin typeface="Times New Roman" panose="02020603050405020304" pitchFamily="18" charset="0"/>
                <a:cs typeface="Times New Roman" panose="02020603050405020304" pitchFamily="18" charset="0"/>
              </a:rPr>
              <a:t>Pre -listening activity</a:t>
            </a:r>
          </a:p>
          <a:p>
            <a:endParaRPr lang="ro-RO" sz="1400" dirty="0">
              <a:latin typeface="Times New Roman" panose="02020603050405020304" pitchFamily="18" charset="0"/>
              <a:cs typeface="Times New Roman" panose="02020603050405020304" pitchFamily="18" charset="0"/>
            </a:endParaRPr>
          </a:p>
          <a:p>
            <a:r>
              <a:rPr lang="en-US" sz="1400" b="1" dirty="0">
                <a:latin typeface="Times New Roman" panose="02020603050405020304" pitchFamily="18" charset="0"/>
                <a:cs typeface="Times New Roman" panose="02020603050405020304" pitchFamily="18" charset="0"/>
              </a:rPr>
              <a:t>4</a:t>
            </a:r>
            <a:r>
              <a:rPr lang="en-US" sz="1400" dirty="0">
                <a:latin typeface="Times New Roman" panose="02020603050405020304" pitchFamily="18" charset="0"/>
                <a:cs typeface="Times New Roman" panose="02020603050405020304" pitchFamily="18" charset="0"/>
              </a:rPr>
              <a:t>.Look at the sentences. Which verb forms are incorrect?</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Sometimes you think</a:t>
            </a:r>
            <a:r>
              <a:rPr lang="en-US" sz="1400" b="1" dirty="0">
                <a:latin typeface="Times New Roman" panose="02020603050405020304" pitchFamily="18" charset="0"/>
                <a:cs typeface="Times New Roman" panose="02020603050405020304" pitchFamily="18" charset="0"/>
              </a:rPr>
              <a:t>s </a:t>
            </a:r>
            <a:r>
              <a:rPr lang="en-US" sz="1400" dirty="0">
                <a:latin typeface="Times New Roman" panose="02020603050405020304" pitchFamily="18" charset="0"/>
                <a:cs typeface="Times New Roman" panose="02020603050405020304" pitchFamily="18" charset="0"/>
              </a:rPr>
              <a:t>you be fine by yourself</a:t>
            </a:r>
            <a:endParaRPr lang="ro-RO" sz="1400" dirty="0">
              <a:latin typeface="Times New Roman" panose="02020603050405020304" pitchFamily="18" charset="0"/>
              <a:cs typeface="Times New Roman" panose="02020603050405020304" pitchFamily="18" charset="0"/>
            </a:endParaRPr>
          </a:p>
          <a:p>
            <a:r>
              <a:rPr lang="en-US" sz="1400" dirty="0" err="1">
                <a:latin typeface="Times New Roman" panose="02020603050405020304" pitchFamily="18" charset="0"/>
                <a:cs typeface="Times New Roman" panose="02020603050405020304" pitchFamily="18" charset="0"/>
              </a:rPr>
              <a:t>'Cause</a:t>
            </a:r>
            <a:r>
              <a:rPr lang="en-US" sz="1400" dirty="0">
                <a:latin typeface="Times New Roman" panose="02020603050405020304" pitchFamily="18" charset="0"/>
                <a:cs typeface="Times New Roman" panose="02020603050405020304" pitchFamily="18" charset="0"/>
              </a:rPr>
              <a:t> a dream is a wish that you make all alone</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It's easy to feel</a:t>
            </a:r>
            <a:r>
              <a:rPr lang="en-US" sz="1400" b="1" dirty="0">
                <a:latin typeface="Times New Roman" panose="02020603050405020304" pitchFamily="18" charset="0"/>
                <a:cs typeface="Times New Roman" panose="02020603050405020304" pitchFamily="18" charset="0"/>
              </a:rPr>
              <a:t>ing</a:t>
            </a:r>
            <a:r>
              <a:rPr lang="en-US" sz="1400" dirty="0">
                <a:latin typeface="Times New Roman" panose="02020603050405020304" pitchFamily="18" charset="0"/>
                <a:cs typeface="Times New Roman" panose="02020603050405020304" pitchFamily="18" charset="0"/>
              </a:rPr>
              <a:t> like you don't need help</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But it's harder to walk on your own</a:t>
            </a:r>
            <a:endParaRPr lang="ro-RO" sz="1400" dirty="0">
              <a:latin typeface="Times New Roman" panose="02020603050405020304" pitchFamily="18" charset="0"/>
              <a:cs typeface="Times New Roman" panose="02020603050405020304" pitchFamily="18" charset="0"/>
            </a:endParaRPr>
          </a:p>
          <a:p>
            <a:pPr>
              <a:lnSpc>
                <a:spcPct val="107000"/>
              </a:lnSpc>
              <a:spcAft>
                <a:spcPts val="800"/>
              </a:spcAft>
            </a:pP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62033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3645D88-8089-4DE4-BEA5-31DC903EA7A9}"/>
              </a:ext>
            </a:extLst>
          </p:cNvPr>
          <p:cNvSpPr/>
          <p:nvPr/>
        </p:nvSpPr>
        <p:spPr>
          <a:xfrm>
            <a:off x="506028" y="388679"/>
            <a:ext cx="11425560" cy="5478423"/>
          </a:xfrm>
          <a:prstGeom prst="rect">
            <a:avLst/>
          </a:prstGeom>
        </p:spPr>
        <p:txBody>
          <a:bodyPr wrap="square">
            <a:spAutoFit/>
          </a:bodyPr>
          <a:lstStyle/>
          <a:p>
            <a:pPr lvl="0"/>
            <a:r>
              <a:rPr lang="en-US" sz="1400" dirty="0">
                <a:solidFill>
                  <a:prstClr val="black"/>
                </a:solidFill>
                <a:latin typeface="Times New Roman" panose="02020603050405020304" pitchFamily="18" charset="0"/>
                <a:cs typeface="Times New Roman" panose="02020603050405020304" pitchFamily="18" charset="0"/>
              </a:rPr>
              <a:t>You changed inside</a:t>
            </a:r>
            <a:endParaRPr lang="ro-RO" sz="1400" dirty="0">
              <a:solidFill>
                <a:prstClr val="black"/>
              </a:solidFill>
              <a:latin typeface="Times New Roman" panose="02020603050405020304" pitchFamily="18" charset="0"/>
              <a:cs typeface="Times New Roman" panose="02020603050405020304" pitchFamily="18" charset="0"/>
            </a:endParaRPr>
          </a:p>
          <a:p>
            <a:pPr lvl="0"/>
            <a:r>
              <a:rPr lang="en-US" sz="1400" dirty="0">
                <a:solidFill>
                  <a:prstClr val="black"/>
                </a:solidFill>
                <a:latin typeface="Times New Roman" panose="02020603050405020304" pitchFamily="18" charset="0"/>
                <a:cs typeface="Times New Roman" panose="02020603050405020304" pitchFamily="18" charset="0"/>
              </a:rPr>
              <a:t>When you</a:t>
            </a:r>
            <a:r>
              <a:rPr lang="en-US" sz="1400" b="1" dirty="0">
                <a:solidFill>
                  <a:prstClr val="black"/>
                </a:solidFill>
                <a:latin typeface="Times New Roman" panose="02020603050405020304" pitchFamily="18" charset="0"/>
                <a:cs typeface="Times New Roman" panose="02020603050405020304" pitchFamily="18" charset="0"/>
              </a:rPr>
              <a:t>’ll</a:t>
            </a:r>
            <a:r>
              <a:rPr lang="en-US" sz="1400" dirty="0">
                <a:solidFill>
                  <a:prstClr val="black"/>
                </a:solidFill>
                <a:latin typeface="Times New Roman" panose="02020603050405020304" pitchFamily="18" charset="0"/>
                <a:cs typeface="Times New Roman" panose="02020603050405020304" pitchFamily="18" charset="0"/>
              </a:rPr>
              <a:t> realize</a:t>
            </a:r>
          </a:p>
          <a:p>
            <a:r>
              <a:rPr lang="en-US" sz="1400" dirty="0">
                <a:latin typeface="Times New Roman" panose="02020603050405020304" pitchFamily="18" charset="0"/>
                <a:cs typeface="Times New Roman" panose="02020603050405020304" pitchFamily="18" charset="0"/>
              </a:rPr>
              <a:t>The world come to life</a:t>
            </a:r>
          </a:p>
          <a:p>
            <a:endParaRPr lang="ro-RO" sz="1400" dirty="0">
              <a:latin typeface="Times New Roman" panose="02020603050405020304" pitchFamily="18" charset="0"/>
              <a:cs typeface="Times New Roman" panose="02020603050405020304" pitchFamily="18" charset="0"/>
            </a:endParaRPr>
          </a:p>
          <a:p>
            <a:r>
              <a:rPr lang="en-US" sz="1400" b="1" dirty="0">
                <a:latin typeface="Times New Roman" panose="02020603050405020304" pitchFamily="18" charset="0"/>
                <a:cs typeface="Times New Roman" panose="02020603050405020304" pitchFamily="18" charset="0"/>
              </a:rPr>
              <a:t>While-listening activity</a:t>
            </a:r>
          </a:p>
          <a:p>
            <a:endParaRPr lang="ro-RO" sz="1400" dirty="0">
              <a:latin typeface="Times New Roman" panose="02020603050405020304" pitchFamily="18" charset="0"/>
              <a:cs typeface="Times New Roman" panose="02020603050405020304" pitchFamily="18" charset="0"/>
            </a:endParaRPr>
          </a:p>
          <a:p>
            <a:r>
              <a:rPr lang="en-US" sz="1400" b="1" dirty="0">
                <a:latin typeface="Times New Roman" panose="02020603050405020304" pitchFamily="18" charset="0"/>
                <a:cs typeface="Times New Roman" panose="02020603050405020304" pitchFamily="18" charset="0"/>
              </a:rPr>
              <a:t>5</a:t>
            </a:r>
            <a:r>
              <a:rPr lang="en-US" sz="1400" dirty="0">
                <a:latin typeface="Times New Roman" panose="02020603050405020304" pitchFamily="18" charset="0"/>
                <a:cs typeface="Times New Roman" panose="02020603050405020304" pitchFamily="18" charset="0"/>
              </a:rPr>
              <a:t>.Listen to the song carefully identify and underline all the affirmative present forms.</a:t>
            </a:r>
            <a:endParaRPr lang="ro-RO" sz="1400" dirty="0">
              <a:latin typeface="Times New Roman" panose="02020603050405020304" pitchFamily="18" charset="0"/>
              <a:cs typeface="Times New Roman" panose="02020603050405020304" pitchFamily="18" charset="0"/>
            </a:endParaRPr>
          </a:p>
          <a:p>
            <a:r>
              <a:rPr lang="en-US" sz="1400" b="1" dirty="0">
                <a:latin typeface="Times New Roman" panose="02020603050405020304" pitchFamily="18" charset="0"/>
                <a:cs typeface="Times New Roman" panose="02020603050405020304" pitchFamily="18" charset="0"/>
              </a:rPr>
              <a:t>After-listening activity</a:t>
            </a:r>
            <a:endParaRPr lang="ro-RO" sz="1400" dirty="0">
              <a:latin typeface="Times New Roman" panose="02020603050405020304" pitchFamily="18" charset="0"/>
              <a:cs typeface="Times New Roman" panose="02020603050405020304" pitchFamily="18" charset="0"/>
            </a:endParaRPr>
          </a:p>
          <a:p>
            <a:r>
              <a:rPr lang="en-US" sz="1400" b="1" dirty="0">
                <a:latin typeface="Times New Roman" panose="02020603050405020304" pitchFamily="18" charset="0"/>
                <a:cs typeface="Times New Roman" panose="02020603050405020304" pitchFamily="18" charset="0"/>
              </a:rPr>
              <a:t>6</a:t>
            </a:r>
            <a:r>
              <a:rPr lang="en-US" sz="1400" dirty="0">
                <a:latin typeface="Times New Roman" panose="02020603050405020304" pitchFamily="18" charset="0"/>
                <a:cs typeface="Times New Roman" panose="02020603050405020304" pitchFamily="18" charset="0"/>
              </a:rPr>
              <a:t>.Make up sentences  with the following words  and idioms related to friendship:</a:t>
            </a:r>
            <a:endParaRPr lang="ro-RO" sz="1400" dirty="0">
              <a:latin typeface="Times New Roman" panose="02020603050405020304" pitchFamily="18" charset="0"/>
              <a:cs typeface="Times New Roman" panose="02020603050405020304" pitchFamily="18" charset="0"/>
            </a:endParaRPr>
          </a:p>
          <a:p>
            <a:r>
              <a:rPr lang="en-US" sz="1400" b="1" dirty="0">
                <a:latin typeface="Times New Roman" panose="02020603050405020304" pitchFamily="18" charset="0"/>
                <a:cs typeface="Times New Roman" panose="02020603050405020304" pitchFamily="18" charset="0"/>
              </a:rPr>
              <a:t>a best friend:</a:t>
            </a:r>
            <a:r>
              <a:rPr lang="en-US" sz="1400" dirty="0">
                <a:latin typeface="Times New Roman" panose="02020603050405020304" pitchFamily="18" charset="0"/>
                <a:cs typeface="Times New Roman" panose="02020603050405020304" pitchFamily="18" charset="0"/>
              </a:rPr>
              <a:t> to describe the person they are closest to. A 'best friend' is usually your best friend for life</a:t>
            </a:r>
            <a:endParaRPr lang="ro-RO" sz="1400" dirty="0">
              <a:latin typeface="Times New Roman" panose="02020603050405020304" pitchFamily="18" charset="0"/>
              <a:cs typeface="Times New Roman" panose="02020603050405020304" pitchFamily="18" charset="0"/>
            </a:endParaRPr>
          </a:p>
          <a:p>
            <a:r>
              <a:rPr lang="en-US" sz="1400" b="1" dirty="0">
                <a:latin typeface="Times New Roman" panose="02020603050405020304" pitchFamily="18" charset="0"/>
                <a:cs typeface="Times New Roman" panose="02020603050405020304" pitchFamily="18" charset="0"/>
              </a:rPr>
              <a:t>a close friend:</a:t>
            </a:r>
            <a:r>
              <a:rPr lang="en-US" sz="1400" dirty="0">
                <a:latin typeface="Times New Roman" panose="02020603050405020304" pitchFamily="18" charset="0"/>
                <a:cs typeface="Times New Roman" panose="02020603050405020304" pitchFamily="18" charset="0"/>
              </a:rPr>
              <a:t> a good friend</a:t>
            </a:r>
            <a:endParaRPr lang="ro-RO" sz="1400" dirty="0">
              <a:latin typeface="Times New Roman" panose="02020603050405020304" pitchFamily="18" charset="0"/>
              <a:cs typeface="Times New Roman" panose="02020603050405020304" pitchFamily="18" charset="0"/>
            </a:endParaRPr>
          </a:p>
          <a:p>
            <a:r>
              <a:rPr lang="en-US" sz="1400" b="1" dirty="0">
                <a:latin typeface="Times New Roman" panose="02020603050405020304" pitchFamily="18" charset="0"/>
                <a:cs typeface="Times New Roman" panose="02020603050405020304" pitchFamily="18" charset="0"/>
              </a:rPr>
              <a:t>a pal:</a:t>
            </a:r>
            <a:r>
              <a:rPr lang="en-US" sz="1400" dirty="0">
                <a:latin typeface="Times New Roman" panose="02020603050405020304" pitchFamily="18" charset="0"/>
                <a:cs typeface="Times New Roman" panose="02020603050405020304" pitchFamily="18" charset="0"/>
              </a:rPr>
              <a:t>(informal): a friend</a:t>
            </a:r>
            <a:endParaRPr lang="ro-RO" sz="1400" dirty="0">
              <a:latin typeface="Times New Roman" panose="02020603050405020304" pitchFamily="18" charset="0"/>
              <a:cs typeface="Times New Roman" panose="02020603050405020304" pitchFamily="18" charset="0"/>
            </a:endParaRPr>
          </a:p>
          <a:p>
            <a:r>
              <a:rPr lang="en-US" sz="1400" b="1" dirty="0">
                <a:latin typeface="Times New Roman" panose="02020603050405020304" pitchFamily="18" charset="0"/>
                <a:cs typeface="Times New Roman" panose="02020603050405020304" pitchFamily="18" charset="0"/>
              </a:rPr>
              <a:t>a mate:</a:t>
            </a:r>
            <a:r>
              <a:rPr lang="en-US" sz="1400" dirty="0">
                <a:latin typeface="Times New Roman" panose="02020603050405020304" pitchFamily="18" charset="0"/>
                <a:cs typeface="Times New Roman" panose="02020603050405020304" pitchFamily="18" charset="0"/>
              </a:rPr>
              <a:t>(informal): a friend</a:t>
            </a:r>
            <a:endParaRPr lang="ro-RO" sz="1400" dirty="0">
              <a:latin typeface="Times New Roman" panose="02020603050405020304" pitchFamily="18" charset="0"/>
              <a:cs typeface="Times New Roman" panose="02020603050405020304" pitchFamily="18" charset="0"/>
            </a:endParaRPr>
          </a:p>
          <a:p>
            <a:r>
              <a:rPr lang="en-US" sz="1400" b="1" dirty="0">
                <a:latin typeface="Times New Roman" panose="02020603050405020304" pitchFamily="18" charset="0"/>
                <a:cs typeface="Times New Roman" panose="02020603050405020304" pitchFamily="18" charset="0"/>
              </a:rPr>
              <a:t>a girlfriend:</a:t>
            </a:r>
            <a:r>
              <a:rPr lang="en-US" sz="1400" dirty="0">
                <a:latin typeface="Times New Roman" panose="02020603050405020304" pitchFamily="18" charset="0"/>
                <a:cs typeface="Times New Roman" panose="02020603050405020304" pitchFamily="18" charset="0"/>
              </a:rPr>
              <a:t> a girl or woman who is your friend or a girl or woman you have a relationship with</a:t>
            </a:r>
            <a:endParaRPr lang="ro-RO" sz="1400" dirty="0">
              <a:latin typeface="Times New Roman" panose="02020603050405020304" pitchFamily="18" charset="0"/>
              <a:cs typeface="Times New Roman" panose="02020603050405020304" pitchFamily="18" charset="0"/>
            </a:endParaRPr>
          </a:p>
          <a:p>
            <a:r>
              <a:rPr lang="en-US" sz="1400" b="1" dirty="0">
                <a:latin typeface="Times New Roman" panose="02020603050405020304" pitchFamily="18" charset="0"/>
                <a:cs typeface="Times New Roman" panose="02020603050405020304" pitchFamily="18" charset="0"/>
              </a:rPr>
              <a:t>a boyfriend:</a:t>
            </a:r>
            <a:r>
              <a:rPr lang="en-US" sz="1400" dirty="0">
                <a:latin typeface="Times New Roman" panose="02020603050405020304" pitchFamily="18" charset="0"/>
                <a:cs typeface="Times New Roman" panose="02020603050405020304" pitchFamily="18" charset="0"/>
              </a:rPr>
              <a:t> a boy or man who is your friend or you have a relationship with</a:t>
            </a:r>
            <a:br>
              <a:rPr lang="en-US" sz="1400" dirty="0">
                <a:latin typeface="Times New Roman" panose="02020603050405020304" pitchFamily="18" charset="0"/>
                <a:cs typeface="Times New Roman" panose="02020603050405020304" pitchFamily="18" charset="0"/>
              </a:rPr>
            </a:br>
            <a:r>
              <a:rPr lang="en-US" sz="1400" b="1" dirty="0">
                <a:latin typeface="Times New Roman" panose="02020603050405020304" pitchFamily="18" charset="0"/>
                <a:cs typeface="Times New Roman" panose="02020603050405020304" pitchFamily="18" charset="0"/>
              </a:rPr>
              <a:t>a shoulder to cry on: </a:t>
            </a:r>
            <a:r>
              <a:rPr lang="en-US" sz="1400" dirty="0">
                <a:latin typeface="Times New Roman" panose="02020603050405020304" pitchFamily="18" charset="0"/>
                <a:cs typeface="Times New Roman" panose="02020603050405020304" pitchFamily="18" charset="0"/>
              </a:rPr>
              <a:t>someone who listens to your problems</a:t>
            </a:r>
            <a:br>
              <a:rPr lang="en-US"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It's always good to talk to Hilary, she's so sympathetic. She's </a:t>
            </a:r>
            <a:r>
              <a:rPr lang="en-US" sz="1400" b="1" dirty="0">
                <a:latin typeface="Times New Roman" panose="02020603050405020304" pitchFamily="18" charset="0"/>
                <a:cs typeface="Times New Roman" panose="02020603050405020304" pitchFamily="18" charset="0"/>
              </a:rPr>
              <a:t>a</a:t>
            </a:r>
            <a:r>
              <a:rPr lang="en-US" sz="1400" dirty="0">
                <a:latin typeface="Times New Roman" panose="02020603050405020304" pitchFamily="18" charset="0"/>
                <a:cs typeface="Times New Roman" panose="02020603050405020304" pitchFamily="18" charset="0"/>
              </a:rPr>
              <a:t> real </a:t>
            </a:r>
            <a:r>
              <a:rPr lang="en-US" sz="1400" b="1" dirty="0">
                <a:latin typeface="Times New Roman" panose="02020603050405020304" pitchFamily="18" charset="0"/>
                <a:cs typeface="Times New Roman" panose="02020603050405020304" pitchFamily="18" charset="0"/>
              </a:rPr>
              <a:t>shoulder to cry on</a:t>
            </a:r>
            <a:endParaRPr lang="ro-RO" sz="1400" dirty="0">
              <a:latin typeface="Times New Roman" panose="02020603050405020304" pitchFamily="18" charset="0"/>
              <a:cs typeface="Times New Roman" panose="02020603050405020304" pitchFamily="18" charset="0"/>
            </a:endParaRPr>
          </a:p>
          <a:p>
            <a:r>
              <a:rPr lang="en-US" sz="1400" b="1" dirty="0">
                <a:latin typeface="Times New Roman" panose="02020603050405020304" pitchFamily="18" charset="0"/>
                <a:cs typeface="Times New Roman" panose="02020603050405020304" pitchFamily="18" charset="0"/>
              </a:rPr>
              <a:t>see eye to eye: </a:t>
            </a:r>
            <a:r>
              <a:rPr lang="en-US" sz="1400" dirty="0">
                <a:latin typeface="Times New Roman" panose="02020603050405020304" pitchFamily="18" charset="0"/>
                <a:cs typeface="Times New Roman" panose="02020603050405020304" pitchFamily="18" charset="0"/>
              </a:rPr>
              <a:t>to agree with someone</a:t>
            </a:r>
            <a:br>
              <a:rPr lang="en-US"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(usually used in the negative) They </a:t>
            </a:r>
            <a:r>
              <a:rPr lang="en-US" sz="1400" b="1" dirty="0">
                <a:latin typeface="Times New Roman" panose="02020603050405020304" pitchFamily="18" charset="0"/>
                <a:cs typeface="Times New Roman" panose="02020603050405020304" pitchFamily="18" charset="0"/>
              </a:rPr>
              <a:t>don't</a:t>
            </a:r>
            <a:r>
              <a:rPr lang="en-US" sz="1400" dirty="0">
                <a:latin typeface="Times New Roman" panose="02020603050405020304" pitchFamily="18" charset="0"/>
                <a:cs typeface="Times New Roman" panose="02020603050405020304" pitchFamily="18" charset="0"/>
              </a:rPr>
              <a:t> always see </a:t>
            </a:r>
            <a:r>
              <a:rPr lang="en-US" sz="1400" b="1" dirty="0">
                <a:latin typeface="Times New Roman" panose="02020603050405020304" pitchFamily="18" charset="0"/>
                <a:cs typeface="Times New Roman" panose="02020603050405020304" pitchFamily="18" charset="0"/>
              </a:rPr>
              <a:t>eye to eye</a:t>
            </a:r>
            <a:r>
              <a:rPr lang="en-US" sz="1400" dirty="0">
                <a:latin typeface="Times New Roman" panose="02020603050405020304" pitchFamily="18" charset="0"/>
                <a:cs typeface="Times New Roman" panose="02020603050405020304" pitchFamily="18" charset="0"/>
              </a:rPr>
              <a:t> on politics but they're still great friends</a:t>
            </a:r>
            <a:endParaRPr lang="ro-RO" sz="1400" dirty="0">
              <a:latin typeface="Times New Roman" panose="02020603050405020304" pitchFamily="18" charset="0"/>
              <a:cs typeface="Times New Roman" panose="02020603050405020304" pitchFamily="18" charset="0"/>
            </a:endParaRPr>
          </a:p>
          <a:p>
            <a:r>
              <a:rPr lang="en-US" sz="1400" b="1" dirty="0">
                <a:latin typeface="Times New Roman" panose="02020603050405020304" pitchFamily="18" charset="0"/>
                <a:cs typeface="Times New Roman" panose="02020603050405020304" pitchFamily="18" charset="0"/>
              </a:rPr>
              <a:t>clear the air: </a:t>
            </a:r>
            <a:r>
              <a:rPr lang="en-US" sz="1400" dirty="0">
                <a:latin typeface="Times New Roman" panose="02020603050405020304" pitchFamily="18" charset="0"/>
                <a:cs typeface="Times New Roman" panose="02020603050405020304" pitchFamily="18" charset="0"/>
              </a:rPr>
              <a:t>two people talk about a problem they have been avoiding discussing</a:t>
            </a:r>
            <a:br>
              <a:rPr lang="en-US"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I hated the way he kept borrowing things without asking me but we had a chat about it and </a:t>
            </a:r>
            <a:r>
              <a:rPr lang="en-US" sz="1400" b="1" dirty="0">
                <a:latin typeface="Times New Roman" panose="02020603050405020304" pitchFamily="18" charset="0"/>
                <a:cs typeface="Times New Roman" panose="02020603050405020304" pitchFamily="18" charset="0"/>
              </a:rPr>
              <a:t>cleared the air</a:t>
            </a:r>
            <a:r>
              <a:rPr lang="en-US" sz="1400" dirty="0">
                <a:latin typeface="Times New Roman" panose="02020603050405020304" pitchFamily="18" charset="0"/>
                <a:cs typeface="Times New Roman" panose="02020603050405020304" pitchFamily="18" charset="0"/>
              </a:rPr>
              <a:t> so now he knows to check with me first</a:t>
            </a:r>
            <a:br>
              <a:rPr lang="en-US" sz="1400" dirty="0">
                <a:latin typeface="Times New Roman" panose="02020603050405020304" pitchFamily="18" charset="0"/>
                <a:cs typeface="Times New Roman" panose="02020603050405020304" pitchFamily="18" charset="0"/>
              </a:rPr>
            </a:br>
            <a:r>
              <a:rPr lang="en-US" sz="1400" b="1" dirty="0">
                <a:latin typeface="Times New Roman" panose="02020603050405020304" pitchFamily="18" charset="0"/>
                <a:cs typeface="Times New Roman" panose="02020603050405020304" pitchFamily="18" charset="0"/>
              </a:rPr>
              <a:t>through thick and thin:</a:t>
            </a:r>
            <a:r>
              <a:rPr lang="en-US" sz="1400" dirty="0">
                <a:latin typeface="Times New Roman" panose="02020603050405020304" pitchFamily="18" charset="0"/>
                <a:cs typeface="Times New Roman" panose="02020603050405020304" pitchFamily="18" charset="0"/>
              </a:rPr>
              <a:t> people who have had some good times and difficult times together</a:t>
            </a:r>
            <a:br>
              <a:rPr lang="en-US"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They've been friends for 20 years. They've had a lot of fun over the years but he was unemployed after university and she was very ill for a long time recently. They've really been </a:t>
            </a:r>
            <a:r>
              <a:rPr lang="en-US" sz="1400" b="1" dirty="0">
                <a:latin typeface="Times New Roman" panose="02020603050405020304" pitchFamily="18" charset="0"/>
                <a:cs typeface="Times New Roman" panose="02020603050405020304" pitchFamily="18" charset="0"/>
              </a:rPr>
              <a:t>through thick and thin</a:t>
            </a:r>
            <a:r>
              <a:rPr lang="en-US" sz="1400" dirty="0">
                <a:latin typeface="Times New Roman" panose="02020603050405020304" pitchFamily="18" charset="0"/>
                <a:cs typeface="Times New Roman" panose="02020603050405020304" pitchFamily="18" charset="0"/>
              </a:rPr>
              <a:t> together.</a:t>
            </a:r>
            <a:endParaRPr lang="ro-RO" sz="1400" dirty="0">
              <a:latin typeface="Times New Roman" panose="02020603050405020304" pitchFamily="18" charset="0"/>
              <a:cs typeface="Times New Roman" panose="02020603050405020304" pitchFamily="18" charset="0"/>
            </a:endParaRPr>
          </a:p>
          <a:p>
            <a:endParaRPr lang="ro-RO" sz="14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43287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8F3E750-F297-4DC3-A745-7849C2D2D079}"/>
              </a:ext>
            </a:extLst>
          </p:cNvPr>
          <p:cNvSpPr/>
          <p:nvPr/>
        </p:nvSpPr>
        <p:spPr>
          <a:xfrm>
            <a:off x="467557" y="339450"/>
            <a:ext cx="11256885" cy="6107056"/>
          </a:xfrm>
          <a:prstGeom prst="rect">
            <a:avLst/>
          </a:prstGeom>
        </p:spPr>
        <p:txBody>
          <a:bodyPr wrap="square">
            <a:spAutoFit/>
          </a:bodyPr>
          <a:lstStyle/>
          <a:p>
            <a:pPr>
              <a:lnSpc>
                <a:spcPts val="1260"/>
              </a:lnSpc>
            </a:pPr>
            <a:r>
              <a:rPr lang="en-US" sz="1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Pre-writing activity</a:t>
            </a:r>
          </a:p>
          <a:p>
            <a:pPr>
              <a:lnSpc>
                <a:spcPts val="1260"/>
              </a:lnSpc>
            </a:pPr>
            <a:b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7</a:t>
            </a: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You are supposed to write an essay about friendship. Invent an essay title related to the given topic. Brainstorm for ideas and make a note of them.</a:t>
            </a:r>
          </a:p>
          <a:p>
            <a:pPr>
              <a:lnSpc>
                <a:spcPts val="1260"/>
              </a:lnSpc>
            </a:pPr>
            <a:endParaRPr lang="ro-RO" sz="14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ts val="1260"/>
              </a:lnSpc>
            </a:pPr>
            <a:r>
              <a:rPr lang="en-US" sz="1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While-writing activity</a:t>
            </a:r>
          </a:p>
          <a:p>
            <a:pPr>
              <a:lnSpc>
                <a:spcPts val="1260"/>
              </a:lnSpc>
            </a:pPr>
            <a:endParaRPr lang="ro-RO" sz="14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800"/>
              </a:spcAft>
            </a:pPr>
            <a:r>
              <a:rPr lang="en-US" sz="1400" b="1" dirty="0">
                <a:latin typeface="Times New Roman" panose="02020603050405020304" pitchFamily="18" charset="0"/>
                <a:ea typeface="Calibri" panose="020F0502020204030204" pitchFamily="34" charset="0"/>
                <a:cs typeface="Times New Roman" panose="02020603050405020304" pitchFamily="18" charset="0"/>
              </a:rPr>
              <a:t>8</a:t>
            </a:r>
            <a:r>
              <a:rPr lang="en-US" sz="1400" dirty="0">
                <a:latin typeface="Times New Roman" panose="02020603050405020304" pitchFamily="18" charset="0"/>
                <a:ea typeface="Calibri" panose="020F0502020204030204" pitchFamily="34" charset="0"/>
                <a:cs typeface="Times New Roman" panose="02020603050405020304" pitchFamily="18" charset="0"/>
              </a:rPr>
              <a:t>.Write a paragraph plan for your essay. You need to take into account the following steps:</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Use topic sentences to begin each paragraph.</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Write a clear introduction, but do not go into detail. You will discuss your ideas in the main paragraphs.</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Finish with a brief conclusion that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summarises</a:t>
            </a:r>
            <a:r>
              <a:rPr lang="en-US" sz="1400" dirty="0">
                <a:latin typeface="Times New Roman" panose="02020603050405020304" pitchFamily="18" charset="0"/>
                <a:ea typeface="Calibri" panose="020F0502020204030204" pitchFamily="34" charset="0"/>
                <a:cs typeface="Times New Roman" panose="02020603050405020304" pitchFamily="18" charset="0"/>
              </a:rPr>
              <a:t> your ideas.</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b="1" dirty="0">
                <a:latin typeface="Times New Roman" panose="02020603050405020304" pitchFamily="18" charset="0"/>
                <a:ea typeface="Calibri" panose="020F0502020204030204" pitchFamily="34" charset="0"/>
                <a:cs typeface="Times New Roman" panose="02020603050405020304" pitchFamily="18" charset="0"/>
              </a:rPr>
              <a:t>Post-writing activity</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b="1" dirty="0">
                <a:latin typeface="Times New Roman" panose="02020603050405020304" pitchFamily="18" charset="0"/>
                <a:ea typeface="Calibri" panose="020F0502020204030204" pitchFamily="34" charset="0"/>
                <a:cs typeface="Times New Roman" panose="02020603050405020304" pitchFamily="18" charset="0"/>
              </a:rPr>
              <a:t>9</a:t>
            </a:r>
            <a:r>
              <a:rPr lang="en-US" sz="1400" dirty="0">
                <a:latin typeface="Times New Roman" panose="02020603050405020304" pitchFamily="18" charset="0"/>
                <a:ea typeface="Calibri" panose="020F0502020204030204" pitchFamily="34" charset="0"/>
                <a:cs typeface="Times New Roman" panose="02020603050405020304" pitchFamily="18" charset="0"/>
              </a:rPr>
              <a:t>.Present your plan</a:t>
            </a:r>
          </a:p>
          <a:p>
            <a:r>
              <a:rPr lang="en-US" sz="1400" dirty="0">
                <a:latin typeface="Times New Roman" panose="02020603050405020304" pitchFamily="18" charset="0"/>
                <a:cs typeface="Times New Roman" panose="02020603050405020304" pitchFamily="18" charset="0"/>
              </a:rPr>
              <a:t> Homework</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 </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Write your reply to your friend’s email who asked you to listen to Demi Lovato’s song “A Gift from a Friend”. Explaining him/her why you liked it or not.</a:t>
            </a:r>
          </a:p>
          <a:p>
            <a:endParaRPr lang="en-US" sz="1400" dirty="0">
              <a:latin typeface="Times New Roman" panose="02020603050405020304" pitchFamily="18" charset="0"/>
              <a:cs typeface="Times New Roman" panose="02020603050405020304" pitchFamily="18" charset="0"/>
            </a:endParaRPr>
          </a:p>
          <a:p>
            <a:r>
              <a:rPr lang="en-US" sz="1600" b="1" dirty="0">
                <a:latin typeface="Times New Roman" panose="02020603050405020304" pitchFamily="18" charset="0"/>
                <a:cs typeface="Times New Roman" panose="02020603050405020304" pitchFamily="18" charset="0"/>
              </a:rPr>
              <a:t>Puzzle </a:t>
            </a:r>
          </a:p>
          <a:p>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The method proposes un exercise – a game of logic and attention, that consists in putting in order the words from the chorus of the song </a:t>
            </a:r>
            <a:r>
              <a:rPr lang="en-US" sz="1400" i="1" dirty="0">
                <a:latin typeface="Times New Roman" panose="02020603050405020304" pitchFamily="18" charset="0"/>
                <a:cs typeface="Times New Roman" panose="02020603050405020304" pitchFamily="18" charset="0"/>
              </a:rPr>
              <a:t>Gift of a friend</a:t>
            </a:r>
            <a:r>
              <a:rPr lang="en-US" sz="1400" dirty="0">
                <a:latin typeface="Times New Roman" panose="02020603050405020304" pitchFamily="18" charset="0"/>
                <a:cs typeface="Times New Roman" panose="02020603050405020304" pitchFamily="18" charset="0"/>
              </a:rPr>
              <a:t>.</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Students must work in pairs or groups and they have to rearrange the words in order to obtain the song’s chorus. An advantage of the method is that it prompts the students to develop their teamwork spirit with a touch of the competitive aspect.</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The task is:</a:t>
            </a:r>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Rearrange the words in order to create the song’s chorus (The students can number the words in the order they should be in each line of the chorus). The winner will be the team who completes the task in the shortest time. </a:t>
            </a:r>
            <a:endParaRPr lang="ro-RO" sz="1400" dirty="0">
              <a:latin typeface="Times New Roman" panose="02020603050405020304" pitchFamily="18" charset="0"/>
              <a:cs typeface="Times New Roman" panose="02020603050405020304" pitchFamily="18" charset="0"/>
            </a:endParaRPr>
          </a:p>
          <a:p>
            <a:endParaRPr lang="ro-RO" sz="1400" dirty="0">
              <a:latin typeface="Times New Roman" panose="02020603050405020304" pitchFamily="18" charset="0"/>
              <a:cs typeface="Times New Roman" panose="02020603050405020304" pitchFamily="18" charset="0"/>
            </a:endParaRPr>
          </a:p>
          <a:p>
            <a:pPr>
              <a:lnSpc>
                <a:spcPct val="107000"/>
              </a:lnSpc>
              <a:spcAft>
                <a:spcPts val="800"/>
              </a:spcAft>
            </a:pP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81623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638EC3D-0B48-455F-A057-CD690D7D65F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94624" y="195308"/>
            <a:ext cx="6365291" cy="6560599"/>
          </a:xfrm>
          <a:prstGeom prst="rect">
            <a:avLst/>
          </a:prstGeom>
          <a:noFill/>
          <a:ln>
            <a:noFill/>
          </a:ln>
        </p:spPr>
      </p:pic>
    </p:spTree>
    <p:extLst>
      <p:ext uri="{BB962C8B-B14F-4D97-AF65-F5344CB8AC3E}">
        <p14:creationId xmlns:p14="http://schemas.microsoft.com/office/powerpoint/2010/main" val="8944339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8C7D3EA-2A22-43EE-ADC6-C6FC5A596E5C}"/>
              </a:ext>
            </a:extLst>
          </p:cNvPr>
          <p:cNvSpPr/>
          <p:nvPr/>
        </p:nvSpPr>
        <p:spPr>
          <a:xfrm>
            <a:off x="443883" y="453810"/>
            <a:ext cx="10555550" cy="4207690"/>
          </a:xfrm>
          <a:prstGeom prst="rect">
            <a:avLst/>
          </a:prstGeom>
        </p:spPr>
        <p:txBody>
          <a:bodyPr wrap="square">
            <a:spAutoFit/>
          </a:bodyPr>
          <a:lstStyle/>
          <a:p>
            <a:pPr>
              <a:spcBef>
                <a:spcPts val="2450"/>
              </a:spcBef>
              <a:spcAft>
                <a:spcPts val="0"/>
              </a:spcAft>
            </a:pPr>
            <a:r>
              <a:rPr lang="en-US" sz="1400" dirty="0">
                <a:latin typeface="Times New Roman" panose="02020603050405020304" pitchFamily="18" charset="0"/>
                <a:ea typeface="Times New Roman" panose="02020603050405020304" pitchFamily="18" charset="0"/>
              </a:rPr>
              <a:t>The chorus is:</a:t>
            </a:r>
          </a:p>
          <a:p>
            <a:pPr>
              <a:spcBef>
                <a:spcPts val="2450"/>
              </a:spcBef>
              <a:spcAft>
                <a:spcPts val="0"/>
              </a:spcAft>
            </a:pPr>
            <a:endParaRPr lang="ro-RO" sz="1400" dirty="0">
              <a:latin typeface="Times New Roman" panose="02020603050405020304" pitchFamily="18" charset="0"/>
              <a:ea typeface="Times New Roman" panose="02020603050405020304" pitchFamily="18" charset="0"/>
            </a:endParaRPr>
          </a:p>
          <a:p>
            <a:pPr>
              <a:lnSpc>
                <a:spcPct val="107000"/>
              </a:lnSpc>
              <a:spcAft>
                <a:spcPts val="800"/>
              </a:spcAft>
            </a:pP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You'll change inside when you realize</a:t>
            </a:r>
            <a:b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The world comes to life and everything's bright</a:t>
            </a:r>
            <a:b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From beginning to end when you have a friend by your side</a:t>
            </a:r>
            <a:b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That helps you to find the beauty you are</a:t>
            </a:r>
            <a:b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br>
            <a: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When you open your heart and believe in the gift of a friend</a:t>
            </a:r>
          </a:p>
          <a:p>
            <a:pPr>
              <a:lnSpc>
                <a:spcPct val="107000"/>
              </a:lnSpc>
              <a:spcAft>
                <a:spcPts val="800"/>
              </a:spcAft>
            </a:pPr>
            <a:endPar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800"/>
              </a:spcAft>
            </a:pPr>
            <a:endPar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800"/>
              </a:spcAft>
            </a:pPr>
            <a:r>
              <a:rPr lang="en-US" dirty="0"/>
              <a:t>"</a:t>
            </a:r>
            <a:r>
              <a:rPr lang="en-US" b="1" dirty="0"/>
              <a:t>This project has been funded with support from the European Commission. This publication reflects the views only of the author, and the Commission cannot be held responsible for any use which may be made of the information contained therein."</a:t>
            </a:r>
            <a:endParaRPr lang="ro-RO"/>
          </a:p>
          <a:p>
            <a:pPr>
              <a:lnSpc>
                <a:spcPct val="107000"/>
              </a:lnSpc>
              <a:spcAft>
                <a:spcPts val="800"/>
              </a:spcAft>
            </a:pPr>
            <a:b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br>
            <a:endParaRPr lang="ro-RO"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51313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C669FBC-928B-4AF3-89D0-35853BC3F4BE}"/>
              </a:ext>
            </a:extLst>
          </p:cNvPr>
          <p:cNvGraphicFramePr>
            <a:graphicFrameLocks noGrp="1"/>
          </p:cNvGraphicFramePr>
          <p:nvPr>
            <p:extLst>
              <p:ext uri="{D42A27DB-BD31-4B8C-83A1-F6EECF244321}">
                <p14:modId xmlns:p14="http://schemas.microsoft.com/office/powerpoint/2010/main" val="2108901309"/>
              </p:ext>
            </p:extLst>
          </p:nvPr>
        </p:nvGraphicFramePr>
        <p:xfrm>
          <a:off x="1899821" y="343055"/>
          <a:ext cx="8211844" cy="6049024"/>
        </p:xfrm>
        <a:graphic>
          <a:graphicData uri="http://schemas.openxmlformats.org/drawingml/2006/table">
            <a:tbl>
              <a:tblPr firstRow="1" firstCol="1" bandRow="1"/>
              <a:tblGrid>
                <a:gridCol w="1221862">
                  <a:extLst>
                    <a:ext uri="{9D8B030D-6E8A-4147-A177-3AD203B41FA5}">
                      <a16:colId xmlns:a16="http://schemas.microsoft.com/office/drawing/2014/main" val="4188370509"/>
                    </a:ext>
                  </a:extLst>
                </a:gridCol>
                <a:gridCol w="476085">
                  <a:extLst>
                    <a:ext uri="{9D8B030D-6E8A-4147-A177-3AD203B41FA5}">
                      <a16:colId xmlns:a16="http://schemas.microsoft.com/office/drawing/2014/main" val="3873005423"/>
                    </a:ext>
                  </a:extLst>
                </a:gridCol>
                <a:gridCol w="476085">
                  <a:extLst>
                    <a:ext uri="{9D8B030D-6E8A-4147-A177-3AD203B41FA5}">
                      <a16:colId xmlns:a16="http://schemas.microsoft.com/office/drawing/2014/main" val="798070203"/>
                    </a:ext>
                  </a:extLst>
                </a:gridCol>
                <a:gridCol w="1233518">
                  <a:extLst>
                    <a:ext uri="{9D8B030D-6E8A-4147-A177-3AD203B41FA5}">
                      <a16:colId xmlns:a16="http://schemas.microsoft.com/office/drawing/2014/main" val="2716716291"/>
                    </a:ext>
                  </a:extLst>
                </a:gridCol>
                <a:gridCol w="1225358">
                  <a:extLst>
                    <a:ext uri="{9D8B030D-6E8A-4147-A177-3AD203B41FA5}">
                      <a16:colId xmlns:a16="http://schemas.microsoft.com/office/drawing/2014/main" val="4202378664"/>
                    </a:ext>
                  </a:extLst>
                </a:gridCol>
                <a:gridCol w="1358271">
                  <a:extLst>
                    <a:ext uri="{9D8B030D-6E8A-4147-A177-3AD203B41FA5}">
                      <a16:colId xmlns:a16="http://schemas.microsoft.com/office/drawing/2014/main" val="2272493522"/>
                    </a:ext>
                  </a:extLst>
                </a:gridCol>
                <a:gridCol w="476085">
                  <a:extLst>
                    <a:ext uri="{9D8B030D-6E8A-4147-A177-3AD203B41FA5}">
                      <a16:colId xmlns:a16="http://schemas.microsoft.com/office/drawing/2014/main" val="963467537"/>
                    </a:ext>
                  </a:extLst>
                </a:gridCol>
                <a:gridCol w="476085">
                  <a:extLst>
                    <a:ext uri="{9D8B030D-6E8A-4147-A177-3AD203B41FA5}">
                      <a16:colId xmlns:a16="http://schemas.microsoft.com/office/drawing/2014/main" val="2426256322"/>
                    </a:ext>
                  </a:extLst>
                </a:gridCol>
                <a:gridCol w="1268495">
                  <a:extLst>
                    <a:ext uri="{9D8B030D-6E8A-4147-A177-3AD203B41FA5}">
                      <a16:colId xmlns:a16="http://schemas.microsoft.com/office/drawing/2014/main" val="2583009184"/>
                    </a:ext>
                  </a:extLst>
                </a:gridCol>
              </a:tblGrid>
              <a:tr h="468732">
                <a:tc gridSpan="2">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challenges</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348" marR="56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ro-RO"/>
                    </a:p>
                  </a:txBody>
                  <a:tcPr/>
                </a:tc>
                <a:tc gridSpan="2">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get in a fight</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348" marR="56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ro-RO"/>
                    </a:p>
                  </a:txBody>
                  <a:tcPr/>
                </a:tc>
                <a:tc rowSpan="3">
                  <a:txBody>
                    <a:bodyPr/>
                    <a:lstStyle/>
                    <a:p>
                      <a:pPr marL="71755" marR="71755">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Difficult  life</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348" marR="56348"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gridSpan="2">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low self-esteem</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348" marR="56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ro-RO"/>
                    </a:p>
                  </a:txBody>
                  <a:tcPr/>
                </a:tc>
                <a:tc gridSpan="2">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failing</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348" marR="56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ro-RO"/>
                    </a:p>
                  </a:txBody>
                  <a:tcPr/>
                </a:tc>
                <a:extLst>
                  <a:ext uri="{0D108BD9-81ED-4DB2-BD59-A6C34878D82A}">
                    <a16:rowId xmlns:a16="http://schemas.microsoft.com/office/drawing/2014/main" val="3163449575"/>
                  </a:ext>
                </a:extLst>
              </a:tr>
              <a:tr h="627315">
                <a:tc gridSpan="2">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anger</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348" marR="56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ro-RO"/>
                    </a:p>
                  </a:txBody>
                  <a:tcPr/>
                </a:tc>
                <a:tc gridSpan="2">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sadness</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348" marR="56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ro-RO"/>
                    </a:p>
                  </a:txBody>
                  <a:tcPr/>
                </a:tc>
                <a:tc vMerge="1">
                  <a:txBody>
                    <a:bodyPr/>
                    <a:lstStyle/>
                    <a:p>
                      <a:endParaRPr lang="ro-RO"/>
                    </a:p>
                  </a:txBody>
                  <a:tcPr/>
                </a:tc>
                <a:tc gridSpan="2">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nobody to help you</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348" marR="56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ro-RO"/>
                    </a:p>
                  </a:txBody>
                  <a:tcPr/>
                </a:tc>
                <a:tc gridSpan="2">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heated argument</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348" marR="56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ro-RO"/>
                    </a:p>
                  </a:txBody>
                  <a:tcPr/>
                </a:tc>
                <a:extLst>
                  <a:ext uri="{0D108BD9-81ED-4DB2-BD59-A6C34878D82A}">
                    <a16:rowId xmlns:a16="http://schemas.microsoft.com/office/drawing/2014/main" val="212721621"/>
                  </a:ext>
                </a:extLst>
              </a:tr>
              <a:tr h="449084">
                <a:tc gridSpan="2">
                  <a:txBody>
                    <a:bodyPr/>
                    <a:lstStyle/>
                    <a:p>
                      <a:pP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breakup</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348" marR="56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ro-RO"/>
                    </a:p>
                  </a:txBody>
                  <a:tcPr/>
                </a:tc>
                <a:tc gridSpan="2">
                  <a:txBody>
                    <a:bodyPr/>
                    <a:lstStyle/>
                    <a:p>
                      <a:pP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teamwork</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348" marR="56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5050"/>
                    </a:solidFill>
                  </a:tcPr>
                </a:tc>
                <a:tc hMerge="1">
                  <a:txBody>
                    <a:bodyPr/>
                    <a:lstStyle/>
                    <a:p>
                      <a:endParaRPr lang="ro-RO"/>
                    </a:p>
                  </a:txBody>
                  <a:tcPr/>
                </a:tc>
                <a:tc vMerge="1">
                  <a:txBody>
                    <a:bodyPr/>
                    <a:lstStyle/>
                    <a:p>
                      <a:endParaRPr lang="ro-RO"/>
                    </a:p>
                  </a:txBody>
                  <a:tcPr/>
                </a:tc>
                <a:tc gridSpan="2">
                  <a:txBody>
                    <a:bodyPr/>
                    <a:lstStyle/>
                    <a:p>
                      <a:pP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friendship</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348" marR="56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5050"/>
                    </a:solidFill>
                  </a:tcPr>
                </a:tc>
                <a:tc hMerge="1">
                  <a:txBody>
                    <a:bodyPr/>
                    <a:lstStyle/>
                    <a:p>
                      <a:endParaRPr lang="ro-RO"/>
                    </a:p>
                  </a:txBody>
                  <a:tcPr/>
                </a:tc>
                <a:tc gridSpan="2">
                  <a:txBody>
                    <a:bodyPr/>
                    <a:lstStyle/>
                    <a:p>
                      <a:pPr algn="ct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hate</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348" marR="56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ro-RO"/>
                    </a:p>
                  </a:txBody>
                  <a:tcPr/>
                </a:tc>
                <a:extLst>
                  <a:ext uri="{0D108BD9-81ED-4DB2-BD59-A6C34878D82A}">
                    <a16:rowId xmlns:a16="http://schemas.microsoft.com/office/drawing/2014/main" val="3688514032"/>
                  </a:ext>
                </a:extLst>
              </a:tr>
              <a:tr h="627315">
                <a:tc>
                  <a:txBody>
                    <a:bodyPr/>
                    <a:lstStyle/>
                    <a:p>
                      <a:pP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bitterness</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348" marR="56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gridSpan="3">
                  <a:txBody>
                    <a:bodyPr/>
                    <a:lstStyle/>
                    <a:p>
                      <a:pP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Helping each other</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348" marR="56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5050"/>
                    </a:solidFill>
                  </a:tcPr>
                </a:tc>
                <a:tc hMerge="1">
                  <a:txBody>
                    <a:bodyPr/>
                    <a:lstStyle/>
                    <a:p>
                      <a:endParaRPr lang="ro-RO"/>
                    </a:p>
                  </a:txBody>
                  <a:tcPr/>
                </a:tc>
                <a:tc hMerge="1">
                  <a:txBody>
                    <a:bodyPr/>
                    <a:lstStyle/>
                    <a:p>
                      <a:endParaRPr lang="ro-RO"/>
                    </a:p>
                  </a:txBody>
                  <a:tcPr/>
                </a:tc>
                <a:tc>
                  <a:txBody>
                    <a:bodyPr/>
                    <a:lstStyle/>
                    <a:p>
                      <a:pP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trust</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348" marR="56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5050"/>
                    </a:solidFill>
                  </a:tcPr>
                </a:tc>
                <a:tc gridSpan="3">
                  <a:txBody>
                    <a:bodyPr/>
                    <a:lstStyle/>
                    <a:p>
                      <a:pP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trying to progress</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348" marR="56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5050"/>
                    </a:solidFill>
                  </a:tcPr>
                </a:tc>
                <a:tc hMerge="1">
                  <a:txBody>
                    <a:bodyPr/>
                    <a:lstStyle/>
                    <a:p>
                      <a:endParaRPr lang="ro-RO"/>
                    </a:p>
                  </a:txBody>
                  <a:tcPr/>
                </a:tc>
                <a:tc hMerge="1">
                  <a:txBody>
                    <a:bodyPr/>
                    <a:lstStyle/>
                    <a:p>
                      <a:endParaRPr lang="ro-RO"/>
                    </a:p>
                  </a:txBody>
                  <a:tcPr/>
                </a:tc>
                <a:tc>
                  <a:txBody>
                    <a:bodyPr/>
                    <a:lstStyle/>
                    <a:p>
                      <a:pP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enemies</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348" marR="56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extLst>
                  <a:ext uri="{0D108BD9-81ED-4DB2-BD59-A6C34878D82A}">
                    <a16:rowId xmlns:a16="http://schemas.microsoft.com/office/drawing/2014/main" val="1572155554"/>
                  </a:ext>
                </a:extLst>
              </a:tr>
              <a:tr h="468732">
                <a:tc>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dislike</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348" marR="56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gridSpan="2">
                  <a:txBody>
                    <a:bodyPr/>
                    <a:lstStyle/>
                    <a:p>
                      <a:pP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happy times</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348" marR="56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5050"/>
                    </a:solidFill>
                  </a:tcPr>
                </a:tc>
                <a:tc hMerge="1">
                  <a:txBody>
                    <a:bodyPr/>
                    <a:lstStyle/>
                    <a:p>
                      <a:endParaRPr lang="ro-RO"/>
                    </a:p>
                  </a:txBody>
                  <a:tcPr/>
                </a:tc>
                <a:tc gridSpan="2">
                  <a:txBody>
                    <a:bodyPr/>
                    <a:lstStyle/>
                    <a:p>
                      <a:pPr>
                        <a:lnSpc>
                          <a:spcPct val="107000"/>
                        </a:lnSpc>
                        <a:spcAft>
                          <a:spcPts val="0"/>
                        </a:spcAft>
                      </a:pP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communication</a:t>
                      </a:r>
                      <a:endParaRPr lang="ro-RO"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348" marR="56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5050"/>
                    </a:solidFill>
                  </a:tcPr>
                </a:tc>
                <a:tc hMerge="1">
                  <a:txBody>
                    <a:bodyPr/>
                    <a:lstStyle/>
                    <a:p>
                      <a:endParaRPr lang="ro-RO"/>
                    </a:p>
                  </a:txBody>
                  <a:tcPr/>
                </a:tc>
                <a:tc>
                  <a:txBody>
                    <a:bodyPr/>
                    <a:lstStyle/>
                    <a:p>
                      <a:pP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happiness</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348" marR="56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5050"/>
                    </a:solidFill>
                  </a:tcPr>
                </a:tc>
                <a:tc gridSpan="2">
                  <a:txBody>
                    <a:bodyPr/>
                    <a:lstStyle/>
                    <a:p>
                      <a:pP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agreement</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348" marR="56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5050"/>
                    </a:solidFill>
                  </a:tcPr>
                </a:tc>
                <a:tc hMerge="1">
                  <a:txBody>
                    <a:bodyPr/>
                    <a:lstStyle/>
                    <a:p>
                      <a:endParaRPr lang="ro-RO"/>
                    </a:p>
                  </a:txBody>
                  <a:tcPr/>
                </a:tc>
                <a:tc>
                  <a:txBody>
                    <a:bodyPr/>
                    <a:lstStyle/>
                    <a:p>
                      <a:pP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conflicts</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348" marR="56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extLst>
                  <a:ext uri="{0D108BD9-81ED-4DB2-BD59-A6C34878D82A}">
                    <a16:rowId xmlns:a16="http://schemas.microsoft.com/office/drawing/2014/main" val="3412559782"/>
                  </a:ext>
                </a:extLst>
              </a:tr>
              <a:tr h="785898">
                <a:tc gridSpan="2">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lack of politeness</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348" marR="56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ro-RO"/>
                    </a:p>
                  </a:txBody>
                  <a:tcPr/>
                </a:tc>
                <a:tc gridSpan="2">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 big happy family</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348" marR="56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5050"/>
                    </a:solidFill>
                  </a:tcPr>
                </a:tc>
                <a:tc hMerge="1">
                  <a:txBody>
                    <a:bodyPr/>
                    <a:lstStyle/>
                    <a:p>
                      <a:endParaRPr lang="ro-RO"/>
                    </a:p>
                  </a:txBody>
                  <a:tcPr/>
                </a:tc>
                <a:tc>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gifts</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348" marR="56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5050"/>
                    </a:solidFill>
                  </a:tcPr>
                </a:tc>
                <a:tc gridSpan="2">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harmony</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348" marR="56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5050"/>
                    </a:solidFill>
                  </a:tcPr>
                </a:tc>
                <a:tc hMerge="1">
                  <a:txBody>
                    <a:bodyPr/>
                    <a:lstStyle/>
                    <a:p>
                      <a:endParaRPr lang="ro-RO"/>
                    </a:p>
                  </a:txBody>
                  <a:tcPr/>
                </a:tc>
                <a:tc gridSpan="2">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disappointment</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348" marR="56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ro-RO"/>
                    </a:p>
                  </a:txBody>
                  <a:tcPr/>
                </a:tc>
                <a:extLst>
                  <a:ext uri="{0D108BD9-81ED-4DB2-BD59-A6C34878D82A}">
                    <a16:rowId xmlns:a16="http://schemas.microsoft.com/office/drawing/2014/main" val="1784370861"/>
                  </a:ext>
                </a:extLst>
              </a:tr>
              <a:tr h="627315">
                <a:tc>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cruelty</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348" marR="56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gridSpan="2">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quarrel</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348" marR="56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ro-RO"/>
                    </a:p>
                  </a:txBody>
                  <a:tcPr/>
                </a:tc>
                <a:tc>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parties</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348" marR="56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5050"/>
                    </a:solidFill>
                  </a:tcPr>
                </a:tc>
                <a:tc gridSpan="2">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Learning together</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348" marR="56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5050"/>
                    </a:solidFill>
                  </a:tcPr>
                </a:tc>
                <a:tc hMerge="1">
                  <a:txBody>
                    <a:bodyPr/>
                    <a:lstStyle/>
                    <a:p>
                      <a:endParaRPr lang="ro-RO"/>
                    </a:p>
                  </a:txBody>
                  <a:tcPr/>
                </a:tc>
                <a:tc gridSpan="2">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Deceit/ lie</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348" marR="56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ro-RO"/>
                    </a:p>
                  </a:txBody>
                  <a:tcPr/>
                </a:tc>
                <a:tc>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abandon</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348" marR="56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extLst>
                  <a:ext uri="{0D108BD9-81ED-4DB2-BD59-A6C34878D82A}">
                    <a16:rowId xmlns:a16="http://schemas.microsoft.com/office/drawing/2014/main" val="4264612611"/>
                  </a:ext>
                </a:extLst>
              </a:tr>
              <a:tr h="627315">
                <a:tc gridSpan="2">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to give up</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348" marR="56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ro-RO"/>
                    </a:p>
                  </a:txBody>
                  <a:tcPr/>
                </a:tc>
                <a:tc gridSpan="2">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tears</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348" marR="56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ro-RO"/>
                    </a:p>
                  </a:txBody>
                  <a:tcPr/>
                </a:tc>
                <a:tc>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smile</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348" marR="56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5050"/>
                    </a:solidFill>
                  </a:tcPr>
                </a:tc>
                <a:tc gridSpan="2">
                  <a:txBody>
                    <a:bodyPr/>
                    <a:lstStyle/>
                    <a:p>
                      <a:pPr>
                        <a:lnSpc>
                          <a:spcPct val="107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distrust</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348" marR="56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ro-RO"/>
                    </a:p>
                  </a:txBody>
                  <a:tcPr/>
                </a:tc>
                <a:tc gridSpan="2">
                  <a:txBody>
                    <a:bodyPr/>
                    <a:lstStyle/>
                    <a:p>
                      <a:pPr>
                        <a:lnSpc>
                          <a:spcPct val="107000"/>
                        </a:lnSpc>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envy</a:t>
                      </a:r>
                      <a:endParaRPr lang="ro-RO"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348" marR="56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ro-RO"/>
                    </a:p>
                  </a:txBody>
                  <a:tcPr/>
                </a:tc>
                <a:extLst>
                  <a:ext uri="{0D108BD9-81ED-4DB2-BD59-A6C34878D82A}">
                    <a16:rowId xmlns:a16="http://schemas.microsoft.com/office/drawing/2014/main" val="537729254"/>
                  </a:ext>
                </a:extLst>
              </a:tr>
            </a:tbl>
          </a:graphicData>
        </a:graphic>
      </p:graphicFrame>
    </p:spTree>
    <p:extLst>
      <p:ext uri="{BB962C8B-B14F-4D97-AF65-F5344CB8AC3E}">
        <p14:creationId xmlns:p14="http://schemas.microsoft.com/office/powerpoint/2010/main" val="2705131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33A8979-851B-43D8-88C2-458D290B7FEB}"/>
              </a:ext>
            </a:extLst>
          </p:cNvPr>
          <p:cNvSpPr/>
          <p:nvPr/>
        </p:nvSpPr>
        <p:spPr>
          <a:xfrm>
            <a:off x="568171" y="625989"/>
            <a:ext cx="11079331" cy="5950347"/>
          </a:xfrm>
          <a:prstGeom prst="rect">
            <a:avLst/>
          </a:prstGeom>
        </p:spPr>
        <p:txBody>
          <a:bodyPr wrap="square">
            <a:spAutoFit/>
          </a:bodyPr>
          <a:lstStyle/>
          <a:p>
            <a:pPr algn="just">
              <a:lnSpc>
                <a:spcPct val="150000"/>
              </a:lnSpc>
              <a:spcAft>
                <a:spcPts val="1000"/>
              </a:spcAft>
            </a:pPr>
            <a:r>
              <a:rPr lang="ro-RO" sz="1400" b="1" dirty="0">
                <a:latin typeface="Times New Roman" panose="02020603050405020304" pitchFamily="18" charset="0"/>
                <a:ea typeface="Calibri" panose="020F0502020204030204" pitchFamily="34" charset="0"/>
                <a:cs typeface="Times New Roman" panose="02020603050405020304" pitchFamily="18" charset="0"/>
              </a:rPr>
              <a:t>2. </a:t>
            </a:r>
            <a:r>
              <a:rPr lang="en-US" sz="1400" b="1" dirty="0">
                <a:latin typeface="Times New Roman" panose="02020603050405020304" pitchFamily="18" charset="0"/>
                <a:ea typeface="Calibri" panose="020F0502020204030204" pitchFamily="34" charset="0"/>
                <a:cs typeface="Times New Roman" panose="02020603050405020304" pitchFamily="18" charset="0"/>
              </a:rPr>
              <a:t>Debate</a:t>
            </a:r>
            <a:r>
              <a:rPr lang="en-US" sz="1400" dirty="0">
                <a:latin typeface="Times New Roman" panose="02020603050405020304" pitchFamily="18" charset="0"/>
                <a:ea typeface="Calibri" panose="020F0502020204030204" pitchFamily="34" charset="0"/>
                <a:cs typeface="Times New Roman" panose="02020603050405020304" pitchFamily="18" charset="0"/>
              </a:rPr>
              <a:t>. The students are asked:  a)Why is the heart the symbol of love? b)Can the heart be the symbol of friendship?  The students bring arguments for their answers.</a:t>
            </a:r>
            <a:endParaRPr lang="ro-RO" sz="1400" b="1" dirty="0">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50000"/>
              </a:lnSpc>
              <a:spcAft>
                <a:spcPts val="1000"/>
              </a:spcAft>
            </a:pPr>
            <a:r>
              <a:rPr lang="ro-RO" sz="1400" b="1" dirty="0">
                <a:latin typeface="Times New Roman" panose="02020603050405020304" pitchFamily="18" charset="0"/>
                <a:ea typeface="Calibri" panose="020F0502020204030204" pitchFamily="34" charset="0"/>
                <a:cs typeface="Times New Roman" panose="02020603050405020304" pitchFamily="18" charset="0"/>
              </a:rPr>
              <a:t>3. </a:t>
            </a:r>
            <a:r>
              <a:rPr lang="en-US" sz="1400" b="1" dirty="0">
                <a:latin typeface="Times New Roman" panose="02020603050405020304" pitchFamily="18" charset="0"/>
                <a:ea typeface="Calibri" panose="020F0502020204030204" pitchFamily="34" charset="0"/>
                <a:cs typeface="Times New Roman" panose="02020603050405020304" pitchFamily="18" charset="0"/>
              </a:rPr>
              <a:t>Brainstorming</a:t>
            </a:r>
            <a:r>
              <a:rPr lang="en-US" sz="1400" dirty="0">
                <a:latin typeface="Times New Roman" panose="02020603050405020304" pitchFamily="18" charset="0"/>
                <a:ea typeface="Calibri" panose="020F0502020204030204" pitchFamily="34" charset="0"/>
                <a:cs typeface="Times New Roman" panose="02020603050405020304" pitchFamily="18" charset="0"/>
              </a:rPr>
              <a:t>.  Group Work. The teacher tells the students that in groups they will name 3 songs about friendship and each group will choose one to talk about its message.</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lvl="0"/>
            <a:r>
              <a:rPr lang="ro-RO" sz="1400" b="1" dirty="0">
                <a:latin typeface="Times New Roman" panose="02020603050405020304" pitchFamily="18" charset="0"/>
                <a:cs typeface="Times New Roman" panose="02020603050405020304" pitchFamily="18" charset="0"/>
              </a:rPr>
              <a:t>4. </a:t>
            </a:r>
            <a:r>
              <a:rPr lang="en-US" sz="1400" b="1" dirty="0">
                <a:latin typeface="Times New Roman" panose="02020603050405020304" pitchFamily="18" charset="0"/>
                <a:cs typeface="Times New Roman" panose="02020603050405020304" pitchFamily="18" charset="0"/>
              </a:rPr>
              <a:t>Identifying. </a:t>
            </a:r>
            <a:r>
              <a:rPr lang="en-US" sz="1400" dirty="0">
                <a:latin typeface="Times New Roman" panose="02020603050405020304" pitchFamily="18" charset="0"/>
                <a:cs typeface="Times New Roman" panose="02020603050405020304" pitchFamily="18" charset="0"/>
              </a:rPr>
              <a:t>The teacher informs the students that they are going to listen to a song about friendship and they will identify the elements through which friendship is defined. The teacher gets feedback.</a:t>
            </a:r>
            <a:endParaRPr lang="ro-RO" sz="1400" dirty="0">
              <a:latin typeface="Times New Roman" panose="02020603050405020304" pitchFamily="18" charset="0"/>
              <a:cs typeface="Times New Roman" panose="02020603050405020304" pitchFamily="18" charset="0"/>
            </a:endParaRPr>
          </a:p>
          <a:p>
            <a:pPr lvl="0"/>
            <a:endParaRPr lang="ro-RO" sz="1400" dirty="0">
              <a:latin typeface="Times New Roman" panose="02020603050405020304" pitchFamily="18" charset="0"/>
              <a:cs typeface="Times New Roman" panose="02020603050405020304" pitchFamily="18" charset="0"/>
            </a:endParaRPr>
          </a:p>
          <a:p>
            <a:pPr lvl="0"/>
            <a:r>
              <a:rPr lang="en-US" sz="1400" b="1" dirty="0">
                <a:latin typeface="Times New Roman" panose="02020603050405020304" pitchFamily="18" charset="0"/>
                <a:cs typeface="Times New Roman" panose="02020603050405020304" pitchFamily="18" charset="0"/>
              </a:rPr>
              <a:t> </a:t>
            </a:r>
            <a:r>
              <a:rPr lang="ro-RO" sz="1400" b="1" dirty="0">
                <a:latin typeface="Times New Roman" panose="02020603050405020304" pitchFamily="18" charset="0"/>
                <a:cs typeface="Times New Roman" panose="02020603050405020304" pitchFamily="18" charset="0"/>
              </a:rPr>
              <a:t>5. </a:t>
            </a:r>
            <a:r>
              <a:rPr lang="en-US" sz="1400" b="1" dirty="0">
                <a:latin typeface="Times New Roman" panose="02020603050405020304" pitchFamily="18" charset="0"/>
                <a:cs typeface="Times New Roman" panose="02020603050405020304" pitchFamily="18" charset="0"/>
              </a:rPr>
              <a:t>Vocabulary. American cultural background.</a:t>
            </a:r>
            <a:r>
              <a:rPr lang="en-US" sz="1400" dirty="0">
                <a:latin typeface="Times New Roman" panose="02020603050405020304" pitchFamily="18" charset="0"/>
                <a:cs typeface="Times New Roman" panose="02020603050405020304" pitchFamily="18" charset="0"/>
              </a:rPr>
              <a:t> The teacher gives the students the first verse of the song and tells them to find items that are specific to the American cultural background and to explain the ones they know something about. Then the teacher gives extra information or explain the meaning of the words that the students do not know about.</a:t>
            </a:r>
            <a:endParaRPr lang="ro-RO" sz="1400" dirty="0">
              <a:latin typeface="Times New Roman" panose="02020603050405020304" pitchFamily="18" charset="0"/>
              <a:cs typeface="Times New Roman" panose="02020603050405020304" pitchFamily="18" charset="0"/>
            </a:endParaRPr>
          </a:p>
          <a:p>
            <a:r>
              <a:rPr lang="en-US" sz="1400" dirty="0"/>
              <a:t> </a:t>
            </a:r>
            <a:endParaRPr lang="ro-RO" sz="1400" dirty="0"/>
          </a:p>
          <a:p>
            <a:pPr algn="just"/>
            <a:r>
              <a:rPr lang="en-US" sz="1400" dirty="0"/>
              <a:t>‘</a:t>
            </a:r>
            <a:r>
              <a:rPr lang="en-US" sz="1400" dirty="0">
                <a:latin typeface="Times New Roman" panose="02020603050405020304" pitchFamily="18" charset="0"/>
                <a:cs typeface="Times New Roman" panose="02020603050405020304" pitchFamily="18" charset="0"/>
              </a:rPr>
              <a:t>Right from the start, couldn't pull us apart, it just works</a:t>
            </a:r>
            <a:endParaRPr lang="ro-RO" sz="1400" dirty="0">
              <a:latin typeface="Times New Roman" panose="02020603050405020304" pitchFamily="18" charset="0"/>
              <a:cs typeface="Times New Roman" panose="02020603050405020304" pitchFamily="18" charset="0"/>
            </a:endParaRPr>
          </a:p>
          <a:p>
            <a:pPr algn="just"/>
            <a:r>
              <a:rPr lang="en-US" sz="1400" dirty="0">
                <a:latin typeface="Times New Roman" panose="02020603050405020304" pitchFamily="18" charset="0"/>
                <a:cs typeface="Times New Roman" panose="02020603050405020304" pitchFamily="18" charset="0"/>
              </a:rPr>
              <a:t>Nobody else ever gets me as well on this earth</a:t>
            </a:r>
            <a:endParaRPr lang="ro-RO" sz="1400" dirty="0">
              <a:latin typeface="Times New Roman" panose="02020603050405020304" pitchFamily="18" charset="0"/>
              <a:cs typeface="Times New Roman" panose="02020603050405020304" pitchFamily="18" charset="0"/>
            </a:endParaRPr>
          </a:p>
          <a:p>
            <a:pPr algn="just"/>
            <a:r>
              <a:rPr lang="en-US" sz="1400" dirty="0">
                <a:latin typeface="Times New Roman" panose="02020603050405020304" pitchFamily="18" charset="0"/>
                <a:cs typeface="Times New Roman" panose="02020603050405020304" pitchFamily="18" charset="0"/>
              </a:rPr>
              <a:t>Like </a:t>
            </a:r>
            <a:r>
              <a:rPr lang="en-US" sz="1400" u="sng" dirty="0">
                <a:latin typeface="Times New Roman" panose="02020603050405020304" pitchFamily="18" charset="0"/>
                <a:cs typeface="Times New Roman" panose="02020603050405020304" pitchFamily="18" charset="0"/>
              </a:rPr>
              <a:t>rock and roll</a:t>
            </a:r>
            <a:r>
              <a:rPr lang="en-US" sz="1400" dirty="0">
                <a:latin typeface="Times New Roman" panose="02020603050405020304" pitchFamily="18" charset="0"/>
                <a:cs typeface="Times New Roman" panose="02020603050405020304" pitchFamily="18" charset="0"/>
              </a:rPr>
              <a:t>, </a:t>
            </a:r>
            <a:r>
              <a:rPr lang="en-US" sz="1400" u="sng" dirty="0">
                <a:latin typeface="Times New Roman" panose="02020603050405020304" pitchFamily="18" charset="0"/>
                <a:cs typeface="Times New Roman" panose="02020603050405020304" pitchFamily="18" charset="0"/>
              </a:rPr>
              <a:t>Marshall’s and </a:t>
            </a:r>
            <a:r>
              <a:rPr lang="en-US" sz="1400" u="sng" dirty="0" err="1">
                <a:latin typeface="Times New Roman" panose="02020603050405020304" pitchFamily="18" charset="0"/>
                <a:cs typeface="Times New Roman" panose="02020603050405020304" pitchFamily="18" charset="0"/>
              </a:rPr>
              <a:t>Telly’s</a:t>
            </a:r>
            <a:endParaRPr lang="ro-RO" sz="1400" dirty="0">
              <a:latin typeface="Times New Roman" panose="02020603050405020304" pitchFamily="18" charset="0"/>
              <a:cs typeface="Times New Roman" panose="02020603050405020304" pitchFamily="18" charset="0"/>
            </a:endParaRPr>
          </a:p>
          <a:p>
            <a:pPr algn="just"/>
            <a:r>
              <a:rPr lang="en-US" sz="1400" u="sng" dirty="0">
                <a:latin typeface="Times New Roman" panose="02020603050405020304" pitchFamily="18" charset="0"/>
                <a:cs typeface="Times New Roman" panose="02020603050405020304" pitchFamily="18" charset="0"/>
              </a:rPr>
              <a:t>Mac and cheese</a:t>
            </a:r>
            <a:r>
              <a:rPr lang="en-US" sz="1400" dirty="0">
                <a:latin typeface="Times New Roman" panose="02020603050405020304" pitchFamily="18" charset="0"/>
                <a:cs typeface="Times New Roman" panose="02020603050405020304" pitchFamily="18" charset="0"/>
              </a:rPr>
              <a:t>, </a:t>
            </a:r>
            <a:r>
              <a:rPr lang="en-US" sz="1400" u="sng" dirty="0">
                <a:latin typeface="Times New Roman" panose="02020603050405020304" pitchFamily="18" charset="0"/>
                <a:cs typeface="Times New Roman" panose="02020603050405020304" pitchFamily="18" charset="0"/>
              </a:rPr>
              <a:t>PBs and jellies</a:t>
            </a:r>
            <a:endParaRPr lang="ro-RO" sz="1400" dirty="0">
              <a:latin typeface="Times New Roman" panose="02020603050405020304" pitchFamily="18" charset="0"/>
              <a:cs typeface="Times New Roman" panose="02020603050405020304" pitchFamily="18" charset="0"/>
            </a:endParaRPr>
          </a:p>
          <a:p>
            <a:pPr algn="just"/>
            <a:r>
              <a:rPr lang="en-US" sz="1400" dirty="0">
                <a:latin typeface="Times New Roman" panose="02020603050405020304" pitchFamily="18" charset="0"/>
                <a:cs typeface="Times New Roman" panose="02020603050405020304" pitchFamily="18" charset="0"/>
              </a:rPr>
              <a:t>Some things are better together, and that’s you and me’</a:t>
            </a:r>
            <a:endParaRPr lang="ro-RO" sz="1400" dirty="0">
              <a:latin typeface="Times New Roman" panose="02020603050405020304" pitchFamily="18" charset="0"/>
              <a:cs typeface="Times New Roman" panose="02020603050405020304" pitchFamily="18" charset="0"/>
            </a:endParaRPr>
          </a:p>
          <a:p>
            <a:pPr algn="just"/>
            <a:endParaRPr lang="ro-RO" sz="1400" dirty="0">
              <a:latin typeface="Times New Roman" panose="02020603050405020304" pitchFamily="18" charset="0"/>
              <a:cs typeface="Times New Roman" panose="02020603050405020304" pitchFamily="18" charset="0"/>
            </a:endParaRPr>
          </a:p>
          <a:p>
            <a:pPr lvl="0"/>
            <a:r>
              <a:rPr lang="ro-RO" sz="1400" dirty="0">
                <a:latin typeface="Times New Roman" panose="02020603050405020304" pitchFamily="18" charset="0"/>
                <a:cs typeface="Times New Roman" panose="02020603050405020304" pitchFamily="18" charset="0"/>
              </a:rPr>
              <a:t>a) </a:t>
            </a:r>
            <a:r>
              <a:rPr lang="en-US" sz="1400" dirty="0">
                <a:latin typeface="Times New Roman" panose="02020603050405020304" pitchFamily="18" charset="0"/>
                <a:cs typeface="Times New Roman" panose="02020603050405020304" pitchFamily="18" charset="0"/>
              </a:rPr>
              <a:t>Mac and cheese- ‘macaroni and cheese’ is one of the most popular American dishes;</a:t>
            </a:r>
            <a:endParaRPr lang="ro-RO" sz="1400" dirty="0">
              <a:latin typeface="Times New Roman" panose="02020603050405020304" pitchFamily="18" charset="0"/>
              <a:cs typeface="Times New Roman" panose="02020603050405020304" pitchFamily="18" charset="0"/>
            </a:endParaRPr>
          </a:p>
          <a:p>
            <a:pPr lvl="0"/>
            <a:r>
              <a:rPr lang="ro-RO" sz="1400" dirty="0">
                <a:latin typeface="Times New Roman" panose="02020603050405020304" pitchFamily="18" charset="0"/>
                <a:cs typeface="Times New Roman" panose="02020603050405020304" pitchFamily="18" charset="0"/>
              </a:rPr>
              <a:t>b) </a:t>
            </a:r>
            <a:r>
              <a:rPr lang="en-US" sz="1400" dirty="0">
                <a:latin typeface="Times New Roman" panose="02020603050405020304" pitchFamily="18" charset="0"/>
                <a:cs typeface="Times New Roman" panose="02020603050405020304" pitchFamily="18" charset="0"/>
              </a:rPr>
              <a:t>Marshall's and </a:t>
            </a:r>
            <a:r>
              <a:rPr lang="en-US" sz="1400" dirty="0" err="1">
                <a:latin typeface="Times New Roman" panose="02020603050405020304" pitchFamily="18" charset="0"/>
                <a:cs typeface="Times New Roman" panose="02020603050405020304" pitchFamily="18" charset="0"/>
              </a:rPr>
              <a:t>Telly's</a:t>
            </a:r>
            <a:r>
              <a:rPr lang="en-US" sz="1400" dirty="0">
                <a:latin typeface="Times New Roman" panose="02020603050405020304" pitchFamily="18" charset="0"/>
                <a:cs typeface="Times New Roman" panose="02020603050405020304" pitchFamily="18" charset="0"/>
              </a:rPr>
              <a:t> expression from the song refers to the </a:t>
            </a:r>
            <a:r>
              <a:rPr lang="en-US" sz="1400" dirty="0" err="1">
                <a:latin typeface="Times New Roman" panose="02020603050405020304" pitchFamily="18" charset="0"/>
                <a:cs typeface="Times New Roman" panose="02020603050405020304" pitchFamily="18" charset="0"/>
              </a:rPr>
              <a:t>Telly</a:t>
            </a:r>
            <a:r>
              <a:rPr lang="en-US" sz="1400" dirty="0">
                <a:latin typeface="Times New Roman" panose="02020603050405020304" pitchFamily="18" charset="0"/>
                <a:cs typeface="Times New Roman" panose="02020603050405020304" pitchFamily="18" charset="0"/>
              </a:rPr>
              <a:t> Awards that honor “excellence in video and television across all screens and to the fact that USC Marshall’s Online MBA program was twice honored at the 39th annual </a:t>
            </a:r>
            <a:r>
              <a:rPr lang="en-US" sz="1400" dirty="0" err="1">
                <a:latin typeface="Times New Roman" panose="02020603050405020304" pitchFamily="18" charset="0"/>
                <a:cs typeface="Times New Roman" panose="02020603050405020304" pitchFamily="18" charset="0"/>
              </a:rPr>
              <a:t>Telly</a:t>
            </a:r>
            <a:r>
              <a:rPr lang="en-US" sz="1400" dirty="0">
                <a:latin typeface="Times New Roman" panose="02020603050405020304" pitchFamily="18" charset="0"/>
                <a:cs typeface="Times New Roman" panose="02020603050405020304" pitchFamily="18" charset="0"/>
              </a:rPr>
              <a:t> Awards;</a:t>
            </a:r>
            <a:endParaRPr lang="ro-RO" sz="1400" dirty="0">
              <a:latin typeface="Times New Roman" panose="02020603050405020304" pitchFamily="18" charset="0"/>
              <a:cs typeface="Times New Roman" panose="02020603050405020304" pitchFamily="18" charset="0"/>
            </a:endParaRPr>
          </a:p>
          <a:p>
            <a:pPr lvl="0"/>
            <a:r>
              <a:rPr lang="ro-RO" sz="1400" dirty="0">
                <a:latin typeface="Times New Roman" panose="02020603050405020304" pitchFamily="18" charset="0"/>
                <a:cs typeface="Times New Roman" panose="02020603050405020304" pitchFamily="18" charset="0"/>
              </a:rPr>
              <a:t>c)</a:t>
            </a:r>
            <a:r>
              <a:rPr lang="en-US" sz="1400" dirty="0">
                <a:latin typeface="Times New Roman" panose="02020603050405020304" pitchFamily="18" charset="0"/>
                <a:cs typeface="Times New Roman" panose="02020603050405020304" pitchFamily="18" charset="0"/>
              </a:rPr>
              <a:t>Mac and cheese- ‘macaroni and cheese’ is one of the most popular American dishes</a:t>
            </a:r>
            <a:endParaRPr lang="ro-RO" sz="1400" dirty="0">
              <a:latin typeface="Times New Roman" panose="02020603050405020304" pitchFamily="18" charset="0"/>
              <a:cs typeface="Times New Roman" panose="02020603050405020304" pitchFamily="18" charset="0"/>
            </a:endParaRPr>
          </a:p>
          <a:p>
            <a:pPr lvl="0"/>
            <a:r>
              <a:rPr lang="en-US" sz="1400" dirty="0">
                <a:latin typeface="Times New Roman" panose="02020603050405020304" pitchFamily="18" charset="0"/>
                <a:cs typeface="Times New Roman" panose="02020603050405020304" pitchFamily="18" charset="0"/>
              </a:rPr>
              <a:t>Marshall's and </a:t>
            </a:r>
            <a:r>
              <a:rPr lang="en-US" sz="1400" dirty="0" err="1">
                <a:latin typeface="Times New Roman" panose="02020603050405020304" pitchFamily="18" charset="0"/>
                <a:cs typeface="Times New Roman" panose="02020603050405020304" pitchFamily="18" charset="0"/>
              </a:rPr>
              <a:t>Telly's</a:t>
            </a:r>
            <a:r>
              <a:rPr lang="en-US" sz="1400" dirty="0">
                <a:latin typeface="Times New Roman" panose="02020603050405020304" pitchFamily="18" charset="0"/>
                <a:cs typeface="Times New Roman" panose="02020603050405020304" pitchFamily="18" charset="0"/>
              </a:rPr>
              <a:t> expression from the song refers to the </a:t>
            </a:r>
            <a:r>
              <a:rPr lang="en-US" sz="1400" dirty="0" err="1">
                <a:latin typeface="Times New Roman" panose="02020603050405020304" pitchFamily="18" charset="0"/>
                <a:cs typeface="Times New Roman" panose="02020603050405020304" pitchFamily="18" charset="0"/>
              </a:rPr>
              <a:t>Telly</a:t>
            </a:r>
            <a:r>
              <a:rPr lang="en-US" sz="1400" dirty="0">
                <a:latin typeface="Times New Roman" panose="02020603050405020304" pitchFamily="18" charset="0"/>
                <a:cs typeface="Times New Roman" panose="02020603050405020304" pitchFamily="18" charset="0"/>
              </a:rPr>
              <a:t> Awards that honor “excellence in video and television across all screens and to the fact that USC Marshall’s Online MBA program was twice honored at the 39th annual </a:t>
            </a:r>
            <a:r>
              <a:rPr lang="en-US" sz="1400" dirty="0" err="1">
                <a:latin typeface="Times New Roman" panose="02020603050405020304" pitchFamily="18" charset="0"/>
                <a:cs typeface="Times New Roman" panose="02020603050405020304" pitchFamily="18" charset="0"/>
              </a:rPr>
              <a:t>Telly</a:t>
            </a:r>
            <a:r>
              <a:rPr lang="en-US" sz="1400" dirty="0">
                <a:latin typeface="Times New Roman" panose="02020603050405020304" pitchFamily="18" charset="0"/>
                <a:cs typeface="Times New Roman" panose="02020603050405020304" pitchFamily="18" charset="0"/>
              </a:rPr>
              <a:t> Awards;</a:t>
            </a:r>
            <a:endParaRPr lang="ro-RO" sz="1400" dirty="0">
              <a:latin typeface="Times New Roman" panose="02020603050405020304" pitchFamily="18" charset="0"/>
              <a:cs typeface="Times New Roman" panose="02020603050405020304" pitchFamily="18" charset="0"/>
            </a:endParaRPr>
          </a:p>
          <a:p>
            <a:pPr algn="just"/>
            <a:endParaRPr lang="ro-RO"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6046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3A21CF-9C89-4B29-A463-7413433FB76C}"/>
              </a:ext>
            </a:extLst>
          </p:cNvPr>
          <p:cNvSpPr/>
          <p:nvPr/>
        </p:nvSpPr>
        <p:spPr>
          <a:xfrm>
            <a:off x="727969" y="353727"/>
            <a:ext cx="10910655" cy="2197846"/>
          </a:xfrm>
          <a:prstGeom prst="rect">
            <a:avLst/>
          </a:prstGeom>
        </p:spPr>
        <p:txBody>
          <a:bodyPr wrap="square">
            <a:spAutoFit/>
          </a:bodyPr>
          <a:lstStyle/>
          <a:p>
            <a:pPr lvl="0" algn="just">
              <a:lnSpc>
                <a:spcPct val="150000"/>
              </a:lnSpc>
              <a:spcAft>
                <a:spcPts val="800"/>
              </a:spcAft>
            </a:pP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 Rock and roll - a genre of popular music that originated and evolved in the United States during the late 1940s and early 1950s from musical styles such as gospel, jump blues, jazz, boogie </a:t>
            </a:r>
            <a:r>
              <a:rPr lang="en-US" sz="1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woogie</a:t>
            </a: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rhythm and blues, and country music.;</a:t>
            </a:r>
          </a:p>
          <a:p>
            <a:pPr lvl="0" algn="just">
              <a:lnSpc>
                <a:spcPct val="150000"/>
              </a:lnSpc>
              <a:spcAft>
                <a:spcPts val="800"/>
              </a:spcAft>
            </a:pP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 The students are asked: ‘Why are these elements presented in twos, as a pair?’ They are to find other examples of pairs in the text and explain what they think they have been used.</a:t>
            </a:r>
          </a:p>
          <a:p>
            <a:pPr algn="just">
              <a:lnSpc>
                <a:spcPct val="150000"/>
              </a:lnSpc>
              <a:spcAft>
                <a:spcPts val="800"/>
              </a:spcAft>
            </a:pPr>
            <a:r>
              <a:rPr lang="en-US" sz="1400" b="1" dirty="0">
                <a:latin typeface="Times New Roman" panose="02020603050405020304" pitchFamily="18" charset="0"/>
                <a:cs typeface="Times New Roman" panose="02020603050405020304" pitchFamily="18" charset="0"/>
              </a:rPr>
              <a:t>7. Matching items of vocabulary</a:t>
            </a:r>
            <a:r>
              <a:rPr lang="en-US" sz="1400" dirty="0">
                <a:latin typeface="Times New Roman" panose="02020603050405020304" pitchFamily="18" charset="0"/>
                <a:cs typeface="Times New Roman" panose="02020603050405020304" pitchFamily="18" charset="0"/>
              </a:rPr>
              <a:t>. The teacher gives the students a worksheet in which they have to match items of vocabulary from the song with their explanation. They will try to understand the meaning from the context</a:t>
            </a:r>
            <a:r>
              <a:rPr lang="ro-RO" sz="1400" dirty="0">
                <a:latin typeface="Times New Roman" panose="02020603050405020304" pitchFamily="18" charset="0"/>
                <a:cs typeface="Times New Roman" panose="02020603050405020304" pitchFamily="18" charset="0"/>
              </a:rPr>
              <a:t>.</a:t>
            </a:r>
            <a:endPar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id="{74E2377A-6FBE-4144-B45C-03714475E4D0}"/>
              </a:ext>
            </a:extLst>
          </p:cNvPr>
          <p:cNvGraphicFramePr>
            <a:graphicFrameLocks noGrp="1"/>
          </p:cNvGraphicFramePr>
          <p:nvPr>
            <p:extLst>
              <p:ext uri="{D42A27DB-BD31-4B8C-83A1-F6EECF244321}">
                <p14:modId xmlns:p14="http://schemas.microsoft.com/office/powerpoint/2010/main" val="2923850108"/>
              </p:ext>
            </p:extLst>
          </p:nvPr>
        </p:nvGraphicFramePr>
        <p:xfrm>
          <a:off x="615520" y="2551573"/>
          <a:ext cx="11443316" cy="3275838"/>
        </p:xfrm>
        <a:graphic>
          <a:graphicData uri="http://schemas.openxmlformats.org/drawingml/2006/table">
            <a:tbl>
              <a:tblPr firstRow="1" firstCol="1" bandRow="1"/>
              <a:tblGrid>
                <a:gridCol w="2047782">
                  <a:extLst>
                    <a:ext uri="{9D8B030D-6E8A-4147-A177-3AD203B41FA5}">
                      <a16:colId xmlns:a16="http://schemas.microsoft.com/office/drawing/2014/main" val="3589719998"/>
                    </a:ext>
                  </a:extLst>
                </a:gridCol>
                <a:gridCol w="9395534">
                  <a:extLst>
                    <a:ext uri="{9D8B030D-6E8A-4147-A177-3AD203B41FA5}">
                      <a16:colId xmlns:a16="http://schemas.microsoft.com/office/drawing/2014/main" val="3519618470"/>
                    </a:ext>
                  </a:extLst>
                </a:gridCol>
              </a:tblGrid>
              <a:tr h="484590">
                <a:tc>
                  <a:txBody>
                    <a:bodyPr/>
                    <a:lstStyle/>
                    <a:p>
                      <a:pPr marL="0" lvl="0" indent="0" algn="just">
                        <a:lnSpc>
                          <a:spcPct val="150000"/>
                        </a:lnSpc>
                        <a:spcAft>
                          <a:spcPts val="800"/>
                        </a:spcAft>
                        <a:buFont typeface="+mj-lt"/>
                        <a:buNone/>
                      </a:pPr>
                      <a:r>
                        <a:rPr lang="en-US" sz="1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1.Pull somebody apart</a:t>
                      </a:r>
                      <a:endParaRPr lang="ro-RO"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800"/>
                        </a:spcAft>
                      </a:pPr>
                      <a:r>
                        <a:rPr lang="en-US" sz="14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a)a homeboy, a boy or man from your own town, or someone who is a close friend</a:t>
                      </a:r>
                      <a:endParaRPr lang="ro-RO"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716808"/>
                  </a:ext>
                </a:extLst>
              </a:tr>
              <a:tr h="541538">
                <a:tc>
                  <a:txBody>
                    <a:bodyPr/>
                    <a:lstStyle/>
                    <a:p>
                      <a:pPr marL="0" lvl="0" indent="0" algn="just">
                        <a:lnSpc>
                          <a:spcPct val="150000"/>
                        </a:lnSpc>
                        <a:spcAft>
                          <a:spcPts val="800"/>
                        </a:spcAft>
                        <a:buFont typeface="+mj-lt"/>
                        <a:buNone/>
                      </a:pPr>
                      <a:r>
                        <a:rPr lang="en-US" sz="1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2.Dude</a:t>
                      </a:r>
                      <a:endParaRPr lang="ro-RO" sz="1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a:lnSpc>
                          <a:spcPct val="150000"/>
                        </a:lnSpc>
                        <a:spcAft>
                          <a:spcPts val="800"/>
                        </a:spcAft>
                        <a:buFont typeface="+mj-lt"/>
                        <a:buNone/>
                      </a:pPr>
                      <a:r>
                        <a:rPr lang="ro-RO" sz="1400" b="0" i="0" kern="1200" dirty="0">
                          <a:solidFill>
                            <a:schemeClr val="tx1"/>
                          </a:solidFill>
                          <a:effectLst/>
                          <a:latin typeface="Times New Roman" panose="02020603050405020304" pitchFamily="18" charset="0"/>
                          <a:ea typeface="+mn-ea"/>
                          <a:cs typeface="Times New Roman" panose="02020603050405020304" pitchFamily="18" charset="0"/>
                        </a:rPr>
                        <a:t>/d(j)uːd/</a:t>
                      </a:r>
                      <a:endParaRPr lang="ro-RO"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b) a person who treats diseases by pressing a person's joints (= places where two bones are connected), especially those in the back</a:t>
                      </a:r>
                      <a:endParaRPr lang="ro-RO"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9890184"/>
                  </a:ext>
                </a:extLst>
              </a:tr>
              <a:tr h="346229">
                <a:tc>
                  <a:txBody>
                    <a:bodyPr/>
                    <a:lstStyle/>
                    <a:p>
                      <a:pPr algn="just">
                        <a:lnSpc>
                          <a:spcPct val="150000"/>
                        </a:lnSpc>
                        <a:spcAft>
                          <a:spcPts val="800"/>
                        </a:spcAft>
                      </a:pPr>
                      <a:r>
                        <a:rPr lang="en-US" sz="1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3.Chiropractor</a:t>
                      </a:r>
                      <a:endParaRPr lang="ro-RO" sz="1400" b="0" i="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ro-RO" sz="1400" b="0" i="0" kern="1200" dirty="0">
                          <a:solidFill>
                            <a:schemeClr val="tx1"/>
                          </a:solidFill>
                          <a:effectLst/>
                          <a:latin typeface="Times New Roman" panose="02020603050405020304" pitchFamily="18" charset="0"/>
                          <a:ea typeface="+mn-ea"/>
                          <a:cs typeface="Times New Roman" panose="02020603050405020304" pitchFamily="18" charset="0"/>
                        </a:rPr>
                        <a:t>/ˈkʌɪrə(ʊ)ˌpraktə/</a:t>
                      </a:r>
                      <a:endParaRPr lang="ro-RO"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800"/>
                        </a:spcAft>
                      </a:pPr>
                      <a:r>
                        <a:rPr lang="en-US" sz="14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c)to be willing and prepared to help or defend someone; to look out for someone in case they need assistance.</a:t>
                      </a:r>
                      <a:endParaRPr lang="ro-RO"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8766836"/>
                  </a:ext>
                </a:extLst>
              </a:tr>
              <a:tr h="276434">
                <a:tc>
                  <a:txBody>
                    <a:bodyPr/>
                    <a:lstStyle/>
                    <a:p>
                      <a:pPr algn="just">
                        <a:lnSpc>
                          <a:spcPct val="150000"/>
                        </a:lnSpc>
                        <a:spcAft>
                          <a:spcPts val="800"/>
                        </a:spcAft>
                      </a:pPr>
                      <a:r>
                        <a:rPr lang="en-US" sz="14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r>
                        <a:rPr lang="en-US" sz="1400" b="1"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Homie</a:t>
                      </a:r>
                      <a:r>
                        <a:rPr lang="en-US" sz="1400" b="1"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4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homey</a:t>
                      </a:r>
                      <a:endParaRPr lang="ro-RO"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800"/>
                        </a:spcAft>
                      </a:pPr>
                      <a:r>
                        <a:rPr lang="en-US" sz="14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d)To thoroughly understood one's personality</a:t>
                      </a:r>
                      <a:endParaRPr lang="ro-RO"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4111354"/>
                  </a:ext>
                </a:extLst>
              </a:tr>
              <a:tr h="412600">
                <a:tc>
                  <a:txBody>
                    <a:bodyPr/>
                    <a:lstStyle/>
                    <a:p>
                      <a:pPr algn="just">
                        <a:lnSpc>
                          <a:spcPct val="150000"/>
                        </a:lnSpc>
                        <a:spcAft>
                          <a:spcPts val="800"/>
                        </a:spcAft>
                      </a:pPr>
                      <a:r>
                        <a:rPr lang="en-US" sz="14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5.To get somebody</a:t>
                      </a:r>
                      <a:endParaRPr lang="ro-RO"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en-US" sz="14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e)a man; a guy (often as a form of address, mainly US slang)/any man, or one who comes from a city and dresses in a stylish way</a:t>
                      </a:r>
                      <a:endParaRPr lang="ro-RO"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1077216"/>
                  </a:ext>
                </a:extLst>
              </a:tr>
              <a:tr h="690118">
                <a:tc>
                  <a:txBody>
                    <a:bodyPr/>
                    <a:lstStyle/>
                    <a:p>
                      <a:pPr algn="just">
                        <a:lnSpc>
                          <a:spcPct val="150000"/>
                        </a:lnSpc>
                        <a:spcAft>
                          <a:spcPts val="80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6. To get (someone's) back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800"/>
                        </a:spcAft>
                      </a:pPr>
                      <a:r>
                        <a:rPr lang="en-US" sz="1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f)to separate/ to make the relationships between people in a group bad or difficult</a:t>
                      </a:r>
                      <a:endParaRPr lang="ro-RO"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5740358"/>
                  </a:ext>
                </a:extLst>
              </a:tr>
            </a:tbl>
          </a:graphicData>
        </a:graphic>
      </p:graphicFrame>
      <p:sp>
        <p:nvSpPr>
          <p:cNvPr id="2" name="Rectangle 1">
            <a:extLst>
              <a:ext uri="{FF2B5EF4-FFF2-40B4-BE49-F238E27FC236}">
                <a16:creationId xmlns:a16="http://schemas.microsoft.com/office/drawing/2014/main" id="{B5187B8A-D049-436B-B100-E0AD672CDB39}"/>
              </a:ext>
            </a:extLst>
          </p:cNvPr>
          <p:cNvSpPr/>
          <p:nvPr/>
        </p:nvSpPr>
        <p:spPr>
          <a:xfrm>
            <a:off x="615520" y="5903123"/>
            <a:ext cx="8635012" cy="802592"/>
          </a:xfrm>
          <a:prstGeom prst="rect">
            <a:avLst/>
          </a:prstGeom>
        </p:spPr>
        <p:txBody>
          <a:bodyPr wrap="square">
            <a:spAutoFit/>
          </a:bodyPr>
          <a:lstStyle/>
          <a:p>
            <a:pPr marL="457200" lvl="0" algn="just">
              <a:lnSpc>
                <a:spcPct val="150000"/>
              </a:lnSpc>
              <a:spcAft>
                <a:spcPts val="800"/>
              </a:spcAft>
            </a:pPr>
            <a:r>
              <a:rPr lang="en-US" sz="1400" dirty="0">
                <a:solidFill>
                  <a:srgbClr val="000000"/>
                </a:solidFill>
                <a:latin typeface="Times New Roman" panose="02020603050405020304" pitchFamily="18" charset="0"/>
                <a:ea typeface="Times New Roman" panose="02020603050405020304" pitchFamily="18" charset="0"/>
              </a:rPr>
              <a:t>Answers.</a:t>
            </a:r>
            <a:endParaRPr lang="ro-RO" sz="1400" dirty="0">
              <a:solidFill>
                <a:prstClr val="black"/>
              </a:solidFill>
              <a:latin typeface="Times New Roman" panose="02020603050405020304" pitchFamily="18" charset="0"/>
              <a:ea typeface="Times New Roman" panose="02020603050405020304" pitchFamily="18" charset="0"/>
            </a:endParaRPr>
          </a:p>
          <a:p>
            <a:pPr marL="457200" lvl="0" algn="just">
              <a:lnSpc>
                <a:spcPct val="150000"/>
              </a:lnSpc>
              <a:spcAft>
                <a:spcPts val="800"/>
              </a:spcAft>
            </a:pPr>
            <a:r>
              <a:rPr lang="en-US" sz="1400" dirty="0">
                <a:solidFill>
                  <a:srgbClr val="000000"/>
                </a:solidFill>
                <a:latin typeface="Times New Roman" panose="02020603050405020304" pitchFamily="18" charset="0"/>
                <a:ea typeface="Times New Roman" panose="02020603050405020304" pitchFamily="18" charset="0"/>
              </a:rPr>
              <a:t>1-f; 2-e; 3-b; 4-a; 5-d; 6-c</a:t>
            </a:r>
            <a:endParaRPr lang="ro-RO" sz="1400" dirty="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35557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2A9EB9C-F48A-40D3-8875-7C3A9306D979}"/>
              </a:ext>
            </a:extLst>
          </p:cNvPr>
          <p:cNvSpPr/>
          <p:nvPr/>
        </p:nvSpPr>
        <p:spPr>
          <a:xfrm>
            <a:off x="374341" y="717172"/>
            <a:ext cx="11443317" cy="6045053"/>
          </a:xfrm>
          <a:prstGeom prst="rect">
            <a:avLst/>
          </a:prstGeom>
        </p:spPr>
        <p:txBody>
          <a:bodyPr wrap="square">
            <a:spAutoFit/>
          </a:bodyPr>
          <a:lstStyle/>
          <a:p>
            <a:pPr lvl="0" algn="just">
              <a:lnSpc>
                <a:spcPct val="150000"/>
              </a:lnSpc>
              <a:spcAft>
                <a:spcPts val="800"/>
              </a:spcAft>
            </a:pPr>
            <a:r>
              <a:rPr lang="ro-RO" sz="1400" dirty="0">
                <a:solidFill>
                  <a:srgbClr val="000000"/>
                </a:solidFill>
                <a:latin typeface="Times New Roman" panose="02020603050405020304" pitchFamily="18" charset="0"/>
                <a:ea typeface="Times New Roman" panose="02020603050405020304" pitchFamily="18" charset="0"/>
              </a:rPr>
              <a:t>8. </a:t>
            </a:r>
            <a:r>
              <a:rPr lang="en-US" sz="1400" b="1" dirty="0">
                <a:solidFill>
                  <a:srgbClr val="000000"/>
                </a:solidFill>
                <a:latin typeface="Times New Roman" panose="02020603050405020304" pitchFamily="18" charset="0"/>
                <a:ea typeface="Times New Roman" panose="02020603050405020304" pitchFamily="18" charset="0"/>
              </a:rPr>
              <a:t>Group Work</a:t>
            </a:r>
            <a:r>
              <a:rPr lang="en-US" sz="1400" dirty="0">
                <a:solidFill>
                  <a:srgbClr val="000000"/>
                </a:solidFill>
                <a:latin typeface="Times New Roman" panose="02020603050405020304" pitchFamily="18" charset="0"/>
                <a:ea typeface="Times New Roman" panose="02020603050405020304" pitchFamily="18" charset="0"/>
              </a:rPr>
              <a:t>. The students will make up sentences using the new items of vocabulary</a:t>
            </a:r>
            <a:endParaRPr lang="ro-RO" sz="1400" dirty="0">
              <a:latin typeface="Times New Roman" panose="02020603050405020304" pitchFamily="18" charset="0"/>
              <a:ea typeface="Times New Roman" panose="02020603050405020304" pitchFamily="18" charset="0"/>
            </a:endParaRPr>
          </a:p>
          <a:p>
            <a:pPr lvl="0" algn="just">
              <a:lnSpc>
                <a:spcPct val="150000"/>
              </a:lnSpc>
              <a:spcAft>
                <a:spcPts val="800"/>
              </a:spcAft>
            </a:pPr>
            <a:r>
              <a:rPr lang="ro-RO" sz="1400" dirty="0">
                <a:solidFill>
                  <a:srgbClr val="000000"/>
                </a:solidFill>
                <a:latin typeface="Times New Roman" panose="02020603050405020304" pitchFamily="18" charset="0"/>
                <a:ea typeface="Times New Roman" panose="02020603050405020304" pitchFamily="18" charset="0"/>
              </a:rPr>
              <a:t>9. </a:t>
            </a:r>
            <a:r>
              <a:rPr lang="en-US" sz="1400" dirty="0">
                <a:solidFill>
                  <a:srgbClr val="000000"/>
                </a:solidFill>
                <a:latin typeface="Times New Roman" panose="02020603050405020304" pitchFamily="18" charset="0"/>
                <a:ea typeface="Times New Roman" panose="02020603050405020304" pitchFamily="18" charset="0"/>
              </a:rPr>
              <a:t> </a:t>
            </a:r>
            <a:r>
              <a:rPr lang="en-US" sz="1400" b="1" dirty="0">
                <a:solidFill>
                  <a:srgbClr val="000000"/>
                </a:solidFill>
                <a:latin typeface="Times New Roman" panose="02020603050405020304" pitchFamily="18" charset="0"/>
                <a:ea typeface="Times New Roman" panose="02020603050405020304" pitchFamily="18" charset="0"/>
              </a:rPr>
              <a:t>Homework</a:t>
            </a:r>
            <a:r>
              <a:rPr lang="en-US" sz="1400" dirty="0">
                <a:solidFill>
                  <a:srgbClr val="000000"/>
                </a:solidFill>
                <a:latin typeface="Times New Roman" panose="02020603050405020304" pitchFamily="18" charset="0"/>
                <a:ea typeface="Times New Roman" panose="02020603050405020304" pitchFamily="18" charset="0"/>
              </a:rPr>
              <a:t>. The students will write an argumentative essay with the title ‘What would I do without a friend like you?’ (140-160 words)</a:t>
            </a:r>
            <a:endParaRPr lang="ro-RO" sz="1400" dirty="0">
              <a:latin typeface="Times New Roman" panose="02020603050405020304" pitchFamily="18" charset="0"/>
              <a:ea typeface="Times New Roman" panose="02020603050405020304" pitchFamily="18" charset="0"/>
            </a:endParaRPr>
          </a:p>
          <a:p>
            <a:pPr algn="just">
              <a:lnSpc>
                <a:spcPct val="150000"/>
              </a:lnSpc>
              <a:spcAft>
                <a:spcPts val="800"/>
              </a:spcAft>
            </a:pPr>
            <a:r>
              <a:rPr lang="en-US" sz="1600" b="1" dirty="0">
                <a:solidFill>
                  <a:srgbClr val="000000"/>
                </a:solidFill>
                <a:latin typeface="Times New Roman" panose="02020603050405020304" pitchFamily="18" charset="0"/>
                <a:ea typeface="Times New Roman" panose="02020603050405020304" pitchFamily="18" charset="0"/>
              </a:rPr>
              <a:t>2nd sequence of teaching techniques</a:t>
            </a:r>
            <a:endParaRPr lang="ro-RO" sz="1600" dirty="0">
              <a:latin typeface="Times New Roman" panose="02020603050405020304" pitchFamily="18" charset="0"/>
              <a:ea typeface="Times New Roman" panose="02020603050405020304" pitchFamily="18" charset="0"/>
            </a:endParaRPr>
          </a:p>
          <a:p>
            <a:pPr algn="just">
              <a:lnSpc>
                <a:spcPct val="150000"/>
              </a:lnSpc>
              <a:spcAft>
                <a:spcPts val="800"/>
              </a:spcAft>
            </a:pPr>
            <a:r>
              <a:rPr lang="en-US" sz="1400" dirty="0">
                <a:solidFill>
                  <a:srgbClr val="000000"/>
                </a:solidFill>
                <a:latin typeface="Times New Roman" panose="02020603050405020304" pitchFamily="18" charset="0"/>
                <a:ea typeface="Times New Roman" panose="02020603050405020304" pitchFamily="18" charset="0"/>
              </a:rPr>
              <a:t>1. </a:t>
            </a:r>
            <a:r>
              <a:rPr lang="en-US" sz="1400" b="1" dirty="0">
                <a:solidFill>
                  <a:srgbClr val="000000"/>
                </a:solidFill>
                <a:latin typeface="Times New Roman" panose="02020603050405020304" pitchFamily="18" charset="0"/>
                <a:ea typeface="Times New Roman" panose="02020603050405020304" pitchFamily="18" charset="0"/>
              </a:rPr>
              <a:t>Unjumble the lines of the lyrics</a:t>
            </a:r>
            <a:r>
              <a:rPr lang="en-US" sz="1400" dirty="0">
                <a:solidFill>
                  <a:srgbClr val="000000"/>
                </a:solidFill>
                <a:latin typeface="Times New Roman" panose="02020603050405020304" pitchFamily="18" charset="0"/>
                <a:ea typeface="Times New Roman" panose="02020603050405020304" pitchFamily="18" charset="0"/>
              </a:rPr>
              <a:t>. The teacher divides the class into five groups and tells them to choose a spokesperson for each group. The teacher announces the students that each group will receive a set of sentences with the verses and the choruses of the selected song. For this, the teacher prepares five sets of sentences that contain the lines for the two verses of the song and for the three choruses. These are written on separate sheets of paper, they are jumbled, and the students’ task is to put them in order.  The students solve the task and the spokesperson from each group reads what the respective group has solved.</a:t>
            </a:r>
            <a:endParaRPr lang="ro-RO" sz="1400" dirty="0">
              <a:latin typeface="Times New Roman" panose="02020603050405020304" pitchFamily="18" charset="0"/>
              <a:ea typeface="Times New Roman" panose="02020603050405020304" pitchFamily="18" charset="0"/>
            </a:endParaRPr>
          </a:p>
          <a:p>
            <a:pPr algn="just">
              <a:lnSpc>
                <a:spcPct val="150000"/>
              </a:lnSpc>
              <a:spcAft>
                <a:spcPts val="800"/>
              </a:spcAft>
            </a:pPr>
            <a:r>
              <a:rPr lang="en-US" sz="1400" dirty="0">
                <a:solidFill>
                  <a:srgbClr val="000000"/>
                </a:solidFill>
                <a:latin typeface="Times New Roman" panose="02020603050405020304" pitchFamily="18" charset="0"/>
                <a:ea typeface="Times New Roman" panose="02020603050405020304" pitchFamily="18" charset="0"/>
              </a:rPr>
              <a:t>2.  </a:t>
            </a:r>
            <a:r>
              <a:rPr lang="en-US" sz="1400" b="1" dirty="0">
                <a:solidFill>
                  <a:srgbClr val="000000"/>
                </a:solidFill>
                <a:latin typeface="Times New Roman" panose="02020603050405020304" pitchFamily="18" charset="0"/>
                <a:ea typeface="Times New Roman" panose="02020603050405020304" pitchFamily="18" charset="0"/>
              </a:rPr>
              <a:t>Making predictions</a:t>
            </a:r>
            <a:r>
              <a:rPr lang="en-US" sz="1400" dirty="0">
                <a:solidFill>
                  <a:srgbClr val="000000"/>
                </a:solidFill>
                <a:latin typeface="Times New Roman" panose="02020603050405020304" pitchFamily="18" charset="0"/>
                <a:ea typeface="Times New Roman" panose="02020603050405020304" pitchFamily="18" charset="0"/>
              </a:rPr>
              <a:t>. The teacher asks the students which ones they consider that there are the versus and the choruses and they should give arguments for their choice.</a:t>
            </a:r>
            <a:endParaRPr lang="ro-RO" sz="1400" dirty="0">
              <a:latin typeface="Times New Roman" panose="02020603050405020304" pitchFamily="18" charset="0"/>
              <a:ea typeface="Times New Roman" panose="02020603050405020304" pitchFamily="18" charset="0"/>
            </a:endParaRPr>
          </a:p>
          <a:p>
            <a:pPr algn="just">
              <a:lnSpc>
                <a:spcPct val="150000"/>
              </a:lnSpc>
              <a:spcAft>
                <a:spcPts val="800"/>
              </a:spcAft>
            </a:pPr>
            <a:r>
              <a:rPr lang="en-US" sz="1400" dirty="0">
                <a:solidFill>
                  <a:srgbClr val="000000"/>
                </a:solidFill>
                <a:latin typeface="Times New Roman" panose="02020603050405020304" pitchFamily="18" charset="0"/>
                <a:ea typeface="Times New Roman" panose="02020603050405020304" pitchFamily="18" charset="0"/>
              </a:rPr>
              <a:t>3. </a:t>
            </a:r>
            <a:r>
              <a:rPr lang="en-US" sz="1400" b="1" dirty="0">
                <a:solidFill>
                  <a:srgbClr val="000000"/>
                </a:solidFill>
                <a:latin typeface="Times New Roman" panose="02020603050405020304" pitchFamily="18" charset="0"/>
                <a:ea typeface="Times New Roman" panose="02020603050405020304" pitchFamily="18" charset="0"/>
              </a:rPr>
              <a:t>Making suggestions</a:t>
            </a:r>
            <a:r>
              <a:rPr lang="en-US" sz="1400" dirty="0">
                <a:solidFill>
                  <a:srgbClr val="000000"/>
                </a:solidFill>
                <a:latin typeface="Times New Roman" panose="02020603050405020304" pitchFamily="18" charset="0"/>
                <a:ea typeface="Times New Roman" panose="02020603050405020304" pitchFamily="18" charset="0"/>
              </a:rPr>
              <a:t>. The teacher sets the class in groups and asks the students to make suggestions of a possible title for the song. The students read their answers. </a:t>
            </a:r>
            <a:endParaRPr lang="ro-RO" sz="1400" dirty="0">
              <a:latin typeface="Times New Roman" panose="02020603050405020304" pitchFamily="18" charset="0"/>
              <a:ea typeface="Times New Roman" panose="02020603050405020304" pitchFamily="18" charset="0"/>
            </a:endParaRPr>
          </a:p>
          <a:p>
            <a:pPr algn="just">
              <a:lnSpc>
                <a:spcPct val="150000"/>
              </a:lnSpc>
              <a:spcAft>
                <a:spcPts val="800"/>
              </a:spcAft>
            </a:pPr>
            <a:r>
              <a:rPr lang="en-US" sz="1400" dirty="0">
                <a:solidFill>
                  <a:srgbClr val="000000"/>
                </a:solidFill>
                <a:latin typeface="Times New Roman" panose="02020603050405020304" pitchFamily="18" charset="0"/>
                <a:ea typeface="Times New Roman" panose="02020603050405020304" pitchFamily="18" charset="0"/>
              </a:rPr>
              <a:t>3.  </a:t>
            </a:r>
            <a:r>
              <a:rPr lang="en-US" sz="1400" b="1" dirty="0">
                <a:solidFill>
                  <a:srgbClr val="000000"/>
                </a:solidFill>
                <a:latin typeface="Times New Roman" panose="02020603050405020304" pitchFamily="18" charset="0"/>
                <a:ea typeface="Times New Roman" panose="02020603050405020304" pitchFamily="18" charset="0"/>
              </a:rPr>
              <a:t>Listening and checking</a:t>
            </a:r>
            <a:r>
              <a:rPr lang="en-US" sz="1400" dirty="0">
                <a:solidFill>
                  <a:srgbClr val="000000"/>
                </a:solidFill>
                <a:latin typeface="Times New Roman" panose="02020603050405020304" pitchFamily="18" charset="0"/>
                <a:ea typeface="Times New Roman" panose="02020603050405020304" pitchFamily="18" charset="0"/>
              </a:rPr>
              <a:t>. The teacher plays the song and the students check their findings. </a:t>
            </a:r>
            <a:endParaRPr lang="ro-RO" sz="1400" dirty="0">
              <a:latin typeface="Times New Roman" panose="02020603050405020304" pitchFamily="18" charset="0"/>
              <a:ea typeface="Times New Roman" panose="02020603050405020304" pitchFamily="18" charset="0"/>
            </a:endParaRPr>
          </a:p>
          <a:p>
            <a:pPr algn="just">
              <a:lnSpc>
                <a:spcPct val="150000"/>
              </a:lnSpc>
              <a:spcAft>
                <a:spcPts val="800"/>
              </a:spcAft>
            </a:pPr>
            <a:r>
              <a:rPr lang="en-US" sz="1400" dirty="0">
                <a:solidFill>
                  <a:srgbClr val="000000"/>
                </a:solidFill>
                <a:latin typeface="Times New Roman" panose="02020603050405020304" pitchFamily="18" charset="0"/>
                <a:ea typeface="Times New Roman" panose="02020603050405020304" pitchFamily="18" charset="0"/>
              </a:rPr>
              <a:t>4. </a:t>
            </a:r>
            <a:r>
              <a:rPr lang="en-US" sz="1400" b="1" dirty="0">
                <a:solidFill>
                  <a:srgbClr val="000000"/>
                </a:solidFill>
                <a:latin typeface="Times New Roman" panose="02020603050405020304" pitchFamily="18" charset="0"/>
                <a:ea typeface="Times New Roman" panose="02020603050405020304" pitchFamily="18" charset="0"/>
              </a:rPr>
              <a:t>Atmosphere and feelings.</a:t>
            </a:r>
            <a:r>
              <a:rPr lang="en-US" sz="1400" dirty="0">
                <a:solidFill>
                  <a:srgbClr val="000000"/>
                </a:solidFill>
                <a:latin typeface="Times New Roman" panose="02020603050405020304" pitchFamily="18" charset="0"/>
                <a:ea typeface="Times New Roman" panose="02020603050405020304" pitchFamily="18" charset="0"/>
              </a:rPr>
              <a:t>  The students are set in groups and they are to describe the feelings the song transmits and how the general atmosphere is. The teacher gets feedback.</a:t>
            </a:r>
            <a:endParaRPr lang="ro-RO" sz="1400" dirty="0">
              <a:latin typeface="Times New Roman" panose="02020603050405020304" pitchFamily="18" charset="0"/>
              <a:ea typeface="Times New Roman" panose="02020603050405020304" pitchFamily="18" charset="0"/>
            </a:endParaRPr>
          </a:p>
          <a:p>
            <a:pPr algn="just">
              <a:lnSpc>
                <a:spcPct val="150000"/>
              </a:lnSpc>
              <a:spcAft>
                <a:spcPts val="800"/>
              </a:spcAft>
            </a:pPr>
            <a:r>
              <a:rPr lang="en-US" sz="1400" dirty="0">
                <a:solidFill>
                  <a:srgbClr val="000000"/>
                </a:solidFill>
                <a:latin typeface="Times New Roman" panose="02020603050405020304" pitchFamily="18" charset="0"/>
                <a:ea typeface="Times New Roman" panose="02020603050405020304" pitchFamily="18" charset="0"/>
              </a:rPr>
              <a:t> </a:t>
            </a:r>
            <a:endParaRPr lang="ro-RO"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47701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DE1383-D366-4463-89BC-76169AF55D64}"/>
              </a:ext>
            </a:extLst>
          </p:cNvPr>
          <p:cNvSpPr/>
          <p:nvPr/>
        </p:nvSpPr>
        <p:spPr>
          <a:xfrm>
            <a:off x="834500" y="390811"/>
            <a:ext cx="10377996" cy="6132256"/>
          </a:xfrm>
          <a:prstGeom prst="rect">
            <a:avLst/>
          </a:prstGeom>
        </p:spPr>
        <p:txBody>
          <a:bodyPr wrap="square">
            <a:spAutoFit/>
          </a:bodyPr>
          <a:lstStyle/>
          <a:p>
            <a:pPr algn="just">
              <a:lnSpc>
                <a:spcPct val="150000"/>
              </a:lnSpc>
              <a:spcAft>
                <a:spcPts val="800"/>
              </a:spcAft>
            </a:pPr>
            <a:r>
              <a:rPr lang="en-US" sz="1600" b="1" dirty="0">
                <a:solidFill>
                  <a:srgbClr val="000000"/>
                </a:solidFill>
                <a:latin typeface="Times New Roman" panose="02020603050405020304" pitchFamily="18" charset="0"/>
                <a:ea typeface="Times New Roman" panose="02020603050405020304" pitchFamily="18" charset="0"/>
              </a:rPr>
              <a:t>3rd sequence of teaching techniques</a:t>
            </a:r>
            <a:endParaRPr lang="ro-RO" sz="1600" dirty="0">
              <a:latin typeface="Times New Roman" panose="02020603050405020304" pitchFamily="18" charset="0"/>
              <a:ea typeface="Times New Roman" panose="02020603050405020304" pitchFamily="18" charset="0"/>
            </a:endParaRPr>
          </a:p>
          <a:p>
            <a:pPr algn="just">
              <a:lnSpc>
                <a:spcPct val="150000"/>
              </a:lnSpc>
              <a:spcAft>
                <a:spcPts val="800"/>
              </a:spcAft>
            </a:pPr>
            <a:r>
              <a:rPr lang="en-US" sz="1400" dirty="0">
                <a:latin typeface="Times New Roman" panose="02020603050405020304" pitchFamily="18" charset="0"/>
                <a:ea typeface="Times New Roman" panose="02020603050405020304" pitchFamily="18" charset="0"/>
              </a:rPr>
              <a:t> 1.</a:t>
            </a:r>
            <a:r>
              <a:rPr lang="en-US" sz="1400" b="1" dirty="0">
                <a:latin typeface="Times New Roman" panose="02020603050405020304" pitchFamily="18" charset="0"/>
                <a:ea typeface="Times New Roman" panose="02020603050405020304" pitchFamily="18" charset="0"/>
              </a:rPr>
              <a:t>Brainstorming Activity</a:t>
            </a:r>
            <a:r>
              <a:rPr lang="en-US" sz="1400" dirty="0">
                <a:latin typeface="Times New Roman" panose="02020603050405020304" pitchFamily="18" charset="0"/>
                <a:ea typeface="Times New Roman" panose="02020603050405020304" pitchFamily="18" charset="0"/>
              </a:rPr>
              <a:t>. </a:t>
            </a:r>
            <a:r>
              <a:rPr lang="en-US" sz="1400" dirty="0">
                <a:solidFill>
                  <a:srgbClr val="000000"/>
                </a:solidFill>
                <a:latin typeface="Times New Roman" panose="02020603050405020304" pitchFamily="18" charset="0"/>
                <a:ea typeface="Times New Roman" panose="02020603050405020304" pitchFamily="18" charset="0"/>
              </a:rPr>
              <a:t>The teacher divides the class into groups and writes down on the whiteboard the title of the song. T</a:t>
            </a:r>
            <a:r>
              <a:rPr lang="en-US" sz="1400" dirty="0">
                <a:latin typeface="Times New Roman" panose="02020603050405020304" pitchFamily="18" charset="0"/>
                <a:ea typeface="Times New Roman" panose="02020603050405020304" pitchFamily="18" charset="0"/>
              </a:rPr>
              <a:t>he students’ task is to come up with ideas that the song might refer to. The teacher gets the students’ feedback.</a:t>
            </a:r>
            <a:endParaRPr lang="ro-RO" sz="1400" dirty="0">
              <a:latin typeface="Times New Roman" panose="02020603050405020304" pitchFamily="18" charset="0"/>
              <a:ea typeface="Times New Roman" panose="02020603050405020304" pitchFamily="18" charset="0"/>
            </a:endParaRPr>
          </a:p>
          <a:p>
            <a:pPr algn="just">
              <a:lnSpc>
                <a:spcPct val="150000"/>
              </a:lnSpc>
              <a:spcAft>
                <a:spcPts val="800"/>
              </a:spcAft>
            </a:pPr>
            <a:r>
              <a:rPr lang="en-US" sz="1400" dirty="0">
                <a:latin typeface="Times New Roman" panose="02020603050405020304" pitchFamily="18" charset="0"/>
                <a:ea typeface="Times New Roman" panose="02020603050405020304" pitchFamily="18" charset="0"/>
              </a:rPr>
              <a:t>2. </a:t>
            </a:r>
            <a:r>
              <a:rPr lang="en-US" sz="1400" dirty="0">
                <a:solidFill>
                  <a:srgbClr val="000000"/>
                </a:solidFill>
                <a:latin typeface="Times New Roman" panose="02020603050405020304" pitchFamily="18" charset="0"/>
                <a:ea typeface="Times New Roman" panose="02020603050405020304" pitchFamily="18" charset="0"/>
              </a:rPr>
              <a:t>  </a:t>
            </a:r>
            <a:r>
              <a:rPr lang="en-US" sz="1400" b="1" dirty="0">
                <a:solidFill>
                  <a:srgbClr val="000000"/>
                </a:solidFill>
                <a:latin typeface="Times New Roman" panose="02020603050405020304" pitchFamily="18" charset="0"/>
                <a:ea typeface="Times New Roman" panose="02020603050405020304" pitchFamily="18" charset="0"/>
              </a:rPr>
              <a:t>Right or Wrong</a:t>
            </a:r>
            <a:r>
              <a:rPr lang="en-US" sz="1400" dirty="0">
                <a:solidFill>
                  <a:srgbClr val="000000"/>
                </a:solidFill>
                <a:latin typeface="Times New Roman" panose="02020603050405020304" pitchFamily="18" charset="0"/>
                <a:ea typeface="Times New Roman" panose="02020603050405020304" pitchFamily="18" charset="0"/>
              </a:rPr>
              <a:t>. The teacher plays the song and the students see if their predictions have been right or not. They report this to the class.</a:t>
            </a:r>
            <a:endParaRPr lang="ro-RO" sz="1400" dirty="0">
              <a:latin typeface="Times New Roman" panose="02020603050405020304" pitchFamily="18" charset="0"/>
              <a:ea typeface="Times New Roman" panose="02020603050405020304" pitchFamily="18" charset="0"/>
            </a:endParaRPr>
          </a:p>
          <a:p>
            <a:pPr algn="just">
              <a:lnSpc>
                <a:spcPct val="150000"/>
              </a:lnSpc>
              <a:spcAft>
                <a:spcPts val="800"/>
              </a:spcAft>
            </a:pPr>
            <a:r>
              <a:rPr lang="en-US" sz="1400" dirty="0">
                <a:solidFill>
                  <a:srgbClr val="000000"/>
                </a:solidFill>
                <a:latin typeface="Times New Roman" panose="02020603050405020304" pitchFamily="18" charset="0"/>
                <a:ea typeface="Times New Roman" panose="02020603050405020304" pitchFamily="18" charset="0"/>
              </a:rPr>
              <a:t>3.   </a:t>
            </a:r>
            <a:r>
              <a:rPr lang="en-US" sz="1400" b="1" dirty="0">
                <a:solidFill>
                  <a:srgbClr val="000000"/>
                </a:solidFill>
                <a:latin typeface="Times New Roman" panose="02020603050405020304" pitchFamily="18" charset="0"/>
                <a:ea typeface="Times New Roman" panose="02020603050405020304" pitchFamily="18" charset="0"/>
              </a:rPr>
              <a:t>Discussion.</a:t>
            </a:r>
            <a:r>
              <a:rPr lang="en-US" sz="1400" dirty="0">
                <a:solidFill>
                  <a:srgbClr val="000000"/>
                </a:solidFill>
                <a:latin typeface="Times New Roman" panose="02020603050405020304" pitchFamily="18" charset="0"/>
                <a:ea typeface="Times New Roman" panose="02020603050405020304" pitchFamily="18" charset="0"/>
              </a:rPr>
              <a:t> The students discuss the main ideas of the song.</a:t>
            </a:r>
            <a:endParaRPr lang="ro-RO" sz="1400" dirty="0">
              <a:latin typeface="Times New Roman" panose="02020603050405020304" pitchFamily="18" charset="0"/>
              <a:ea typeface="Times New Roman" panose="02020603050405020304" pitchFamily="18" charset="0"/>
            </a:endParaRPr>
          </a:p>
          <a:p>
            <a:pPr algn="just">
              <a:lnSpc>
                <a:spcPct val="150000"/>
              </a:lnSpc>
              <a:spcAft>
                <a:spcPts val="800"/>
              </a:spcAft>
            </a:pPr>
            <a:r>
              <a:rPr lang="en-US" sz="1400" dirty="0">
                <a:solidFill>
                  <a:srgbClr val="000000"/>
                </a:solidFill>
                <a:latin typeface="Times New Roman" panose="02020603050405020304" pitchFamily="18" charset="0"/>
                <a:ea typeface="Times New Roman" panose="02020603050405020304" pitchFamily="18" charset="0"/>
              </a:rPr>
              <a:t>4.   </a:t>
            </a:r>
            <a:r>
              <a:rPr lang="en-US" sz="1400" b="1" dirty="0">
                <a:solidFill>
                  <a:srgbClr val="000000"/>
                </a:solidFill>
                <a:latin typeface="Times New Roman" panose="02020603050405020304" pitchFamily="18" charset="0"/>
                <a:ea typeface="Times New Roman" panose="02020603050405020304" pitchFamily="18" charset="0"/>
              </a:rPr>
              <a:t>Sharing experience</a:t>
            </a:r>
            <a:r>
              <a:rPr lang="en-US" sz="1400" dirty="0">
                <a:solidFill>
                  <a:srgbClr val="000000"/>
                </a:solidFill>
                <a:latin typeface="Times New Roman" panose="02020603050405020304" pitchFamily="18" charset="0"/>
                <a:ea typeface="Times New Roman" panose="02020603050405020304" pitchFamily="18" charset="0"/>
              </a:rPr>
              <a:t>. In groups, the students share their own experience about friendship.</a:t>
            </a:r>
            <a:endParaRPr lang="ro-RO" sz="1400" dirty="0">
              <a:latin typeface="Times New Roman" panose="02020603050405020304" pitchFamily="18" charset="0"/>
              <a:ea typeface="Times New Roman" panose="02020603050405020304" pitchFamily="18" charset="0"/>
            </a:endParaRPr>
          </a:p>
          <a:p>
            <a:pPr marL="342900" indent="-342900" algn="just">
              <a:lnSpc>
                <a:spcPct val="150000"/>
              </a:lnSpc>
              <a:spcAft>
                <a:spcPts val="800"/>
              </a:spcAft>
              <a:buAutoNum type="arabicPeriod" startAt="5"/>
            </a:pPr>
            <a:r>
              <a:rPr lang="ro-RO" sz="1400" b="1" dirty="0">
                <a:solidFill>
                  <a:srgbClr val="000000"/>
                </a:solidFill>
                <a:latin typeface="Times New Roman" panose="02020603050405020304" pitchFamily="18" charset="0"/>
                <a:ea typeface="Times New Roman" panose="02020603050405020304" pitchFamily="18" charset="0"/>
              </a:rPr>
              <a:t>Homework</a:t>
            </a:r>
            <a:r>
              <a:rPr lang="ro-RO" sz="1400" dirty="0">
                <a:solidFill>
                  <a:srgbClr val="000000"/>
                </a:solidFill>
                <a:latin typeface="Times New Roman" panose="02020603050405020304" pitchFamily="18" charset="0"/>
                <a:ea typeface="Times New Roman" panose="02020603050405020304" pitchFamily="18" charset="0"/>
              </a:rPr>
              <a:t>.</a:t>
            </a:r>
            <a:r>
              <a:rPr lang="en-US" sz="1400" dirty="0">
                <a:solidFill>
                  <a:srgbClr val="000000"/>
                </a:solidFill>
                <a:latin typeface="Times New Roman" panose="02020603050405020304" pitchFamily="18" charset="0"/>
                <a:ea typeface="Times New Roman" panose="02020603050405020304" pitchFamily="18" charset="0"/>
              </a:rPr>
              <a:t> As homework they will write an essay with the title ‘A Friend like You’</a:t>
            </a:r>
            <a:endParaRPr lang="ro-RO" sz="1600" dirty="0">
              <a:solidFill>
                <a:srgbClr val="000000"/>
              </a:solidFill>
              <a:latin typeface="Times New Roman" panose="02020603050405020304" pitchFamily="18" charset="0"/>
              <a:ea typeface="Times New Roman" panose="02020603050405020304" pitchFamily="18" charset="0"/>
            </a:endParaRPr>
          </a:p>
          <a:p>
            <a:r>
              <a:rPr lang="en-US" sz="1600" b="1" dirty="0">
                <a:latin typeface="Times New Roman" panose="02020603050405020304" pitchFamily="18" charset="0"/>
                <a:cs typeface="Times New Roman" panose="02020603050405020304" pitchFamily="18" charset="0"/>
              </a:rPr>
              <a:t>The 4th sequence of teaching techniques </a:t>
            </a:r>
            <a:endParaRPr lang="ro-RO" sz="1600" b="1" dirty="0">
              <a:latin typeface="Times New Roman" panose="02020603050405020304" pitchFamily="18" charset="0"/>
              <a:cs typeface="Times New Roman" panose="02020603050405020304" pitchFamily="18" charset="0"/>
            </a:endParaRPr>
          </a:p>
          <a:p>
            <a:endParaRPr lang="ro-RO"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1</a:t>
            </a:r>
            <a:r>
              <a:rPr lang="en-US" sz="1400" b="1" dirty="0">
                <a:latin typeface="Times New Roman" panose="02020603050405020304" pitchFamily="18" charset="0"/>
                <a:cs typeface="Times New Roman" panose="02020603050405020304" pitchFamily="18" charset="0"/>
              </a:rPr>
              <a:t>.</a:t>
            </a:r>
            <a:r>
              <a:rPr lang="ro-RO" sz="1400" b="1" dirty="0">
                <a:latin typeface="Times New Roman" panose="02020603050405020304" pitchFamily="18" charset="0"/>
                <a:cs typeface="Times New Roman" panose="02020603050405020304" pitchFamily="18" charset="0"/>
              </a:rPr>
              <a:t> </a:t>
            </a:r>
            <a:r>
              <a:rPr lang="en-US" sz="1400" b="1" dirty="0">
                <a:latin typeface="Times New Roman" panose="02020603050405020304" pitchFamily="18" charset="0"/>
                <a:cs typeface="Times New Roman" panose="02020603050405020304" pitchFamily="18" charset="0"/>
              </a:rPr>
              <a:t>Brainstorming. </a:t>
            </a:r>
            <a:r>
              <a:rPr lang="en-US" sz="1400" dirty="0">
                <a:latin typeface="Times New Roman" panose="02020603050405020304" pitchFamily="18" charset="0"/>
                <a:cs typeface="Times New Roman" panose="02020603050405020304" pitchFamily="18" charset="0"/>
              </a:rPr>
              <a:t>The teacher divides the class into groups and asks them to name words related to friendship. The students might give the following answers:</a:t>
            </a:r>
            <a:r>
              <a:rPr lang="ro-RO" sz="1400" dirty="0">
                <a:latin typeface="Times New Roman" panose="02020603050405020304" pitchFamily="18" charset="0"/>
                <a:cs typeface="Times New Roman" panose="02020603050405020304" pitchFamily="18" charset="0"/>
              </a:rPr>
              <a:t> relations, </a:t>
            </a:r>
            <a:r>
              <a:rPr lang="en-US" sz="1400" dirty="0">
                <a:latin typeface="Times New Roman" panose="02020603050405020304" pitchFamily="18" charset="0"/>
                <a:cs typeface="Times New Roman" panose="02020603050405020304" pitchFamily="18" charset="0"/>
              </a:rPr>
              <a:t>relationship, ties, admiration, harmony, affection, love, unity, cooperation, fellowship, friends, friendly, pal, company, companionship, partnership, understanding, happiness, dialogue, trust, empathy, compassion, solidarity, gratitude. The teacher gets feedback.</a:t>
            </a:r>
            <a:endParaRPr lang="ro-RO" sz="1400" dirty="0">
              <a:latin typeface="Times New Roman" panose="02020603050405020304" pitchFamily="18" charset="0"/>
              <a:cs typeface="Times New Roman" panose="02020603050405020304" pitchFamily="18" charset="0"/>
            </a:endParaRPr>
          </a:p>
          <a:p>
            <a:r>
              <a:rPr lang="ro-RO" sz="1400" dirty="0">
                <a:latin typeface="Times New Roman" panose="02020603050405020304" pitchFamily="18" charset="0"/>
                <a:cs typeface="Times New Roman" panose="02020603050405020304" pitchFamily="18" charset="0"/>
              </a:rPr>
              <a:t>2</a:t>
            </a:r>
            <a:r>
              <a:rPr lang="ro-RO" sz="1400" b="1" dirty="0">
                <a:latin typeface="Times New Roman" panose="02020603050405020304" pitchFamily="18" charset="0"/>
                <a:cs typeface="Times New Roman" panose="02020603050405020304" pitchFamily="18" charset="0"/>
              </a:rPr>
              <a:t>. </a:t>
            </a:r>
            <a:r>
              <a:rPr lang="en-US" sz="1400" b="1" dirty="0">
                <a:latin typeface="Times New Roman" panose="02020603050405020304" pitchFamily="18" charset="0"/>
                <a:cs typeface="Times New Roman" panose="02020603050405020304" pitchFamily="18" charset="0"/>
              </a:rPr>
              <a:t>Explaining.</a:t>
            </a:r>
            <a:r>
              <a:rPr lang="en-US" sz="1400" dirty="0">
                <a:latin typeface="Times New Roman" panose="02020603050405020304" pitchFamily="18" charset="0"/>
                <a:cs typeface="Times New Roman" panose="02020603050405020304" pitchFamily="18" charset="0"/>
              </a:rPr>
              <a:t> The teacher tells the students to explain why the words they have mentioned have only a positive meaning.</a:t>
            </a:r>
            <a:endParaRPr lang="ro-RO" sz="1400" dirty="0">
              <a:latin typeface="Times New Roman" panose="02020603050405020304" pitchFamily="18" charset="0"/>
              <a:cs typeface="Times New Roman" panose="02020603050405020304" pitchFamily="18" charset="0"/>
            </a:endParaRPr>
          </a:p>
          <a:p>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 </a:t>
            </a:r>
            <a:r>
              <a:rPr lang="en-US" sz="1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Characteristics.</a:t>
            </a: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In groups the students will choose five characteristics of friendship they consider the most important. The teacher writes the answers on the whiteboard/blackboard and the characteristics that will be mentioned the most times will be considered the defining ones for the respective class. In the case these will not be mentioned many times, the students will vote for the top five. The teacher tells the students to explain why they have chosen these attributes as the most important ones for friendship.</a:t>
            </a:r>
            <a:endParaRPr lang="ro-RO" sz="140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ro-RO" sz="1400" dirty="0">
              <a:latin typeface="Times New Roman" panose="02020603050405020304" pitchFamily="18" charset="0"/>
              <a:cs typeface="Times New Roman" panose="02020603050405020304" pitchFamily="18" charset="0"/>
            </a:endParaRPr>
          </a:p>
          <a:p>
            <a:endParaRPr lang="ro-RO" sz="1400" dirty="0">
              <a:latin typeface="Times New Roman" panose="02020603050405020304" pitchFamily="18" charset="0"/>
              <a:cs typeface="Times New Roman" panose="02020603050405020304" pitchFamily="18" charset="0"/>
            </a:endParaRPr>
          </a:p>
          <a:p>
            <a:pPr algn="just">
              <a:lnSpc>
                <a:spcPct val="150000"/>
              </a:lnSpc>
              <a:spcAft>
                <a:spcPts val="800"/>
              </a:spcAft>
            </a:pPr>
            <a:endParaRPr lang="ro-RO"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46787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054779C-4298-407A-A3E5-9A8376588F51}"/>
              </a:ext>
            </a:extLst>
          </p:cNvPr>
          <p:cNvSpPr/>
          <p:nvPr/>
        </p:nvSpPr>
        <p:spPr>
          <a:xfrm>
            <a:off x="621437" y="285053"/>
            <a:ext cx="11416683" cy="5655202"/>
          </a:xfrm>
          <a:prstGeom prst="rect">
            <a:avLst/>
          </a:prstGeom>
        </p:spPr>
        <p:txBody>
          <a:bodyPr wrap="square">
            <a:spAutoFit/>
          </a:bodyPr>
          <a:lstStyle/>
          <a:p>
            <a:pPr algn="just">
              <a:lnSpc>
                <a:spcPct val="150000"/>
              </a:lnSpc>
            </a:pP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  The teacher tells the students that they are going to listen to a song about friendship and as a task they have to:</a:t>
            </a:r>
            <a:endParaRPr lang="ro-RO" sz="1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identify how the singer defines friendship </a:t>
            </a:r>
            <a:endParaRPr lang="ro-RO" sz="1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 tell if some characteristics of friendship that they have mentioned are present in the song </a:t>
            </a:r>
            <a:endParaRPr lang="ro-RO" sz="1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5.  The teacher plays the song again and the students will be given two tasks</a:t>
            </a:r>
            <a:endParaRPr lang="ro-RO" sz="1400" dirty="0">
              <a:latin typeface="Times New Roman" panose="02020603050405020304" pitchFamily="18" charset="0"/>
              <a:ea typeface="Times New Roman" panose="02020603050405020304" pitchFamily="18" charset="0"/>
              <a:cs typeface="Times New Roman" panose="02020603050405020304" pitchFamily="18" charset="0"/>
            </a:endParaRPr>
          </a:p>
          <a:p>
            <a:pPr marL="400050" indent="-400050" algn="just">
              <a:lnSpc>
                <a:spcPct val="150000"/>
              </a:lnSpc>
              <a:buAutoNum type="romanUcParenR"/>
            </a:pPr>
            <a:r>
              <a:rPr lang="ro-RO"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Read the following sentences and tell if the following lines are in the song. Answer with </a:t>
            </a:r>
            <a:r>
              <a:rPr lang="ro-RO" sz="1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TRUE(T) </a:t>
            </a:r>
            <a:r>
              <a:rPr lang="ro-RO"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or </a:t>
            </a:r>
            <a:r>
              <a:rPr lang="ro-RO" sz="1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FALSE(T).</a:t>
            </a:r>
          </a:p>
          <a:p>
            <a:r>
              <a:rPr lang="ro-RO" sz="1400" dirty="0">
                <a:latin typeface="Times New Roman" panose="02020603050405020304" pitchFamily="18" charset="0"/>
                <a:cs typeface="Times New Roman" panose="02020603050405020304" pitchFamily="18" charset="0"/>
              </a:rPr>
              <a:t>a) Sis, I love you </a:t>
            </a:r>
          </a:p>
          <a:p>
            <a:r>
              <a:rPr lang="ro-RO" sz="1400" dirty="0">
                <a:latin typeface="Times New Roman" panose="02020603050405020304" pitchFamily="18" charset="0"/>
                <a:cs typeface="Times New Roman" panose="02020603050405020304" pitchFamily="18" charset="0"/>
              </a:rPr>
              <a:t>b) Like the sun and the moon, all the best things come when they have to</a:t>
            </a:r>
          </a:p>
          <a:p>
            <a:r>
              <a:rPr lang="ro-RO" sz="1400" dirty="0">
                <a:latin typeface="Times New Roman" panose="02020603050405020304" pitchFamily="18" charset="0"/>
                <a:cs typeface="Times New Roman" panose="02020603050405020304" pitchFamily="18" charset="0"/>
              </a:rPr>
              <a:t>c) You’re my brother, from another ‘nother mother            </a:t>
            </a:r>
          </a:p>
          <a:p>
            <a:r>
              <a:rPr lang="ro-RO" sz="1400" dirty="0">
                <a:latin typeface="Times New Roman" panose="02020603050405020304" pitchFamily="18" charset="0"/>
                <a:cs typeface="Times New Roman" panose="02020603050405020304" pitchFamily="18" charset="0"/>
              </a:rPr>
              <a:t>d) What would I do without a friend like my brother ?</a:t>
            </a:r>
          </a:p>
          <a:p>
            <a:r>
              <a:rPr lang="ro-RO" sz="1400" dirty="0">
                <a:latin typeface="Times New Roman" panose="02020603050405020304" pitchFamily="18" charset="0"/>
                <a:cs typeface="Times New Roman" panose="02020603050405020304" pitchFamily="18" charset="0"/>
              </a:rPr>
              <a:t>e) Nobody else ever gets me as well on this earth</a:t>
            </a:r>
          </a:p>
          <a:p>
            <a:r>
              <a:rPr lang="ro-RO" sz="1400" dirty="0">
                <a:latin typeface="Times New Roman" panose="02020603050405020304" pitchFamily="18" charset="0"/>
                <a:cs typeface="Times New Roman" panose="02020603050405020304" pitchFamily="18" charset="0"/>
              </a:rPr>
              <a:t> </a:t>
            </a:r>
          </a:p>
          <a:p>
            <a:r>
              <a:rPr lang="ro-RO" sz="1400" dirty="0">
                <a:latin typeface="Times New Roman" panose="02020603050405020304" pitchFamily="18" charset="0"/>
                <a:cs typeface="Times New Roman" panose="02020603050405020304" pitchFamily="18" charset="0"/>
              </a:rPr>
              <a:t>  II ) Choose the correct word:</a:t>
            </a:r>
          </a:p>
          <a:p>
            <a:r>
              <a:rPr lang="ro-RO" sz="1400" dirty="0">
                <a:latin typeface="Times New Roman" panose="02020603050405020304" pitchFamily="18" charset="0"/>
                <a:cs typeface="Times New Roman" panose="02020603050405020304" pitchFamily="18" charset="0"/>
              </a:rPr>
              <a:t> </a:t>
            </a:r>
          </a:p>
          <a:p>
            <a:r>
              <a:rPr lang="ro-RO" sz="1400" dirty="0">
                <a:latin typeface="Times New Roman" panose="02020603050405020304" pitchFamily="18" charset="0"/>
                <a:cs typeface="Times New Roman" panose="02020603050405020304" pitchFamily="18" charset="0"/>
              </a:rPr>
              <a:t>a) Right from the start/end, couldn’t pull us apart, it just works</a:t>
            </a:r>
          </a:p>
          <a:p>
            <a:r>
              <a:rPr lang="ro-RO" sz="1400" dirty="0">
                <a:latin typeface="Times New Roman" panose="02020603050405020304" pitchFamily="18" charset="0"/>
                <a:cs typeface="Times New Roman" panose="02020603050405020304" pitchFamily="18" charset="0"/>
              </a:rPr>
              <a:t>b) Dude, I like/love you</a:t>
            </a:r>
          </a:p>
          <a:p>
            <a:r>
              <a:rPr lang="ro-RO" sz="1400" dirty="0">
                <a:latin typeface="Times New Roman" panose="02020603050405020304" pitchFamily="18" charset="0"/>
                <a:cs typeface="Times New Roman" panose="02020603050405020304" pitchFamily="18" charset="0"/>
              </a:rPr>
              <a:t>c) Some things are better together/on their own, and that is you and me</a:t>
            </a:r>
          </a:p>
          <a:p>
            <a:r>
              <a:rPr lang="ro-RO" sz="1400" dirty="0">
                <a:latin typeface="Times New Roman" panose="02020603050405020304" pitchFamily="18" charset="0"/>
                <a:cs typeface="Times New Roman" panose="02020603050405020304" pitchFamily="18" charset="0"/>
              </a:rPr>
              <a:t>d) Like rock and roll/ball, Marshall’s and telly’s</a:t>
            </a:r>
          </a:p>
          <a:p>
            <a:r>
              <a:rPr lang="ro-RO" sz="1400" dirty="0">
                <a:latin typeface="Times New Roman" panose="02020603050405020304" pitchFamily="18" charset="0"/>
                <a:cs typeface="Times New Roman" panose="02020603050405020304" pitchFamily="18" charset="0"/>
              </a:rPr>
              <a:t>   Mac and cheese, PB’s and jellies/candies</a:t>
            </a:r>
          </a:p>
          <a:p>
            <a:r>
              <a:rPr lang="ro-RO" sz="1400" dirty="0">
                <a:latin typeface="Times New Roman" panose="02020603050405020304" pitchFamily="18" charset="0"/>
                <a:cs typeface="Times New Roman" panose="02020603050405020304" pitchFamily="18" charset="0"/>
              </a:rPr>
              <a:t>e) Like the sun and the moon all the best things come/comes in twos</a:t>
            </a:r>
          </a:p>
          <a:p>
            <a:r>
              <a:rPr lang="ro-RO" sz="1400" dirty="0">
                <a:latin typeface="Times New Roman" panose="02020603050405020304" pitchFamily="18" charset="0"/>
                <a:cs typeface="Times New Roman" panose="02020603050405020304" pitchFamily="18" charset="0"/>
              </a:rPr>
              <a:t>The teacher gets feedback.</a:t>
            </a:r>
          </a:p>
          <a:p>
            <a:r>
              <a:rPr lang="ro-RO" sz="1400" dirty="0">
                <a:latin typeface="Times New Roman" panose="02020603050405020304" pitchFamily="18" charset="0"/>
                <a:cs typeface="Times New Roman" panose="02020603050405020304" pitchFamily="18" charset="0"/>
              </a:rPr>
              <a:t> </a:t>
            </a:r>
          </a:p>
          <a:p>
            <a:r>
              <a:rPr lang="ro-RO" sz="1400" dirty="0">
                <a:latin typeface="Times New Roman" panose="02020603050405020304" pitchFamily="18" charset="0"/>
                <a:cs typeface="Times New Roman" panose="02020603050405020304" pitchFamily="18" charset="0"/>
              </a:rPr>
              <a:t>6. As homework the students will write a composition/ an opinion essay with the following title ’Friendship – the key to happiness</a:t>
            </a:r>
            <a:r>
              <a:rPr lang="en-US" sz="1400" dirty="0">
                <a:latin typeface="Times New Roman" panose="02020603050405020304" pitchFamily="18" charset="0"/>
                <a:cs typeface="Times New Roman" panose="02020603050405020304" pitchFamily="18" charset="0"/>
              </a:rPr>
              <a:t>’ ( 120-140 words)</a:t>
            </a:r>
            <a:endParaRPr lang="ro-RO" sz="1400" dirty="0">
              <a:latin typeface="Times New Roman" panose="02020603050405020304" pitchFamily="18" charset="0"/>
              <a:cs typeface="Times New Roman" panose="02020603050405020304" pitchFamily="18" charset="0"/>
            </a:endParaRPr>
          </a:p>
          <a:p>
            <a:pPr algn="just">
              <a:lnSpc>
                <a:spcPct val="150000"/>
              </a:lnSpc>
            </a:pPr>
            <a:endParaRPr lang="ro-RO" sz="14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6838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DAF464A-E143-4991-96B3-BEEB6DD94A5D}"/>
              </a:ext>
            </a:extLst>
          </p:cNvPr>
          <p:cNvSpPr/>
          <p:nvPr/>
        </p:nvSpPr>
        <p:spPr>
          <a:xfrm>
            <a:off x="568172" y="420233"/>
            <a:ext cx="10599937" cy="1818255"/>
          </a:xfrm>
          <a:prstGeom prst="rect">
            <a:avLst/>
          </a:prstGeom>
        </p:spPr>
        <p:txBody>
          <a:bodyPr wrap="square">
            <a:spAutoFit/>
          </a:bodyPr>
          <a:lstStyle/>
          <a:p>
            <a:pPr algn="just">
              <a:lnSpc>
                <a:spcPct val="150000"/>
              </a:lnSpc>
              <a:spcAft>
                <a:spcPts val="800"/>
              </a:spcAft>
            </a:pPr>
            <a:r>
              <a:rPr lang="en-US" sz="1600" b="1" dirty="0">
                <a:solidFill>
                  <a:srgbClr val="000000"/>
                </a:solidFill>
                <a:latin typeface="Times New Roman" panose="02020603050405020304" pitchFamily="18" charset="0"/>
                <a:ea typeface="Times New Roman" panose="02020603050405020304" pitchFamily="18" charset="0"/>
              </a:rPr>
              <a:t>The 5th sequence of teaching techniques </a:t>
            </a:r>
            <a:endParaRPr lang="ro-RO" sz="1600" dirty="0">
              <a:latin typeface="Times New Roman" panose="02020603050405020304" pitchFamily="18" charset="0"/>
              <a:ea typeface="Times New Roman" panose="02020603050405020304" pitchFamily="18" charset="0"/>
            </a:endParaRPr>
          </a:p>
          <a:p>
            <a:pPr algn="just">
              <a:lnSpc>
                <a:spcPct val="150000"/>
              </a:lnSpc>
              <a:spcAft>
                <a:spcPts val="800"/>
              </a:spcAft>
            </a:pPr>
            <a:r>
              <a:rPr lang="en-US" sz="1400" b="1" dirty="0">
                <a:solidFill>
                  <a:srgbClr val="000000"/>
                </a:solidFill>
                <a:latin typeface="Times New Roman" panose="02020603050405020304" pitchFamily="18" charset="0"/>
                <a:ea typeface="Times New Roman" panose="02020603050405020304" pitchFamily="18" charset="0"/>
              </a:rPr>
              <a:t>1.Warm up.</a:t>
            </a:r>
            <a:r>
              <a:rPr lang="en-US" sz="1400" dirty="0">
                <a:latin typeface="Times New Roman" panose="02020603050405020304" pitchFamily="18" charset="0"/>
                <a:ea typeface="Times New Roman" panose="02020603050405020304" pitchFamily="18" charset="0"/>
              </a:rPr>
              <a:t> </a:t>
            </a:r>
            <a:r>
              <a:rPr lang="ro-RO" sz="1400" dirty="0">
                <a:latin typeface="Times New Roman" panose="02020603050405020304" pitchFamily="18" charset="0"/>
                <a:ea typeface="Times New Roman" panose="02020603050405020304" pitchFamily="18" charset="0"/>
              </a:rPr>
              <a:t>This is an activity to help students explore the qualities of healthy relationships. Have the students stand up behind their desks or in a circle at the front of the room. Toss the ball to someone in the group, and ask them to call out a word that represents qualities of a healthy relationship (for example; trust, supportive, kind, fun…). Ask that person to then toss the ball to someone else. Each time a new student catches the ball, ask them to share a new quality… and so on. Here is a list to help you at lower levels.</a:t>
            </a:r>
          </a:p>
        </p:txBody>
      </p:sp>
      <p:pic>
        <p:nvPicPr>
          <p:cNvPr id="3" name="Picture 2">
            <a:extLst>
              <a:ext uri="{FF2B5EF4-FFF2-40B4-BE49-F238E27FC236}">
                <a16:creationId xmlns:a16="http://schemas.microsoft.com/office/drawing/2014/main" id="{475DFD8F-3655-4B45-8279-315F8AB64543}"/>
              </a:ext>
            </a:extLst>
          </p:cNvPr>
          <p:cNvPicPr/>
          <p:nvPr/>
        </p:nvPicPr>
        <p:blipFill rotWithShape="1">
          <a:blip r:embed="rId2" cstate="print">
            <a:extLst>
              <a:ext uri="{28A0092B-C50C-407E-A947-70E740481C1C}">
                <a14:useLocalDpi xmlns:a14="http://schemas.microsoft.com/office/drawing/2010/main" val="0"/>
              </a:ext>
            </a:extLst>
          </a:blip>
          <a:srcRect l="6923" t="11710" b="6430"/>
          <a:stretch/>
        </p:blipFill>
        <p:spPr bwMode="auto">
          <a:xfrm>
            <a:off x="2787588" y="2230926"/>
            <a:ext cx="7066626" cy="461951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583475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TotalTime>
  <Words>4924</Words>
  <Application>Microsoft Office PowerPoint</Application>
  <PresentationFormat>Widescreen</PresentationFormat>
  <Paragraphs>520</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Mirandolina Matei</dc:creator>
  <cp:lastModifiedBy>Mirandolina Matei</cp:lastModifiedBy>
  <cp:revision>16</cp:revision>
  <dcterms:created xsi:type="dcterms:W3CDTF">2019-11-07T07:15:51Z</dcterms:created>
  <dcterms:modified xsi:type="dcterms:W3CDTF">2019-11-08T18:53:19Z</dcterms:modified>
</cp:coreProperties>
</file>