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4" r:id="rId2"/>
    <p:sldId id="274" r:id="rId3"/>
    <p:sldId id="258" r:id="rId4"/>
    <p:sldId id="275" r:id="rId5"/>
    <p:sldId id="261" r:id="rId6"/>
    <p:sldId id="263" r:id="rId7"/>
    <p:sldId id="264" r:id="rId8"/>
    <p:sldId id="276" r:id="rId9"/>
    <p:sldId id="277" r:id="rId10"/>
    <p:sldId id="268" r:id="rId11"/>
    <p:sldId id="269" r:id="rId12"/>
    <p:sldId id="270" r:id="rId13"/>
    <p:sldId id="271" r:id="rId14"/>
    <p:sldId id="273" r:id="rId15"/>
    <p:sldId id="278" r:id="rId16"/>
    <p:sldId id="286" r:id="rId17"/>
    <p:sldId id="287" r:id="rId18"/>
    <p:sldId id="279" r:id="rId19"/>
    <p:sldId id="283" r:id="rId20"/>
    <p:sldId id="280" r:id="rId21"/>
    <p:sldId id="281" r:id="rId22"/>
    <p:sldId id="282" r:id="rId23"/>
    <p:sldId id="285" r:id="rId24"/>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94660"/>
  </p:normalViewPr>
  <p:slideViewPr>
    <p:cSldViewPr snapToGrid="0">
      <p:cViewPr varScale="1">
        <p:scale>
          <a:sx n="82" d="100"/>
          <a:sy n="82" d="100"/>
        </p:scale>
        <p:origin x="54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670C0-AC2A-4F68-B5EB-CAFE6AB906E3}" type="datetimeFigureOut">
              <a:rPr lang="ro-RO" smtClean="0"/>
              <a:t>20.05.2019</a:t>
            </a:fld>
            <a:endParaRPr lang="ro-RO"/>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BC02E-6B40-4D26-A7DD-F5579B7AFF7C}" type="slidenum">
              <a:rPr lang="ro-RO" smtClean="0"/>
              <a:t>‹#›</a:t>
            </a:fld>
            <a:endParaRPr lang="ro-RO"/>
          </a:p>
        </p:txBody>
      </p:sp>
    </p:spTree>
    <p:extLst>
      <p:ext uri="{BB962C8B-B14F-4D97-AF65-F5344CB8AC3E}">
        <p14:creationId xmlns:p14="http://schemas.microsoft.com/office/powerpoint/2010/main" val="3115951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10"/>
          </p:nvPr>
        </p:nvSpPr>
        <p:spPr/>
        <p:txBody>
          <a:bodyPr/>
          <a:lstStyle/>
          <a:p>
            <a:fld id="{707BC02E-6B40-4D26-A7DD-F5579B7AFF7C}" type="slidenum">
              <a:rPr lang="ro-RO" smtClean="0"/>
              <a:t>21</a:t>
            </a:fld>
            <a:endParaRPr lang="ro-RO"/>
          </a:p>
        </p:txBody>
      </p:sp>
    </p:spTree>
    <p:extLst>
      <p:ext uri="{BB962C8B-B14F-4D97-AF65-F5344CB8AC3E}">
        <p14:creationId xmlns:p14="http://schemas.microsoft.com/office/powerpoint/2010/main" val="222817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u diapozitiv">
    <p:spTree>
      <p:nvGrpSpPr>
        <p:cNvPr id="1" name=""/>
        <p:cNvGrpSpPr/>
        <p:nvPr/>
      </p:nvGrpSpPr>
      <p:grpSpPr>
        <a:xfrm>
          <a:off x="0" y="0"/>
          <a:ext cx="0" cy="0"/>
          <a:chOff x="0" y="0"/>
          <a:chExt cx="0" cy="0"/>
        </a:xfrm>
      </p:grpSpPr>
      <p:sp>
        <p:nvSpPr>
          <p:cNvPr id="2" name="Titlu 1"/>
          <p:cNvSpPr>
            <a:spLocks noGrp="1"/>
          </p:cNvSpPr>
          <p:nvPr>
            <p:ph type="ctrTitle"/>
          </p:nvPr>
        </p:nvSpPr>
        <p:spPr>
          <a:xfrm>
            <a:off x="1524000" y="1122363"/>
            <a:ext cx="9144000" cy="2387600"/>
          </a:xfrm>
        </p:spPr>
        <p:txBody>
          <a:bodyPr anchor="b"/>
          <a:lstStyle>
            <a:lvl1pPr algn="ctr">
              <a:defRPr sz="6000"/>
            </a:lvl1pPr>
          </a:lstStyle>
          <a:p>
            <a:r>
              <a:rPr lang="ro-RO"/>
              <a:t>Clic pentru editare stil titlu</a:t>
            </a:r>
          </a:p>
        </p:txBody>
      </p:sp>
      <p:sp>
        <p:nvSpPr>
          <p:cNvPr id="3" name="Subtitlu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Clic pentru a edita stilul de subtitlu</a:t>
            </a:r>
          </a:p>
        </p:txBody>
      </p:sp>
      <p:sp>
        <p:nvSpPr>
          <p:cNvPr id="4" name="Substituent dată 3"/>
          <p:cNvSpPr>
            <a:spLocks noGrp="1"/>
          </p:cNvSpPr>
          <p:nvPr>
            <p:ph type="dt" sz="half" idx="10"/>
          </p:nvPr>
        </p:nvSpPr>
        <p:spPr/>
        <p:txBody>
          <a:bodyPr/>
          <a:lstStyle/>
          <a:p>
            <a:fld id="{2A33589F-F216-4B58-AA96-605A910EC611}" type="datetimeFigureOut">
              <a:rPr lang="ro-RO" smtClean="0"/>
              <a:t>20.05.2019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126156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p>
        </p:txBody>
      </p:sp>
      <p:sp>
        <p:nvSpPr>
          <p:cNvPr id="3" name="Substituent text vertical 2"/>
          <p:cNvSpPr>
            <a:spLocks noGrp="1"/>
          </p:cNvSpPr>
          <p:nvPr>
            <p:ph type="body" orient="vert" idx="1"/>
          </p:nvPr>
        </p:nvSpPr>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a:spLocks noGrp="1"/>
          </p:cNvSpPr>
          <p:nvPr>
            <p:ph type="dt" sz="half" idx="10"/>
          </p:nvPr>
        </p:nvSpPr>
        <p:spPr/>
        <p:txBody>
          <a:bodyPr/>
          <a:lstStyle/>
          <a:p>
            <a:fld id="{2A33589F-F216-4B58-AA96-605A910EC611}" type="datetimeFigureOut">
              <a:rPr lang="ro-RO" smtClean="0"/>
              <a:t>20.05.2019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77893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8724900" y="365125"/>
            <a:ext cx="2628900" cy="5811838"/>
          </a:xfrm>
        </p:spPr>
        <p:txBody>
          <a:bodyPr vert="eaVert"/>
          <a:lstStyle/>
          <a:p>
            <a:r>
              <a:rPr lang="ro-RO"/>
              <a:t>Clic pentru editare stil titlu</a:t>
            </a:r>
          </a:p>
        </p:txBody>
      </p:sp>
      <p:sp>
        <p:nvSpPr>
          <p:cNvPr id="3" name="Substituent text vertical 2"/>
          <p:cNvSpPr>
            <a:spLocks noGrp="1"/>
          </p:cNvSpPr>
          <p:nvPr>
            <p:ph type="body" orient="vert" idx="1"/>
          </p:nvPr>
        </p:nvSpPr>
        <p:spPr>
          <a:xfrm>
            <a:off x="838200" y="365125"/>
            <a:ext cx="7734300" cy="5811838"/>
          </a:xfrm>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a:spLocks noGrp="1"/>
          </p:cNvSpPr>
          <p:nvPr>
            <p:ph type="dt" sz="half" idx="10"/>
          </p:nvPr>
        </p:nvSpPr>
        <p:spPr/>
        <p:txBody>
          <a:bodyPr/>
          <a:lstStyle/>
          <a:p>
            <a:fld id="{2A33589F-F216-4B58-AA96-605A910EC611}" type="datetimeFigureOut">
              <a:rPr lang="ro-RO" smtClean="0"/>
              <a:t>20.05.2019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149176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p>
        </p:txBody>
      </p:sp>
      <p:sp>
        <p:nvSpPr>
          <p:cNvPr id="3" name="Substituent conținut 2"/>
          <p:cNvSpPr>
            <a:spLocks noGrp="1"/>
          </p:cNvSpPr>
          <p:nvPr>
            <p:ph idx="1"/>
          </p:nvPr>
        </p:nvSpPr>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a:spLocks noGrp="1"/>
          </p:cNvSpPr>
          <p:nvPr>
            <p:ph type="dt" sz="half" idx="10"/>
          </p:nvPr>
        </p:nvSpPr>
        <p:spPr/>
        <p:txBody>
          <a:bodyPr/>
          <a:lstStyle/>
          <a:p>
            <a:fld id="{2A33589F-F216-4B58-AA96-605A910EC611}" type="datetimeFigureOut">
              <a:rPr lang="ro-RO" smtClean="0"/>
              <a:t>20.05.2019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256148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831850" y="1709738"/>
            <a:ext cx="10515600" cy="2852737"/>
          </a:xfrm>
        </p:spPr>
        <p:txBody>
          <a:bodyPr anchor="b"/>
          <a:lstStyle>
            <a:lvl1pPr>
              <a:defRPr sz="6000"/>
            </a:lvl1pPr>
          </a:lstStyle>
          <a:p>
            <a:r>
              <a:rPr lang="ro-RO"/>
              <a:t>Clic pentru editare stil titlu</a:t>
            </a:r>
          </a:p>
        </p:txBody>
      </p:sp>
      <p:sp>
        <p:nvSpPr>
          <p:cNvPr id="3" name="Substituent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Clic pentru editare stiluri text Coordonator</a:t>
            </a:r>
          </a:p>
        </p:txBody>
      </p:sp>
      <p:sp>
        <p:nvSpPr>
          <p:cNvPr id="4" name="Substituent dată 3"/>
          <p:cNvSpPr>
            <a:spLocks noGrp="1"/>
          </p:cNvSpPr>
          <p:nvPr>
            <p:ph type="dt" sz="half" idx="10"/>
          </p:nvPr>
        </p:nvSpPr>
        <p:spPr/>
        <p:txBody>
          <a:bodyPr/>
          <a:lstStyle/>
          <a:p>
            <a:fld id="{2A33589F-F216-4B58-AA96-605A910EC611}" type="datetimeFigureOut">
              <a:rPr lang="ro-RO" smtClean="0"/>
              <a:t>20.05.2019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159221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p>
        </p:txBody>
      </p:sp>
      <p:sp>
        <p:nvSpPr>
          <p:cNvPr id="3" name="Substituent conținut 2"/>
          <p:cNvSpPr>
            <a:spLocks noGrp="1"/>
          </p:cNvSpPr>
          <p:nvPr>
            <p:ph sz="half" idx="1"/>
          </p:nvPr>
        </p:nvSpPr>
        <p:spPr>
          <a:xfrm>
            <a:off x="838200" y="1825625"/>
            <a:ext cx="5181600" cy="435133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conținut 3"/>
          <p:cNvSpPr>
            <a:spLocks noGrp="1"/>
          </p:cNvSpPr>
          <p:nvPr>
            <p:ph sz="half" idx="2"/>
          </p:nvPr>
        </p:nvSpPr>
        <p:spPr>
          <a:xfrm>
            <a:off x="6172200" y="1825625"/>
            <a:ext cx="5181600" cy="435133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dată 4"/>
          <p:cNvSpPr>
            <a:spLocks noGrp="1"/>
          </p:cNvSpPr>
          <p:nvPr>
            <p:ph type="dt" sz="half" idx="10"/>
          </p:nvPr>
        </p:nvSpPr>
        <p:spPr/>
        <p:txBody>
          <a:bodyPr/>
          <a:lstStyle/>
          <a:p>
            <a:fld id="{2A33589F-F216-4B58-AA96-605A910EC611}" type="datetimeFigureOut">
              <a:rPr lang="ro-RO" smtClean="0"/>
              <a:t>20.05.2019</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231001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839788" y="365125"/>
            <a:ext cx="10515600" cy="1325563"/>
          </a:xfrm>
        </p:spPr>
        <p:txBody>
          <a:bodyPr/>
          <a:lstStyle/>
          <a:p>
            <a:r>
              <a:rPr lang="ro-RO"/>
              <a:t>Clic pentru editare stil titlu</a:t>
            </a:r>
          </a:p>
        </p:txBody>
      </p:sp>
      <p:sp>
        <p:nvSpPr>
          <p:cNvPr id="3" name="Substituent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4" name="Substituent conținut 3"/>
          <p:cNvSpPr>
            <a:spLocks noGrp="1"/>
          </p:cNvSpPr>
          <p:nvPr>
            <p:ph sz="half" idx="2"/>
          </p:nvPr>
        </p:nvSpPr>
        <p:spPr>
          <a:xfrm>
            <a:off x="839788" y="2505075"/>
            <a:ext cx="5157787" cy="368458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6" name="Substituent conținut 5"/>
          <p:cNvSpPr>
            <a:spLocks noGrp="1"/>
          </p:cNvSpPr>
          <p:nvPr>
            <p:ph sz="quarter" idx="4"/>
          </p:nvPr>
        </p:nvSpPr>
        <p:spPr>
          <a:xfrm>
            <a:off x="6172200" y="2505075"/>
            <a:ext cx="5183188" cy="368458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7" name="Substituent dată 6"/>
          <p:cNvSpPr>
            <a:spLocks noGrp="1"/>
          </p:cNvSpPr>
          <p:nvPr>
            <p:ph type="dt" sz="half" idx="10"/>
          </p:nvPr>
        </p:nvSpPr>
        <p:spPr/>
        <p:txBody>
          <a:bodyPr/>
          <a:lstStyle/>
          <a:p>
            <a:fld id="{2A33589F-F216-4B58-AA96-605A910EC611}" type="datetimeFigureOut">
              <a:rPr lang="ro-RO" smtClean="0"/>
              <a:t>20.05.2019</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302839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p>
        </p:txBody>
      </p:sp>
      <p:sp>
        <p:nvSpPr>
          <p:cNvPr id="3" name="Substituent dată 2"/>
          <p:cNvSpPr>
            <a:spLocks noGrp="1"/>
          </p:cNvSpPr>
          <p:nvPr>
            <p:ph type="dt" sz="half" idx="10"/>
          </p:nvPr>
        </p:nvSpPr>
        <p:spPr/>
        <p:txBody>
          <a:bodyPr/>
          <a:lstStyle/>
          <a:p>
            <a:fld id="{2A33589F-F216-4B58-AA96-605A910EC611}" type="datetimeFigureOut">
              <a:rPr lang="ro-RO" smtClean="0"/>
              <a:t>20.05.2019</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833024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2A33589F-F216-4B58-AA96-605A910EC611}" type="datetimeFigureOut">
              <a:rPr lang="ro-RO" smtClean="0"/>
              <a:t>20.05.2019</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289605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a:t>Clic pentru editare stil titlu</a:t>
            </a:r>
          </a:p>
        </p:txBody>
      </p:sp>
      <p:sp>
        <p:nvSpPr>
          <p:cNvPr id="3" name="Substituent conțin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Clic pentru editare stiluri text Coordonator</a:t>
            </a:r>
          </a:p>
        </p:txBody>
      </p:sp>
      <p:sp>
        <p:nvSpPr>
          <p:cNvPr id="5" name="Substituent dată 4"/>
          <p:cNvSpPr>
            <a:spLocks noGrp="1"/>
          </p:cNvSpPr>
          <p:nvPr>
            <p:ph type="dt" sz="half" idx="10"/>
          </p:nvPr>
        </p:nvSpPr>
        <p:spPr/>
        <p:txBody>
          <a:bodyPr/>
          <a:lstStyle/>
          <a:p>
            <a:fld id="{2A33589F-F216-4B58-AA96-605A910EC611}" type="datetimeFigureOut">
              <a:rPr lang="ro-RO" smtClean="0"/>
              <a:t>20.05.2019</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2171692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a:t>Clic pentru editare stil titlu</a:t>
            </a:r>
          </a:p>
        </p:txBody>
      </p:sp>
      <p:sp>
        <p:nvSpPr>
          <p:cNvPr id="3" name="Substituent i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Clic pentru editare stiluri text Coordonator</a:t>
            </a:r>
          </a:p>
        </p:txBody>
      </p:sp>
      <p:sp>
        <p:nvSpPr>
          <p:cNvPr id="5" name="Substituent dată 4"/>
          <p:cNvSpPr>
            <a:spLocks noGrp="1"/>
          </p:cNvSpPr>
          <p:nvPr>
            <p:ph type="dt" sz="half" idx="10"/>
          </p:nvPr>
        </p:nvSpPr>
        <p:spPr/>
        <p:txBody>
          <a:bodyPr/>
          <a:lstStyle/>
          <a:p>
            <a:fld id="{2A33589F-F216-4B58-AA96-605A910EC611}" type="datetimeFigureOut">
              <a:rPr lang="ro-RO" smtClean="0"/>
              <a:t>20.05.2019</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E9DCCCCB-52F4-4888-8C71-EB0324CAE433}" type="slidenum">
              <a:rPr lang="ro-RO" smtClean="0"/>
              <a:t>‹#›</a:t>
            </a:fld>
            <a:endParaRPr lang="ro-RO"/>
          </a:p>
        </p:txBody>
      </p:sp>
    </p:spTree>
    <p:extLst>
      <p:ext uri="{BB962C8B-B14F-4D97-AF65-F5344CB8AC3E}">
        <p14:creationId xmlns:p14="http://schemas.microsoft.com/office/powerpoint/2010/main" val="263131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Clic pentru editare stil titlu</a:t>
            </a:r>
          </a:p>
        </p:txBody>
      </p:sp>
      <p:sp>
        <p:nvSpPr>
          <p:cNvPr id="3" name="Substituent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3589F-F216-4B58-AA96-605A910EC611}" type="datetimeFigureOut">
              <a:rPr lang="ro-RO" smtClean="0"/>
              <a:t>20.05.2019</a:t>
            </a:fld>
            <a:endParaRPr lang="ro-RO"/>
          </a:p>
        </p:txBody>
      </p:sp>
      <p:sp>
        <p:nvSpPr>
          <p:cNvPr id="5" name="Substituent subsol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CCCCB-52F4-4888-8C71-EB0324CAE433}" type="slidenum">
              <a:rPr lang="ro-RO" smtClean="0"/>
              <a:t>‹#›</a:t>
            </a:fld>
            <a:endParaRPr lang="ro-RO"/>
          </a:p>
        </p:txBody>
      </p:sp>
    </p:spTree>
    <p:extLst>
      <p:ext uri="{BB962C8B-B14F-4D97-AF65-F5344CB8AC3E}">
        <p14:creationId xmlns:p14="http://schemas.microsoft.com/office/powerpoint/2010/main" val="271030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Mirandolina\Desktop\LogosBeneficairesErasmus+LEFT_EN.jpg">
            <a:extLst>
              <a:ext uri="{FF2B5EF4-FFF2-40B4-BE49-F238E27FC236}">
                <a16:creationId xmlns:a16="http://schemas.microsoft.com/office/drawing/2014/main" id="{A226C42E-F3A5-4F99-973D-E284B87221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230" y="251019"/>
            <a:ext cx="4286250" cy="1960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F:\DEFINITIVO.jpg">
            <a:extLst>
              <a:ext uri="{FF2B5EF4-FFF2-40B4-BE49-F238E27FC236}">
                <a16:creationId xmlns:a16="http://schemas.microsoft.com/office/drawing/2014/main" id="{728E707C-BBB2-4FBE-9C5B-7BDB25D371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 y="167951"/>
            <a:ext cx="1899459" cy="2043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71B615E8-A83B-4AA5-A3CC-B3E18C322EC5}"/>
              </a:ext>
            </a:extLst>
          </p:cNvPr>
          <p:cNvSpPr/>
          <p:nvPr/>
        </p:nvSpPr>
        <p:spPr>
          <a:xfrm>
            <a:off x="1212980" y="2690336"/>
            <a:ext cx="9125338" cy="2985433"/>
          </a:xfrm>
          <a:prstGeom prst="rect">
            <a:avLst/>
          </a:prstGeom>
        </p:spPr>
        <p:txBody>
          <a:bodyPr wrap="square">
            <a:spAutoFit/>
          </a:bodyPr>
          <a:lstStyle/>
          <a:p>
            <a:pPr algn="ctr"/>
            <a:r>
              <a:rPr lang="en-US" sz="2000" b="1" dirty="0">
                <a:latin typeface="Times New Roman" panose="02020603050405020304" pitchFamily="18" charset="0"/>
                <a:cs typeface="Times New Roman" panose="02020603050405020304" pitchFamily="18" charset="0"/>
              </a:rPr>
              <a:t>MUSIC: A MELODIC METHODOLOGY INTO TEACHING AND LEARNING</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2018-1-ES01-KA229-050761</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SCHOOL EXCHANGE PARTNERSHIP</a:t>
            </a:r>
          </a:p>
          <a:p>
            <a:pPr algn="ctr"/>
            <a:endParaRPr lang="en-US" sz="2000" b="1" dirty="0">
              <a:latin typeface="Times New Roman" panose="02020603050405020304" pitchFamily="18" charset="0"/>
              <a:cs typeface="Times New Roman" panose="02020603050405020304" pitchFamily="18" charset="0"/>
            </a:endParaRPr>
          </a:p>
          <a:p>
            <a:pPr algn="ctr"/>
            <a:r>
              <a:rPr lang="ro-RO" sz="2000" b="1" dirty="0">
                <a:latin typeface="Times New Roman" panose="02020603050405020304" pitchFamily="18" charset="0"/>
                <a:cs typeface="Times New Roman" panose="02020603050405020304" pitchFamily="18" charset="0"/>
              </a:rPr>
              <a:t>The Romanian team presents</a:t>
            </a:r>
            <a:endParaRPr lang="en-US" sz="2000" b="1" dirty="0">
              <a:latin typeface="Times New Roman" panose="02020603050405020304" pitchFamily="18" charset="0"/>
              <a:cs typeface="Times New Roman" panose="02020603050405020304" pitchFamily="18" charset="0"/>
            </a:endParaRPr>
          </a:p>
          <a:p>
            <a:pPr algn="ctr"/>
            <a:r>
              <a:rPr lang="ro-RO" sz="28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LANDSCAPE AND TRADITIONAL SONGS</a:t>
            </a:r>
          </a:p>
          <a:p>
            <a:pPr algn="ctr"/>
            <a:endParaRPr lang="en-US" sz="2000" b="1" dirty="0">
              <a:latin typeface="Times New Roman" panose="02020603050405020304" pitchFamily="18" charset="0"/>
              <a:cs typeface="Times New Roman" panose="02020603050405020304" pitchFamily="18" charset="0"/>
            </a:endParaRPr>
          </a:p>
          <a:p>
            <a:pPr algn="ctr"/>
            <a:endParaRPr lang="ro-RO"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374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0" y="0"/>
            <a:ext cx="12192000" cy="3785652"/>
          </a:xfrm>
          <a:prstGeom prst="rect">
            <a:avLst/>
          </a:prstGeom>
          <a:noFill/>
        </p:spPr>
        <p:txBody>
          <a:bodyPr wrap="square" rtlCol="0">
            <a:spAutoFit/>
          </a:bodyPr>
          <a:lstStyle/>
          <a:p>
            <a:endParaRPr lang="ro-RO"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 The </a:t>
            </a:r>
            <a:r>
              <a:rPr lang="ro-RO" sz="1600" dirty="0" err="1">
                <a:latin typeface="Times New Roman" panose="02020603050405020304" pitchFamily="18" charset="0"/>
                <a:cs typeface="Times New Roman" panose="02020603050405020304" pitchFamily="18" charset="0"/>
              </a:rPr>
              <a:t>forest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is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home</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many</a:t>
            </a:r>
            <a:r>
              <a:rPr lang="ro-RO" sz="1600" dirty="0">
                <a:latin typeface="Times New Roman" panose="02020603050405020304" pitchFamily="18" charset="0"/>
                <a:cs typeface="Times New Roman" panose="02020603050405020304" pitchFamily="18" charset="0"/>
              </a:rPr>
              <a:t> living </a:t>
            </a:r>
            <a:r>
              <a:rPr lang="ro-RO" sz="1600" dirty="0" err="1">
                <a:latin typeface="Times New Roman" panose="02020603050405020304" pitchFamily="18" charset="0"/>
                <a:cs typeface="Times New Roman" panose="02020603050405020304" pitchFamily="18" charset="0"/>
              </a:rPr>
              <a:t>creatures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where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birds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usually</a:t>
            </a:r>
            <a:r>
              <a:rPr lang="ro-RO" sz="1600" dirty="0">
                <a:latin typeface="Times New Roman" panose="02020603050405020304" pitchFamily="18" charset="0"/>
                <a:cs typeface="Times New Roman" panose="02020603050405020304" pitchFamily="18" charset="0"/>
              </a:rPr>
              <a:t> sit on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big </a:t>
            </a:r>
            <a:r>
              <a:rPr lang="ro-RO" sz="1600" dirty="0" err="1">
                <a:latin typeface="Times New Roman" panose="02020603050405020304" pitchFamily="18" charset="0"/>
                <a:cs typeface="Times New Roman" panose="02020603050405020304" pitchFamily="18" charset="0"/>
              </a:rPr>
              <a:t>branches</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trees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show </a:t>
            </a:r>
            <a:r>
              <a:rPr lang="ro-RO" sz="1600" dirty="0" err="1">
                <a:latin typeface="Times New Roman" panose="02020603050405020304" pitchFamily="18" charset="0"/>
                <a:cs typeface="Times New Roman" panose="02020603050405020304" pitchFamily="18" charset="0"/>
              </a:rPr>
              <a:t>their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amazing</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talents</a:t>
            </a:r>
            <a:r>
              <a:rPr lang="ro-RO" sz="1600" dirty="0">
                <a:latin typeface="Times New Roman" panose="02020603050405020304" pitchFamily="18" charset="0"/>
                <a:cs typeface="Times New Roman" panose="02020603050405020304" pitchFamily="18" charset="0"/>
              </a:rPr>
              <a:t>. The </a:t>
            </a:r>
            <a:r>
              <a:rPr lang="ro-RO" sz="1600" dirty="0" err="1">
                <a:latin typeface="Times New Roman" panose="02020603050405020304" pitchFamily="18" charset="0"/>
                <a:cs typeface="Times New Roman" panose="02020603050405020304" pitchFamily="18" charset="0"/>
              </a:rPr>
              <a:t>forest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can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secretly</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keep</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our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memories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love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feel</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when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encounter</a:t>
            </a:r>
            <a:r>
              <a:rPr lang="ro-RO" sz="1600" dirty="0">
                <a:latin typeface="Times New Roman" panose="02020603050405020304" pitchFamily="18" charset="0"/>
                <a:cs typeface="Times New Roman" panose="02020603050405020304" pitchFamily="18" charset="0"/>
              </a:rPr>
              <a:t> it. It </a:t>
            </a:r>
            <a:r>
              <a:rPr lang="ro-RO" sz="1600" dirty="0" err="1">
                <a:latin typeface="Times New Roman" panose="02020603050405020304" pitchFamily="18" charset="0"/>
                <a:cs typeface="Times New Roman" panose="02020603050405020304" pitchFamily="18" charset="0"/>
              </a:rPr>
              <a:t>is</a:t>
            </a:r>
            <a:r>
              <a:rPr lang="ro-RO" sz="1600" dirty="0">
                <a:latin typeface="Times New Roman" panose="02020603050405020304" pitchFamily="18" charset="0"/>
                <a:cs typeface="Times New Roman" panose="02020603050405020304" pitchFamily="18" charset="0"/>
              </a:rPr>
              <a:t> a </a:t>
            </a:r>
            <a:r>
              <a:rPr lang="ro-RO" sz="1600" dirty="0" err="1">
                <a:latin typeface="Times New Roman" panose="02020603050405020304" pitchFamily="18" charset="0"/>
                <a:cs typeface="Times New Roman" panose="02020603050405020304" pitchFamily="18" charset="0"/>
              </a:rPr>
              <a:t>good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friend</a:t>
            </a:r>
            <a:r>
              <a:rPr lang="ro-RO" sz="1600" dirty="0">
                <a:latin typeface="Times New Roman" panose="02020603050405020304" pitchFamily="18" charset="0"/>
                <a:cs typeface="Times New Roman" panose="02020603050405020304" pitchFamily="18" charset="0"/>
              </a:rPr>
              <a:t> for </a:t>
            </a:r>
            <a:r>
              <a:rPr lang="ro-RO" sz="1600" dirty="0" err="1">
                <a:latin typeface="Times New Roman" panose="02020603050405020304" pitchFamily="18" charset="0"/>
                <a:cs typeface="Times New Roman" panose="02020603050405020304" pitchFamily="18" charset="0"/>
              </a:rPr>
              <a:t>us</a:t>
            </a:r>
            <a:r>
              <a:rPr lang="ro-RO" sz="1600" dirty="0">
                <a:latin typeface="Times New Roman" panose="02020603050405020304" pitchFamily="18" charset="0"/>
                <a:cs typeface="Times New Roman" panose="02020603050405020304" pitchFamily="18" charset="0"/>
              </a:rPr>
              <a:t>, a place </a:t>
            </a:r>
            <a:r>
              <a:rPr lang="ro-RO" sz="1600" dirty="0" err="1">
                <a:latin typeface="Times New Roman" panose="02020603050405020304" pitchFamily="18" charset="0"/>
                <a:cs typeface="Times New Roman" panose="02020603050405020304" pitchFamily="18" charset="0"/>
              </a:rPr>
              <a:t>where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find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comfort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relaxation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Wherever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go</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wherever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life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is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lived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forest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will</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always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remain</a:t>
            </a:r>
            <a:r>
              <a:rPr lang="ro-RO" sz="1600" dirty="0">
                <a:latin typeface="Times New Roman" panose="02020603050405020304" pitchFamily="18" charset="0"/>
                <a:cs typeface="Times New Roman" panose="02020603050405020304" pitchFamily="18" charset="0"/>
              </a:rPr>
              <a:t> in </a:t>
            </a:r>
            <a:r>
              <a:rPr lang="ro-RO" sz="1600" dirty="0" err="1">
                <a:latin typeface="Times New Roman" panose="02020603050405020304" pitchFamily="18" charset="0"/>
                <a:cs typeface="Times New Roman" panose="02020603050405020304" pitchFamily="18" charset="0"/>
              </a:rPr>
              <a:t>our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hearts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souls</a:t>
            </a:r>
            <a:r>
              <a:rPr lang="ro-RO" sz="1600" dirty="0">
                <a:latin typeface="Times New Roman" panose="02020603050405020304" pitchFamily="18" charset="0"/>
                <a:cs typeface="Times New Roman" panose="02020603050405020304" pitchFamily="18" charset="0"/>
              </a:rPr>
              <a:t>.</a:t>
            </a:r>
          </a:p>
          <a:p>
            <a:r>
              <a:rPr lang="ro-RO" sz="1600" dirty="0">
                <a:latin typeface="Times New Roman" panose="02020603050405020304" pitchFamily="18" charset="0"/>
                <a:cs typeface="Times New Roman" panose="02020603050405020304" pitchFamily="18" charset="0"/>
              </a:rPr>
              <a:t> The </a:t>
            </a:r>
            <a:r>
              <a:rPr lang="ro-RO" sz="1600" dirty="0" err="1">
                <a:latin typeface="Times New Roman" panose="02020603050405020304" pitchFamily="18" charset="0"/>
                <a:cs typeface="Times New Roman" panose="02020603050405020304" pitchFamily="18" charset="0"/>
              </a:rPr>
              <a:t>leaves</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forest</a:t>
            </a:r>
            <a:r>
              <a:rPr lang="ro-RO" sz="1600" dirty="0">
                <a:latin typeface="Times New Roman" panose="02020603050405020304" pitchFamily="18" charset="0"/>
                <a:cs typeface="Times New Roman" panose="02020603050405020304" pitchFamily="18" charset="0"/>
              </a:rPr>
              <a:t> are </a:t>
            </a:r>
            <a:r>
              <a:rPr lang="ro-RO" sz="1600" dirty="0" err="1">
                <a:latin typeface="Times New Roman" panose="02020603050405020304" pitchFamily="18" charset="0"/>
                <a:cs typeface="Times New Roman" panose="02020603050405020304" pitchFamily="18" charset="0"/>
              </a:rPr>
              <a:t>growing</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becoming</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increasingly</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green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being</a:t>
            </a:r>
            <a:r>
              <a:rPr lang="ro-RO" sz="1600" dirty="0">
                <a:latin typeface="Times New Roman" panose="02020603050405020304" pitchFamily="18" charset="0"/>
                <a:cs typeface="Times New Roman" panose="02020603050405020304" pitchFamily="18" charset="0"/>
              </a:rPr>
              <a:t> more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more </a:t>
            </a:r>
            <a:r>
              <a:rPr lang="ro-RO" sz="1600" dirty="0" err="1">
                <a:latin typeface="Times New Roman" panose="02020603050405020304" pitchFamily="18" charset="0"/>
                <a:cs typeface="Times New Roman" panose="02020603050405020304" pitchFamily="18" charset="0"/>
              </a:rPr>
              <a:t>embellished</a:t>
            </a:r>
            <a:r>
              <a:rPr lang="ro-RO" sz="1600" dirty="0">
                <a:latin typeface="Times New Roman" panose="02020603050405020304" pitchFamily="18" charset="0"/>
                <a:cs typeface="Times New Roman" panose="02020603050405020304" pitchFamily="18" charset="0"/>
              </a:rPr>
              <a:t>. The </a:t>
            </a:r>
            <a:r>
              <a:rPr lang="ro-RO" sz="1600" dirty="0" err="1">
                <a:latin typeface="Times New Roman" panose="02020603050405020304" pitchFamily="18" charset="0"/>
                <a:cs typeface="Times New Roman" panose="02020603050405020304" pitchFamily="18" charset="0"/>
              </a:rPr>
              <a:t>landscape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is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green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scent</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leaves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creates</a:t>
            </a:r>
            <a:r>
              <a:rPr lang="ro-RO" sz="1600" dirty="0">
                <a:latin typeface="Times New Roman" panose="02020603050405020304" pitchFamily="18" charset="0"/>
                <a:cs typeface="Times New Roman" panose="02020603050405020304" pitchFamily="18" charset="0"/>
              </a:rPr>
              <a:t> a state of </a:t>
            </a:r>
            <a:r>
              <a:rPr lang="ro-RO" sz="1600" dirty="0" err="1">
                <a:latin typeface="Times New Roman" panose="02020603050405020304" pitchFamily="18" charset="0"/>
                <a:cs typeface="Times New Roman" panose="02020603050405020304" pitchFamily="18" charset="0"/>
              </a:rPr>
              <a:t>enthusiasm</a:t>
            </a:r>
            <a:r>
              <a:rPr lang="ro-RO" sz="1600" dirty="0">
                <a:latin typeface="Times New Roman" panose="02020603050405020304" pitchFamily="18" charset="0"/>
                <a:cs typeface="Times New Roman" panose="02020603050405020304" pitchFamily="18" charset="0"/>
              </a:rPr>
              <a:t>, of pure </a:t>
            </a:r>
            <a:r>
              <a:rPr lang="ro-RO" sz="1600" dirty="0" err="1">
                <a:latin typeface="Times New Roman" panose="02020603050405020304" pitchFamily="18" charset="0"/>
                <a:cs typeface="Times New Roman" panose="02020603050405020304" pitchFamily="18" charset="0"/>
              </a:rPr>
              <a:t>love</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nature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highlights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joy</a:t>
            </a:r>
            <a:r>
              <a:rPr lang="ro-RO" sz="1600" dirty="0">
                <a:latin typeface="Times New Roman" panose="02020603050405020304" pitchFamily="18" charset="0"/>
                <a:cs typeface="Times New Roman" panose="02020603050405020304" pitchFamily="18" charset="0"/>
              </a:rPr>
              <a:t> of living </a:t>
            </a:r>
            <a:r>
              <a:rPr lang="ro-RO" sz="1600" dirty="0" err="1">
                <a:latin typeface="Times New Roman" panose="02020603050405020304" pitchFamily="18" charset="0"/>
                <a:cs typeface="Times New Roman" panose="02020603050405020304" pitchFamily="18" charset="0"/>
              </a:rPr>
              <a:t>life</a:t>
            </a:r>
            <a:r>
              <a:rPr lang="ro-RO" sz="1600" dirty="0">
                <a:latin typeface="Times New Roman" panose="02020603050405020304" pitchFamily="18" charset="0"/>
                <a:cs typeface="Times New Roman" panose="02020603050405020304" pitchFamily="18" charset="0"/>
              </a:rPr>
              <a:t>.</a:t>
            </a:r>
          </a:p>
          <a:p>
            <a:r>
              <a:rPr lang="ro-RO" sz="1600" dirty="0">
                <a:latin typeface="Times New Roman" panose="02020603050405020304" pitchFamily="18" charset="0"/>
                <a:cs typeface="Times New Roman" panose="02020603050405020304" pitchFamily="18" charset="0"/>
              </a:rPr>
              <a:t> No place </a:t>
            </a:r>
            <a:r>
              <a:rPr lang="ro-RO" sz="1600" dirty="0" err="1">
                <a:latin typeface="Times New Roman" panose="02020603050405020304" pitchFamily="18" charset="0"/>
                <a:cs typeface="Times New Roman" panose="02020603050405020304" pitchFamily="18" charset="0"/>
              </a:rPr>
              <a:t>is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like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forest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wherever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we</a:t>
            </a:r>
            <a:r>
              <a:rPr lang="ro-RO" sz="1600" dirty="0">
                <a:latin typeface="Times New Roman" panose="02020603050405020304" pitchFamily="18" charset="0"/>
                <a:cs typeface="Times New Roman" panose="02020603050405020304" pitchFamily="18" charset="0"/>
              </a:rPr>
              <a:t> live </a:t>
            </a:r>
            <a:r>
              <a:rPr lang="ro-RO" sz="1600" dirty="0" err="1">
                <a:latin typeface="Times New Roman" panose="02020603050405020304" pitchFamily="18" charset="0"/>
                <a:cs typeface="Times New Roman" panose="02020603050405020304" pitchFamily="18" charset="0"/>
              </a:rPr>
              <a:t>our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life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one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day</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will</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return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to</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our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dear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beloved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lands</a:t>
            </a:r>
            <a:r>
              <a:rPr lang="ro-RO" sz="1600" dirty="0">
                <a:latin typeface="Times New Roman" panose="02020603050405020304" pitchFamily="18" charset="0"/>
                <a:cs typeface="Times New Roman" panose="02020603050405020304" pitchFamily="18" charset="0"/>
              </a:rPr>
              <a:t>. It </a:t>
            </a:r>
            <a:r>
              <a:rPr lang="ro-RO" sz="1600" dirty="0" err="1">
                <a:latin typeface="Times New Roman" panose="02020603050405020304" pitchFamily="18" charset="0"/>
                <a:cs typeface="Times New Roman" panose="02020603050405020304" pitchFamily="18" charset="0"/>
              </a:rPr>
              <a:t>is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forest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that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revives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longing</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You</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can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give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wings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To</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every</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longing</a:t>
            </a:r>
            <a:r>
              <a:rPr lang="ro-RO" sz="1600" dirty="0">
                <a:latin typeface="Times New Roman" panose="02020603050405020304" pitchFamily="18" charset="0"/>
                <a:cs typeface="Times New Roman" panose="02020603050405020304" pitchFamily="18" charset="0"/>
              </a:rPr>
              <a:t>.”</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all</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have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beautiful</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memories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spent</a:t>
            </a:r>
            <a:r>
              <a:rPr lang="ro-RO" sz="1600" dirty="0">
                <a:latin typeface="Times New Roman" panose="02020603050405020304" pitchFamily="18" charset="0"/>
                <a:cs typeface="Times New Roman" panose="02020603050405020304" pitchFamily="18" charset="0"/>
              </a:rPr>
              <a:t> in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forest</a:t>
            </a:r>
            <a:r>
              <a:rPr lang="ro-RO" sz="1600" dirty="0">
                <a:latin typeface="Times New Roman" panose="02020603050405020304" pitchFamily="18" charset="0"/>
                <a:cs typeface="Times New Roman" panose="02020603050405020304" pitchFamily="18" charset="0"/>
              </a:rPr>
              <a:t>, as </a:t>
            </a:r>
            <a:r>
              <a:rPr lang="ro-RO" sz="1600" dirty="0" err="1">
                <a:latin typeface="Times New Roman" panose="02020603050405020304" pitchFamily="18" charset="0"/>
                <a:cs typeface="Times New Roman" panose="02020603050405020304" pitchFamily="18" charset="0"/>
              </a:rPr>
              <a:t>there</a:t>
            </a:r>
            <a:r>
              <a:rPr lang="ro-RO" sz="1600" dirty="0">
                <a:latin typeface="Times New Roman" panose="02020603050405020304" pitchFamily="18" charset="0"/>
                <a:cs typeface="Times New Roman" panose="02020603050405020304" pitchFamily="18" charset="0"/>
              </a:rPr>
              <a:t> are </a:t>
            </a:r>
            <a:r>
              <a:rPr lang="ro-RO" sz="1600" dirty="0" err="1">
                <a:latin typeface="Times New Roman" panose="02020603050405020304" pitchFamily="18" charset="0"/>
                <a:cs typeface="Times New Roman" panose="02020603050405020304" pitchFamily="18" charset="0"/>
              </a:rPr>
              <a:t>plenty</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stories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beautiful</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songs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passed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down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from</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generation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to</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generation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from</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ancient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times</a:t>
            </a:r>
            <a:r>
              <a:rPr lang="ro-RO" sz="1600" dirty="0">
                <a:latin typeface="Times New Roman" panose="02020603050405020304" pitchFamily="18" charset="0"/>
                <a:cs typeface="Times New Roman" panose="02020603050405020304" pitchFamily="18" charset="0"/>
              </a:rPr>
              <a:t>. The </a:t>
            </a:r>
            <a:r>
              <a:rPr lang="ro-RO" sz="1600" dirty="0" err="1">
                <a:latin typeface="Times New Roman" panose="02020603050405020304" pitchFamily="18" charset="0"/>
                <a:cs typeface="Times New Roman" panose="02020603050405020304" pitchFamily="18" charset="0"/>
              </a:rPr>
              <a:t>forest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has</a:t>
            </a:r>
            <a:r>
              <a:rPr lang="ro-RO" sz="1600" dirty="0">
                <a:latin typeface="Times New Roman" panose="02020603050405020304" pitchFamily="18" charset="0"/>
                <a:cs typeface="Times New Roman" panose="02020603050405020304" pitchFamily="18" charset="0"/>
              </a:rPr>
              <a:t> a </a:t>
            </a:r>
            <a:r>
              <a:rPr lang="ro-RO" sz="1600" dirty="0" err="1">
                <a:latin typeface="Times New Roman" panose="02020603050405020304" pitchFamily="18" charset="0"/>
                <a:cs typeface="Times New Roman" panose="02020603050405020304" pitchFamily="18" charset="0"/>
              </a:rPr>
              <a:t>great</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significance</a:t>
            </a:r>
            <a:r>
              <a:rPr lang="ro-RO" sz="1600" dirty="0">
                <a:latin typeface="Times New Roman" panose="02020603050405020304" pitchFamily="18" charset="0"/>
                <a:cs typeface="Times New Roman" panose="02020603050405020304" pitchFamily="18" charset="0"/>
              </a:rPr>
              <a:t> for </a:t>
            </a:r>
            <a:r>
              <a:rPr lang="ro-RO" sz="1600" dirty="0" err="1">
                <a:latin typeface="Times New Roman" panose="02020603050405020304" pitchFamily="18" charset="0"/>
                <a:cs typeface="Times New Roman" panose="02020603050405020304" pitchFamily="18" charset="0"/>
              </a:rPr>
              <a:t>each</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us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stories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songs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say</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play on, </a:t>
            </a:r>
            <a:r>
              <a:rPr lang="ro-RO" sz="1600" dirty="0" err="1">
                <a:latin typeface="Times New Roman" panose="02020603050405020304" pitchFamily="18" charset="0"/>
                <a:cs typeface="Times New Roman" panose="02020603050405020304" pitchFamily="18" charset="0"/>
              </a:rPr>
              <a:t>we</a:t>
            </a:r>
            <a:r>
              <a:rPr lang="ro-RO" sz="1600" dirty="0">
                <a:latin typeface="Times New Roman" panose="02020603050405020304" pitchFamily="18" charset="0"/>
                <a:cs typeface="Times New Roman" panose="02020603050405020304" pitchFamily="18" charset="0"/>
              </a:rPr>
              <a:t> tell </a:t>
            </a:r>
            <a:r>
              <a:rPr lang="ro-RO" sz="1600" dirty="0" err="1">
                <a:latin typeface="Times New Roman" panose="02020603050405020304" pitchFamily="18" charset="0"/>
                <a:cs typeface="Times New Roman" panose="02020603050405020304" pitchFamily="18" charset="0"/>
              </a:rPr>
              <a:t>them</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sing</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them</a:t>
            </a:r>
            <a:r>
              <a:rPr lang="ro-RO" sz="1600" dirty="0">
                <a:latin typeface="Times New Roman" panose="02020603050405020304" pitchFamily="18" charset="0"/>
                <a:cs typeface="Times New Roman" panose="02020603050405020304" pitchFamily="18" charset="0"/>
              </a:rPr>
              <a:t> out of </a:t>
            </a:r>
            <a:r>
              <a:rPr lang="ro-RO" sz="1600" dirty="0" err="1">
                <a:latin typeface="Times New Roman" panose="02020603050405020304" pitchFamily="18" charset="0"/>
                <a:cs typeface="Times New Roman" panose="02020603050405020304" pitchFamily="18" charset="0"/>
              </a:rPr>
              <a:t>their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hearts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with</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lots</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love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gratitude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to</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forest</a:t>
            </a:r>
            <a:r>
              <a:rPr lang="ro-RO" sz="1600" dirty="0">
                <a:latin typeface="Times New Roman" panose="02020603050405020304" pitchFamily="18" charset="0"/>
                <a:cs typeface="Times New Roman" panose="02020603050405020304" pitchFamily="18" charset="0"/>
              </a:rPr>
              <a:t> : “</a:t>
            </a:r>
            <a:r>
              <a:rPr lang="ro-RO" sz="1600" dirty="0" err="1">
                <a:latin typeface="Times New Roman" panose="02020603050405020304" pitchFamily="18" charset="0"/>
                <a:cs typeface="Times New Roman" panose="02020603050405020304" pitchFamily="18" charset="0"/>
              </a:rPr>
              <a:t>I'm</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listening</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to</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your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songs</a:t>
            </a:r>
            <a:r>
              <a:rPr lang="ro-RO"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Coming from ancient times”.</a:t>
            </a:r>
            <a:endParaRPr lang="ro-RO" sz="1600" dirty="0">
              <a:latin typeface="Times New Roman" panose="02020603050405020304" pitchFamily="18" charset="0"/>
              <a:cs typeface="Times New Roman" panose="02020603050405020304" pitchFamily="18" charset="0"/>
            </a:endParaRPr>
          </a:p>
          <a:p>
            <a:br>
              <a:rPr lang="ro-RO" sz="1600" dirty="0">
                <a:latin typeface="Times New Roman" panose="02020603050405020304" pitchFamily="18" charset="0"/>
                <a:cs typeface="Times New Roman" panose="02020603050405020304" pitchFamily="18" charset="0"/>
              </a:rPr>
            </a:br>
            <a:endParaRPr lang="ro-RO"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2716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838200" y="365125"/>
            <a:ext cx="10515600" cy="763879"/>
          </a:xfrm>
        </p:spPr>
        <p:txBody>
          <a:bodyPr>
            <a:normAutofit/>
          </a:bodyPr>
          <a:lstStyle/>
          <a:p>
            <a:r>
              <a:rPr lang="en-US" sz="2000" b="1" dirty="0">
                <a:latin typeface="Times New Roman" panose="02020603050405020304" pitchFamily="18" charset="0"/>
                <a:cs typeface="Times New Roman" panose="02020603050405020304" pitchFamily="18" charset="0"/>
              </a:rPr>
              <a:t>COME ON TOP OF THE MOUNTAIN            </a:t>
            </a:r>
            <a:r>
              <a:rPr lang="ro-RO" sz="2000" b="1" dirty="0">
                <a:latin typeface="Times New Roman" panose="02020603050405020304" pitchFamily="18" charset="0"/>
                <a:cs typeface="Times New Roman" panose="02020603050405020304" pitchFamily="18" charset="0"/>
              </a:rPr>
              <a:t>HAI, SUS ÎN VÂRFUL MUNTELUI</a:t>
            </a:r>
            <a:br>
              <a:rPr lang="en-US" sz="1800" b="1" dirty="0">
                <a:latin typeface="Times New Roman" panose="02020603050405020304" pitchFamily="18" charset="0"/>
                <a:cs typeface="Times New Roman" panose="02020603050405020304" pitchFamily="18" charset="0"/>
              </a:rPr>
            </a:br>
            <a:endParaRPr lang="ro-RO" sz="1800" b="1" dirty="0">
              <a:latin typeface="Times New Roman" panose="02020603050405020304" pitchFamily="18" charset="0"/>
              <a:cs typeface="Times New Roman" panose="02020603050405020304" pitchFamily="18" charset="0"/>
            </a:endParaRPr>
          </a:p>
        </p:txBody>
      </p:sp>
      <p:sp>
        <p:nvSpPr>
          <p:cNvPr id="3" name="Substituent conținut 2"/>
          <p:cNvSpPr>
            <a:spLocks noGrp="1"/>
          </p:cNvSpPr>
          <p:nvPr>
            <p:ph sz="half" idx="1"/>
          </p:nvPr>
        </p:nvSpPr>
        <p:spPr>
          <a:xfrm>
            <a:off x="744895" y="1129004"/>
            <a:ext cx="5181600" cy="5032375"/>
          </a:xfrm>
        </p:spPr>
        <p:txBody>
          <a:bodyPr>
            <a:normAutofit fontScale="92500" lnSpcReduction="10000"/>
          </a:bodyPr>
          <a:lstStyle/>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Come on top of </a:t>
            </a:r>
            <a:r>
              <a:rPr lang="ro-RO" sz="1700" dirty="0" err="1">
                <a:latin typeface="Times New Roman" panose="02020603050405020304" pitchFamily="18" charset="0"/>
                <a:cs typeface="Times New Roman" panose="02020603050405020304" pitchFamily="18" charset="0"/>
              </a:rPr>
              <a:t>the</a:t>
            </a:r>
            <a:r>
              <a:rPr lang="ro-RO" sz="1700" dirty="0">
                <a:latin typeface="Times New Roman" panose="02020603050405020304" pitchFamily="18" charset="0"/>
                <a:cs typeface="Times New Roman" panose="02020603050405020304" pitchFamily="18" charset="0"/>
              </a:rPr>
              <a:t> </a:t>
            </a:r>
            <a:r>
              <a:rPr lang="ro-RO" sz="1700" dirty="0" err="1">
                <a:latin typeface="Times New Roman" panose="02020603050405020304" pitchFamily="18" charset="0"/>
                <a:cs typeface="Times New Roman" panose="02020603050405020304" pitchFamily="18" charset="0"/>
              </a:rPr>
              <a:t>mountain</a:t>
            </a:r>
            <a:endParaRPr lang="ro-RO" sz="17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Where</a:t>
            </a:r>
            <a:r>
              <a:rPr lang="en-US" sz="1700" dirty="0">
                <a:latin typeface="Times New Roman" panose="02020603050405020304" pitchFamily="18" charset="0"/>
                <a:cs typeface="Times New Roman" panose="02020603050405020304" pitchFamily="18" charset="0"/>
              </a:rPr>
              <a:t> </a:t>
            </a:r>
            <a:r>
              <a:rPr lang="ro-RO" sz="1700" dirty="0">
                <a:latin typeface="Times New Roman" panose="02020603050405020304" pitchFamily="18" charset="0"/>
                <a:cs typeface="Times New Roman" panose="02020603050405020304" pitchFamily="18" charset="0"/>
              </a:rPr>
              <a:t>the  shepherd's house is</a:t>
            </a:r>
          </a:p>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   la la la ...</a:t>
            </a:r>
          </a:p>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Come on, </a:t>
            </a:r>
            <a:r>
              <a:rPr lang="ro-RO" sz="1700" dirty="0" err="1">
                <a:latin typeface="Times New Roman" panose="02020603050405020304" pitchFamily="18" charset="0"/>
                <a:cs typeface="Times New Roman" panose="02020603050405020304" pitchFamily="18" charset="0"/>
              </a:rPr>
              <a:t>with</a:t>
            </a:r>
            <a:r>
              <a:rPr lang="ro-RO" sz="1700" dirty="0">
                <a:latin typeface="Times New Roman" panose="02020603050405020304" pitchFamily="18" charset="0"/>
                <a:cs typeface="Times New Roman" panose="02020603050405020304" pitchFamily="18" charset="0"/>
              </a:rPr>
              <a:t> </a:t>
            </a:r>
            <a:r>
              <a:rPr lang="ro-RO" sz="1700" dirty="0" err="1">
                <a:latin typeface="Times New Roman" panose="02020603050405020304" pitchFamily="18" charset="0"/>
                <a:cs typeface="Times New Roman" panose="02020603050405020304" pitchFamily="18" charset="0"/>
              </a:rPr>
              <a:t>green</a:t>
            </a:r>
            <a:r>
              <a:rPr lang="ro-RO" sz="1700" dirty="0">
                <a:latin typeface="Times New Roman" panose="02020603050405020304" pitchFamily="18" charset="0"/>
                <a:cs typeface="Times New Roman" panose="02020603050405020304" pitchFamily="18" charset="0"/>
              </a:rPr>
              <a:t> </a:t>
            </a:r>
            <a:r>
              <a:rPr lang="ro-RO" sz="1700" dirty="0" err="1">
                <a:latin typeface="Times New Roman" panose="02020603050405020304" pitchFamily="18" charset="0"/>
                <a:cs typeface="Times New Roman" panose="02020603050405020304" pitchFamily="18" charset="0"/>
              </a:rPr>
              <a:t>grass</a:t>
            </a:r>
            <a:endParaRPr lang="ro-RO" sz="17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and covered quince</a:t>
            </a:r>
          </a:p>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   la la la ...</a:t>
            </a:r>
            <a:endParaRPr lang="en-US" sz="17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There the sheep graze</a:t>
            </a:r>
          </a:p>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   la </a:t>
            </a:r>
            <a:r>
              <a:rPr lang="ro-RO" sz="1700" dirty="0" err="1">
                <a:latin typeface="Times New Roman" panose="02020603050405020304" pitchFamily="18" charset="0"/>
                <a:cs typeface="Times New Roman" panose="02020603050405020304" pitchFamily="18" charset="0"/>
              </a:rPr>
              <a:t>la</a:t>
            </a:r>
            <a:r>
              <a:rPr lang="ro-RO" sz="1700" dirty="0">
                <a:latin typeface="Times New Roman" panose="02020603050405020304" pitchFamily="18" charset="0"/>
                <a:cs typeface="Times New Roman" panose="02020603050405020304" pitchFamily="18" charset="0"/>
              </a:rPr>
              <a:t> </a:t>
            </a:r>
            <a:r>
              <a:rPr lang="ro-RO" sz="1700" dirty="0" err="1">
                <a:latin typeface="Times New Roman" panose="02020603050405020304" pitchFamily="18" charset="0"/>
                <a:cs typeface="Times New Roman" panose="02020603050405020304" pitchFamily="18" charset="0"/>
              </a:rPr>
              <a:t>la</a:t>
            </a:r>
            <a:r>
              <a:rPr lang="ro-RO" sz="1700" dirty="0">
                <a:latin typeface="Times New Roman" panose="02020603050405020304" pitchFamily="18" charset="0"/>
                <a:cs typeface="Times New Roman" panose="02020603050405020304" pitchFamily="18" charset="0"/>
              </a:rPr>
              <a:t> ...</a:t>
            </a:r>
          </a:p>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through the  meadows full</a:t>
            </a:r>
            <a:r>
              <a:rPr lang="en-US" sz="1700" dirty="0">
                <a:latin typeface="Times New Roman" panose="02020603050405020304" pitchFamily="18" charset="0"/>
                <a:cs typeface="Times New Roman" panose="02020603050405020304" pitchFamily="18" charset="0"/>
              </a:rPr>
              <a:t> </a:t>
            </a:r>
            <a:r>
              <a:rPr lang="ro-RO" sz="1700" dirty="0">
                <a:latin typeface="Times New Roman" panose="02020603050405020304" pitchFamily="18" charset="0"/>
                <a:cs typeface="Times New Roman" panose="02020603050405020304" pitchFamily="18" charset="0"/>
              </a:rPr>
              <a:t>of flowers</a:t>
            </a:r>
          </a:p>
          <a:p>
            <a:pPr marL="0" indent="0">
              <a:lnSpc>
                <a:spcPct val="120000"/>
              </a:lnSpc>
              <a:spcBef>
                <a:spcPts val="0"/>
              </a:spcBef>
              <a:buNone/>
            </a:pPr>
            <a:r>
              <a:rPr lang="ro-RO" sz="1700" dirty="0">
                <a:latin typeface="Times New Roman" panose="02020603050405020304" pitchFamily="18" charset="0"/>
                <a:cs typeface="Times New Roman" panose="02020603050405020304" pitchFamily="18" charset="0"/>
              </a:rPr>
              <a:t>   la </a:t>
            </a:r>
            <a:r>
              <a:rPr lang="ro-RO" sz="1700" dirty="0" err="1">
                <a:latin typeface="Times New Roman" panose="02020603050405020304" pitchFamily="18" charset="0"/>
                <a:cs typeface="Times New Roman" panose="02020603050405020304" pitchFamily="18" charset="0"/>
              </a:rPr>
              <a:t>la</a:t>
            </a:r>
            <a:r>
              <a:rPr lang="ro-RO" sz="1700" dirty="0">
                <a:latin typeface="Times New Roman" panose="02020603050405020304" pitchFamily="18" charset="0"/>
                <a:cs typeface="Times New Roman" panose="02020603050405020304" pitchFamily="18" charset="0"/>
              </a:rPr>
              <a:t> </a:t>
            </a:r>
            <a:r>
              <a:rPr lang="ro-RO" sz="1700" dirty="0" err="1">
                <a:latin typeface="Times New Roman" panose="02020603050405020304" pitchFamily="18" charset="0"/>
                <a:cs typeface="Times New Roman" panose="02020603050405020304" pitchFamily="18" charset="0"/>
              </a:rPr>
              <a:t>la</a:t>
            </a:r>
            <a:r>
              <a:rPr lang="ro-RO" sz="1700" dirty="0">
                <a:latin typeface="Times New Roman" panose="02020603050405020304" pitchFamily="18" charset="0"/>
                <a:cs typeface="Times New Roman" panose="02020603050405020304" pitchFamily="18" charset="0"/>
              </a:rPr>
              <a:t> ...</a:t>
            </a:r>
          </a:p>
          <a:p>
            <a:pPr marL="0" indent="0">
              <a:lnSpc>
                <a:spcPct val="120000"/>
              </a:lnSpc>
              <a:spcBef>
                <a:spcPts val="0"/>
              </a:spcBef>
              <a:buNone/>
            </a:pPr>
            <a:r>
              <a:rPr lang="en-US" sz="1700" dirty="0">
                <a:latin typeface="Times New Roman" panose="02020603050405020304" pitchFamily="18" charset="0"/>
                <a:cs typeface="Times New Roman" panose="02020603050405020304" pitchFamily="18" charset="0"/>
              </a:rPr>
              <a:t>Come on, when it’s dawn</a:t>
            </a:r>
          </a:p>
          <a:p>
            <a:pPr marL="0" indent="0">
              <a:lnSpc>
                <a:spcPct val="120000"/>
              </a:lnSpc>
              <a:spcBef>
                <a:spcPts val="0"/>
              </a:spcBef>
              <a:buNone/>
            </a:pPr>
            <a:r>
              <a:rPr lang="en-US" sz="1700" dirty="0">
                <a:latin typeface="Times New Roman" panose="02020603050405020304" pitchFamily="18" charset="0"/>
                <a:cs typeface="Times New Roman" panose="02020603050405020304" pitchFamily="18" charset="0"/>
              </a:rPr>
              <a:t>And my beloved shepherd milks the sheep</a:t>
            </a:r>
          </a:p>
          <a:p>
            <a:pPr marL="0" indent="0">
              <a:lnSpc>
                <a:spcPct val="120000"/>
              </a:lnSpc>
              <a:spcBef>
                <a:spcPts val="0"/>
              </a:spcBef>
              <a:buNone/>
            </a:pPr>
            <a:r>
              <a:rPr lang="en-US" sz="1700" dirty="0">
                <a:latin typeface="Times New Roman" panose="02020603050405020304" pitchFamily="18" charset="0"/>
                <a:cs typeface="Times New Roman" panose="02020603050405020304" pitchFamily="18" charset="0"/>
              </a:rPr>
              <a:t>    la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p>
          <a:p>
            <a:pPr marL="0" indent="0">
              <a:lnSpc>
                <a:spcPct val="120000"/>
              </a:lnSpc>
              <a:spcBef>
                <a:spcPts val="0"/>
              </a:spcBef>
              <a:buNone/>
            </a:pPr>
            <a:r>
              <a:rPr lang="en-US" sz="1700" dirty="0">
                <a:latin typeface="Times New Roman" panose="02020603050405020304" pitchFamily="18" charset="0"/>
                <a:cs typeface="Times New Roman" panose="02020603050405020304" pitchFamily="18" charset="0"/>
              </a:rPr>
              <a:t>Come on, when the sun rises</a:t>
            </a:r>
          </a:p>
          <a:p>
            <a:pPr marL="0" indent="0">
              <a:lnSpc>
                <a:spcPct val="120000"/>
              </a:lnSpc>
              <a:spcBef>
                <a:spcPts val="0"/>
              </a:spcBef>
              <a:buNone/>
            </a:pPr>
            <a:r>
              <a:rPr lang="en-US" sz="1700" dirty="0">
                <a:latin typeface="Times New Roman" panose="02020603050405020304" pitchFamily="18" charset="0"/>
                <a:cs typeface="Times New Roman" panose="02020603050405020304" pitchFamily="18" charset="0"/>
              </a:rPr>
              <a:t>And  milk will get skimmed</a:t>
            </a:r>
          </a:p>
          <a:p>
            <a:pPr marL="0" indent="0">
              <a:lnSpc>
                <a:spcPct val="120000"/>
              </a:lnSpc>
              <a:spcBef>
                <a:spcPts val="0"/>
              </a:spcBef>
              <a:buNone/>
            </a:pPr>
            <a:r>
              <a:rPr lang="en-US" sz="1700" dirty="0">
                <a:latin typeface="Times New Roman" panose="02020603050405020304" pitchFamily="18" charset="0"/>
                <a:cs typeface="Times New Roman" panose="02020603050405020304" pitchFamily="18" charset="0"/>
              </a:rPr>
              <a:t>   la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p>
          <a:p>
            <a:pPr marL="0" indent="0">
              <a:lnSpc>
                <a:spcPct val="120000"/>
              </a:lnSpc>
              <a:spcBef>
                <a:spcPts val="0"/>
              </a:spcBef>
              <a:buNone/>
            </a:pPr>
            <a:r>
              <a:rPr lang="en-US" sz="1700" dirty="0">
                <a:latin typeface="Times New Roman" panose="02020603050405020304" pitchFamily="18" charset="0"/>
                <a:cs typeface="Times New Roman" panose="02020603050405020304" pitchFamily="18" charset="0"/>
              </a:rPr>
              <a:t>And the milk becomes cheese,</a:t>
            </a:r>
          </a:p>
          <a:p>
            <a:pPr marL="0" indent="0">
              <a:lnSpc>
                <a:spcPct val="120000"/>
              </a:lnSpc>
              <a:spcBef>
                <a:spcPts val="0"/>
              </a:spcBef>
              <a:buNone/>
            </a:pPr>
            <a:r>
              <a:rPr lang="en-US" sz="1700" dirty="0">
                <a:latin typeface="Times New Roman" panose="02020603050405020304" pitchFamily="18" charset="0"/>
                <a:cs typeface="Times New Roman" panose="02020603050405020304" pitchFamily="18" charset="0"/>
              </a:rPr>
              <a:t>   la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p>
          <a:p>
            <a:pPr marL="0" indent="0">
              <a:lnSpc>
                <a:spcPct val="110000"/>
              </a:lnSpc>
              <a:spcBef>
                <a:spcPts val="0"/>
              </a:spcBef>
              <a:buNone/>
            </a:pPr>
            <a:endParaRPr lang="en-US" sz="1600" dirty="0"/>
          </a:p>
          <a:p>
            <a:pPr marL="0" indent="0">
              <a:buNone/>
            </a:pPr>
            <a:endParaRPr lang="ro-RO" sz="1600" dirty="0"/>
          </a:p>
        </p:txBody>
      </p:sp>
      <p:sp>
        <p:nvSpPr>
          <p:cNvPr id="4" name="Substituent conținut 3"/>
          <p:cNvSpPr>
            <a:spLocks noGrp="1"/>
          </p:cNvSpPr>
          <p:nvPr>
            <p:ph sz="half" idx="2"/>
          </p:nvPr>
        </p:nvSpPr>
        <p:spPr>
          <a:xfrm>
            <a:off x="6096000" y="1013862"/>
            <a:ext cx="5181600" cy="5601541"/>
          </a:xfrm>
        </p:spPr>
        <p:txBody>
          <a:bodyPr>
            <a:noAutofit/>
          </a:bodyPr>
          <a:lstStyle/>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Hai, sus în vârful muntelui</a:t>
            </a:r>
            <a:endParaRPr lang="en-US"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Îi</a:t>
            </a:r>
            <a:r>
              <a:rPr lang="ro-RO" sz="1600" u="sng"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casa ciobanului</a:t>
            </a: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   </a:t>
            </a:r>
            <a:r>
              <a:rPr lang="ro-RO" sz="1600" i="1" dirty="0">
                <a:latin typeface="Times New Roman" panose="02020603050405020304" pitchFamily="18" charset="0"/>
                <a:cs typeface="Times New Roman" panose="02020603050405020304" pitchFamily="18" charset="0"/>
              </a:rPr>
              <a:t>la la la...</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Hai, cu iarbă verde podită</a:t>
            </a: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și cetină acoperitã</a:t>
            </a: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   </a:t>
            </a:r>
            <a:r>
              <a:rPr lang="ro-RO" sz="1600" i="1" dirty="0">
                <a:latin typeface="Times New Roman" panose="02020603050405020304" pitchFamily="18" charset="0"/>
                <a:cs typeface="Times New Roman" panose="02020603050405020304" pitchFamily="18" charset="0"/>
              </a:rPr>
              <a:t>la la la...</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Acolo pasc oile</a:t>
            </a: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   </a:t>
            </a:r>
            <a:r>
              <a:rPr lang="ro-RO" sz="1600" i="1" dirty="0">
                <a:latin typeface="Times New Roman" panose="02020603050405020304" pitchFamily="18" charset="0"/>
                <a:cs typeface="Times New Roman" panose="02020603050405020304" pitchFamily="18" charset="0"/>
              </a:rPr>
              <a:t>la </a:t>
            </a:r>
            <a:r>
              <a:rPr lang="ro-RO" sz="1600" i="1" dirty="0" err="1">
                <a:latin typeface="Times New Roman" panose="02020603050405020304" pitchFamily="18" charset="0"/>
                <a:cs typeface="Times New Roman" panose="02020603050405020304" pitchFamily="18" charset="0"/>
              </a:rPr>
              <a:t>la</a:t>
            </a:r>
            <a:r>
              <a:rPr lang="ro-RO" sz="1600" i="1" dirty="0">
                <a:latin typeface="Times New Roman" panose="02020603050405020304" pitchFamily="18" charset="0"/>
                <a:cs typeface="Times New Roman" panose="02020603050405020304" pitchFamily="18" charset="0"/>
              </a:rPr>
              <a:t> </a:t>
            </a:r>
            <a:r>
              <a:rPr lang="ro-RO" sz="1600" i="1" dirty="0" err="1">
                <a:latin typeface="Times New Roman" panose="02020603050405020304" pitchFamily="18" charset="0"/>
                <a:cs typeface="Times New Roman" panose="02020603050405020304" pitchFamily="18" charset="0"/>
              </a:rPr>
              <a:t>la</a:t>
            </a:r>
            <a:r>
              <a:rPr lang="ro-RO" sz="1600" i="1"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prin poieni cu florile</a:t>
            </a: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   </a:t>
            </a:r>
            <a:r>
              <a:rPr lang="ro-RO" sz="1600" i="1" dirty="0">
                <a:latin typeface="Times New Roman" panose="02020603050405020304" pitchFamily="18" charset="0"/>
                <a:cs typeface="Times New Roman" panose="02020603050405020304" pitchFamily="18" charset="0"/>
              </a:rPr>
              <a:t>la </a:t>
            </a:r>
            <a:r>
              <a:rPr lang="ro-RO" sz="1600" i="1" dirty="0" err="1">
                <a:latin typeface="Times New Roman" panose="02020603050405020304" pitchFamily="18" charset="0"/>
                <a:cs typeface="Times New Roman" panose="02020603050405020304" pitchFamily="18" charset="0"/>
              </a:rPr>
              <a:t>la</a:t>
            </a:r>
            <a:r>
              <a:rPr lang="ro-RO" sz="1600" i="1" dirty="0">
                <a:latin typeface="Times New Roman" panose="02020603050405020304" pitchFamily="18" charset="0"/>
                <a:cs typeface="Times New Roman" panose="02020603050405020304" pitchFamily="18" charset="0"/>
              </a:rPr>
              <a:t> </a:t>
            </a:r>
            <a:r>
              <a:rPr lang="ro-RO" sz="1600" i="1" dirty="0" err="1">
                <a:latin typeface="Times New Roman" panose="02020603050405020304" pitchFamily="18" charset="0"/>
                <a:cs typeface="Times New Roman" panose="02020603050405020304" pitchFamily="18" charset="0"/>
              </a:rPr>
              <a:t>la</a:t>
            </a:r>
            <a:r>
              <a:rPr lang="ro-RO" sz="1600" i="1"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 Hai, când se lasă zorile</a:t>
            </a: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badea mulge oile</a:t>
            </a:r>
            <a:endParaRPr lang="en-US"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o-RO" sz="1600" i="1" dirty="0">
                <a:latin typeface="Times New Roman" panose="02020603050405020304" pitchFamily="18" charset="0"/>
                <a:cs typeface="Times New Roman" panose="02020603050405020304" pitchFamily="18" charset="0"/>
              </a:rPr>
              <a:t>la la la...</a:t>
            </a:r>
            <a:endParaRPr lang="ro-RO" sz="1600" dirty="0">
              <a:latin typeface="Times New Roman" panose="02020603050405020304" pitchFamily="18" charset="0"/>
              <a:cs typeface="Times New Roman" panose="02020603050405020304" pitchFamily="18" charset="0"/>
            </a:endParaRPr>
          </a:p>
          <a:p>
            <a:pPr marL="0" indent="0">
              <a:lnSpc>
                <a:spcPct val="100000"/>
              </a:lnSpc>
              <a:buNone/>
            </a:pPr>
            <a:r>
              <a:rPr lang="ro-RO" sz="1600" dirty="0">
                <a:latin typeface="Times New Roman" panose="02020603050405020304" pitchFamily="18" charset="0"/>
                <a:cs typeface="Times New Roman" panose="02020603050405020304" pitchFamily="18" charset="0"/>
              </a:rPr>
              <a:t>Hai, când răsare soarele</a:t>
            </a:r>
          </a:p>
          <a:p>
            <a:pPr marL="0" indent="0">
              <a:lnSpc>
                <a:spcPct val="100000"/>
              </a:lnSpc>
              <a:buNone/>
            </a:pPr>
            <a:r>
              <a:rPr lang="ro-RO" sz="1600" dirty="0">
                <a:latin typeface="Times New Roman" panose="02020603050405020304" pitchFamily="18" charset="0"/>
                <a:cs typeface="Times New Roman" panose="02020603050405020304" pitchFamily="18" charset="0"/>
              </a:rPr>
              <a:t>smântânește laptele</a:t>
            </a:r>
          </a:p>
          <a:p>
            <a:pPr marL="0" indent="0">
              <a:lnSpc>
                <a:spcPct val="100000"/>
              </a:lnSpc>
              <a:buNone/>
            </a:pPr>
            <a:r>
              <a:rPr lang="ro-RO" sz="1600" dirty="0">
                <a:latin typeface="Times New Roman" panose="02020603050405020304" pitchFamily="18" charset="0"/>
                <a:cs typeface="Times New Roman" panose="02020603050405020304" pitchFamily="18" charset="0"/>
              </a:rPr>
              <a:t> </a:t>
            </a:r>
            <a:r>
              <a:rPr lang="ro-RO" sz="1600" i="1" dirty="0">
                <a:latin typeface="Times New Roman" panose="02020603050405020304" pitchFamily="18" charset="0"/>
                <a:cs typeface="Times New Roman" panose="02020603050405020304" pitchFamily="18" charset="0"/>
              </a:rPr>
              <a:t>la la la...</a:t>
            </a:r>
            <a:endParaRPr lang="ro-RO"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o-RO" sz="1600" dirty="0">
                <a:latin typeface="Times New Roman" panose="02020603050405020304" pitchFamily="18" charset="0"/>
                <a:cs typeface="Times New Roman" panose="02020603050405020304" pitchFamily="18" charset="0"/>
              </a:rPr>
              <a:t>Și fierbe urda din caș,</a:t>
            </a:r>
            <a:endParaRPr lang="en-US"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o-RO" sz="1600" dirty="0">
                <a:latin typeface="Times New Roman" panose="02020603050405020304" pitchFamily="18" charset="0"/>
                <a:cs typeface="Times New Roman" panose="02020603050405020304" pitchFamily="18" charset="0"/>
              </a:rPr>
              <a:t>la la la...</a:t>
            </a:r>
          </a:p>
          <a:p>
            <a:pPr marL="0" indent="0">
              <a:lnSpc>
                <a:spcPct val="120000"/>
              </a:lnSpc>
              <a:spcBef>
                <a:spcPts val="0"/>
              </a:spcBef>
              <a:buNone/>
            </a:pPr>
            <a:endParaRPr lang="ro-RO"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ro-RO" sz="1600" dirty="0">
              <a:latin typeface="Times New Roman" panose="02020603050405020304" pitchFamily="18" charset="0"/>
              <a:cs typeface="Times New Roman" panose="02020603050405020304" pitchFamily="18" charset="0"/>
            </a:endParaRPr>
          </a:p>
          <a:p>
            <a:pPr marL="0" indent="0">
              <a:buNone/>
            </a:pPr>
            <a:r>
              <a:rPr lang="ro-RO" sz="1600" dirty="0">
                <a:latin typeface="Times New Roman" panose="02020603050405020304" pitchFamily="18" charset="0"/>
                <a:cs typeface="Times New Roman" panose="02020603050405020304" pitchFamily="18" charset="0"/>
              </a:rPr>
              <a:t>	</a:t>
            </a:r>
          </a:p>
          <a:p>
            <a:endParaRPr lang="ro-RO"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801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conținut 3"/>
          <p:cNvSpPr>
            <a:spLocks noGrp="1"/>
          </p:cNvSpPr>
          <p:nvPr>
            <p:ph sz="half" idx="2"/>
          </p:nvPr>
        </p:nvSpPr>
        <p:spPr>
          <a:xfrm>
            <a:off x="6172200" y="83126"/>
            <a:ext cx="5181600" cy="2641413"/>
          </a:xfrm>
        </p:spPr>
        <p:txBody>
          <a:bodyPr>
            <a:noAutofit/>
          </a:bodyPr>
          <a:lstStyle/>
          <a:p>
            <a:pPr marL="0" indent="0">
              <a:buNone/>
            </a:pPr>
            <a:r>
              <a:rPr lang="ro-RO" sz="1600" dirty="0">
                <a:latin typeface="Times New Roman" panose="02020603050405020304" pitchFamily="18" charset="0"/>
                <a:cs typeface="Times New Roman" panose="02020603050405020304" pitchFamily="18" charset="0"/>
              </a:rPr>
              <a:t>dă gură la ciobănaș</a:t>
            </a:r>
          </a:p>
          <a:p>
            <a:pPr marL="0" indent="0">
              <a:buNone/>
            </a:pPr>
            <a:r>
              <a:rPr lang="ro-RO" sz="1600" dirty="0">
                <a:latin typeface="Times New Roman" panose="02020603050405020304" pitchFamily="18" charset="0"/>
                <a:cs typeface="Times New Roman" panose="02020603050405020304" pitchFamily="18" charset="0"/>
              </a:rPr>
              <a:t> </a:t>
            </a:r>
            <a:r>
              <a:rPr lang="ro-RO" sz="1600" i="1" dirty="0">
                <a:latin typeface="Times New Roman" panose="02020603050405020304" pitchFamily="18" charset="0"/>
                <a:cs typeface="Times New Roman" panose="02020603050405020304" pitchFamily="18" charset="0"/>
              </a:rPr>
              <a:t>la la la...</a:t>
            </a:r>
            <a:r>
              <a:rPr lang="ro-RO" sz="1600" dirty="0">
                <a:latin typeface="Times New Roman" panose="02020603050405020304" pitchFamily="18" charset="0"/>
                <a:cs typeface="Times New Roman" panose="02020603050405020304" pitchFamily="18" charset="0"/>
              </a:rPr>
              <a:t> </a:t>
            </a:r>
          </a:p>
          <a:p>
            <a:pPr marL="0" indent="0">
              <a:buNone/>
            </a:pPr>
            <a:r>
              <a:rPr lang="ro-RO" sz="1600" dirty="0">
                <a:latin typeface="Times New Roman" panose="02020603050405020304" pitchFamily="18" charset="0"/>
                <a:cs typeface="Times New Roman" panose="02020603050405020304" pitchFamily="18" charset="0"/>
              </a:rPr>
              <a:t> Hai, ciobănaș de la mioare</a:t>
            </a:r>
          </a:p>
          <a:p>
            <a:pPr marL="0" indent="0">
              <a:buNone/>
            </a:pPr>
            <a:r>
              <a:rPr lang="ro-RO" sz="1600" dirty="0">
                <a:latin typeface="Times New Roman" panose="02020603050405020304" pitchFamily="18" charset="0"/>
                <a:cs typeface="Times New Roman" panose="02020603050405020304" pitchFamily="18" charset="0"/>
              </a:rPr>
              <a:t>mai lasă turma la vale</a:t>
            </a:r>
          </a:p>
          <a:p>
            <a:pPr marL="0" indent="0">
              <a:buNone/>
            </a:pPr>
            <a:r>
              <a:rPr lang="ro-RO" sz="1600" dirty="0">
                <a:latin typeface="Times New Roman" panose="02020603050405020304" pitchFamily="18" charset="0"/>
                <a:cs typeface="Times New Roman" panose="02020603050405020304" pitchFamily="18" charset="0"/>
              </a:rPr>
              <a:t>   </a:t>
            </a:r>
            <a:r>
              <a:rPr lang="ro-RO" sz="1600" i="1" dirty="0">
                <a:latin typeface="Times New Roman" panose="02020603050405020304" pitchFamily="18" charset="0"/>
                <a:cs typeface="Times New Roman" panose="02020603050405020304" pitchFamily="18" charset="0"/>
              </a:rPr>
              <a:t>la la la...</a:t>
            </a:r>
            <a:endParaRPr lang="en-US" sz="1600" i="1" dirty="0">
              <a:latin typeface="Times New Roman" panose="02020603050405020304" pitchFamily="18" charset="0"/>
              <a:cs typeface="Times New Roman" panose="02020603050405020304" pitchFamily="18" charset="0"/>
            </a:endParaRPr>
          </a:p>
          <a:p>
            <a:pPr marL="0" indent="0">
              <a:buNone/>
            </a:pPr>
            <a:r>
              <a:rPr lang="ro-RO" sz="1600" dirty="0">
                <a:latin typeface="Times New Roman" panose="02020603050405020304" pitchFamily="18" charset="0"/>
                <a:cs typeface="Times New Roman" panose="02020603050405020304" pitchFamily="18" charset="0"/>
              </a:rPr>
              <a:t>Pe malul Cibinului,</a:t>
            </a:r>
            <a:endParaRPr lang="en-US" sz="1600" dirty="0">
              <a:latin typeface="Times New Roman" panose="02020603050405020304" pitchFamily="18" charset="0"/>
              <a:cs typeface="Times New Roman" panose="02020603050405020304" pitchFamily="18" charset="0"/>
            </a:endParaRPr>
          </a:p>
          <a:p>
            <a:pPr marL="0" indent="0">
              <a:buNone/>
            </a:pPr>
            <a:r>
              <a:rPr lang="ro-RO" sz="1600" dirty="0">
                <a:latin typeface="Times New Roman" panose="02020603050405020304" pitchFamily="18" charset="0"/>
                <a:cs typeface="Times New Roman" panose="02020603050405020304" pitchFamily="18" charset="0"/>
              </a:rPr>
              <a:t>   </a:t>
            </a:r>
            <a:r>
              <a:rPr lang="ro-RO" sz="1600" i="1" dirty="0">
                <a:latin typeface="Times New Roman" panose="02020603050405020304" pitchFamily="18" charset="0"/>
                <a:cs typeface="Times New Roman" panose="02020603050405020304" pitchFamily="18" charset="0"/>
              </a:rPr>
              <a:t>la </a:t>
            </a:r>
            <a:r>
              <a:rPr lang="ro-RO" sz="1600" i="1" dirty="0" err="1">
                <a:latin typeface="Times New Roman" panose="02020603050405020304" pitchFamily="18" charset="0"/>
                <a:cs typeface="Times New Roman" panose="02020603050405020304" pitchFamily="18" charset="0"/>
              </a:rPr>
              <a:t>la</a:t>
            </a:r>
            <a:r>
              <a:rPr lang="ro-RO" sz="1600" i="1" dirty="0">
                <a:latin typeface="Times New Roman" panose="02020603050405020304" pitchFamily="18" charset="0"/>
                <a:cs typeface="Times New Roman" panose="02020603050405020304" pitchFamily="18" charset="0"/>
              </a:rPr>
              <a:t> </a:t>
            </a:r>
            <a:r>
              <a:rPr lang="ro-RO" sz="1600" i="1" dirty="0" err="1">
                <a:latin typeface="Times New Roman" panose="02020603050405020304" pitchFamily="18" charset="0"/>
                <a:cs typeface="Times New Roman" panose="02020603050405020304" pitchFamily="18" charset="0"/>
              </a:rPr>
              <a:t>la</a:t>
            </a:r>
            <a:r>
              <a:rPr lang="ro-RO" sz="1600" i="1"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endParaRPr lang="ro-RO" sz="1600" dirty="0"/>
          </a:p>
        </p:txBody>
      </p:sp>
      <p:sp>
        <p:nvSpPr>
          <p:cNvPr id="5" name="Titlu 1"/>
          <p:cNvSpPr>
            <a:spLocks noGrp="1"/>
          </p:cNvSpPr>
          <p:nvPr>
            <p:ph sz="half" idx="1"/>
          </p:nvPr>
        </p:nvSpPr>
        <p:spPr>
          <a:xfrm>
            <a:off x="838200" y="82550"/>
            <a:ext cx="5181600" cy="2641989"/>
          </a:xfrm>
        </p:spPr>
        <p:txBody>
          <a:bodyPr>
            <a:normAutofit fontScale="85000" lnSpcReduction="20000"/>
          </a:bodyPr>
          <a:lstStyle/>
          <a:p>
            <a:pPr marL="0" indent="0">
              <a:buNone/>
            </a:pPr>
            <a:r>
              <a:rPr lang="ro-RO" sz="1700" dirty="0">
                <a:latin typeface="Times New Roman" panose="02020603050405020304" pitchFamily="18" charset="0"/>
                <a:cs typeface="Times New Roman" panose="02020603050405020304" pitchFamily="18" charset="0"/>
              </a:rPr>
              <a:t>And I kiss the shepherd</a:t>
            </a:r>
          </a:p>
          <a:p>
            <a:pPr marL="0" indent="0">
              <a:buNone/>
            </a:pPr>
            <a:r>
              <a:rPr lang="ro-RO" sz="1700" dirty="0">
                <a:latin typeface="Times New Roman" panose="02020603050405020304" pitchFamily="18" charset="0"/>
                <a:cs typeface="Times New Roman" panose="02020603050405020304" pitchFamily="18" charset="0"/>
              </a:rPr>
              <a:t>  la la la ...</a:t>
            </a:r>
          </a:p>
          <a:p>
            <a:pPr marL="0" indent="0">
              <a:buNone/>
            </a:pPr>
            <a:r>
              <a:rPr lang="ro-RO" sz="1700" dirty="0">
                <a:latin typeface="Times New Roman" panose="02020603050405020304" pitchFamily="18" charset="0"/>
                <a:cs typeface="Times New Roman" panose="02020603050405020304" pitchFamily="18" charset="0"/>
              </a:rPr>
              <a:t>Come on, </a:t>
            </a:r>
            <a:r>
              <a:rPr lang="ro-RO" sz="1700" dirty="0" err="1">
                <a:latin typeface="Times New Roman" panose="02020603050405020304" pitchFamily="18" charset="0"/>
                <a:cs typeface="Times New Roman" panose="02020603050405020304" pitchFamily="18" charset="0"/>
              </a:rPr>
              <a:t>my</a:t>
            </a:r>
            <a:r>
              <a:rPr lang="ro-RO" sz="1700" dirty="0">
                <a:latin typeface="Times New Roman" panose="02020603050405020304" pitchFamily="18" charset="0"/>
                <a:cs typeface="Times New Roman" panose="02020603050405020304" pitchFamily="18" charset="0"/>
              </a:rPr>
              <a:t> </a:t>
            </a:r>
            <a:r>
              <a:rPr lang="ro-RO" sz="1700" dirty="0" err="1">
                <a:latin typeface="Times New Roman" panose="02020603050405020304" pitchFamily="18" charset="0"/>
                <a:cs typeface="Times New Roman" panose="02020603050405020304" pitchFamily="18" charset="0"/>
              </a:rPr>
              <a:t>shepherd</a:t>
            </a:r>
            <a:endParaRPr lang="ro-RO" sz="1700" dirty="0">
              <a:latin typeface="Times New Roman" panose="02020603050405020304" pitchFamily="18" charset="0"/>
              <a:cs typeface="Times New Roman" panose="02020603050405020304" pitchFamily="18" charset="0"/>
            </a:endParaRPr>
          </a:p>
          <a:p>
            <a:pPr marL="0" indent="0">
              <a:buNone/>
            </a:pPr>
            <a:r>
              <a:rPr lang="ro-RO" sz="1700" dirty="0">
                <a:latin typeface="Times New Roman" panose="02020603050405020304" pitchFamily="18" charset="0"/>
                <a:cs typeface="Times New Roman" panose="02020603050405020304" pitchFamily="18" charset="0"/>
              </a:rPr>
              <a:t>let the flock in the valley</a:t>
            </a:r>
            <a:endParaRPr lang="en-US" sz="1700" dirty="0">
              <a:latin typeface="Times New Roman" panose="02020603050405020304" pitchFamily="18" charset="0"/>
              <a:cs typeface="Times New Roman" panose="02020603050405020304" pitchFamily="18" charset="0"/>
            </a:endParaRPr>
          </a:p>
          <a:p>
            <a:pPr marL="0" indent="0">
              <a:buNone/>
            </a:pPr>
            <a:r>
              <a:rPr lang="en-US" sz="1700" dirty="0">
                <a:latin typeface="Times New Roman" panose="02020603050405020304" pitchFamily="18" charset="0"/>
                <a:cs typeface="Times New Roman" panose="02020603050405020304" pitchFamily="18" charset="0"/>
              </a:rPr>
              <a:t> la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p>
          <a:p>
            <a:pPr marL="0" indent="0">
              <a:buNone/>
            </a:pPr>
            <a:r>
              <a:rPr lang="en-US" sz="1700" dirty="0">
                <a:latin typeface="Times New Roman" panose="02020603050405020304" pitchFamily="18" charset="0"/>
                <a:cs typeface="Times New Roman" panose="02020603050405020304" pitchFamily="18" charset="0"/>
              </a:rPr>
              <a:t>On the </a:t>
            </a:r>
            <a:r>
              <a:rPr lang="en-US" sz="1700" dirty="0" err="1">
                <a:latin typeface="Times New Roman" panose="02020603050405020304" pitchFamily="18" charset="0"/>
                <a:cs typeface="Times New Roman" panose="02020603050405020304" pitchFamily="18" charset="0"/>
              </a:rPr>
              <a:t>Cibinu’s</a:t>
            </a:r>
            <a:r>
              <a:rPr lang="en-US" sz="1700" dirty="0">
                <a:latin typeface="Times New Roman" panose="02020603050405020304" pitchFamily="18" charset="0"/>
                <a:cs typeface="Times New Roman" panose="02020603050405020304" pitchFamily="18" charset="0"/>
              </a:rPr>
              <a:t> banks.</a:t>
            </a:r>
          </a:p>
          <a:p>
            <a:pPr marL="0" indent="0">
              <a:buNone/>
            </a:pPr>
            <a:r>
              <a:rPr lang="en-US" sz="1700" dirty="0">
                <a:latin typeface="Times New Roman" panose="02020603050405020304" pitchFamily="18" charset="0"/>
                <a:cs typeface="Times New Roman" panose="02020603050405020304" pitchFamily="18" charset="0"/>
              </a:rPr>
              <a:t> la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la</a:t>
            </a:r>
            <a:r>
              <a:rPr lang="en-US" sz="1700" dirty="0">
                <a:latin typeface="Times New Roman" panose="02020603050405020304" pitchFamily="18" charset="0"/>
                <a:cs typeface="Times New Roman" panose="02020603050405020304" pitchFamily="18" charset="0"/>
              </a:rPr>
              <a:t> ...</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ro-RO" sz="2000" dirty="0"/>
              <a:t> </a:t>
            </a:r>
          </a:p>
          <a:p>
            <a:endParaRPr lang="ro-RO" sz="2300" dirty="0">
              <a:latin typeface="Times New Roman" panose="02020603050405020304" pitchFamily="18" charset="0"/>
              <a:cs typeface="Times New Roman" panose="02020603050405020304" pitchFamily="18" charset="0"/>
            </a:endParaRPr>
          </a:p>
          <a:p>
            <a:endParaRPr lang="ro-RO" dirty="0"/>
          </a:p>
        </p:txBody>
      </p:sp>
      <p:sp>
        <p:nvSpPr>
          <p:cNvPr id="2" name="TextBox 1">
            <a:extLst>
              <a:ext uri="{FF2B5EF4-FFF2-40B4-BE49-F238E27FC236}">
                <a16:creationId xmlns:a16="http://schemas.microsoft.com/office/drawing/2014/main" id="{1F8A6AE3-B4DF-423B-BC86-77203C4D5FCF}"/>
              </a:ext>
            </a:extLst>
          </p:cNvPr>
          <p:cNvSpPr txBox="1"/>
          <p:nvPr/>
        </p:nvSpPr>
        <p:spPr>
          <a:xfrm>
            <a:off x="522514" y="3107094"/>
            <a:ext cx="10235682" cy="230832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“Come on top of the mountain" is an optimistic, full of positive energy song where the mountain inhabitants talk about the peace and beauty of pastoral life, lived in complete harmony with the immortal mountain. </a:t>
            </a:r>
          </a:p>
          <a:p>
            <a:r>
              <a:rPr lang="en-US" sz="1600" dirty="0">
                <a:latin typeface="Times New Roman" panose="02020603050405020304" pitchFamily="18" charset="0"/>
                <a:cs typeface="Times New Roman" panose="02020603050405020304" pitchFamily="18" charset="0"/>
              </a:rPr>
              <a:t>       The grass on the slopes of the mountains and the fallen needle leaves of the secular firs give richness and vitality to the shepherds who climb up the mountains early in the spring to feed their flocks. </a:t>
            </a:r>
          </a:p>
          <a:p>
            <a:r>
              <a:rPr lang="en-US" sz="1600" dirty="0">
                <a:latin typeface="Times New Roman" panose="02020603050405020304" pitchFamily="18" charset="0"/>
                <a:cs typeface="Times New Roman" panose="02020603050405020304" pitchFamily="18" charset="0"/>
              </a:rPr>
              <a:t>The green vegetation of mountain meadows, fresh grass and the smell of fallen needle leaves mix in this song with the light and freshness of the sunrise at the top of the mountain, but also with  the white foam from the  freshly milked milk and with the </a:t>
            </a:r>
            <a:r>
              <a:rPr lang="en-US" sz="1600" dirty="0" err="1">
                <a:latin typeface="Times New Roman" panose="02020603050405020304" pitchFamily="18" charset="0"/>
                <a:cs typeface="Times New Roman" panose="02020603050405020304" pitchFamily="18" charset="0"/>
              </a:rPr>
              <a:t>flavour</a:t>
            </a:r>
            <a:r>
              <a:rPr lang="en-US" sz="1600" dirty="0">
                <a:latin typeface="Times New Roman" panose="02020603050405020304" pitchFamily="18" charset="0"/>
                <a:cs typeface="Times New Roman" panose="02020603050405020304" pitchFamily="18" charset="0"/>
              </a:rPr>
              <a:t> of cheese and tasty cream that are produced from milk. This unique mixture of smells points out the strong relationship between man and nature which contributes and makes this interconnection even stronger. </a:t>
            </a:r>
            <a:endParaRPr lang="ro-RO"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287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p:cNvSpPr txBox="1"/>
          <p:nvPr/>
        </p:nvSpPr>
        <p:spPr>
          <a:xfrm>
            <a:off x="65314" y="403761"/>
            <a:ext cx="12061371" cy="427809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The song suggests certain </a:t>
            </a:r>
            <a:r>
              <a:rPr lang="en-US" sz="1600" dirty="0" err="1">
                <a:latin typeface="Times New Roman" panose="02020603050405020304" pitchFamily="18" charset="0"/>
                <a:cs typeface="Times New Roman" panose="02020603050405020304" pitchFamily="18" charset="0"/>
              </a:rPr>
              <a:t>colours</a:t>
            </a:r>
            <a:r>
              <a:rPr lang="en-US" sz="1600" dirty="0">
                <a:latin typeface="Times New Roman" panose="02020603050405020304" pitchFamily="18" charset="0"/>
                <a:cs typeface="Times New Roman" panose="02020603050405020304" pitchFamily="18" charset="0"/>
              </a:rPr>
              <a:t> widely met during spring: green, yellow, white, which we associate with the positive feeling that  the melody makes us feel , the spirit of being joyful and happy. These are the specific </a:t>
            </a:r>
            <a:r>
              <a:rPr lang="en-US" sz="1600" dirty="0" err="1">
                <a:latin typeface="Times New Roman" panose="02020603050405020304" pitchFamily="18" charset="0"/>
                <a:cs typeface="Times New Roman" panose="02020603050405020304" pitchFamily="18" charset="0"/>
              </a:rPr>
              <a:t>colours</a:t>
            </a:r>
            <a:r>
              <a:rPr lang="en-US" sz="1600" dirty="0">
                <a:latin typeface="Times New Roman" panose="02020603050405020304" pitchFamily="18" charset="0"/>
                <a:cs typeface="Times New Roman" panose="02020603050405020304" pitchFamily="18" charset="0"/>
              </a:rPr>
              <a:t> to the mountain peaks, in spring when the grazing lands, which are already green and full of small yellow and white flowers, still keep under the shadow of  the fir trees small spots of  snow.</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The mountain also nourishes the souls and  the vigorous, powerful bodies of the mountain shepherds who sing and  whistle, gathering their flocks in the middle of the mountains, in the heart of the mountain, on the green meadows, crossed by fast and clear rivers, with cold and living water.</a:t>
            </a:r>
          </a:p>
          <a:p>
            <a:r>
              <a:rPr lang="en-US" sz="1600" dirty="0">
                <a:latin typeface="Times New Roman" panose="02020603050405020304" pitchFamily="18" charset="0"/>
                <a:cs typeface="Times New Roman" panose="02020603050405020304" pitchFamily="18" charset="0"/>
              </a:rPr>
              <a:t>     By listening to this song, the rhythm of the savage, lively, charms you with energy and invites you to memorize it and humble it with the smile on your lips.</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The life of the people who chose to live on the top of the mountain means total freedom, it means to know how to enjoy everything that surrounds you:  from the brightness of the sky with its moving clouds and the warm mountain sun all around the valleys and steep slopes, gentle pastures and endless forests fir trees, clear rivers flowing among the cliffs in fast rhythms to the valley.</a:t>
            </a:r>
          </a:p>
          <a:p>
            <a:r>
              <a:rPr lang="en-US" sz="1600" dirty="0">
                <a:latin typeface="Times New Roman" panose="02020603050405020304" pitchFamily="18" charset="0"/>
                <a:cs typeface="Times New Roman" panose="02020603050405020304" pitchFamily="18" charset="0"/>
              </a:rPr>
              <a:t>This song is a tribute to the joy of living without constraints, in complete harmony with nature, and fully aware that up on the top of the mountain, if you rise on the tips of your feet and lift your hands up to the sky, you will touch the edge of the clouds. </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Is there anything that one needs in order to be happy and feel free? I don’t think so as this beautiful song provides all the necessary key ingredients to having such a worriless life. </a:t>
            </a:r>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567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p:cNvSpPr txBox="1"/>
          <p:nvPr/>
        </p:nvSpPr>
        <p:spPr>
          <a:xfrm>
            <a:off x="633916" y="192338"/>
            <a:ext cx="5580271" cy="7232749"/>
          </a:xfrm>
          <a:prstGeom prst="rect">
            <a:avLst/>
          </a:prstGeom>
          <a:noFill/>
        </p:spPr>
        <p:txBody>
          <a:bodyPr wrap="square" rtlCol="0">
            <a:spAutoFit/>
          </a:bodyPr>
          <a:lstStyle/>
          <a:p>
            <a:pPr algn="ctr"/>
            <a:r>
              <a:rPr lang="ro-RO" b="1" dirty="0">
                <a:latin typeface="Times New Roman" panose="02020603050405020304" pitchFamily="18" charset="0"/>
                <a:cs typeface="Times New Roman" panose="02020603050405020304" pitchFamily="18" charset="0"/>
              </a:rPr>
              <a:t>MOUNTAIN, MOUNTAIN MY DEAR BROTHER</a:t>
            </a:r>
          </a:p>
          <a:p>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Mountain, mountain,  my dear brother,</a:t>
            </a:r>
          </a:p>
          <a:p>
            <a:r>
              <a:rPr lang="en-US" sz="1600" dirty="0">
                <a:latin typeface="Times New Roman" panose="02020603050405020304" pitchFamily="18" charset="0"/>
                <a:cs typeface="Times New Roman" panose="02020603050405020304" pitchFamily="18" charset="0"/>
              </a:rPr>
              <a:t>Make me one way,</a:t>
            </a:r>
          </a:p>
          <a:p>
            <a:r>
              <a:rPr lang="en-US" sz="1600" dirty="0">
                <a:latin typeface="Times New Roman" panose="02020603050405020304" pitchFamily="18" charset="0"/>
                <a:cs typeface="Times New Roman" panose="02020603050405020304" pitchFamily="18" charset="0"/>
              </a:rPr>
              <a:t>To get down to the valley</a:t>
            </a:r>
          </a:p>
          <a:p>
            <a:r>
              <a:rPr lang="en-US" sz="1600" dirty="0">
                <a:latin typeface="Times New Roman" panose="02020603050405020304" pitchFamily="18" charset="0"/>
                <a:cs typeface="Times New Roman" panose="02020603050405020304" pitchFamily="18" charset="0"/>
              </a:rPr>
              <a:t>With my flock of sheep.</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Let me go down as I really miss,</a:t>
            </a:r>
          </a:p>
          <a:p>
            <a:r>
              <a:rPr lang="en-US" sz="1600" dirty="0">
                <a:latin typeface="Times New Roman" panose="02020603050405020304" pitchFamily="18" charset="0"/>
                <a:cs typeface="Times New Roman" panose="02020603050405020304" pitchFamily="18" charset="0"/>
              </a:rPr>
              <a:t> Seeing my  village!</a:t>
            </a:r>
          </a:p>
          <a:p>
            <a:r>
              <a:rPr lang="en-US" sz="1600" dirty="0">
                <a:latin typeface="Times New Roman" panose="02020603050405020304" pitchFamily="18" charset="0"/>
                <a:cs typeface="Times New Roman" panose="02020603050405020304" pitchFamily="18" charset="0"/>
              </a:rPr>
              <a:t>From the mountain foot</a:t>
            </a:r>
          </a:p>
          <a:p>
            <a:r>
              <a:rPr lang="en-US" sz="1600" dirty="0">
                <a:latin typeface="Times New Roman" panose="02020603050405020304" pitchFamily="18" charset="0"/>
                <a:cs typeface="Times New Roman" panose="02020603050405020304" pitchFamily="18" charset="0"/>
              </a:rPr>
              <a:t>That is in the blowing of the wind,</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The village where I was born</a:t>
            </a:r>
          </a:p>
          <a:p>
            <a:r>
              <a:rPr lang="en-US" sz="1600" dirty="0">
                <a:latin typeface="Times New Roman" panose="02020603050405020304" pitchFamily="18" charset="0"/>
                <a:cs typeface="Times New Roman" panose="02020603050405020304" pitchFamily="18" charset="0"/>
              </a:rPr>
              <a:t>And where I grew up in!</a:t>
            </a:r>
          </a:p>
          <a:p>
            <a:r>
              <a:rPr lang="en-US" sz="1600" dirty="0">
                <a:latin typeface="Times New Roman" panose="02020603050405020304" pitchFamily="18" charset="0"/>
                <a:cs typeface="Times New Roman" panose="02020603050405020304" pitchFamily="18" charset="0"/>
              </a:rPr>
              <a:t>I want to hear the dogs barking,</a:t>
            </a:r>
          </a:p>
          <a:p>
            <a:r>
              <a:rPr lang="en-US" sz="1600" dirty="0">
                <a:latin typeface="Times New Roman" panose="02020603050405020304" pitchFamily="18" charset="0"/>
                <a:cs typeface="Times New Roman" panose="02020603050405020304" pitchFamily="18" charset="0"/>
              </a:rPr>
              <a:t>My father’s playing the pipe,</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Mother weaving,</a:t>
            </a:r>
          </a:p>
          <a:p>
            <a:r>
              <a:rPr lang="en-US" sz="1600" dirty="0">
                <a:latin typeface="Times New Roman" panose="02020603050405020304" pitchFamily="18" charset="0"/>
                <a:cs typeface="Times New Roman" panose="02020603050405020304" pitchFamily="18" charset="0"/>
              </a:rPr>
              <a:t>The green forest </a:t>
            </a:r>
            <a:r>
              <a:rPr lang="ro-RO" sz="1600" dirty="0">
                <a:latin typeface="Times New Roman" panose="02020603050405020304" pitchFamily="18" charset="0"/>
                <a:cs typeface="Times New Roman" panose="02020603050405020304" pitchFamily="18" charset="0"/>
              </a:rPr>
              <a:t>rustling</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Let me see my sisters</a:t>
            </a:r>
          </a:p>
          <a:p>
            <a:r>
              <a:rPr lang="en-US" sz="1600" dirty="0">
                <a:latin typeface="Times New Roman" panose="02020603050405020304" pitchFamily="18" charset="0"/>
                <a:cs typeface="Times New Roman" panose="02020603050405020304" pitchFamily="18" charset="0"/>
              </a:rPr>
              <a:t>Washing the carpets!</a:t>
            </a:r>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Make me a mountain  path</a:t>
            </a:r>
          </a:p>
          <a:p>
            <a:r>
              <a:rPr lang="ro-RO" sz="1600" dirty="0">
                <a:latin typeface="Times New Roman" panose="02020603050405020304" pitchFamily="18" charset="0"/>
                <a:cs typeface="Times New Roman" panose="02020603050405020304" pitchFamily="18" charset="0"/>
              </a:rPr>
              <a:t>On which I</a:t>
            </a:r>
            <a:r>
              <a:rPr lang="en-US" sz="1600" dirty="0">
                <a:latin typeface="Times New Roman" panose="02020603050405020304" pitchFamily="18" charset="0"/>
                <a:cs typeface="Times New Roman" panose="02020603050405020304" pitchFamily="18" charset="0"/>
              </a:rPr>
              <a:t> go down  with my flock,</a:t>
            </a:r>
          </a:p>
          <a:p>
            <a:r>
              <a:rPr lang="en-US" sz="1600" dirty="0">
                <a:latin typeface="Times New Roman" panose="02020603050405020304" pitchFamily="18" charset="0"/>
                <a:cs typeface="Times New Roman" panose="02020603050405020304" pitchFamily="18" charset="0"/>
              </a:rPr>
              <a:t>Here,</a:t>
            </a:r>
            <a:r>
              <a:rPr lang="ro-RO" sz="1600" dirty="0">
                <a:latin typeface="Times New Roman" panose="02020603050405020304" pitchFamily="18" charset="0"/>
                <a:cs typeface="Times New Roman" panose="02020603050405020304" pitchFamily="18" charset="0"/>
              </a:rPr>
              <a:t> I am</a:t>
            </a:r>
            <a:r>
              <a:rPr lang="en-US" sz="1600" dirty="0">
                <a:latin typeface="Times New Roman" panose="02020603050405020304" pitchFamily="18" charset="0"/>
                <a:cs typeface="Times New Roman" panose="02020603050405020304" pitchFamily="18" charset="0"/>
              </a:rPr>
              <a:t> too lonely</a:t>
            </a:r>
          </a:p>
          <a:p>
            <a:r>
              <a:rPr lang="en-US" sz="1600" dirty="0">
                <a:latin typeface="Times New Roman" panose="02020603050405020304" pitchFamily="18" charset="0"/>
                <a:cs typeface="Times New Roman" panose="02020603050405020304" pitchFamily="18" charset="0"/>
              </a:rPr>
              <a:t>And away from my family!</a:t>
            </a:r>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
        <p:nvSpPr>
          <p:cNvPr id="7" name="CasetăText 6"/>
          <p:cNvSpPr txBox="1"/>
          <p:nvPr/>
        </p:nvSpPr>
        <p:spPr>
          <a:xfrm>
            <a:off x="6046802" y="117693"/>
            <a:ext cx="5791200" cy="6740307"/>
          </a:xfrm>
          <a:prstGeom prst="rect">
            <a:avLst/>
          </a:prstGeom>
          <a:noFill/>
        </p:spPr>
        <p:txBody>
          <a:bodyPr wrap="square" rtlCol="0">
            <a:spAutoFit/>
          </a:bodyPr>
          <a:lstStyle/>
          <a:p>
            <a:pPr algn="ctr"/>
            <a:r>
              <a:rPr lang="ro-RO" b="1" dirty="0">
                <a:latin typeface="Times New Roman" panose="02020603050405020304" pitchFamily="18" charset="0"/>
                <a:cs typeface="Times New Roman" panose="02020603050405020304" pitchFamily="18" charset="0"/>
              </a:rPr>
              <a:t>MUNTE, MUNTE, FRĂȚIOARE </a:t>
            </a:r>
          </a:p>
          <a:p>
            <a:endParaRPr lang="en-US"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Munte, munte, </a:t>
            </a:r>
            <a:r>
              <a:rPr lang="ro-RO" sz="1600" dirty="0" err="1">
                <a:latin typeface="Times New Roman" panose="02020603050405020304" pitchFamily="18" charset="0"/>
                <a:cs typeface="Times New Roman" panose="02020603050405020304" pitchFamily="18" charset="0"/>
              </a:rPr>
              <a:t>frățioare</a:t>
            </a:r>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Fă-mi și mie de-o cărare, </a:t>
            </a:r>
          </a:p>
          <a:p>
            <a:r>
              <a:rPr lang="ro-RO" sz="1600" dirty="0">
                <a:latin typeface="Times New Roman" panose="02020603050405020304" pitchFamily="18" charset="0"/>
                <a:cs typeface="Times New Roman" panose="02020603050405020304" pitchFamily="18" charset="0"/>
              </a:rPr>
              <a:t>Ca să mai cobor la vale</a:t>
            </a:r>
          </a:p>
          <a:p>
            <a:r>
              <a:rPr lang="ro-RO" sz="1600" dirty="0">
                <a:latin typeface="Times New Roman" panose="02020603050405020304" pitchFamily="18" charset="0"/>
                <a:cs typeface="Times New Roman" panose="02020603050405020304" pitchFamily="18" charset="0"/>
              </a:rPr>
              <a:t>Cu </a:t>
            </a:r>
            <a:r>
              <a:rPr lang="ro-RO" sz="1600" dirty="0" err="1">
                <a:latin typeface="Times New Roman" panose="02020603050405020304" pitchFamily="18" charset="0"/>
                <a:cs typeface="Times New Roman" panose="02020603050405020304" pitchFamily="18" charset="0"/>
              </a:rPr>
              <a:t>turmuța</a:t>
            </a:r>
            <a:r>
              <a:rPr lang="ro-RO" sz="1600" dirty="0">
                <a:latin typeface="Times New Roman" panose="02020603050405020304" pitchFamily="18" charset="0"/>
                <a:cs typeface="Times New Roman" panose="02020603050405020304" pitchFamily="18" charset="0"/>
              </a:rPr>
              <a:t> de mioare. </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Să cobor ca </a:t>
            </a:r>
            <a:r>
              <a:rPr lang="ro-RO" sz="1600" dirty="0" err="1">
                <a:latin typeface="Times New Roman" panose="02020603050405020304" pitchFamily="18" charset="0"/>
                <a:cs typeface="Times New Roman" panose="02020603050405020304" pitchFamily="18" charset="0"/>
              </a:rPr>
              <a:t>doru</a:t>
            </a:r>
            <a:r>
              <a:rPr lang="ro-RO" sz="1600" dirty="0">
                <a:latin typeface="Times New Roman" panose="02020603050405020304" pitchFamily="18" charset="0"/>
                <a:cs typeface="Times New Roman" panose="02020603050405020304" pitchFamily="18" charset="0"/>
              </a:rPr>
              <a:t>-i greu, </a:t>
            </a:r>
          </a:p>
          <a:p>
            <a:r>
              <a:rPr lang="ro-RO" sz="1600" dirty="0">
                <a:latin typeface="Times New Roman" panose="02020603050405020304" pitchFamily="18" charset="0"/>
                <a:cs typeface="Times New Roman" panose="02020603050405020304" pitchFamily="18" charset="0"/>
              </a:rPr>
              <a:t>Să mai vad sătucul meu! </a:t>
            </a:r>
          </a:p>
          <a:p>
            <a:r>
              <a:rPr lang="ro-RO" sz="1600" dirty="0">
                <a:latin typeface="Times New Roman" panose="02020603050405020304" pitchFamily="18" charset="0"/>
                <a:cs typeface="Times New Roman" panose="02020603050405020304" pitchFamily="18" charset="0"/>
              </a:rPr>
              <a:t>De la poala muntelui</a:t>
            </a:r>
          </a:p>
          <a:p>
            <a:r>
              <a:rPr lang="ro-RO" sz="1600" dirty="0">
                <a:latin typeface="Times New Roman" panose="02020603050405020304" pitchFamily="18" charset="0"/>
                <a:cs typeface="Times New Roman" panose="02020603050405020304" pitchFamily="18" charset="0"/>
              </a:rPr>
              <a:t>In bătaia vântului, </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Satul unde m-am născut</a:t>
            </a:r>
          </a:p>
          <a:p>
            <a:r>
              <a:rPr lang="ro-RO" sz="1600" dirty="0">
                <a:latin typeface="Times New Roman" panose="02020603050405020304" pitchFamily="18" charset="0"/>
                <a:cs typeface="Times New Roman" panose="02020603050405020304" pitchFamily="18" charset="0"/>
              </a:rPr>
              <a:t>Și unde-am copilărit! </a:t>
            </a:r>
          </a:p>
          <a:p>
            <a:r>
              <a:rPr lang="ro-RO" sz="1600" dirty="0">
                <a:latin typeface="Times New Roman" panose="02020603050405020304" pitchFamily="18" charset="0"/>
                <a:cs typeface="Times New Roman" panose="02020603050405020304" pitchFamily="18" charset="0"/>
              </a:rPr>
              <a:t>Vreau s-aud câinii lătrând, </a:t>
            </a:r>
          </a:p>
          <a:p>
            <a:r>
              <a:rPr lang="ro-RO" sz="1600" dirty="0">
                <a:latin typeface="Times New Roman" panose="02020603050405020304" pitchFamily="18" charset="0"/>
                <a:cs typeface="Times New Roman" panose="02020603050405020304" pitchFamily="18" charset="0"/>
              </a:rPr>
              <a:t>Taica din caval </a:t>
            </a:r>
            <a:r>
              <a:rPr lang="ro-RO" sz="1600" dirty="0" err="1">
                <a:latin typeface="Times New Roman" panose="02020603050405020304" pitchFamily="18" charset="0"/>
                <a:cs typeface="Times New Roman" panose="02020603050405020304" pitchFamily="18" charset="0"/>
              </a:rPr>
              <a:t>cântand</a:t>
            </a:r>
            <a:r>
              <a:rPr lang="ro-RO" sz="1600" dirty="0">
                <a:latin typeface="Times New Roman" panose="02020603050405020304" pitchFamily="18" charset="0"/>
                <a:cs typeface="Times New Roman" panose="02020603050405020304" pitchFamily="18" charset="0"/>
              </a:rPr>
              <a:t>, </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Maica din furca torcând, </a:t>
            </a:r>
          </a:p>
          <a:p>
            <a:r>
              <a:rPr lang="ro-RO" sz="1600" dirty="0">
                <a:latin typeface="Times New Roman" panose="02020603050405020304" pitchFamily="18" charset="0"/>
                <a:cs typeface="Times New Roman" panose="02020603050405020304" pitchFamily="18" charset="0"/>
              </a:rPr>
              <a:t>Codrul verde fremătând, </a:t>
            </a:r>
          </a:p>
          <a:p>
            <a:r>
              <a:rPr lang="ro-RO" sz="1600" dirty="0">
                <a:latin typeface="Times New Roman" panose="02020603050405020304" pitchFamily="18" charset="0"/>
                <a:cs typeface="Times New Roman" panose="02020603050405020304" pitchFamily="18" charset="0"/>
              </a:rPr>
              <a:t>Să-mi văd surioarele</a:t>
            </a:r>
          </a:p>
          <a:p>
            <a:r>
              <a:rPr lang="ro-RO" sz="1600" dirty="0">
                <a:latin typeface="Times New Roman" panose="02020603050405020304" pitchFamily="18" charset="0"/>
                <a:cs typeface="Times New Roman" panose="02020603050405020304" pitchFamily="18" charset="0"/>
              </a:rPr>
              <a:t>Limpezind covoarele! </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Fă-mi, munte de-un </a:t>
            </a:r>
            <a:r>
              <a:rPr lang="ro-RO" sz="1600" dirty="0" err="1">
                <a:latin typeface="Times New Roman" panose="02020603050405020304" pitchFamily="18" charset="0"/>
                <a:cs typeface="Times New Roman" panose="02020603050405020304" pitchFamily="18" charset="0"/>
              </a:rPr>
              <a:t>potecel</a:t>
            </a:r>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Sa-mi cobor turma pe el, </a:t>
            </a:r>
          </a:p>
          <a:p>
            <a:r>
              <a:rPr lang="ro-RO" sz="1600" dirty="0">
                <a:latin typeface="Times New Roman" panose="02020603050405020304" pitchFamily="18" charset="0"/>
                <a:cs typeface="Times New Roman" panose="02020603050405020304" pitchFamily="18" charset="0"/>
              </a:rPr>
              <a:t>C-aici stând prea singurel</a:t>
            </a:r>
          </a:p>
          <a:p>
            <a:r>
              <a:rPr lang="ro-RO" sz="1600" dirty="0">
                <a:latin typeface="Times New Roman" panose="02020603050405020304" pitchFamily="18" charset="0"/>
                <a:cs typeface="Times New Roman" panose="02020603050405020304" pitchFamily="18" charset="0"/>
              </a:rPr>
              <a:t>Și departe de ai mei!</a:t>
            </a:r>
          </a:p>
        </p:txBody>
      </p:sp>
    </p:spTree>
    <p:extLst>
      <p:ext uri="{BB962C8B-B14F-4D97-AF65-F5344CB8AC3E}">
        <p14:creationId xmlns:p14="http://schemas.microsoft.com/office/powerpoint/2010/main" val="3738772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0" y="0"/>
            <a:ext cx="12192000" cy="624786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 " Mountain, Mountain, little brother " is an ancient song that tells us about the</a:t>
            </a:r>
            <a:r>
              <a:rPr lang="ro-RO"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shepherds’ hard life. When the first signs of spring appear, they have been climbing on the wild and lonely peaks of the mountains, along with the flocks of sheep, leaving in the valley their houses, households and beloved families until  late autumn, when they go down again with the sheep to the milder winter at the foot of the mountains. </a:t>
            </a:r>
          </a:p>
          <a:p>
            <a:r>
              <a:rPr lang="en-US" sz="1600" dirty="0">
                <a:latin typeface="Times New Roman" panose="02020603050405020304" pitchFamily="18" charset="0"/>
                <a:cs typeface="Times New Roman" panose="02020603050405020304" pitchFamily="18" charset="0"/>
              </a:rPr>
              <a:t>This song describes the mountain as  a very important part of their lives,  a very loved one and dear to their hearts, a beloved brother, who offers the shepherd the most beautiful and cozy home, not only  rich in grass for flocks, but also a sensual soul that the shepherd feels like a slight sadness, a perpetual longing for your home and your loved ones. The mountain is the home of powerful people, who know its paths, who climb its wild peaks and adapt to the hard and lonely life. </a:t>
            </a:r>
          </a:p>
          <a:p>
            <a:r>
              <a:rPr lang="en-US" sz="1600" dirty="0">
                <a:latin typeface="Times New Roman" panose="02020603050405020304" pitchFamily="18" charset="0"/>
                <a:cs typeface="Times New Roman" panose="02020603050405020304" pitchFamily="18" charset="0"/>
              </a:rPr>
              <a:t>The Romanians are powerful people who managed to tame the mountain and to discover its secrets. This song, however, speaks about how hard it is for shepherds to leave their houses and go up in the mountains with their flocks - even if they are strong -but ,finally, they find shelter  in the mountain’s heart and  overcome their longing for home: children, family, the longing  for the forests and the sunny plains, their village with happy and hardworking people at the foot of the mountains.</a:t>
            </a:r>
          </a:p>
          <a:p>
            <a:r>
              <a:rPr lang="en-US" sz="1600" dirty="0">
                <a:latin typeface="Times New Roman" panose="02020603050405020304" pitchFamily="18" charset="0"/>
                <a:cs typeface="Times New Roman" panose="02020603050405020304" pitchFamily="18" charset="0"/>
              </a:rPr>
              <a:t>       It is not easy for anyone to deal with our own loneliness, even if the beauty of the mountain, the breathtaking landscape as if it is a piece of heaven may seem to make this feeling easier to deal with . </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But the people who live in the mountainous region , the shepherds, still have the feeling that they have gone away from their loved ones, and that the only one they almost feel like a dear brother which they can rely on,  is the mountain itself. </a:t>
            </a:r>
          </a:p>
          <a:p>
            <a:r>
              <a:rPr lang="en-US" sz="1600" dirty="0">
                <a:latin typeface="Times New Roman" panose="02020603050405020304" pitchFamily="18" charset="0"/>
                <a:cs typeface="Times New Roman" panose="02020603050405020304" pitchFamily="18" charset="0"/>
              </a:rPr>
              <a:t>        This song is the proof that the people have trodden the wilderness of the mountain and spoken to them like a younger brother, who already knows their good and daring soul.</a:t>
            </a:r>
          </a:p>
          <a:p>
            <a:r>
              <a:rPr lang="en-US" sz="1600" dirty="0">
                <a:latin typeface="Times New Roman" panose="02020603050405020304" pitchFamily="18" charset="0"/>
                <a:cs typeface="Times New Roman" panose="02020603050405020304" pitchFamily="18" charset="0"/>
              </a:rPr>
              <a:t>         From spring until late autumn, the mountain is for the shepherds their home, their family offering them its protection, devotion, shelter and, why not, forming a union while the mountain’s “fur coat”, the white snow” is not there. </a:t>
            </a:r>
          </a:p>
          <a:p>
            <a:r>
              <a:rPr lang="en-US" sz="1600" dirty="0">
                <a:latin typeface="Times New Roman" panose="02020603050405020304" pitchFamily="18" charset="0"/>
                <a:cs typeface="Times New Roman" panose="02020603050405020304" pitchFamily="18" charset="0"/>
              </a:rPr>
              <a:t>         And those people have become and have learned from their friend and brother , the mountain, to be both strong and to have tough characters like the steep and sharp cliffs of the mountain, but they have also learnt to be sensitive beings that preserve their love for home and family deep down in their souls , like the little flowers that bloom and fill the mountain with </a:t>
            </a:r>
            <a:r>
              <a:rPr lang="en-US" sz="1600" dirty="0" err="1">
                <a:latin typeface="Times New Roman" panose="02020603050405020304" pitchFamily="18" charset="0"/>
                <a:cs typeface="Times New Roman" panose="02020603050405020304" pitchFamily="18" charset="0"/>
              </a:rPr>
              <a:t>colour</a:t>
            </a:r>
            <a:r>
              <a:rPr lang="en-US" sz="1600" dirty="0">
                <a:latin typeface="Times New Roman" panose="02020603050405020304" pitchFamily="18" charset="0"/>
                <a:cs typeface="Times New Roman" panose="02020603050405020304" pitchFamily="18" charset="0"/>
              </a:rPr>
              <a:t> and beauty.</a:t>
            </a:r>
          </a:p>
          <a:p>
            <a:r>
              <a:rPr lang="en-US" sz="1600" dirty="0">
                <a:latin typeface="Times New Roman" panose="02020603050405020304" pitchFamily="18" charset="0"/>
                <a:cs typeface="Times New Roman" panose="02020603050405020304" pitchFamily="18" charset="0"/>
              </a:rPr>
              <a:t>       Certainly, up there, on the heights of the mountains, from times out of mind, this song accompanied the shepherds making them not feel their loneliness and  their longing for children,  parents, wives, relatives and friends.</a:t>
            </a:r>
          </a:p>
        </p:txBody>
      </p:sp>
    </p:spTree>
    <p:extLst>
      <p:ext uri="{BB962C8B-B14F-4D97-AF65-F5344CB8AC3E}">
        <p14:creationId xmlns:p14="http://schemas.microsoft.com/office/powerpoint/2010/main" val="2288790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8F0FC7-885A-42BB-8F4E-9EC040DB8E84}"/>
              </a:ext>
            </a:extLst>
          </p:cNvPr>
          <p:cNvSpPr txBox="1"/>
          <p:nvPr/>
        </p:nvSpPr>
        <p:spPr>
          <a:xfrm>
            <a:off x="0" y="0"/>
            <a:ext cx="6096000" cy="6494085"/>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TWO </a:t>
            </a:r>
            <a:r>
              <a:rPr lang="ro-RO" dirty="0">
                <a:latin typeface="Times New Roman" panose="02020603050405020304" pitchFamily="18" charset="0"/>
                <a:cs typeface="Times New Roman" panose="02020603050405020304" pitchFamily="18" charset="0"/>
              </a:rPr>
              <a:t>LADS </a:t>
            </a:r>
            <a:r>
              <a:rPr lang="en-US" dirty="0">
                <a:latin typeface="Times New Roman" panose="02020603050405020304" pitchFamily="18" charset="0"/>
                <a:cs typeface="Times New Roman" panose="02020603050405020304" pitchFamily="18" charset="0"/>
              </a:rPr>
              <a:t>FROM THE </a:t>
            </a:r>
            <a:r>
              <a:rPr lang="ro-RO" dirty="0">
                <a:latin typeface="Times New Roman" panose="02020603050405020304" pitchFamily="18" charset="0"/>
                <a:cs typeface="Times New Roman" panose="02020603050405020304" pitchFamily="18" charset="0"/>
              </a:rPr>
              <a:t>LARGE</a:t>
            </a:r>
            <a:r>
              <a:rPr lang="en-US" dirty="0">
                <a:latin typeface="Times New Roman" panose="02020603050405020304" pitchFamily="18" charset="0"/>
                <a:cs typeface="Times New Roman" panose="02020603050405020304" pitchFamily="18" charset="0"/>
              </a:rPr>
              <a:t> VALLEY</a:t>
            </a:r>
            <a:endParaRPr lang="ro-RO"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Green leaf, three almonds,</a:t>
            </a:r>
          </a:p>
          <a:p>
            <a:r>
              <a:rPr lang="en-US" sz="1600" dirty="0">
                <a:latin typeface="Times New Roman" panose="02020603050405020304" pitchFamily="18" charset="0"/>
                <a:cs typeface="Times New Roman" panose="02020603050405020304" pitchFamily="18" charset="0"/>
              </a:rPr>
              <a:t>My sweet heart, my darling,</a:t>
            </a:r>
          </a:p>
          <a:p>
            <a:r>
              <a:rPr lang="en-US" sz="1600" dirty="0">
                <a:latin typeface="Times New Roman" panose="02020603050405020304" pitchFamily="18" charset="0"/>
                <a:cs typeface="Times New Roman" panose="02020603050405020304" pitchFamily="18" charset="0"/>
              </a:rPr>
              <a:t>Two strong boys from the Large Valley,</a:t>
            </a:r>
          </a:p>
          <a:p>
            <a:r>
              <a:rPr lang="en-US" sz="1600" dirty="0">
                <a:latin typeface="Times New Roman" panose="02020603050405020304" pitchFamily="18" charset="0"/>
                <a:cs typeface="Times New Roman" panose="02020603050405020304" pitchFamily="18" charset="0"/>
              </a:rPr>
              <a:t>My sweet heart, my darling,</a:t>
            </a:r>
          </a:p>
          <a:p>
            <a:r>
              <a:rPr lang="en-US" sz="1600" dirty="0">
                <a:latin typeface="Times New Roman" panose="02020603050405020304" pitchFamily="18" charset="0"/>
                <a:cs typeface="Times New Roman" panose="02020603050405020304" pitchFamily="18" charset="0"/>
              </a:rPr>
              <a:t>They’ve gone hunting,</a:t>
            </a:r>
          </a:p>
          <a:p>
            <a:r>
              <a:rPr lang="en-US" sz="1600" dirty="0">
                <a:latin typeface="Times New Roman" panose="02020603050405020304" pitchFamily="18" charset="0"/>
                <a:cs typeface="Times New Roman" panose="02020603050405020304" pitchFamily="18" charset="0"/>
              </a:rPr>
              <a:t>Deer hunting, </a:t>
            </a:r>
          </a:p>
          <a:p>
            <a:r>
              <a:rPr lang="en-US" sz="1600" dirty="0">
                <a:latin typeface="Times New Roman" panose="02020603050405020304" pitchFamily="18" charset="0"/>
                <a:cs typeface="Times New Roman" panose="02020603050405020304" pitchFamily="18" charset="0"/>
              </a:rPr>
              <a:t>They haven’t hunted deer, </a:t>
            </a:r>
          </a:p>
          <a:p>
            <a:r>
              <a:rPr lang="en-US" sz="1600" dirty="0">
                <a:latin typeface="Times New Roman" panose="02020603050405020304" pitchFamily="18" charset="0"/>
                <a:cs typeface="Times New Roman" panose="02020603050405020304" pitchFamily="18" charset="0"/>
              </a:rPr>
              <a:t>But they’ve been gone all day long!</a:t>
            </a:r>
          </a:p>
          <a:p>
            <a:r>
              <a:rPr lang="en-US" sz="1600" dirty="0">
                <a:latin typeface="Times New Roman" panose="02020603050405020304" pitchFamily="18" charset="0"/>
                <a:cs typeface="Times New Roman" panose="02020603050405020304" pitchFamily="18" charset="0"/>
              </a:rPr>
              <a:t>And in the sunny valley,</a:t>
            </a:r>
          </a:p>
          <a:p>
            <a:r>
              <a:rPr lang="en-US" sz="1600" dirty="0">
                <a:latin typeface="Times New Roman" panose="02020603050405020304" pitchFamily="18" charset="0"/>
                <a:cs typeface="Times New Roman" panose="02020603050405020304" pitchFamily="18" charset="0"/>
              </a:rPr>
              <a:t>My sweetheart, my darling,</a:t>
            </a:r>
          </a:p>
          <a:p>
            <a:r>
              <a:rPr lang="en-US" sz="1600" dirty="0">
                <a:latin typeface="Times New Roman" panose="02020603050405020304" pitchFamily="18" charset="0"/>
                <a:cs typeface="Times New Roman" panose="02020603050405020304" pitchFamily="18" charset="0"/>
              </a:rPr>
              <a:t>There were two little sisters,</a:t>
            </a:r>
          </a:p>
          <a:p>
            <a:r>
              <a:rPr lang="en-US" sz="1600" dirty="0">
                <a:latin typeface="Times New Roman" panose="02020603050405020304" pitchFamily="18" charset="0"/>
                <a:cs typeface="Times New Roman" panose="02020603050405020304" pitchFamily="18" charset="0"/>
              </a:rPr>
              <a:t>My sweet heart, my darling,</a:t>
            </a:r>
          </a:p>
          <a:p>
            <a:r>
              <a:rPr lang="en-US" sz="1600" dirty="0">
                <a:latin typeface="Times New Roman" panose="02020603050405020304" pitchFamily="18" charset="0"/>
                <a:cs typeface="Times New Roman" panose="02020603050405020304" pitchFamily="18" charset="0"/>
              </a:rPr>
              <a:t>They were wearing pinafore at the waist, </a:t>
            </a:r>
          </a:p>
          <a:p>
            <a:r>
              <a:rPr lang="en-US" sz="1600" dirty="0">
                <a:latin typeface="Times New Roman" panose="02020603050405020304" pitchFamily="18" charset="0"/>
                <a:cs typeface="Times New Roman" panose="02020603050405020304" pitchFamily="18" charset="0"/>
              </a:rPr>
              <a:t>And they were washing the laundry in the river, </a:t>
            </a:r>
          </a:p>
          <a:p>
            <a:r>
              <a:rPr lang="en-US" sz="1600" dirty="0">
                <a:latin typeface="Times New Roman" panose="02020603050405020304" pitchFamily="18" charset="0"/>
                <a:cs typeface="Times New Roman" panose="02020603050405020304" pitchFamily="18" charset="0"/>
              </a:rPr>
              <a:t>They were singing lovely</a:t>
            </a:r>
          </a:p>
          <a:p>
            <a:r>
              <a:rPr lang="en-US" sz="1600" dirty="0">
                <a:latin typeface="Times New Roman" panose="02020603050405020304" pitchFamily="18" charset="0"/>
                <a:cs typeface="Times New Roman" panose="02020603050405020304" pitchFamily="18" charset="0"/>
              </a:rPr>
              <a:t>And they were competing the skylarks!</a:t>
            </a:r>
          </a:p>
          <a:p>
            <a:r>
              <a:rPr lang="en-US" sz="1600" dirty="0">
                <a:latin typeface="Times New Roman" panose="02020603050405020304" pitchFamily="18" charset="0"/>
                <a:cs typeface="Times New Roman" panose="02020603050405020304" pitchFamily="18" charset="0"/>
              </a:rPr>
              <a:t>The boys heard them,</a:t>
            </a:r>
          </a:p>
          <a:p>
            <a:r>
              <a:rPr lang="en-US" sz="1600" dirty="0">
                <a:latin typeface="Times New Roman" panose="02020603050405020304" pitchFamily="18" charset="0"/>
                <a:cs typeface="Times New Roman" panose="02020603050405020304" pitchFamily="18" charset="0"/>
              </a:rPr>
              <a:t>My sweetheart, my darling,</a:t>
            </a:r>
          </a:p>
          <a:p>
            <a:r>
              <a:rPr lang="en-US" sz="1600" dirty="0">
                <a:latin typeface="Times New Roman" panose="02020603050405020304" pitchFamily="18" charset="0"/>
                <a:cs typeface="Times New Roman" panose="02020603050405020304" pitchFamily="18" charset="0"/>
              </a:rPr>
              <a:t>And they held their hands,</a:t>
            </a:r>
          </a:p>
          <a:p>
            <a:r>
              <a:rPr lang="en-US" sz="1600" dirty="0">
                <a:latin typeface="Times New Roman" panose="02020603050405020304" pitchFamily="18" charset="0"/>
                <a:cs typeface="Times New Roman" panose="02020603050405020304" pitchFamily="18" charset="0"/>
              </a:rPr>
              <a:t>My sweetheart, my darling,</a:t>
            </a:r>
          </a:p>
          <a:p>
            <a:r>
              <a:rPr lang="en-US" sz="1600" dirty="0">
                <a:latin typeface="Times New Roman" panose="02020603050405020304" pitchFamily="18" charset="0"/>
                <a:cs typeface="Times New Roman" panose="02020603050405020304" pitchFamily="18" charset="0"/>
              </a:rPr>
              <a:t>And in the village, they announced </a:t>
            </a:r>
          </a:p>
          <a:p>
            <a:r>
              <a:rPr lang="en-US" sz="1600" dirty="0">
                <a:latin typeface="Times New Roman" panose="02020603050405020304" pitchFamily="18" charset="0"/>
                <a:cs typeface="Times New Roman" panose="02020603050405020304" pitchFamily="18" charset="0"/>
              </a:rPr>
              <a:t>That they had got their wives, </a:t>
            </a:r>
          </a:p>
          <a:p>
            <a:r>
              <a:rPr lang="en-US" sz="1600" dirty="0">
                <a:latin typeface="Times New Roman" panose="02020603050405020304" pitchFamily="18" charset="0"/>
                <a:cs typeface="Times New Roman" panose="02020603050405020304" pitchFamily="18" charset="0"/>
              </a:rPr>
              <a:t>They had got two little sisters</a:t>
            </a:r>
          </a:p>
          <a:p>
            <a:r>
              <a:rPr lang="en-US" sz="1600" dirty="0">
                <a:latin typeface="Times New Roman" panose="02020603050405020304" pitchFamily="18" charset="0"/>
                <a:cs typeface="Times New Roman" panose="02020603050405020304" pitchFamily="18" charset="0"/>
              </a:rPr>
              <a:t>With the eyes like the deer!</a:t>
            </a:r>
          </a:p>
        </p:txBody>
      </p:sp>
      <p:sp>
        <p:nvSpPr>
          <p:cNvPr id="3" name="TextBox 2">
            <a:extLst>
              <a:ext uri="{FF2B5EF4-FFF2-40B4-BE49-F238E27FC236}">
                <a16:creationId xmlns:a16="http://schemas.microsoft.com/office/drawing/2014/main" id="{1FF3DF10-51DB-41F4-A3EE-E73B4A46DB8E}"/>
              </a:ext>
            </a:extLst>
          </p:cNvPr>
          <p:cNvSpPr txBox="1"/>
          <p:nvPr/>
        </p:nvSpPr>
        <p:spPr>
          <a:xfrm>
            <a:off x="6096000" y="0"/>
            <a:ext cx="6096000" cy="6494085"/>
          </a:xfrm>
          <a:prstGeom prst="rect">
            <a:avLst/>
          </a:prstGeom>
          <a:noFill/>
        </p:spPr>
        <p:txBody>
          <a:bodyPr wrap="square" rtlCol="0">
            <a:spAutoFit/>
          </a:bodyPr>
          <a:lstStyle/>
          <a:p>
            <a:r>
              <a:rPr lang="ro-RO" dirty="0">
                <a:latin typeface="Times New Roman" panose="02020603050405020304" pitchFamily="18" charset="0"/>
                <a:cs typeface="Times New Roman" panose="02020603050405020304" pitchFamily="18" charset="0"/>
              </a:rPr>
              <a:t>DOI VOINICI DIN VALEA MARE</a:t>
            </a:r>
          </a:p>
          <a:p>
            <a:endParaRPr lang="ro-RO"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Foaie verde trei migdale, 	</a:t>
            </a:r>
          </a:p>
          <a:p>
            <a:r>
              <a:rPr lang="ro-RO" sz="1600" dirty="0">
                <a:latin typeface="Times New Roman" panose="02020603050405020304" pitchFamily="18" charset="0"/>
                <a:cs typeface="Times New Roman" panose="02020603050405020304" pitchFamily="18" charset="0"/>
              </a:rPr>
              <a:t>Mandra mea, draga mea, </a:t>
            </a:r>
          </a:p>
          <a:p>
            <a:r>
              <a:rPr lang="ro-RO" sz="1600" dirty="0">
                <a:latin typeface="Times New Roman" panose="02020603050405020304" pitchFamily="18" charset="0"/>
                <a:cs typeface="Times New Roman" panose="02020603050405020304" pitchFamily="18" charset="0"/>
              </a:rPr>
              <a:t>Doi voinici din Valea Mare, </a:t>
            </a:r>
          </a:p>
          <a:p>
            <a:r>
              <a:rPr lang="ro-RO" sz="1600" dirty="0">
                <a:latin typeface="Times New Roman" panose="02020603050405020304" pitchFamily="18" charset="0"/>
                <a:cs typeface="Times New Roman" panose="02020603050405020304" pitchFamily="18" charset="0"/>
              </a:rPr>
              <a:t>Mandra mea, draga mea, </a:t>
            </a:r>
          </a:p>
          <a:p>
            <a:r>
              <a:rPr lang="ro-RO" sz="1600" dirty="0">
                <a:latin typeface="Times New Roman" panose="02020603050405020304" pitchFamily="18" charset="0"/>
                <a:cs typeface="Times New Roman" panose="02020603050405020304" pitchFamily="18" charset="0"/>
              </a:rPr>
              <a:t>Au plecat la vanatoare, </a:t>
            </a:r>
          </a:p>
          <a:p>
            <a:r>
              <a:rPr lang="ro-RO" sz="1600" dirty="0">
                <a:latin typeface="Times New Roman" panose="02020603050405020304" pitchFamily="18" charset="0"/>
                <a:cs typeface="Times New Roman" panose="02020603050405020304" pitchFamily="18" charset="0"/>
              </a:rPr>
              <a:t>Sa vaneze caprioare, </a:t>
            </a:r>
          </a:p>
          <a:p>
            <a:r>
              <a:rPr lang="ro-RO" sz="1600" dirty="0">
                <a:latin typeface="Times New Roman" panose="02020603050405020304" pitchFamily="18" charset="0"/>
                <a:cs typeface="Times New Roman" panose="02020603050405020304" pitchFamily="18" charset="0"/>
              </a:rPr>
              <a:t>Caprioare n-au vanat, </a:t>
            </a:r>
          </a:p>
          <a:p>
            <a:r>
              <a:rPr lang="ro-RO" sz="1600" dirty="0">
                <a:latin typeface="Times New Roman" panose="02020603050405020304" pitchFamily="18" charset="0"/>
                <a:cs typeface="Times New Roman" panose="02020603050405020304" pitchFamily="18" charset="0"/>
              </a:rPr>
              <a:t>Dar toata ziua mi-au stat! </a:t>
            </a:r>
          </a:p>
          <a:p>
            <a:r>
              <a:rPr lang="ro-RO" sz="1600" dirty="0">
                <a:latin typeface="Times New Roman" panose="02020603050405020304" pitchFamily="18" charset="0"/>
                <a:cs typeface="Times New Roman" panose="02020603050405020304" pitchFamily="18" charset="0"/>
              </a:rPr>
              <a:t>Si-n valea plina de soare, </a:t>
            </a:r>
          </a:p>
          <a:p>
            <a:r>
              <a:rPr lang="ro-RO" sz="1600" dirty="0">
                <a:latin typeface="Times New Roman" panose="02020603050405020304" pitchFamily="18" charset="0"/>
                <a:cs typeface="Times New Roman" panose="02020603050405020304" pitchFamily="18" charset="0"/>
              </a:rPr>
              <a:t>Mandra mea, draga mea, </a:t>
            </a:r>
          </a:p>
          <a:p>
            <a:r>
              <a:rPr lang="ro-RO" sz="1600" dirty="0">
                <a:latin typeface="Times New Roman" panose="02020603050405020304" pitchFamily="18" charset="0"/>
                <a:cs typeface="Times New Roman" panose="02020603050405020304" pitchFamily="18" charset="0"/>
              </a:rPr>
              <a:t>Erau doua surioare, </a:t>
            </a:r>
          </a:p>
          <a:p>
            <a:r>
              <a:rPr lang="ro-RO" sz="1600" dirty="0">
                <a:latin typeface="Times New Roman" panose="02020603050405020304" pitchFamily="18" charset="0"/>
                <a:cs typeface="Times New Roman" panose="02020603050405020304" pitchFamily="18" charset="0"/>
              </a:rPr>
              <a:t>Mandra mea, draga mea, </a:t>
            </a:r>
          </a:p>
          <a:p>
            <a:r>
              <a:rPr lang="ro-RO" sz="1600" dirty="0">
                <a:latin typeface="Times New Roman" panose="02020603050405020304" pitchFamily="18" charset="0"/>
                <a:cs typeface="Times New Roman" panose="02020603050405020304" pitchFamily="18" charset="0"/>
              </a:rPr>
              <a:t>Cu sortuletul la brau, </a:t>
            </a:r>
          </a:p>
          <a:p>
            <a:r>
              <a:rPr lang="ro-RO" sz="1600" dirty="0">
                <a:latin typeface="Times New Roman" panose="02020603050405020304" pitchFamily="18" charset="0"/>
                <a:cs typeface="Times New Roman" panose="02020603050405020304" pitchFamily="18" charset="0"/>
              </a:rPr>
              <a:t>Spalau rufele la rau, </a:t>
            </a:r>
          </a:p>
          <a:p>
            <a:r>
              <a:rPr lang="ro-RO" sz="1600" dirty="0">
                <a:latin typeface="Times New Roman" panose="02020603050405020304" pitchFamily="18" charset="0"/>
                <a:cs typeface="Times New Roman" panose="02020603050405020304" pitchFamily="18" charset="0"/>
              </a:rPr>
              <a:t>Si cu dragoste cantau, </a:t>
            </a:r>
          </a:p>
          <a:p>
            <a:r>
              <a:rPr lang="ro-RO" sz="1600" dirty="0">
                <a:latin typeface="Times New Roman" panose="02020603050405020304" pitchFamily="18" charset="0"/>
                <a:cs typeface="Times New Roman" panose="02020603050405020304" pitchFamily="18" charset="0"/>
              </a:rPr>
              <a:t>Ciocarliile intreceau! </a:t>
            </a:r>
          </a:p>
          <a:p>
            <a:r>
              <a:rPr lang="ro-RO" sz="1600" dirty="0">
                <a:latin typeface="Times New Roman" panose="02020603050405020304" pitchFamily="18" charset="0"/>
                <a:cs typeface="Times New Roman" panose="02020603050405020304" pitchFamily="18" charset="0"/>
              </a:rPr>
              <a:t>Si voinicii le-auzira, </a:t>
            </a:r>
          </a:p>
          <a:p>
            <a:r>
              <a:rPr lang="ro-RO" sz="1600" dirty="0">
                <a:latin typeface="Times New Roman" panose="02020603050405020304" pitchFamily="18" charset="0"/>
                <a:cs typeface="Times New Roman" panose="02020603050405020304" pitchFamily="18" charset="0"/>
              </a:rPr>
              <a:t>Mandra mea, draga mea, </a:t>
            </a:r>
          </a:p>
          <a:p>
            <a:r>
              <a:rPr lang="ro-RO" sz="1600" dirty="0">
                <a:latin typeface="Times New Roman" panose="02020603050405020304" pitchFamily="18" charset="0"/>
                <a:cs typeface="Times New Roman" panose="02020603050405020304" pitchFamily="18" charset="0"/>
              </a:rPr>
              <a:t>Si mi le luara de mana, </a:t>
            </a:r>
          </a:p>
          <a:p>
            <a:r>
              <a:rPr lang="ro-RO" sz="1600" dirty="0">
                <a:latin typeface="Times New Roman" panose="02020603050405020304" pitchFamily="18" charset="0"/>
                <a:cs typeface="Times New Roman" panose="02020603050405020304" pitchFamily="18" charset="0"/>
              </a:rPr>
              <a:t>Mandra mea, draga mea, </a:t>
            </a:r>
          </a:p>
          <a:p>
            <a:r>
              <a:rPr lang="ro-RO" sz="1600" dirty="0">
                <a:latin typeface="Times New Roman" panose="02020603050405020304" pitchFamily="18" charset="0"/>
                <a:cs typeface="Times New Roman" panose="02020603050405020304" pitchFamily="18" charset="0"/>
              </a:rPr>
              <a:t>Iar in sat dadura veste</a:t>
            </a:r>
          </a:p>
          <a:p>
            <a:r>
              <a:rPr lang="ro-RO" sz="1600" dirty="0">
                <a:latin typeface="Times New Roman" panose="02020603050405020304" pitchFamily="18" charset="0"/>
                <a:cs typeface="Times New Roman" panose="02020603050405020304" pitchFamily="18" charset="0"/>
              </a:rPr>
              <a:t>Ca si-au luat doua neveste, </a:t>
            </a:r>
          </a:p>
          <a:p>
            <a:r>
              <a:rPr lang="ro-RO" sz="1600" dirty="0">
                <a:latin typeface="Times New Roman" panose="02020603050405020304" pitchFamily="18" charset="0"/>
                <a:cs typeface="Times New Roman" panose="02020603050405020304" pitchFamily="18" charset="0"/>
              </a:rPr>
              <a:t>Si-au luat doua surioare</a:t>
            </a:r>
          </a:p>
          <a:p>
            <a:r>
              <a:rPr lang="ro-RO" sz="1600" dirty="0">
                <a:latin typeface="Times New Roman" panose="02020603050405020304" pitchFamily="18" charset="0"/>
                <a:cs typeface="Times New Roman" panose="02020603050405020304" pitchFamily="18" charset="0"/>
              </a:rPr>
              <a:t>Cu ochii de caprioare!</a:t>
            </a:r>
          </a:p>
        </p:txBody>
      </p:sp>
    </p:spTree>
    <p:extLst>
      <p:ext uri="{BB962C8B-B14F-4D97-AF65-F5344CB8AC3E}">
        <p14:creationId xmlns:p14="http://schemas.microsoft.com/office/powerpoint/2010/main" val="3576542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8B4D27-C0B7-495D-85CA-FAEA2896531F}"/>
              </a:ext>
            </a:extLst>
          </p:cNvPr>
          <p:cNvSpPr txBox="1"/>
          <p:nvPr/>
        </p:nvSpPr>
        <p:spPr>
          <a:xfrm>
            <a:off x="0" y="0"/>
            <a:ext cx="12192000" cy="624786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 The song “Two </a:t>
            </a:r>
            <a:r>
              <a:rPr lang="ro-RO" sz="1600" dirty="0">
                <a:latin typeface="Times New Roman" panose="02020603050405020304" pitchFamily="18" charset="0"/>
                <a:cs typeface="Times New Roman" panose="02020603050405020304" pitchFamily="18" charset="0"/>
              </a:rPr>
              <a:t>lads </a:t>
            </a:r>
            <a:r>
              <a:rPr lang="en-US" sz="1600" dirty="0">
                <a:latin typeface="Times New Roman" panose="02020603050405020304" pitchFamily="18" charset="0"/>
                <a:cs typeface="Times New Roman" panose="02020603050405020304" pitchFamily="18" charset="0"/>
              </a:rPr>
              <a:t>from the </a:t>
            </a:r>
            <a:r>
              <a:rPr lang="ro-RO" sz="1600" dirty="0">
                <a:latin typeface="Times New Roman" panose="02020603050405020304" pitchFamily="18" charset="0"/>
                <a:cs typeface="Times New Roman" panose="02020603050405020304" pitchFamily="18" charset="0"/>
              </a:rPr>
              <a:t>Large</a:t>
            </a:r>
            <a:r>
              <a:rPr lang="en-US" sz="1600"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V</a:t>
            </a:r>
            <a:r>
              <a:rPr lang="en-US" sz="1600">
                <a:latin typeface="Times New Roman" panose="02020603050405020304" pitchFamily="18" charset="0"/>
                <a:cs typeface="Times New Roman" panose="02020603050405020304" pitchFamily="18" charset="0"/>
              </a:rPr>
              <a:t>alley</a:t>
            </a:r>
            <a:r>
              <a:rPr lang="en-US" sz="1600" dirty="0">
                <a:latin typeface="Times New Roman" panose="02020603050405020304" pitchFamily="18" charset="0"/>
                <a:cs typeface="Times New Roman" panose="02020603050405020304" pitchFamily="18" charset="0"/>
              </a:rPr>
              <a:t>” is a composition about love. It presents the activity of the country people on a sunny summer day. The singer relates the story about two boys who fall in love with two special girls. They went hunting, but their work didn’t have any result. By chance, in a magical place, the valley, they met two beautiful girls. This song shows the innocent love between the boys and the girls. </a:t>
            </a:r>
          </a:p>
          <a:p>
            <a:r>
              <a:rPr lang="en-US" sz="1600" dirty="0">
                <a:latin typeface="Times New Roman" panose="02020603050405020304" pitchFamily="18" charset="0"/>
                <a:cs typeface="Times New Roman" panose="02020603050405020304" pitchFamily="18" charset="0"/>
              </a:rPr>
              <a:t>            The composition presents the specific formulas: “green leaf, three almonds” and “my sweetheart, my darling” which contains the style of the country people. This song is inspired by relief and nature. The proof is the first formula which makes us associate the song with a special image of nature. Also, this line suggests a view full of vivid </a:t>
            </a:r>
            <a:r>
              <a:rPr lang="en-US" sz="1600" dirty="0" err="1">
                <a:latin typeface="Times New Roman" panose="02020603050405020304" pitchFamily="18" charset="0"/>
                <a:cs typeface="Times New Roman" panose="02020603050405020304" pitchFamily="18" charset="0"/>
              </a:rPr>
              <a:t>colours</a:t>
            </a:r>
            <a:r>
              <a:rPr lang="en-US" sz="1600" dirty="0">
                <a:latin typeface="Times New Roman" panose="02020603050405020304" pitchFamily="18" charset="0"/>
                <a:cs typeface="Times New Roman" panose="02020603050405020304" pitchFamily="18" charset="0"/>
              </a:rPr>
              <a:t>, like green and brown from the surrounding landscape.</a:t>
            </a:r>
          </a:p>
          <a:p>
            <a:r>
              <a:rPr lang="en-US" sz="1600" dirty="0">
                <a:latin typeface="Times New Roman" panose="02020603050405020304" pitchFamily="18" charset="0"/>
                <a:cs typeface="Times New Roman" panose="02020603050405020304" pitchFamily="18" charset="0"/>
              </a:rPr>
              <a:t>            We should pay attention to the beautiful place in which the girls were staying. This was a special landscape in the valley. This form of relief is considered a safe place, hidden from the strong winds, rain or snow. The valley is the opening from above, so it is the receptive part to the heavenly influences. It is the symbolic element of the mountains, and the place where the earth and the waters meet. This is the lowest surface, crossed by a lot of rivers. This is thought to be a magical place, cleaned up by the pure water which comes from the mountains. In this song, the river is the source of water for the people and it is a very important gift from nature. The river represents the water which is not dead water and which influences the world, using its currents and overflows. This is also the symbol of the universal opportunity, of death and renewal. There are groups of lines in which the first is pronounced and the second is not pronounced. This makes us think of the irregular sounds of nature: the song of the birds, the ripple of water, the trill of the forest. </a:t>
            </a:r>
          </a:p>
          <a:p>
            <a:r>
              <a:rPr lang="en-US" sz="1600" dirty="0">
                <a:latin typeface="Times New Roman" panose="02020603050405020304" pitchFamily="18" charset="0"/>
                <a:cs typeface="Times New Roman" panose="02020603050405020304" pitchFamily="18" charset="0"/>
              </a:rPr>
              <a:t>          When the men meet the girls, they are impressed by their special eyes. The girls are the young people who represent diligence, patience and purity. When the men arrived, they were working at the river. The country people associate the most beautiful creatures with elements of nature. In this song the girls are compared with the most delicate being of the forest: the deer. It is the symbol of femininity and, like the lamb, the symbol of innocence. Its beauty is the result of how its eyes shine. However, the deer is the symbol of the wisdom and sincerity. It has an amazing body, which can be associated with bronze, a sacred metal. </a:t>
            </a:r>
          </a:p>
          <a:p>
            <a:r>
              <a:rPr lang="en-US" sz="1600" dirty="0">
                <a:latin typeface="Times New Roman" panose="02020603050405020304" pitchFamily="18" charset="0"/>
                <a:cs typeface="Times New Roman" panose="02020603050405020304" pitchFamily="18" charset="0"/>
              </a:rPr>
              <a:t>           After that, the men held hand with them. This is the symbol of the relationship between them. In this way, the men confessed their feelings for them. Not at least, the men announced the people in the village they had found their wives. That was a good way to express their joy and happiness for the important event in their lives. </a:t>
            </a:r>
          </a:p>
          <a:p>
            <a:r>
              <a:rPr lang="en-US" sz="1600" dirty="0">
                <a:latin typeface="Times New Roman" panose="02020603050405020304" pitchFamily="18" charset="0"/>
                <a:cs typeface="Times New Roman" panose="02020603050405020304" pitchFamily="18" charset="0"/>
              </a:rPr>
              <a:t>          This song is an example that people find a source of inspiration in nature. Both as a form of relief and symbolism of fauna, nature helps people to express their feelings. This is the proof that all forms of relief are not just a good place for living. They are the spring of the significant elements for the people. </a:t>
            </a:r>
            <a:endParaRPr lang="ro-RO"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3230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106878" y="18662"/>
            <a:ext cx="5830784" cy="553997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MY DEAR, DANUBE</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What I hold dear is the Danube</a:t>
            </a:r>
          </a:p>
          <a:p>
            <a:r>
              <a:rPr lang="en-US" sz="1600" dirty="0">
                <a:latin typeface="Times New Roman" panose="02020603050405020304" pitchFamily="18" charset="0"/>
                <a:cs typeface="Times New Roman" panose="02020603050405020304" pitchFamily="18" charset="0"/>
              </a:rPr>
              <a:t>And the path to my beloved girlfriend</a:t>
            </a:r>
          </a:p>
          <a:p>
            <a:r>
              <a:rPr lang="en-US" sz="1600" dirty="0">
                <a:latin typeface="Times New Roman" panose="02020603050405020304" pitchFamily="18" charset="0"/>
                <a:cs typeface="Times New Roman" panose="02020603050405020304" pitchFamily="18" charset="0"/>
              </a:rPr>
              <a:t>What I hold dear is the Danube</a:t>
            </a:r>
          </a:p>
          <a:p>
            <a:r>
              <a:rPr lang="en-US" sz="1600" dirty="0">
                <a:latin typeface="Times New Roman" panose="02020603050405020304" pitchFamily="18" charset="0"/>
                <a:cs typeface="Times New Roman" panose="02020603050405020304" pitchFamily="18" charset="0"/>
              </a:rPr>
              <a:t>And the path to my beloved girlfriend</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The path next to the pond</a:t>
            </a:r>
          </a:p>
          <a:p>
            <a:r>
              <a:rPr lang="en-US" sz="1600" dirty="0">
                <a:latin typeface="Times New Roman" panose="02020603050405020304" pitchFamily="18" charset="0"/>
                <a:cs typeface="Times New Roman" panose="02020603050405020304" pitchFamily="18" charset="0"/>
              </a:rPr>
              <a:t>Under the tall reed</a:t>
            </a:r>
          </a:p>
          <a:p>
            <a:r>
              <a:rPr lang="en-US" sz="1600" dirty="0">
                <a:latin typeface="Times New Roman" panose="02020603050405020304" pitchFamily="18" charset="0"/>
                <a:cs typeface="Times New Roman" panose="02020603050405020304" pitchFamily="18" charset="0"/>
              </a:rPr>
              <a:t>There I go and I come back</a:t>
            </a:r>
          </a:p>
          <a:p>
            <a:r>
              <a:rPr lang="en-US" sz="1600" dirty="0">
                <a:latin typeface="Times New Roman" panose="02020603050405020304" pitchFamily="18" charset="0"/>
                <a:cs typeface="Times New Roman" panose="02020603050405020304" pitchFamily="18" charset="0"/>
              </a:rPr>
              <a:t>Trough waterlilies and alders</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What I hold dear is the Danube, dear </a:t>
            </a:r>
          </a:p>
          <a:p>
            <a:r>
              <a:rPr lang="en-US" sz="1600" dirty="0">
                <a:latin typeface="Times New Roman" panose="02020603050405020304" pitchFamily="18" charset="0"/>
                <a:cs typeface="Times New Roman" panose="02020603050405020304" pitchFamily="18" charset="0"/>
              </a:rPr>
              <a:t>My beloved girlfriend and the Black Sea</a:t>
            </a:r>
          </a:p>
          <a:p>
            <a:r>
              <a:rPr lang="en-US" sz="1600" dirty="0">
                <a:latin typeface="Times New Roman" panose="02020603050405020304" pitchFamily="18" charset="0"/>
                <a:cs typeface="Times New Roman" panose="02020603050405020304" pitchFamily="18" charset="0"/>
              </a:rPr>
              <a:t>What I hold dear is the Danube, dear </a:t>
            </a:r>
          </a:p>
          <a:p>
            <a:r>
              <a:rPr lang="en-US" sz="1600" dirty="0">
                <a:latin typeface="Times New Roman" panose="02020603050405020304" pitchFamily="18" charset="0"/>
                <a:cs typeface="Times New Roman" panose="02020603050405020304" pitchFamily="18" charset="0"/>
              </a:rPr>
              <a:t>My wife and the Black Sea</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In the Danube I bathe</a:t>
            </a:r>
          </a:p>
          <a:p>
            <a:r>
              <a:rPr lang="en-US" sz="1600" dirty="0">
                <a:latin typeface="Times New Roman" panose="02020603050405020304" pitchFamily="18" charset="0"/>
                <a:cs typeface="Times New Roman" panose="02020603050405020304" pitchFamily="18" charset="0"/>
              </a:rPr>
              <a:t>The sea sang a beautiful sad song for me</a:t>
            </a:r>
          </a:p>
          <a:p>
            <a:r>
              <a:rPr lang="en-US" sz="1600" dirty="0">
                <a:latin typeface="Times New Roman" panose="02020603050405020304" pitchFamily="18" charset="0"/>
                <a:cs typeface="Times New Roman" panose="02020603050405020304" pitchFamily="18" charset="0"/>
              </a:rPr>
              <a:t>Its wave swung me</a:t>
            </a:r>
          </a:p>
          <a:p>
            <a:r>
              <a:rPr lang="en-US" sz="1600" dirty="0">
                <a:latin typeface="Times New Roman" panose="02020603050405020304" pitchFamily="18" charset="0"/>
                <a:cs typeface="Times New Roman" panose="02020603050405020304" pitchFamily="18" charset="0"/>
              </a:rPr>
              <a:t>And the sun caressed me</a:t>
            </a:r>
          </a:p>
          <a:p>
            <a:endParaRPr lang="en-US" sz="1600" dirty="0">
              <a:latin typeface="Times New Roman" panose="02020603050405020304" pitchFamily="18" charset="0"/>
              <a:cs typeface="Times New Roman" panose="02020603050405020304" pitchFamily="18" charset="0"/>
            </a:endParaRPr>
          </a:p>
        </p:txBody>
      </p:sp>
      <p:sp>
        <p:nvSpPr>
          <p:cNvPr id="3" name="CasetăText 2"/>
          <p:cNvSpPr txBox="1"/>
          <p:nvPr/>
        </p:nvSpPr>
        <p:spPr>
          <a:xfrm>
            <a:off x="6103917" y="71253"/>
            <a:ext cx="6365174" cy="5509200"/>
          </a:xfrm>
          <a:prstGeom prst="rect">
            <a:avLst/>
          </a:prstGeom>
          <a:noFill/>
        </p:spPr>
        <p:txBody>
          <a:bodyPr wrap="square" rtlCol="0">
            <a:spAutoFit/>
          </a:bodyPr>
          <a:lstStyle/>
          <a:p>
            <a:pPr algn="ctr"/>
            <a:r>
              <a:rPr lang="ro-RO" sz="1600" b="1" dirty="0">
                <a:latin typeface="Times New Roman" panose="02020603050405020304" pitchFamily="18" charset="0"/>
                <a:cs typeface="Times New Roman" panose="02020603050405020304" pitchFamily="18" charset="0"/>
              </a:rPr>
              <a:t>DRAGĂ-MI ESTE DUNĂREA </a:t>
            </a:r>
          </a:p>
          <a:p>
            <a:endParaRPr lang="en-US"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Dragă-mi este Du</a:t>
            </a:r>
            <a:r>
              <a:rPr lang="en-US" sz="1600" dirty="0">
                <a:latin typeface="Times New Roman" panose="02020603050405020304" pitchFamily="18" charset="0"/>
                <a:cs typeface="Times New Roman" panose="02020603050405020304" pitchFamily="18" charset="0"/>
              </a:rPr>
              <a:t>n</a:t>
            </a:r>
            <a:r>
              <a:rPr lang="ro-RO" sz="1600" dirty="0">
                <a:latin typeface="Times New Roman" panose="02020603050405020304" pitchFamily="18" charset="0"/>
                <a:cs typeface="Times New Roman" panose="02020603050405020304" pitchFamily="18" charset="0"/>
              </a:rPr>
              <a:t>ărea ,</a:t>
            </a:r>
          </a:p>
          <a:p>
            <a:r>
              <a:rPr lang="ro-RO" sz="1600" dirty="0">
                <a:latin typeface="Times New Roman" panose="02020603050405020304" pitchFamily="18" charset="0"/>
                <a:cs typeface="Times New Roman" panose="02020603050405020304" pitchFamily="18" charset="0"/>
              </a:rPr>
              <a:t>Și poteca la mândra</a:t>
            </a:r>
          </a:p>
          <a:p>
            <a:r>
              <a:rPr lang="ro-RO" sz="1600" dirty="0">
                <a:latin typeface="Times New Roman" panose="02020603050405020304" pitchFamily="18" charset="0"/>
                <a:cs typeface="Times New Roman" panose="02020603050405020304" pitchFamily="18" charset="0"/>
              </a:rPr>
              <a:t>Dragă-mi este Dunărea</a:t>
            </a:r>
          </a:p>
          <a:p>
            <a:r>
              <a:rPr lang="ro-RO" sz="1600" dirty="0">
                <a:latin typeface="Times New Roman" panose="02020603050405020304" pitchFamily="18" charset="0"/>
                <a:cs typeface="Times New Roman" panose="02020603050405020304" pitchFamily="18" charset="0"/>
              </a:rPr>
              <a:t>Și poteca la mândra</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Poteca de lângă baltă</a:t>
            </a:r>
          </a:p>
          <a:p>
            <a:r>
              <a:rPr lang="ro-RO" sz="1600" dirty="0">
                <a:latin typeface="Times New Roman" panose="02020603050405020304" pitchFamily="18" charset="0"/>
                <a:cs typeface="Times New Roman" panose="02020603050405020304" pitchFamily="18" charset="0"/>
              </a:rPr>
              <a:t>Pe sub trestia înalta</a:t>
            </a:r>
          </a:p>
          <a:p>
            <a:r>
              <a:rPr lang="ro-RO" sz="1600" dirty="0">
                <a:latin typeface="Times New Roman" panose="02020603050405020304" pitchFamily="18" charset="0"/>
                <a:cs typeface="Times New Roman" panose="02020603050405020304" pitchFamily="18" charset="0"/>
              </a:rPr>
              <a:t>Pe-acolo mă duc și vin</a:t>
            </a:r>
          </a:p>
          <a:p>
            <a:r>
              <a:rPr lang="ro-RO" sz="1600" dirty="0">
                <a:latin typeface="Times New Roman" panose="02020603050405020304" pitchFamily="18" charset="0"/>
                <a:cs typeface="Times New Roman" panose="02020603050405020304" pitchFamily="18" charset="0"/>
              </a:rPr>
              <a:t>Printre nuferi și arini</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Dragă-mi e Dunărea dragă</a:t>
            </a:r>
          </a:p>
          <a:p>
            <a:r>
              <a:rPr lang="ro-RO" sz="1600" dirty="0">
                <a:latin typeface="Times New Roman" panose="02020603050405020304" pitchFamily="18" charset="0"/>
                <a:cs typeface="Times New Roman" panose="02020603050405020304" pitchFamily="18" charset="0"/>
              </a:rPr>
              <a:t>Mândruța și Marea Neagră</a:t>
            </a:r>
          </a:p>
          <a:p>
            <a:r>
              <a:rPr lang="ro-RO" sz="1600" dirty="0">
                <a:latin typeface="Times New Roman" panose="02020603050405020304" pitchFamily="18" charset="0"/>
                <a:cs typeface="Times New Roman" panose="02020603050405020304" pitchFamily="18" charset="0"/>
              </a:rPr>
              <a:t>Dragă-mi e Dunărea dragă</a:t>
            </a:r>
          </a:p>
          <a:p>
            <a:r>
              <a:rPr lang="ro-RO" sz="1600" dirty="0">
                <a:latin typeface="Times New Roman" panose="02020603050405020304" pitchFamily="18" charset="0"/>
                <a:cs typeface="Times New Roman" panose="02020603050405020304" pitchFamily="18" charset="0"/>
              </a:rPr>
              <a:t>Mândr</a:t>
            </a:r>
            <a:r>
              <a:rPr lang="en-US" sz="1600" dirty="0">
                <a:latin typeface="Times New Roman" panose="02020603050405020304" pitchFamily="18" charset="0"/>
                <a:cs typeface="Times New Roman" panose="02020603050405020304" pitchFamily="18" charset="0"/>
              </a:rPr>
              <a:t>u</a:t>
            </a:r>
            <a:r>
              <a:rPr lang="ro-RO" sz="1600" dirty="0">
                <a:latin typeface="Times New Roman" panose="02020603050405020304" pitchFamily="18" charset="0"/>
                <a:cs typeface="Times New Roman" panose="02020603050405020304" pitchFamily="18" charset="0"/>
              </a:rPr>
              <a:t>ța și Marea Neagră</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În Dunăre m-am scăldat</a:t>
            </a:r>
          </a:p>
          <a:p>
            <a:r>
              <a:rPr lang="ro-RO" sz="1600" dirty="0">
                <a:latin typeface="Times New Roman" panose="02020603050405020304" pitchFamily="18" charset="0"/>
                <a:cs typeface="Times New Roman" panose="02020603050405020304" pitchFamily="18" charset="0"/>
              </a:rPr>
              <a:t>Marea doina mi-a cântat</a:t>
            </a:r>
          </a:p>
          <a:p>
            <a:r>
              <a:rPr lang="ro-RO" sz="1600" dirty="0">
                <a:latin typeface="Times New Roman" panose="02020603050405020304" pitchFamily="18" charset="0"/>
                <a:cs typeface="Times New Roman" panose="02020603050405020304" pitchFamily="18" charset="0"/>
              </a:rPr>
              <a:t>Valul ei m-a legănat</a:t>
            </a:r>
          </a:p>
          <a:p>
            <a:r>
              <a:rPr lang="ro-RO" sz="1600" dirty="0">
                <a:latin typeface="Times New Roman" panose="02020603050405020304" pitchFamily="18" charset="0"/>
                <a:cs typeface="Times New Roman" panose="02020603050405020304" pitchFamily="18" charset="0"/>
              </a:rPr>
              <a:t>Soarele m-a mângâiat</a:t>
            </a:r>
          </a:p>
          <a:p>
            <a:endParaRPr lang="ro-RO"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01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tăText 2"/>
          <p:cNvSpPr txBox="1"/>
          <p:nvPr/>
        </p:nvSpPr>
        <p:spPr>
          <a:xfrm>
            <a:off x="0" y="0"/>
            <a:ext cx="6234545" cy="230832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And I grew up with other children</a:t>
            </a:r>
          </a:p>
          <a:p>
            <a:r>
              <a:rPr lang="en-US" sz="1600" dirty="0">
                <a:latin typeface="Times New Roman" panose="02020603050405020304" pitchFamily="18" charset="0"/>
                <a:cs typeface="Times New Roman" panose="02020603050405020304" pitchFamily="18" charset="0"/>
              </a:rPr>
              <a:t>Trough hidden ponds</a:t>
            </a:r>
          </a:p>
          <a:p>
            <a:r>
              <a:rPr lang="en-US" sz="1600" dirty="0">
                <a:latin typeface="Times New Roman" panose="02020603050405020304" pitchFamily="18" charset="0"/>
                <a:cs typeface="Times New Roman" panose="02020603050405020304" pitchFamily="18" charset="0"/>
              </a:rPr>
              <a:t>At </a:t>
            </a:r>
            <a:r>
              <a:rPr lang="ro-RO" sz="1600" dirty="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Danube’s </a:t>
            </a:r>
            <a:r>
              <a:rPr lang="ro-RO" sz="1600" dirty="0">
                <a:latin typeface="Times New Roman" panose="02020603050405020304" pitchFamily="18" charset="0"/>
                <a:cs typeface="Times New Roman" panose="02020603050405020304" pitchFamily="18" charset="0"/>
              </a:rPr>
              <a:t>banks</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Along with waterlilies</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From the crane's </a:t>
            </a:r>
            <a:r>
              <a:rPr lang="en-US" sz="1600" dirty="0" err="1">
                <a:latin typeface="Times New Roman" panose="02020603050405020304" pitchFamily="18" charset="0"/>
                <a:cs typeface="Times New Roman" panose="02020603050405020304" pitchFamily="18" charset="0"/>
              </a:rPr>
              <a:t>fl</a:t>
            </a:r>
            <a:r>
              <a:rPr lang="ro-RO" sz="1600" dirty="0">
                <a:latin typeface="Times New Roman" panose="02020603050405020304" pitchFamily="18" charset="0"/>
                <a:cs typeface="Times New Roman" panose="02020603050405020304" pitchFamily="18" charset="0"/>
              </a:rPr>
              <a:t>ight</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 </a:t>
            </a:r>
            <a:r>
              <a:rPr lang="ro-RO" sz="1600" dirty="0">
                <a:latin typeface="Times New Roman" panose="02020603050405020304" pitchFamily="18" charset="0"/>
                <a:cs typeface="Times New Roman" panose="02020603050405020304" pitchFamily="18" charset="0"/>
              </a:rPr>
              <a:t>found out </a:t>
            </a:r>
            <a:r>
              <a:rPr lang="en-US" sz="1600" dirty="0">
                <a:latin typeface="Times New Roman" panose="02020603050405020304" pitchFamily="18" charset="0"/>
                <a:cs typeface="Times New Roman" panose="02020603050405020304" pitchFamily="18" charset="0"/>
              </a:rPr>
              <a:t> what </a:t>
            </a:r>
            <a:r>
              <a:rPr lang="ro-RO" sz="1600" dirty="0">
                <a:latin typeface="Times New Roman" panose="02020603050405020304" pitchFamily="18" charset="0"/>
                <a:cs typeface="Times New Roman" panose="02020603050405020304" pitchFamily="18" charset="0"/>
              </a:rPr>
              <a:t>longing meant</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And I always come</a:t>
            </a:r>
            <a:r>
              <a:rPr lang="ro-RO" sz="1600" dirty="0">
                <a:latin typeface="Times New Roman" panose="02020603050405020304" pitchFamily="18" charset="0"/>
                <a:cs typeface="Times New Roman" panose="02020603050405020304" pitchFamily="18" charset="0"/>
              </a:rPr>
              <a:t> back</a:t>
            </a:r>
            <a:r>
              <a:rPr lang="en-US" sz="1600" dirty="0">
                <a:latin typeface="Times New Roman" panose="02020603050405020304" pitchFamily="18" charset="0"/>
                <a:cs typeface="Times New Roman" panose="02020603050405020304" pitchFamily="18" charset="0"/>
              </a:rPr>
              <a:t> home</a:t>
            </a:r>
          </a:p>
          <a:p>
            <a:r>
              <a:rPr lang="en-US" sz="1600" dirty="0">
                <a:latin typeface="Times New Roman" panose="02020603050405020304" pitchFamily="18" charset="0"/>
                <a:cs typeface="Times New Roman" panose="02020603050405020304" pitchFamily="18" charset="0"/>
              </a:rPr>
              <a:t>Like the stork  to its nest</a:t>
            </a:r>
          </a:p>
        </p:txBody>
      </p:sp>
      <p:sp>
        <p:nvSpPr>
          <p:cNvPr id="4" name="CasetăText 3"/>
          <p:cNvSpPr txBox="1"/>
          <p:nvPr/>
        </p:nvSpPr>
        <p:spPr>
          <a:xfrm>
            <a:off x="5973288" y="0"/>
            <a:ext cx="6052457" cy="2554545"/>
          </a:xfrm>
          <a:prstGeom prst="rect">
            <a:avLst/>
          </a:prstGeom>
          <a:noFill/>
        </p:spPr>
        <p:txBody>
          <a:bodyPr wrap="square" rtlCol="0">
            <a:spAutoFit/>
          </a:bodyPr>
          <a:lstStyle/>
          <a:p>
            <a:r>
              <a:rPr lang="ro-RO" sz="1600" dirty="0">
                <a:latin typeface="Times New Roman" panose="02020603050405020304" pitchFamily="18" charset="0"/>
                <a:cs typeface="Times New Roman" panose="02020603050405020304" pitchFamily="18" charset="0"/>
              </a:rPr>
              <a:t>Și-am crescut cu alți copii</a:t>
            </a:r>
          </a:p>
          <a:p>
            <a:r>
              <a:rPr lang="ro-RO" sz="1600" dirty="0">
                <a:latin typeface="Times New Roman" panose="02020603050405020304" pitchFamily="18" charset="0"/>
                <a:cs typeface="Times New Roman" panose="02020603050405020304" pitchFamily="18" charset="0"/>
              </a:rPr>
              <a:t>Prin iezere,sihăstrii,</a:t>
            </a:r>
          </a:p>
          <a:p>
            <a:r>
              <a:rPr lang="ro-RO" sz="1600" dirty="0">
                <a:latin typeface="Times New Roman" panose="02020603050405020304" pitchFamily="18" charset="0"/>
                <a:cs typeface="Times New Roman" panose="02020603050405020304" pitchFamily="18" charset="0"/>
              </a:rPr>
              <a:t>La marginea Dunării</a:t>
            </a:r>
          </a:p>
          <a:p>
            <a:r>
              <a:rPr lang="ro-RO" sz="1600" dirty="0">
                <a:latin typeface="Times New Roman" panose="02020603050405020304" pitchFamily="18" charset="0"/>
                <a:cs typeface="Times New Roman" panose="02020603050405020304" pitchFamily="18" charset="0"/>
              </a:rPr>
              <a:t>Odată cu nuferii</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De la zborul de cocor</a:t>
            </a:r>
          </a:p>
          <a:p>
            <a:r>
              <a:rPr lang="ro-RO" sz="1600" dirty="0">
                <a:latin typeface="Times New Roman" panose="02020603050405020304" pitchFamily="18" charset="0"/>
                <a:cs typeface="Times New Roman" panose="02020603050405020304" pitchFamily="18" charset="0"/>
              </a:rPr>
              <a:t>Am aflat cuvântul dor</a:t>
            </a:r>
          </a:p>
          <a:p>
            <a:r>
              <a:rPr lang="ro-RO" sz="1600" dirty="0">
                <a:latin typeface="Times New Roman" panose="02020603050405020304" pitchFamily="18" charset="0"/>
                <a:cs typeface="Times New Roman" panose="02020603050405020304" pitchFamily="18" charset="0"/>
              </a:rPr>
              <a:t>Si mă-ntorc cu drag mereu</a:t>
            </a:r>
          </a:p>
          <a:p>
            <a:r>
              <a:rPr lang="ro-RO" sz="1600" dirty="0">
                <a:latin typeface="Times New Roman" panose="02020603050405020304" pitchFamily="18" charset="0"/>
                <a:cs typeface="Times New Roman" panose="02020603050405020304" pitchFamily="18" charset="0"/>
              </a:rPr>
              <a:t>Ca barza la cuibul sau</a:t>
            </a:r>
          </a:p>
          <a:p>
            <a:endParaRPr lang="ro-RO" sz="16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C6C6C25-656E-47AA-94C1-71FAF7C1614A}"/>
              </a:ext>
            </a:extLst>
          </p:cNvPr>
          <p:cNvSpPr txBox="1"/>
          <p:nvPr/>
        </p:nvSpPr>
        <p:spPr>
          <a:xfrm>
            <a:off x="0" y="2795351"/>
            <a:ext cx="11765902" cy="3539430"/>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Water </a:t>
            </a:r>
            <a:r>
              <a:rPr lang="ro-RO" sz="1600" dirty="0">
                <a:latin typeface="Times New Roman" panose="02020603050405020304" pitchFamily="18" charset="0"/>
                <a:cs typeface="Times New Roman" panose="02020603050405020304" pitchFamily="18" charset="0"/>
              </a:rPr>
              <a:t>is</a:t>
            </a:r>
            <a:r>
              <a:rPr lang="en-US" sz="1600" dirty="0">
                <a:latin typeface="Times New Roman" panose="02020603050405020304" pitchFamily="18" charset="0"/>
                <a:cs typeface="Times New Roman" panose="02020603050405020304" pitchFamily="18" charset="0"/>
              </a:rPr>
              <a:t> located at the beginning and ending of cosmic events while </a:t>
            </a:r>
            <a:r>
              <a:rPr lang="ro-RO" sz="1600" dirty="0">
                <a:latin typeface="Times New Roman" panose="02020603050405020304" pitchFamily="18" charset="0"/>
                <a:cs typeface="Times New Roman" panose="02020603050405020304" pitchFamily="18" charset="0"/>
              </a:rPr>
              <a:t>land</a:t>
            </a:r>
            <a:r>
              <a:rPr lang="en-US" sz="1600" dirty="0">
                <a:latin typeface="Times New Roman" panose="02020603050405020304" pitchFamily="18" charset="0"/>
                <a:cs typeface="Times New Roman" panose="02020603050405020304" pitchFamily="18" charset="0"/>
              </a:rPr>
              <a:t> is  at the origin and ending of every life. In</a:t>
            </a:r>
            <a:r>
              <a:rPr lang="ro-RO" sz="1600" dirty="0">
                <a:latin typeface="Times New Roman" panose="02020603050405020304" pitchFamily="18" charset="0"/>
                <a:cs typeface="Times New Roman" panose="02020603050405020304" pitchFamily="18" charset="0"/>
              </a:rPr>
              <a:t> the</a:t>
            </a:r>
            <a:r>
              <a:rPr lang="en-US" sz="1600" dirty="0">
                <a:latin typeface="Times New Roman" panose="02020603050405020304" pitchFamily="18" charset="0"/>
                <a:cs typeface="Times New Roman" panose="02020603050405020304" pitchFamily="18" charset="0"/>
              </a:rPr>
              <a:t> Romanian culture , water(in </a:t>
            </a:r>
            <a:r>
              <a:rPr lang="ro-RO" sz="1600" dirty="0">
                <a:latin typeface="Times New Roman" panose="02020603050405020304" pitchFamily="18" charset="0"/>
                <a:cs typeface="Times New Roman" panose="02020603050405020304" pitchFamily="18" charset="0"/>
              </a:rPr>
              <a:t>all its</a:t>
            </a:r>
            <a:r>
              <a:rPr lang="en-US" sz="1600" dirty="0">
                <a:latin typeface="Times New Roman" panose="02020603050405020304" pitchFamily="18" charset="0"/>
                <a:cs typeface="Times New Roman" panose="02020603050405020304" pitchFamily="18" charset="0"/>
              </a:rPr>
              <a:t> form</a:t>
            </a:r>
            <a:r>
              <a:rPr lang="ro-RO" sz="1600" dirty="0">
                <a:latin typeface="Times New Roman" panose="02020603050405020304" pitchFamily="18" charset="0"/>
                <a:cs typeface="Times New Roman" panose="02020603050405020304" pitchFamily="18" charset="0"/>
              </a:rPr>
              <a:t>s</a:t>
            </a:r>
            <a:r>
              <a:rPr lang="en-US" sz="1600"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such as</a:t>
            </a:r>
            <a:r>
              <a:rPr lang="en-US" sz="1600" dirty="0">
                <a:latin typeface="Times New Roman" panose="02020603050405020304" pitchFamily="18" charset="0"/>
                <a:cs typeface="Times New Roman" panose="02020603050405020304" pitchFamily="18" charset="0"/>
              </a:rPr>
              <a:t> rivers, seas, lakes ) ha</a:t>
            </a:r>
            <a:r>
              <a:rPr lang="ro-RO" sz="1600" dirty="0">
                <a:latin typeface="Times New Roman" panose="02020603050405020304" pitchFamily="18" charset="0"/>
                <a:cs typeface="Times New Roman" panose="02020603050405020304" pitchFamily="18" charset="0"/>
              </a:rPr>
              <a:t>s</a:t>
            </a:r>
            <a:r>
              <a:rPr lang="en-US" sz="1600" dirty="0">
                <a:latin typeface="Times New Roman" panose="02020603050405020304" pitchFamily="18" charset="0"/>
                <a:cs typeface="Times New Roman" panose="02020603050405020304" pitchFamily="18" charset="0"/>
              </a:rPr>
              <a:t> magical properties like healing and making us look younger. People always have built civilizations around water, because </a:t>
            </a:r>
            <a:r>
              <a:rPr lang="ro-RO" sz="1600" dirty="0">
                <a:latin typeface="Times New Roman" panose="02020603050405020304" pitchFamily="18" charset="0"/>
                <a:cs typeface="Times New Roman" panose="02020603050405020304" pitchFamily="18" charset="0"/>
              </a:rPr>
              <a:t>it</a:t>
            </a:r>
            <a:r>
              <a:rPr lang="en-US" sz="1600" dirty="0">
                <a:latin typeface="Times New Roman" panose="02020603050405020304" pitchFamily="18" charset="0"/>
                <a:cs typeface="Times New Roman" panose="02020603050405020304" pitchFamily="18" charset="0"/>
              </a:rPr>
              <a:t> means life.</a:t>
            </a:r>
          </a:p>
          <a:p>
            <a:r>
              <a:rPr lang="en-US" sz="1600" dirty="0">
                <a:latin typeface="Times New Roman" panose="02020603050405020304" pitchFamily="18" charset="0"/>
                <a:cs typeface="Times New Roman" panose="02020603050405020304" pitchFamily="18" charset="0"/>
              </a:rPr>
              <a:t>The Romanians have given </a:t>
            </a:r>
            <a:r>
              <a:rPr lang="en-US" sz="1600" dirty="0" err="1">
                <a:latin typeface="Times New Roman" panose="02020603050405020304" pitchFamily="18" charset="0"/>
                <a:cs typeface="Times New Roman" panose="02020603050405020304" pitchFamily="18" charset="0"/>
              </a:rPr>
              <a:t>th</a:t>
            </a:r>
            <a:r>
              <a:rPr lang="ro-RO" sz="1600" dirty="0">
                <a:latin typeface="Times New Roman" panose="02020603050405020304" pitchFamily="18" charset="0"/>
                <a:cs typeface="Times New Roman" panose="02020603050405020304" pitchFamily="18" charset="0"/>
              </a:rPr>
              <a:t>is huge</a:t>
            </a:r>
            <a:r>
              <a:rPr lang="en-US" sz="1600" dirty="0">
                <a:latin typeface="Times New Roman" panose="02020603050405020304" pitchFamily="18" charset="0"/>
                <a:cs typeface="Times New Roman" panose="02020603050405020304" pitchFamily="18" charset="0"/>
              </a:rPr>
              <a:t> river a feminine </a:t>
            </a:r>
            <a:r>
              <a:rPr lang="ro-RO" sz="1600" dirty="0">
                <a:latin typeface="Times New Roman" panose="02020603050405020304" pitchFamily="18" charset="0"/>
                <a:cs typeface="Times New Roman" panose="02020603050405020304" pitchFamily="18" charset="0"/>
              </a:rPr>
              <a:t>name</a:t>
            </a:r>
            <a:r>
              <a:rPr lang="en-US" sz="1600"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Dunarea</a:t>
            </a:r>
            <a:r>
              <a:rPr lang="en-US" sz="1600"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 The Danube</a:t>
            </a:r>
            <a:r>
              <a:rPr lang="en-US" sz="1600" dirty="0">
                <a:latin typeface="Times New Roman" panose="02020603050405020304" pitchFamily="18" charset="0"/>
                <a:cs typeface="Times New Roman" panose="02020603050405020304" pitchFamily="18" charset="0"/>
              </a:rPr>
              <a:t>. The river is  an important source of energy and water for people and  a source of inspiration for </a:t>
            </a:r>
            <a:r>
              <a:rPr lang="en-US" sz="1600" dirty="0" err="1">
                <a:latin typeface="Times New Roman" panose="02020603050405020304" pitchFamily="18" charset="0"/>
                <a:cs typeface="Times New Roman" panose="02020603050405020304" pitchFamily="18" charset="0"/>
              </a:rPr>
              <a:t>poe</a:t>
            </a:r>
            <a:r>
              <a:rPr lang="ro-RO" sz="1600" dirty="0">
                <a:latin typeface="Times New Roman" panose="02020603050405020304" pitchFamily="18" charset="0"/>
                <a:cs typeface="Times New Roman" panose="02020603050405020304" pitchFamily="18" charset="0"/>
              </a:rPr>
              <a:t>ts</a:t>
            </a:r>
            <a:r>
              <a:rPr lang="en-US" sz="1600" dirty="0">
                <a:latin typeface="Times New Roman" panose="02020603050405020304" pitchFamily="18" charset="0"/>
                <a:cs typeface="Times New Roman" panose="02020603050405020304" pitchFamily="18" charset="0"/>
              </a:rPr>
              <a:t>, who ha</a:t>
            </a:r>
            <a:r>
              <a:rPr lang="ro-RO" sz="1600" dirty="0">
                <a:latin typeface="Times New Roman" panose="02020603050405020304" pitchFamily="18" charset="0"/>
                <a:cs typeface="Times New Roman" panose="02020603050405020304" pitchFamily="18" charset="0"/>
              </a:rPr>
              <a:t>ve</a:t>
            </a:r>
            <a:r>
              <a:rPr lang="en-US" sz="1600" dirty="0">
                <a:latin typeface="Times New Roman" panose="02020603050405020304" pitchFamily="18" charset="0"/>
                <a:cs typeface="Times New Roman" panose="02020603050405020304" pitchFamily="18" charset="0"/>
              </a:rPr>
              <a:t> the urge of expressing their love for </a:t>
            </a:r>
            <a:r>
              <a:rPr lang="ro-RO" sz="1600" dirty="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river because as they grow up they build a </a:t>
            </a:r>
            <a:r>
              <a:rPr lang="ro-RO" sz="1600" dirty="0">
                <a:latin typeface="Times New Roman" panose="02020603050405020304" pitchFamily="18" charset="0"/>
                <a:cs typeface="Times New Roman" panose="02020603050405020304" pitchFamily="18" charset="0"/>
              </a:rPr>
              <a:t>mutual </a:t>
            </a:r>
            <a:r>
              <a:rPr lang="en-US" sz="1600" dirty="0">
                <a:latin typeface="Times New Roman" panose="02020603050405020304" pitchFamily="18" charset="0"/>
                <a:cs typeface="Times New Roman" panose="02020603050405020304" pitchFamily="18" charset="0"/>
              </a:rPr>
              <a:t>connection</a:t>
            </a:r>
            <a:r>
              <a:rPr lang="ro-RO"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they rely on each other.</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For Romania, the Danube means wealth, and it changed the citizens’ lives here. It offers numerous possibilities for the durable evolution of local communities. Along the Danube people have occupations like fishing or sailing(for trading) and they use the water source for irrigations or energy. The Danube Delta</a:t>
            </a:r>
            <a:r>
              <a:rPr lang="ro-RO"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a:t>
            </a:r>
            <a:r>
              <a:rPr lang="ro-RO" sz="1600" dirty="0">
                <a:latin typeface="Times New Roman" panose="02020603050405020304" pitchFamily="18" charset="0"/>
                <a:cs typeface="Times New Roman" panose="02020603050405020304" pitchFamily="18" charset="0"/>
              </a:rPr>
              <a:t>e</a:t>
            </a:r>
            <a:r>
              <a:rPr lang="en-US" sz="1600" dirty="0" err="1">
                <a:latin typeface="Times New Roman" panose="02020603050405020304" pitchFamily="18" charset="0"/>
                <a:cs typeface="Times New Roman" panose="02020603050405020304" pitchFamily="18" charset="0"/>
              </a:rPr>
              <a:t>ming</a:t>
            </a:r>
            <a:r>
              <a:rPr lang="en-US" sz="1600" dirty="0">
                <a:latin typeface="Times New Roman" panose="02020603050405020304" pitchFamily="18" charset="0"/>
                <a:cs typeface="Times New Roman" panose="02020603050405020304" pitchFamily="18" charset="0"/>
              </a:rPr>
              <a:t> with the highest concentration of bird colonies in Europe, has a wide  variety of animals and plant species</a:t>
            </a:r>
            <a:r>
              <a:rPr lang="ro-RO"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The maze of canals bordered by thatch, willows and oaks entangled in lianas, offers the perfect breeding ground for countless species of birds</a:t>
            </a:r>
            <a:r>
              <a:rPr lang="ro-RO" sz="1600" dirty="0">
                <a:latin typeface="Times New Roman" panose="02020603050405020304" pitchFamily="18" charset="0"/>
                <a:cs typeface="Times New Roman" panose="02020603050405020304" pitchFamily="18" charset="0"/>
              </a:rPr>
              <a:t> that </a:t>
            </a:r>
            <a:r>
              <a:rPr lang="en-US" sz="1600" dirty="0">
                <a:latin typeface="Times New Roman" panose="02020603050405020304" pitchFamily="18" charset="0"/>
                <a:cs typeface="Times New Roman" panose="02020603050405020304" pitchFamily="18" charset="0"/>
              </a:rPr>
              <a:t>arrive here every spring to raise their young</a:t>
            </a:r>
            <a:r>
              <a:rPr lang="ro-RO" sz="1600" dirty="0">
                <a:latin typeface="Times New Roman" panose="02020603050405020304" pitchFamily="18" charset="0"/>
                <a:cs typeface="Times New Roman" panose="02020603050405020304" pitchFamily="18" charset="0"/>
              </a:rPr>
              <a:t>, a place where life thrives.</a:t>
            </a:r>
            <a:r>
              <a:rPr lang="en-US" sz="1600" dirty="0">
                <a:latin typeface="Times New Roman" panose="02020603050405020304" pitchFamily="18" charset="0"/>
                <a:cs typeface="Times New Roman" panose="02020603050405020304" pitchFamily="18" charset="0"/>
              </a:rPr>
              <a:t>  The same thing happens to the singer: this place represents his/her familiar universe where everything is well-known through first hand experience.  Here, there are his memories in close connection to what this heavenly place offers: ponds, waterlilies, paths, reeds, alders, cranes, storks.</a:t>
            </a:r>
            <a:endParaRPr lang="ro-RO" sz="1600" dirty="0"/>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34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tăText 3"/>
          <p:cNvSpPr txBox="1"/>
          <p:nvPr/>
        </p:nvSpPr>
        <p:spPr>
          <a:xfrm>
            <a:off x="0" y="0"/>
            <a:ext cx="5878286" cy="4555093"/>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DEAR LARK</a:t>
            </a:r>
          </a:p>
          <a:p>
            <a:r>
              <a:rPr lang="en-US" sz="1600" dirty="0">
                <a:latin typeface="Times New Roman" panose="02020603050405020304" pitchFamily="18" charset="0"/>
                <a:cs typeface="Times New Roman" panose="02020603050405020304" pitchFamily="18" charset="0"/>
              </a:rPr>
              <a:t>Dear, dear lark,</a:t>
            </a:r>
          </a:p>
          <a:p>
            <a:r>
              <a:rPr lang="ro-RO" sz="1600" dirty="0">
                <a:latin typeface="Times New Roman" panose="02020603050405020304" pitchFamily="18" charset="0"/>
                <a:cs typeface="Times New Roman" panose="02020603050405020304" pitchFamily="18" charset="0"/>
              </a:rPr>
              <a:t>Please,</a:t>
            </a:r>
            <a:r>
              <a:rPr lang="en-US" sz="1600" dirty="0">
                <a:latin typeface="Times New Roman" panose="02020603050405020304" pitchFamily="18" charset="0"/>
                <a:cs typeface="Times New Roman" panose="02020603050405020304" pitchFamily="18" charset="0"/>
              </a:rPr>
              <a:t> tell me,</a:t>
            </a:r>
          </a:p>
          <a:p>
            <a:r>
              <a:rPr lang="en-US" sz="1600" dirty="0">
                <a:latin typeface="Times New Roman" panose="02020603050405020304" pitchFamily="18" charset="0"/>
                <a:cs typeface="Times New Roman" panose="02020603050405020304" pitchFamily="18" charset="0"/>
              </a:rPr>
              <a:t>Why do you fly in the wind,</a:t>
            </a:r>
          </a:p>
          <a:p>
            <a:r>
              <a:rPr lang="en-US" sz="1600" dirty="0">
                <a:latin typeface="Times New Roman" panose="02020603050405020304" pitchFamily="18" charset="0"/>
                <a:cs typeface="Times New Roman" panose="02020603050405020304" pitchFamily="18" charset="0"/>
              </a:rPr>
              <a:t>and then touch the ground?</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Dear, dear lark,</a:t>
            </a:r>
          </a:p>
          <a:p>
            <a:r>
              <a:rPr lang="en-US" sz="1600" dirty="0">
                <a:latin typeface="Times New Roman" panose="02020603050405020304" pitchFamily="18" charset="0"/>
                <a:cs typeface="Times New Roman" panose="02020603050405020304" pitchFamily="18" charset="0"/>
              </a:rPr>
              <a:t>Why do you sing </a:t>
            </a:r>
            <a:r>
              <a:rPr lang="ro-RO" sz="1600" dirty="0">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n the </a:t>
            </a:r>
            <a:r>
              <a:rPr lang="ro-RO" sz="1600" dirty="0">
                <a:latin typeface="Times New Roman" panose="02020603050405020304" pitchFamily="18" charset="0"/>
                <a:cs typeface="Times New Roman" panose="02020603050405020304" pitchFamily="18" charset="0"/>
              </a:rPr>
              <a:t>wheatfield</a:t>
            </a:r>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without your sweetheart, </a:t>
            </a:r>
          </a:p>
          <a:p>
            <a:r>
              <a:rPr lang="en-US" sz="1600" dirty="0">
                <a:latin typeface="Times New Roman" panose="02020603050405020304" pitchFamily="18" charset="0"/>
                <a:cs typeface="Times New Roman" panose="02020603050405020304" pitchFamily="18" charset="0"/>
              </a:rPr>
              <a:t>Why </a:t>
            </a:r>
            <a:r>
              <a:rPr lang="ro-RO" sz="1600" dirty="0">
                <a:latin typeface="Times New Roman" panose="02020603050405020304" pitchFamily="18" charset="0"/>
                <a:cs typeface="Times New Roman" panose="02020603050405020304" pitchFamily="18" charset="0"/>
              </a:rPr>
              <a:t>do you </a:t>
            </a:r>
            <a:r>
              <a:rPr lang="en-US" sz="1600" dirty="0">
                <a:latin typeface="Times New Roman" panose="02020603050405020304" pitchFamily="18" charset="0"/>
                <a:cs typeface="Times New Roman" panose="02020603050405020304" pitchFamily="18" charset="0"/>
              </a:rPr>
              <a:t>s</a:t>
            </a:r>
            <a:r>
              <a:rPr lang="ro-RO" sz="1600" dirty="0">
                <a:latin typeface="Times New Roman" panose="02020603050405020304" pitchFamily="18" charset="0"/>
                <a:cs typeface="Times New Roman" panose="02020603050405020304" pitchFamily="18" charset="0"/>
              </a:rPr>
              <a:t>tay</a:t>
            </a:r>
            <a:r>
              <a:rPr lang="en-US" sz="1600"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n the plain</a:t>
            </a:r>
          </a:p>
          <a:p>
            <a:r>
              <a:rPr lang="ro-RO" sz="1600" dirty="0">
                <a:latin typeface="Times New Roman" panose="02020603050405020304" pitchFamily="18" charset="0"/>
                <a:cs typeface="Times New Roman" panose="02020603050405020304" pitchFamily="18" charset="0"/>
              </a:rPr>
              <a:t>Alone and deserted</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dear, dear lark?</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Why don’t you sing in the valley,</a:t>
            </a:r>
          </a:p>
          <a:p>
            <a:r>
              <a:rPr lang="en-US" sz="1600" dirty="0">
                <a:latin typeface="Times New Roman" panose="02020603050405020304" pitchFamily="18" charset="0"/>
                <a:cs typeface="Times New Roman" panose="02020603050405020304" pitchFamily="18" charset="0"/>
              </a:rPr>
              <a:t>where it's cooler,</a:t>
            </a:r>
          </a:p>
          <a:p>
            <a:r>
              <a:rPr lang="en-US" sz="1600" dirty="0">
                <a:latin typeface="Times New Roman" panose="02020603050405020304" pitchFamily="18" charset="0"/>
                <a:cs typeface="Times New Roman" panose="02020603050405020304" pitchFamily="18" charset="0"/>
              </a:rPr>
              <a:t>at cold springs,</a:t>
            </a:r>
          </a:p>
          <a:p>
            <a:r>
              <a:rPr lang="en-US" sz="1600" dirty="0">
                <a:latin typeface="Times New Roman" panose="02020603050405020304" pitchFamily="18" charset="0"/>
                <a:cs typeface="Times New Roman" panose="02020603050405020304" pitchFamily="18" charset="0"/>
              </a:rPr>
              <a:t>or do you want to outrun me</a:t>
            </a:r>
          </a:p>
          <a:p>
            <a:r>
              <a:rPr lang="en-US" sz="1600" dirty="0">
                <a:latin typeface="Times New Roman" panose="02020603050405020304" pitchFamily="18" charset="0"/>
                <a:cs typeface="Times New Roman" panose="02020603050405020304" pitchFamily="18" charset="0"/>
              </a:rPr>
              <a:t>dear, dear lark?</a:t>
            </a:r>
          </a:p>
        </p:txBody>
      </p:sp>
      <p:sp>
        <p:nvSpPr>
          <p:cNvPr id="5" name="CasetăText 4"/>
          <p:cNvSpPr txBox="1"/>
          <p:nvPr/>
        </p:nvSpPr>
        <p:spPr>
          <a:xfrm>
            <a:off x="5878286" y="0"/>
            <a:ext cx="6313714" cy="4801314"/>
          </a:xfrm>
          <a:prstGeom prst="rect">
            <a:avLst/>
          </a:prstGeom>
          <a:noFill/>
        </p:spPr>
        <p:txBody>
          <a:bodyPr wrap="square" rtlCol="0">
            <a:spAutoFit/>
          </a:bodyPr>
          <a:lstStyle/>
          <a:p>
            <a:pPr algn="ctr"/>
            <a:r>
              <a:rPr lang="ro-RO" b="1" dirty="0">
                <a:latin typeface="Times New Roman" panose="02020603050405020304" pitchFamily="18" charset="0"/>
                <a:cs typeface="Times New Roman" panose="02020603050405020304" pitchFamily="18" charset="0"/>
              </a:rPr>
              <a:t>LIE, CIOCARLIE</a:t>
            </a:r>
          </a:p>
          <a:p>
            <a:r>
              <a:rPr lang="ro-RO" sz="1600" dirty="0">
                <a:latin typeface="Times New Roman" panose="02020603050405020304" pitchFamily="18" charset="0"/>
                <a:cs typeface="Times New Roman" panose="02020603050405020304" pitchFamily="18" charset="0"/>
              </a:rPr>
              <a:t>Lie, lie, ciocarlie, </a:t>
            </a:r>
          </a:p>
          <a:p>
            <a:r>
              <a:rPr lang="ro-RO" sz="1600" dirty="0">
                <a:latin typeface="Times New Roman" panose="02020603050405020304" pitchFamily="18" charset="0"/>
                <a:cs typeface="Times New Roman" panose="02020603050405020304" pitchFamily="18" charset="0"/>
              </a:rPr>
              <a:t>Ia sa-mi spui tu mie, </a:t>
            </a:r>
          </a:p>
          <a:p>
            <a:r>
              <a:rPr lang="ro-RO" sz="1600" dirty="0">
                <a:latin typeface="Times New Roman" panose="02020603050405020304" pitchFamily="18" charset="0"/>
                <a:cs typeface="Times New Roman" panose="02020603050405020304" pitchFamily="18" charset="0"/>
              </a:rPr>
              <a:t>De ce zbori in </a:t>
            </a:r>
            <a:r>
              <a:rPr lang="ro-RO" sz="1600" dirty="0" err="1">
                <a:latin typeface="Times New Roman" panose="02020603050405020304" pitchFamily="18" charset="0"/>
                <a:cs typeface="Times New Roman" panose="02020603050405020304" pitchFamily="18" charset="0"/>
              </a:rPr>
              <a:t>vant</a:t>
            </a:r>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Si dai de pamant</a:t>
            </a:r>
            <a:r>
              <a:rPr lang="en-US" sz="1600"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Lie, </a:t>
            </a:r>
            <a:r>
              <a:rPr lang="ro-RO" sz="1600" dirty="0" err="1">
                <a:latin typeface="Times New Roman" panose="02020603050405020304" pitchFamily="18" charset="0"/>
                <a:cs typeface="Times New Roman" panose="02020603050405020304" pitchFamily="18" charset="0"/>
              </a:rPr>
              <a:t>lie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ciocarlie</a:t>
            </a:r>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De ce </a:t>
            </a:r>
            <a:r>
              <a:rPr lang="ro-RO" sz="1600" dirty="0" err="1">
                <a:latin typeface="Times New Roman" panose="02020603050405020304" pitchFamily="18" charset="0"/>
                <a:cs typeface="Times New Roman" panose="02020603050405020304" pitchFamily="18" charset="0"/>
              </a:rPr>
              <a:t>canti</a:t>
            </a:r>
            <a:r>
              <a:rPr lang="ro-RO" sz="1600" dirty="0">
                <a:latin typeface="Times New Roman" panose="02020603050405020304" pitchFamily="18" charset="0"/>
                <a:cs typeface="Times New Roman" panose="02020603050405020304" pitchFamily="18" charset="0"/>
              </a:rPr>
              <a:t> pe lan, </a:t>
            </a:r>
          </a:p>
          <a:p>
            <a:r>
              <a:rPr lang="ro-RO" sz="1600" dirty="0" err="1">
                <a:latin typeface="Times New Roman" panose="02020603050405020304" pitchFamily="18" charset="0"/>
                <a:cs typeface="Times New Roman" panose="02020603050405020304" pitchFamily="18" charset="0"/>
              </a:rPr>
              <a:t>Fara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ciocarlan</a:t>
            </a:r>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Ce stai pe </a:t>
            </a:r>
            <a:r>
              <a:rPr lang="ro-RO" sz="1600" dirty="0" err="1">
                <a:latin typeface="Times New Roman" panose="02020603050405020304" pitchFamily="18" charset="0"/>
                <a:cs typeface="Times New Roman" panose="02020603050405020304" pitchFamily="18" charset="0"/>
              </a:rPr>
              <a:t>campie</a:t>
            </a:r>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Singura, pustie, </a:t>
            </a:r>
          </a:p>
          <a:p>
            <a:r>
              <a:rPr lang="ro-RO" sz="1600" dirty="0">
                <a:latin typeface="Times New Roman" panose="02020603050405020304" pitchFamily="18" charset="0"/>
                <a:cs typeface="Times New Roman" panose="02020603050405020304" pitchFamily="18" charset="0"/>
              </a:rPr>
              <a:t>Lie, </a:t>
            </a:r>
            <a:r>
              <a:rPr lang="ro-RO" sz="1600" dirty="0" err="1">
                <a:latin typeface="Times New Roman" panose="02020603050405020304" pitchFamily="18" charset="0"/>
                <a:cs typeface="Times New Roman" panose="02020603050405020304" pitchFamily="18" charset="0"/>
              </a:rPr>
              <a:t>lie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ciocarlie</a:t>
            </a:r>
            <a:r>
              <a:rPr lang="ro-RO" sz="1600" dirty="0">
                <a:latin typeface="Times New Roman" panose="02020603050405020304" pitchFamily="18" charset="0"/>
                <a:cs typeface="Times New Roman" panose="02020603050405020304" pitchFamily="18" charset="0"/>
              </a:rPr>
              <a:t>.</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Ce nu </a:t>
            </a:r>
            <a:r>
              <a:rPr lang="ro-RO" sz="1600" dirty="0" err="1">
                <a:latin typeface="Times New Roman" panose="02020603050405020304" pitchFamily="18" charset="0"/>
                <a:cs typeface="Times New Roman" panose="02020603050405020304" pitchFamily="18" charset="0"/>
              </a:rPr>
              <a:t>canti</a:t>
            </a:r>
            <a:r>
              <a:rPr lang="ro-RO" sz="1600" dirty="0">
                <a:latin typeface="Times New Roman" panose="02020603050405020304" pitchFamily="18" charset="0"/>
                <a:cs typeface="Times New Roman" panose="02020603050405020304" pitchFamily="18" charset="0"/>
              </a:rPr>
              <a:t> pe vale, </a:t>
            </a:r>
          </a:p>
          <a:p>
            <a:r>
              <a:rPr lang="ro-RO" sz="1600" dirty="0">
                <a:latin typeface="Times New Roman" panose="02020603050405020304" pitchFamily="18" charset="0"/>
                <a:cs typeface="Times New Roman" panose="02020603050405020304" pitchFamily="18" charset="0"/>
              </a:rPr>
              <a:t>Unde-i mai </a:t>
            </a:r>
            <a:r>
              <a:rPr lang="ro-RO" sz="1600" dirty="0" err="1">
                <a:latin typeface="Times New Roman" panose="02020603050405020304" pitchFamily="18" charset="0"/>
                <a:cs typeface="Times New Roman" panose="02020603050405020304" pitchFamily="18" charset="0"/>
              </a:rPr>
              <a:t>racoare</a:t>
            </a:r>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La izvoare reci, </a:t>
            </a:r>
          </a:p>
          <a:p>
            <a:r>
              <a:rPr lang="ro-RO" sz="1600" dirty="0">
                <a:latin typeface="Times New Roman" panose="02020603050405020304" pitchFamily="18" charset="0"/>
                <a:cs typeface="Times New Roman" panose="02020603050405020304" pitchFamily="18" charset="0"/>
              </a:rPr>
              <a:t>Ori vrei sa ma-ntreci</a:t>
            </a:r>
            <a:r>
              <a:rPr lang="en-US" sz="1600" dirty="0">
                <a:latin typeface="Times New Roman" panose="02020603050405020304" pitchFamily="18" charset="0"/>
                <a:cs typeface="Times New Roman" panose="02020603050405020304" pitchFamily="18" charset="0"/>
              </a:rPr>
              <a:t>.</a:t>
            </a:r>
          </a:p>
          <a:p>
            <a:r>
              <a:rPr lang="ro-RO" sz="1600" dirty="0">
                <a:latin typeface="Times New Roman" panose="02020603050405020304" pitchFamily="18" charset="0"/>
                <a:cs typeface="Times New Roman" panose="02020603050405020304" pitchFamily="18" charset="0"/>
              </a:rPr>
              <a:t>Lie, lie, ciocarlie.</a:t>
            </a:r>
          </a:p>
          <a:p>
            <a:endParaRPr lang="ro-RO" sz="1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0923A50-D215-487F-972F-8AD6C7257F34}"/>
              </a:ext>
            </a:extLst>
          </p:cNvPr>
          <p:cNvSpPr txBox="1"/>
          <p:nvPr/>
        </p:nvSpPr>
        <p:spPr>
          <a:xfrm>
            <a:off x="74646" y="4963886"/>
            <a:ext cx="12117354" cy="1846659"/>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The song ’Dear Lark’ is one of the most touching Romanian folk songs. The melody transforms the lark’s unique chirping into art through the sensitive vibrations of a woman’s voice.</a:t>
            </a:r>
          </a:p>
          <a:p>
            <a:r>
              <a:rPr lang="en-US" sz="1600" dirty="0">
                <a:latin typeface="Times New Roman" panose="02020603050405020304" pitchFamily="18" charset="0"/>
                <a:cs typeface="Times New Roman" panose="02020603050405020304" pitchFamily="18" charset="0"/>
              </a:rPr>
              <a:t>    The song of this bird becomes, for our culture and identity as a nation , a synonym to the many mornings that the Romanian hardworking people started in the wheat fields, where dozens of larks live.</a:t>
            </a:r>
          </a:p>
          <a:p>
            <a:r>
              <a:rPr lang="en-US" sz="1600" dirty="0">
                <a:latin typeface="Times New Roman" panose="02020603050405020304" pitchFamily="18" charset="0"/>
                <a:cs typeface="Times New Roman" panose="02020603050405020304" pitchFamily="18" charset="0"/>
              </a:rPr>
              <a:t>    The little birds were seen as the only living creatures that, on the long summer days, with their wonderful song, kept company to these industrious people who were working the endless fields.</a:t>
            </a:r>
          </a:p>
          <a:p>
            <a:r>
              <a:rPr lang="en-US" dirty="0"/>
              <a:t>  </a:t>
            </a:r>
          </a:p>
        </p:txBody>
      </p:sp>
    </p:spTree>
    <p:extLst>
      <p:ext uri="{BB962C8B-B14F-4D97-AF65-F5344CB8AC3E}">
        <p14:creationId xmlns:p14="http://schemas.microsoft.com/office/powerpoint/2010/main" val="3650822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tăText 2"/>
          <p:cNvSpPr txBox="1"/>
          <p:nvPr/>
        </p:nvSpPr>
        <p:spPr>
          <a:xfrm>
            <a:off x="0" y="0"/>
            <a:ext cx="12192000" cy="2339102"/>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It  is a lush universe of floating reed islands, tree-fringed lakes and narrow canals covered in water lilies and bordered by willows.. The singer  can be described as a tour guide who accompanies us through this unique maze of inner thoughts and real beauty offered by the landscape. It is the perfect combination between joy and the nature’s wonders.</a:t>
            </a:r>
            <a:endParaRPr lang="ro-RO"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The song presents the strong connection  between the Danube and the Romanian people. This love for the river is associated with loving your family because if you are born here, it becomes your family, as you  see your family every day, you see the Danube every day, it’s not that kind of a difference. One important difference is that the loved ones go away and the Danube doesn't. </a:t>
            </a:r>
            <a:endParaRPr lang="ro-RO" sz="1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52762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0" y="0"/>
            <a:ext cx="5890161" cy="7263527"/>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I LOVE TO HEAR THE SEA</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Mulberry tree leaf</a:t>
            </a:r>
          </a:p>
          <a:p>
            <a:r>
              <a:rPr lang="en-US" sz="1600" dirty="0">
                <a:latin typeface="Times New Roman" panose="02020603050405020304" pitchFamily="18" charset="0"/>
                <a:cs typeface="Times New Roman" panose="02020603050405020304" pitchFamily="18" charset="0"/>
              </a:rPr>
              <a:t>I love to hear the sea, longing!</a:t>
            </a:r>
          </a:p>
          <a:p>
            <a:r>
              <a:rPr lang="en-US" sz="1600" dirty="0">
                <a:latin typeface="Times New Roman" panose="02020603050405020304" pitchFamily="18" charset="0"/>
                <a:cs typeface="Times New Roman" panose="02020603050405020304" pitchFamily="18" charset="0"/>
              </a:rPr>
              <a:t>To run through wet sand</a:t>
            </a:r>
          </a:p>
          <a:p>
            <a:r>
              <a:rPr lang="en-US" sz="1600" dirty="0">
                <a:latin typeface="Times New Roman" panose="02020603050405020304" pitchFamily="18" charset="0"/>
                <a:cs typeface="Times New Roman" panose="02020603050405020304" pitchFamily="18" charset="0"/>
              </a:rPr>
              <a:t>To search my crazy longing</a:t>
            </a:r>
          </a:p>
          <a:p>
            <a:r>
              <a:rPr lang="en-US" sz="1600" dirty="0">
                <a:latin typeface="Times New Roman" panose="02020603050405020304" pitchFamily="18" charset="0"/>
                <a:cs typeface="Times New Roman" panose="02020603050405020304" pitchFamily="18" charset="0"/>
              </a:rPr>
              <a:t>To search my crazy longing, longing!</a:t>
            </a:r>
          </a:p>
          <a:p>
            <a:r>
              <a:rPr lang="en-US" sz="1600" dirty="0">
                <a:latin typeface="Times New Roman" panose="02020603050405020304" pitchFamily="18" charset="0"/>
                <a:cs typeface="Times New Roman" panose="02020603050405020304" pitchFamily="18" charset="0"/>
              </a:rPr>
              <a:t>To hear the foaming wave</a:t>
            </a:r>
          </a:p>
          <a:p>
            <a:r>
              <a:rPr lang="en-US" sz="1600" dirty="0">
                <a:latin typeface="Times New Roman" panose="02020603050405020304" pitchFamily="18" charset="0"/>
                <a:cs typeface="Times New Roman" panose="02020603050405020304" pitchFamily="18" charset="0"/>
              </a:rPr>
              <a:t>To see seagulls flying</a:t>
            </a:r>
          </a:p>
          <a:p>
            <a:r>
              <a:rPr lang="en-US" sz="1600" dirty="0">
                <a:latin typeface="Times New Roman" panose="02020603050405020304" pitchFamily="18" charset="0"/>
                <a:cs typeface="Times New Roman" panose="02020603050405020304" pitchFamily="18" charset="0"/>
              </a:rPr>
              <a:t>The sun ascending in the sky, longing!</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How large the sea is far and wide</a:t>
            </a:r>
          </a:p>
          <a:p>
            <a:r>
              <a:rPr lang="en-US" sz="1600" dirty="0">
                <a:latin typeface="Times New Roman" panose="02020603050405020304" pitchFamily="18" charset="0"/>
                <a:cs typeface="Times New Roman" panose="02020603050405020304" pitchFamily="18" charset="0"/>
              </a:rPr>
              <a:t>Its sand was my bed, longing!</a:t>
            </a:r>
          </a:p>
          <a:p>
            <a:r>
              <a:rPr lang="en-US" sz="1600" dirty="0">
                <a:latin typeface="Times New Roman" panose="02020603050405020304" pitchFamily="18" charset="0"/>
                <a:cs typeface="Times New Roman" panose="02020603050405020304" pitchFamily="18" charset="0"/>
              </a:rPr>
              <a:t>Its wave was my bedsheet</a:t>
            </a:r>
          </a:p>
          <a:p>
            <a:r>
              <a:rPr lang="en-US" sz="1600" dirty="0">
                <a:latin typeface="Times New Roman" panose="02020603050405020304" pitchFamily="18" charset="0"/>
                <a:cs typeface="Times New Roman" panose="02020603050405020304" pitchFamily="18" charset="0"/>
              </a:rPr>
              <a:t>Soft pillows of seashells and clay</a:t>
            </a:r>
          </a:p>
          <a:p>
            <a:r>
              <a:rPr lang="en-US" sz="1600" dirty="0">
                <a:latin typeface="Times New Roman" panose="02020603050405020304" pitchFamily="18" charset="0"/>
                <a:cs typeface="Times New Roman" panose="02020603050405020304" pitchFamily="18" charset="0"/>
              </a:rPr>
              <a:t>When my soul hurt, longing!</a:t>
            </a:r>
          </a:p>
          <a:p>
            <a:r>
              <a:rPr lang="en-US" sz="1600" dirty="0">
                <a:latin typeface="Times New Roman" panose="02020603050405020304" pitchFamily="18" charset="0"/>
                <a:cs typeface="Times New Roman" panose="02020603050405020304" pitchFamily="18" charset="0"/>
              </a:rPr>
              <a:t>Birds sang for me</a:t>
            </a:r>
          </a:p>
          <a:p>
            <a:r>
              <a:rPr lang="en-US" sz="1600" dirty="0">
                <a:latin typeface="Times New Roman" panose="02020603050405020304" pitchFamily="18" charset="0"/>
                <a:cs typeface="Times New Roman" panose="02020603050405020304" pitchFamily="18" charset="0"/>
              </a:rPr>
              <a:t>The wave swung me,</a:t>
            </a:r>
          </a:p>
          <a:p>
            <a:r>
              <a:rPr lang="en-US" sz="1600" dirty="0">
                <a:latin typeface="Times New Roman" panose="02020603050405020304" pitchFamily="18" charset="0"/>
                <a:cs typeface="Times New Roman" panose="02020603050405020304" pitchFamily="18" charset="0"/>
              </a:rPr>
              <a:t>It comforted my soul, longing!</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When I miss my village and my father,</a:t>
            </a:r>
          </a:p>
          <a:p>
            <a:r>
              <a:rPr lang="en-US" sz="1600" dirty="0">
                <a:latin typeface="Times New Roman" panose="02020603050405020304" pitchFamily="18" charset="0"/>
                <a:cs typeface="Times New Roman" panose="02020603050405020304" pitchFamily="18" charset="0"/>
              </a:rPr>
              <a:t>I’m like the tumultuous sea, longing!</a:t>
            </a:r>
          </a:p>
          <a:p>
            <a:r>
              <a:rPr lang="en-US" sz="1600" dirty="0">
                <a:latin typeface="Times New Roman" panose="02020603050405020304" pitchFamily="18" charset="0"/>
                <a:cs typeface="Times New Roman" panose="02020603050405020304" pitchFamily="18" charset="0"/>
              </a:rPr>
              <a:t>When I miss my brothers and my mother,</a:t>
            </a:r>
          </a:p>
          <a:p>
            <a:r>
              <a:rPr lang="en-US" sz="1600" dirty="0">
                <a:latin typeface="Times New Roman" panose="02020603050405020304" pitchFamily="18" charset="0"/>
                <a:cs typeface="Times New Roman" panose="02020603050405020304" pitchFamily="18" charset="0"/>
              </a:rPr>
              <a:t>I hear how the wave  calls me</a:t>
            </a:r>
          </a:p>
          <a:p>
            <a:r>
              <a:rPr lang="en-US" sz="1600" dirty="0">
                <a:latin typeface="Times New Roman" panose="02020603050405020304" pitchFamily="18" charset="0"/>
                <a:cs typeface="Times New Roman" panose="02020603050405020304" pitchFamily="18" charset="0"/>
              </a:rPr>
              <a:t>And my soul is like a wound, longing!</a:t>
            </a:r>
          </a:p>
          <a:p>
            <a:r>
              <a:rPr lang="en-US" sz="1600" dirty="0">
                <a:latin typeface="Times New Roman" panose="02020603050405020304" pitchFamily="18" charset="0"/>
                <a:cs typeface="Times New Roman" panose="02020603050405020304" pitchFamily="18" charset="0"/>
              </a:rPr>
              <a:t>The sea  gathers its clouds</a:t>
            </a:r>
          </a:p>
          <a:p>
            <a:r>
              <a:rPr lang="en-US" sz="1600" dirty="0">
                <a:latin typeface="Times New Roman" panose="02020603050405020304" pitchFamily="18" charset="0"/>
                <a:cs typeface="Times New Roman" panose="02020603050405020304" pitchFamily="18" charset="0"/>
              </a:rPr>
              <a:t>When my soul is like a storm</a:t>
            </a:r>
          </a:p>
          <a:p>
            <a:r>
              <a:rPr lang="en-US" sz="1600" dirty="0">
                <a:latin typeface="Times New Roman" panose="02020603050405020304" pitchFamily="18" charset="0"/>
                <a:cs typeface="Times New Roman" panose="02020603050405020304" pitchFamily="18" charset="0"/>
              </a:rPr>
              <a:t>And it washes me in a foaming wave, </a:t>
            </a:r>
            <a:r>
              <a:rPr lang="en-US" dirty="0">
                <a:latin typeface="Times New Roman" panose="02020603050405020304" pitchFamily="18" charset="0"/>
                <a:cs typeface="Times New Roman" panose="02020603050405020304" pitchFamily="18" charset="0"/>
              </a:rPr>
              <a:t>longing!</a:t>
            </a:r>
          </a:p>
          <a:p>
            <a:endParaRPr lang="en-US" dirty="0"/>
          </a:p>
        </p:txBody>
      </p:sp>
      <p:sp>
        <p:nvSpPr>
          <p:cNvPr id="3" name="CasetăText 2"/>
          <p:cNvSpPr txBox="1"/>
          <p:nvPr/>
        </p:nvSpPr>
        <p:spPr>
          <a:xfrm>
            <a:off x="6068291" y="0"/>
            <a:ext cx="6123709" cy="6771084"/>
          </a:xfrm>
          <a:prstGeom prst="rect">
            <a:avLst/>
          </a:prstGeom>
          <a:noFill/>
        </p:spPr>
        <p:txBody>
          <a:bodyPr wrap="square" rtlCol="0">
            <a:spAutoFit/>
          </a:bodyPr>
          <a:lstStyle/>
          <a:p>
            <a:r>
              <a:rPr lang="ro-RO" dirty="0"/>
              <a:t> </a:t>
            </a:r>
            <a:r>
              <a:rPr lang="ro-RO" b="1" dirty="0">
                <a:latin typeface="Times New Roman" panose="02020603050405020304" pitchFamily="18" charset="0"/>
                <a:cs typeface="Times New Roman" panose="02020603050405020304" pitchFamily="18" charset="0"/>
              </a:rPr>
              <a:t>DRAG ÎMI E, MAREA S-AUD</a:t>
            </a:r>
            <a:endParaRPr lang="ro-RO" b="1" dirty="0"/>
          </a:p>
          <a:p>
            <a:r>
              <a:rPr lang="ro-RO" sz="1600" dirty="0">
                <a:latin typeface="Times New Roman" panose="02020603050405020304" pitchFamily="18" charset="0"/>
                <a:cs typeface="Times New Roman" panose="02020603050405020304" pitchFamily="18" charset="0"/>
              </a:rPr>
              <a:t>Frunzuliţă de agud,</a:t>
            </a:r>
          </a:p>
          <a:p>
            <a:r>
              <a:rPr lang="ro-RO" sz="1600" dirty="0">
                <a:latin typeface="Times New Roman" panose="02020603050405020304" pitchFamily="18" charset="0"/>
                <a:cs typeface="Times New Roman" panose="02020603050405020304" pitchFamily="18" charset="0"/>
              </a:rPr>
              <a:t>Drag îmi e, marea s-aud, dor!... </a:t>
            </a:r>
          </a:p>
          <a:p>
            <a:r>
              <a:rPr lang="ro-RO" sz="1600" dirty="0">
                <a:latin typeface="Times New Roman" panose="02020603050405020304" pitchFamily="18" charset="0"/>
                <a:cs typeface="Times New Roman" panose="02020603050405020304" pitchFamily="18" charset="0"/>
              </a:rPr>
              <a:t>S-alerg prin </a:t>
            </a:r>
            <a:r>
              <a:rPr lang="ro-RO" sz="1600" dirty="0" err="1">
                <a:latin typeface="Times New Roman" panose="02020603050405020304" pitchFamily="18" charset="0"/>
                <a:cs typeface="Times New Roman" panose="02020603050405020304" pitchFamily="18" charset="0"/>
              </a:rPr>
              <a:t>nisipu</a:t>
            </a:r>
            <a:r>
              <a:rPr lang="ro-RO" sz="1600" dirty="0">
                <a:latin typeface="Times New Roman" panose="02020603050405020304" pitchFamily="18" charset="0"/>
                <a:cs typeface="Times New Roman" panose="02020603050405020304" pitchFamily="18" charset="0"/>
              </a:rPr>
              <a:t>’ ud,</a:t>
            </a:r>
          </a:p>
          <a:p>
            <a:r>
              <a:rPr lang="ro-RO" sz="1600" dirty="0">
                <a:latin typeface="Times New Roman" panose="02020603050405020304" pitchFamily="18" charset="0"/>
                <a:cs typeface="Times New Roman" panose="02020603050405020304" pitchFamily="18" charset="0"/>
              </a:rPr>
              <a:t>Să-mi caut </a:t>
            </a:r>
            <a:r>
              <a:rPr lang="ro-RO" sz="1600" dirty="0" err="1">
                <a:latin typeface="Times New Roman" panose="02020603050405020304" pitchFamily="18" charset="0"/>
                <a:cs typeface="Times New Roman" panose="02020603050405020304" pitchFamily="18" charset="0"/>
              </a:rPr>
              <a:t>doru</a:t>
            </a:r>
            <a:r>
              <a:rPr lang="ro-RO" sz="1600" dirty="0">
                <a:latin typeface="Times New Roman" panose="02020603050405020304" pitchFamily="18" charset="0"/>
                <a:cs typeface="Times New Roman" panose="02020603050405020304" pitchFamily="18" charset="0"/>
              </a:rPr>
              <a:t>’ zălud,</a:t>
            </a:r>
          </a:p>
          <a:p>
            <a:r>
              <a:rPr lang="ro-RO" sz="1600" dirty="0">
                <a:latin typeface="Times New Roman" panose="02020603050405020304" pitchFamily="18" charset="0"/>
                <a:cs typeface="Times New Roman" panose="02020603050405020304" pitchFamily="18" charset="0"/>
              </a:rPr>
              <a:t>Să-mi caut </a:t>
            </a:r>
            <a:r>
              <a:rPr lang="ro-RO" sz="1600" dirty="0" err="1">
                <a:latin typeface="Times New Roman" panose="02020603050405020304" pitchFamily="18" charset="0"/>
                <a:cs typeface="Times New Roman" panose="02020603050405020304" pitchFamily="18" charset="0"/>
              </a:rPr>
              <a:t>doru</a:t>
            </a:r>
            <a:r>
              <a:rPr lang="ro-RO" sz="1600" dirty="0">
                <a:latin typeface="Times New Roman" panose="02020603050405020304" pitchFamily="18" charset="0"/>
                <a:cs typeface="Times New Roman" panose="02020603050405020304" pitchFamily="18" charset="0"/>
              </a:rPr>
              <a:t>’ zălud, dor, dor!</a:t>
            </a:r>
          </a:p>
          <a:p>
            <a:r>
              <a:rPr lang="ro-RO" sz="1600" dirty="0">
                <a:latin typeface="Times New Roman" panose="02020603050405020304" pitchFamily="18" charset="0"/>
                <a:cs typeface="Times New Roman" panose="02020603050405020304" pitchFamily="18" charset="0"/>
              </a:rPr>
              <a:t>S-aud </a:t>
            </a:r>
            <a:r>
              <a:rPr lang="ro-RO" sz="1600" dirty="0" err="1">
                <a:latin typeface="Times New Roman" panose="02020603050405020304" pitchFamily="18" charset="0"/>
                <a:cs typeface="Times New Roman" panose="02020603050405020304" pitchFamily="18" charset="0"/>
              </a:rPr>
              <a:t>valu</a:t>
            </a:r>
            <a:r>
              <a:rPr lang="ro-RO" sz="1600" dirty="0">
                <a:latin typeface="Times New Roman" panose="02020603050405020304" pitchFamily="18" charset="0"/>
                <a:cs typeface="Times New Roman" panose="02020603050405020304" pitchFamily="18" charset="0"/>
              </a:rPr>
              <a:t>’ spumegând,</a:t>
            </a:r>
          </a:p>
          <a:p>
            <a:r>
              <a:rPr lang="ro-RO" sz="1600" dirty="0">
                <a:latin typeface="Times New Roman" panose="02020603050405020304" pitchFamily="18" charset="0"/>
                <a:cs typeface="Times New Roman" panose="02020603050405020304" pitchFamily="18" charset="0"/>
              </a:rPr>
              <a:t>Să văd </a:t>
            </a:r>
            <a:r>
              <a:rPr lang="ro-RO" sz="1600" dirty="0" err="1">
                <a:latin typeface="Times New Roman" panose="02020603050405020304" pitchFamily="18" charset="0"/>
                <a:cs typeface="Times New Roman" panose="02020603050405020304" pitchFamily="18" charset="0"/>
              </a:rPr>
              <a:t>pescăruşi</a:t>
            </a:r>
            <a:r>
              <a:rPr lang="ro-RO" sz="1600" dirty="0">
                <a:latin typeface="Times New Roman" panose="02020603050405020304" pitchFamily="18" charset="0"/>
                <a:cs typeface="Times New Roman" panose="02020603050405020304" pitchFamily="18" charset="0"/>
              </a:rPr>
              <a:t> zburând,</a:t>
            </a:r>
          </a:p>
          <a:p>
            <a:r>
              <a:rPr lang="ro-RO" sz="1600" dirty="0">
                <a:latin typeface="Times New Roman" panose="02020603050405020304" pitchFamily="18" charset="0"/>
                <a:cs typeface="Times New Roman" panose="02020603050405020304" pitchFamily="18" charset="0"/>
              </a:rPr>
              <a:t>Soarele pe cer urcând, dor!...</a:t>
            </a:r>
          </a:p>
          <a:p>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Cât e marea-n lung </a:t>
            </a:r>
            <a:r>
              <a:rPr lang="ro-RO" sz="1600" dirty="0" err="1">
                <a:latin typeface="Times New Roman" panose="02020603050405020304" pitchFamily="18" charset="0"/>
                <a:cs typeface="Times New Roman" panose="02020603050405020304" pitchFamily="18" charset="0"/>
              </a:rPr>
              <a:t>şi</a:t>
            </a:r>
            <a:r>
              <a:rPr lang="ro-RO" sz="1600" dirty="0">
                <a:latin typeface="Times New Roman" panose="02020603050405020304" pitchFamily="18" charset="0"/>
                <a:cs typeface="Times New Roman" panose="02020603050405020304" pitchFamily="18" charset="0"/>
              </a:rPr>
              <a:t>-n lat, </a:t>
            </a:r>
          </a:p>
          <a:p>
            <a:r>
              <a:rPr lang="ro-RO" sz="1600" dirty="0">
                <a:latin typeface="Times New Roman" panose="02020603050405020304" pitchFamily="18" charset="0"/>
                <a:cs typeface="Times New Roman" panose="02020603050405020304" pitchFamily="18" charset="0"/>
              </a:rPr>
              <a:t>Nisipu’ ei mi-a fost pat, dor!.. </a:t>
            </a:r>
          </a:p>
          <a:p>
            <a:r>
              <a:rPr lang="ro-RO" sz="1600" dirty="0" err="1">
                <a:latin typeface="Times New Roman" panose="02020603050405020304" pitchFamily="18" charset="0"/>
                <a:cs typeface="Times New Roman" panose="02020603050405020304" pitchFamily="18" charset="0"/>
              </a:rPr>
              <a:t>Valu</a:t>
            </a:r>
            <a:r>
              <a:rPr lang="ro-RO" sz="1600" dirty="0">
                <a:latin typeface="Times New Roman" panose="02020603050405020304" pitchFamily="18" charset="0"/>
                <a:cs typeface="Times New Roman" panose="02020603050405020304" pitchFamily="18" charset="0"/>
              </a:rPr>
              <a:t>’ mi-a fost </a:t>
            </a:r>
            <a:r>
              <a:rPr lang="ro-RO" sz="1600" dirty="0" err="1">
                <a:latin typeface="Times New Roman" panose="02020603050405020304" pitchFamily="18" charset="0"/>
                <a:cs typeface="Times New Roman" panose="02020603050405020304" pitchFamily="18" charset="0"/>
              </a:rPr>
              <a:t>aşternut</a:t>
            </a:r>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Perne moi din scoici </a:t>
            </a:r>
            <a:r>
              <a:rPr lang="ro-RO" sz="1600" dirty="0" err="1">
                <a:latin typeface="Times New Roman" panose="02020603050405020304" pitchFamily="18" charset="0"/>
                <a:cs typeface="Times New Roman" panose="02020603050405020304" pitchFamily="18" charset="0"/>
              </a:rPr>
              <a:t>şi</a:t>
            </a:r>
            <a:r>
              <a:rPr lang="ro-RO" sz="1600" dirty="0">
                <a:latin typeface="Times New Roman" panose="02020603050405020304" pitchFamily="18" charset="0"/>
                <a:cs typeface="Times New Roman" panose="02020603050405020304" pitchFamily="18" charset="0"/>
              </a:rPr>
              <a:t> lut </a:t>
            </a:r>
          </a:p>
          <a:p>
            <a:r>
              <a:rPr lang="ro-RO" sz="1600" dirty="0">
                <a:latin typeface="Times New Roman" panose="02020603050405020304" pitchFamily="18" charset="0"/>
                <a:cs typeface="Times New Roman" panose="02020603050405020304" pitchFamily="18" charset="0"/>
              </a:rPr>
              <a:t>Când </a:t>
            </a:r>
            <a:r>
              <a:rPr lang="ro-RO" sz="1600" dirty="0" err="1">
                <a:latin typeface="Times New Roman" panose="02020603050405020304" pitchFamily="18" charset="0"/>
                <a:cs typeface="Times New Roman" panose="02020603050405020304" pitchFamily="18" charset="0"/>
              </a:rPr>
              <a:t>sufletu</a:t>
            </a:r>
            <a:r>
              <a:rPr lang="ro-RO" sz="1600" dirty="0">
                <a:latin typeface="Times New Roman" panose="02020603050405020304" pitchFamily="18" charset="0"/>
                <a:cs typeface="Times New Roman" panose="02020603050405020304" pitchFamily="18" charset="0"/>
              </a:rPr>
              <a:t>’ m-a durut, dor, dor!...</a:t>
            </a:r>
          </a:p>
          <a:p>
            <a:r>
              <a:rPr lang="ro-RO" sz="1600" dirty="0">
                <a:latin typeface="Times New Roman" panose="02020603050405020304" pitchFamily="18" charset="0"/>
                <a:cs typeface="Times New Roman" panose="02020603050405020304" pitchFamily="18" charset="0"/>
              </a:rPr>
              <a:t>Păsările mi-au cântat,</a:t>
            </a:r>
          </a:p>
          <a:p>
            <a:r>
              <a:rPr lang="ro-RO" sz="1600" dirty="0" err="1">
                <a:latin typeface="Times New Roman" panose="02020603050405020304" pitchFamily="18" charset="0"/>
                <a:cs typeface="Times New Roman" panose="02020603050405020304" pitchFamily="18" charset="0"/>
              </a:rPr>
              <a:t>Moreana</a:t>
            </a:r>
            <a:r>
              <a:rPr lang="ro-RO" sz="1600" dirty="0">
                <a:latin typeface="Times New Roman" panose="02020603050405020304" pitchFamily="18" charset="0"/>
                <a:cs typeface="Times New Roman" panose="02020603050405020304" pitchFamily="18" charset="0"/>
              </a:rPr>
              <a:t> m-a legănat,</a:t>
            </a:r>
          </a:p>
          <a:p>
            <a:r>
              <a:rPr lang="ro-RO" sz="1600" dirty="0" err="1">
                <a:latin typeface="Times New Roman" panose="02020603050405020304" pitchFamily="18" charset="0"/>
                <a:cs typeface="Times New Roman" panose="02020603050405020304" pitchFamily="18" charset="0"/>
              </a:rPr>
              <a:t>Sufletu</a:t>
            </a:r>
            <a:r>
              <a:rPr lang="ro-RO" sz="1600" dirty="0">
                <a:latin typeface="Times New Roman" panose="02020603050405020304" pitchFamily="18" charset="0"/>
                <a:cs typeface="Times New Roman" panose="02020603050405020304" pitchFamily="18" charset="0"/>
              </a:rPr>
              <a:t>’ mi-a alinat, dor!... </a:t>
            </a:r>
          </a:p>
          <a:p>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Când mi-e dor de sat, de tată,</a:t>
            </a:r>
          </a:p>
          <a:p>
            <a:r>
              <a:rPr lang="ro-RO" sz="1600" dirty="0">
                <a:latin typeface="Times New Roman" panose="02020603050405020304" pitchFamily="18" charset="0"/>
                <a:cs typeface="Times New Roman" panose="02020603050405020304" pitchFamily="18" charset="0"/>
              </a:rPr>
              <a:t>Sunt ca marea zbuciumată, dor!</a:t>
            </a:r>
          </a:p>
          <a:p>
            <a:r>
              <a:rPr lang="ro-RO" sz="1600" dirty="0">
                <a:latin typeface="Times New Roman" panose="02020603050405020304" pitchFamily="18" charset="0"/>
                <a:cs typeface="Times New Roman" panose="02020603050405020304" pitchFamily="18" charset="0"/>
              </a:rPr>
              <a:t>Când mi-e dor de </a:t>
            </a:r>
            <a:r>
              <a:rPr lang="ro-RO" sz="1600" dirty="0" err="1">
                <a:latin typeface="Times New Roman" panose="02020603050405020304" pitchFamily="18" charset="0"/>
                <a:cs typeface="Times New Roman" panose="02020603050405020304" pitchFamily="18" charset="0"/>
              </a:rPr>
              <a:t>fraţi</a:t>
            </a:r>
            <a:r>
              <a:rPr lang="ro-RO" sz="1600" dirty="0">
                <a:latin typeface="Times New Roman" panose="02020603050405020304" pitchFamily="18" charset="0"/>
                <a:cs typeface="Times New Roman" panose="02020603050405020304" pitchFamily="18" charset="0"/>
              </a:rPr>
              <a:t>, de mamă,</a:t>
            </a:r>
          </a:p>
          <a:p>
            <a:r>
              <a:rPr lang="ro-RO" sz="1600" dirty="0">
                <a:latin typeface="Times New Roman" panose="02020603050405020304" pitchFamily="18" charset="0"/>
                <a:cs typeface="Times New Roman" panose="02020603050405020304" pitchFamily="18" charset="0"/>
              </a:rPr>
              <a:t>Aud </a:t>
            </a:r>
            <a:r>
              <a:rPr lang="ro-RO" sz="1600" dirty="0" err="1">
                <a:latin typeface="Times New Roman" panose="02020603050405020304" pitchFamily="18" charset="0"/>
                <a:cs typeface="Times New Roman" panose="02020603050405020304" pitchFamily="18" charset="0"/>
              </a:rPr>
              <a:t>valu</a:t>
            </a:r>
            <a:r>
              <a:rPr lang="ro-RO" sz="1600" dirty="0">
                <a:latin typeface="Times New Roman" panose="02020603050405020304" pitchFamily="18" charset="0"/>
                <a:cs typeface="Times New Roman" panose="02020603050405020304" pitchFamily="18" charset="0"/>
              </a:rPr>
              <a:t>’ cum mă cheamă</a:t>
            </a:r>
          </a:p>
          <a:p>
            <a:r>
              <a:rPr lang="ro-RO" sz="1600" dirty="0" err="1">
                <a:latin typeface="Times New Roman" panose="02020603050405020304" pitchFamily="18" charset="0"/>
                <a:cs typeface="Times New Roman" panose="02020603050405020304" pitchFamily="18" charset="0"/>
              </a:rPr>
              <a:t>Şi</a:t>
            </a:r>
            <a:r>
              <a:rPr lang="ro-RO" sz="1600" dirty="0">
                <a:latin typeface="Times New Roman" panose="02020603050405020304" pitchFamily="18" charset="0"/>
                <a:cs typeface="Times New Roman" panose="02020603050405020304" pitchFamily="18" charset="0"/>
              </a:rPr>
              <a:t> mi-e </a:t>
            </a:r>
            <a:r>
              <a:rPr lang="ro-RO" sz="1600" dirty="0" err="1">
                <a:latin typeface="Times New Roman" panose="02020603050405020304" pitchFamily="18" charset="0"/>
                <a:cs typeface="Times New Roman" panose="02020603050405020304" pitchFamily="18" charset="0"/>
              </a:rPr>
              <a:t>sufletu</a:t>
            </a:r>
            <a:r>
              <a:rPr lang="ro-RO" sz="1600" dirty="0">
                <a:latin typeface="Times New Roman" panose="02020603050405020304" pitchFamily="18" charset="0"/>
                <a:cs typeface="Times New Roman" panose="02020603050405020304" pitchFamily="18" charset="0"/>
              </a:rPr>
              <a:t>’ o rană, dor, dor!...</a:t>
            </a:r>
          </a:p>
          <a:p>
            <a:r>
              <a:rPr lang="ro-RO" sz="1600" dirty="0">
                <a:latin typeface="Times New Roman" panose="02020603050405020304" pitchFamily="18" charset="0"/>
                <a:cs typeface="Times New Roman" panose="02020603050405020304" pitchFamily="18" charset="0"/>
              </a:rPr>
              <a:t>Marea norii </a:t>
            </a:r>
            <a:r>
              <a:rPr lang="ro-RO" sz="1600" dirty="0" err="1">
                <a:latin typeface="Times New Roman" panose="02020603050405020304" pitchFamily="18" charset="0"/>
                <a:cs typeface="Times New Roman" panose="02020603050405020304" pitchFamily="18" charset="0"/>
              </a:rPr>
              <a:t>îşi</a:t>
            </a:r>
            <a:r>
              <a:rPr lang="ro-RO" sz="1600" dirty="0">
                <a:latin typeface="Times New Roman" panose="02020603050405020304" pitchFamily="18" charset="0"/>
                <a:cs typeface="Times New Roman" panose="02020603050405020304" pitchFamily="18" charset="0"/>
              </a:rPr>
              <a:t> adună</a:t>
            </a:r>
          </a:p>
          <a:p>
            <a:r>
              <a:rPr lang="ro-RO" sz="1600" dirty="0">
                <a:latin typeface="Times New Roman" panose="02020603050405020304" pitchFamily="18" charset="0"/>
                <a:cs typeface="Times New Roman" panose="02020603050405020304" pitchFamily="18" charset="0"/>
              </a:rPr>
              <a:t>Când mi-e </a:t>
            </a:r>
            <a:r>
              <a:rPr lang="ro-RO" sz="1600" dirty="0" err="1">
                <a:latin typeface="Times New Roman" panose="02020603050405020304" pitchFamily="18" charset="0"/>
                <a:cs typeface="Times New Roman" panose="02020603050405020304" pitchFamily="18" charset="0"/>
              </a:rPr>
              <a:t>sufletu</a:t>
            </a:r>
            <a:r>
              <a:rPr lang="ro-RO" sz="1600" dirty="0">
                <a:latin typeface="Times New Roman" panose="02020603050405020304" pitchFamily="18" charset="0"/>
                <a:cs typeface="Times New Roman" panose="02020603050405020304" pitchFamily="18" charset="0"/>
              </a:rPr>
              <a:t>’ furtună</a:t>
            </a:r>
          </a:p>
          <a:p>
            <a:r>
              <a:rPr lang="ro-RO" sz="1600" dirty="0">
                <a:latin typeface="Times New Roman" panose="02020603050405020304" pitchFamily="18" charset="0"/>
                <a:cs typeface="Times New Roman" panose="02020603050405020304" pitchFamily="18" charset="0"/>
              </a:rPr>
              <a:t>Şi mă spală-n val de spumă, dor!... </a:t>
            </a:r>
          </a:p>
        </p:txBody>
      </p:sp>
    </p:spTree>
    <p:extLst>
      <p:ext uri="{BB962C8B-B14F-4D97-AF65-F5344CB8AC3E}">
        <p14:creationId xmlns:p14="http://schemas.microsoft.com/office/powerpoint/2010/main" val="1898171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0" y="344384"/>
            <a:ext cx="11673444" cy="6740307"/>
          </a:xfrm>
          <a:prstGeom prst="rect">
            <a:avLst/>
          </a:prstGeom>
          <a:noFill/>
        </p:spPr>
        <p:txBody>
          <a:bodyPr wrap="square" rtlCol="0">
            <a:spAutoFit/>
          </a:bodyPr>
          <a:lstStyle/>
          <a:p>
            <a:pPr algn="just"/>
            <a:r>
              <a:rPr lang="en-US" sz="1600" dirty="0">
                <a:latin typeface="Times New Roman" panose="02020603050405020304" pitchFamily="18" charset="0"/>
                <a:cs typeface="Times New Roman" panose="02020603050405020304" pitchFamily="18" charset="0"/>
              </a:rPr>
              <a:t>       This song praises the beauty of the sea, of the Black Sea, being considered a folk hymn , an homage to its being the living proof the only silent  witness of  man’s hardships and happiness altogether.</a:t>
            </a:r>
          </a:p>
          <a:p>
            <a:pPr algn="just"/>
            <a:r>
              <a:rPr lang="en-US" sz="1600" dirty="0">
                <a:latin typeface="Times New Roman" panose="02020603050405020304" pitchFamily="18" charset="0"/>
                <a:cs typeface="Times New Roman" panose="02020603050405020304" pitchFamily="18" charset="0"/>
              </a:rPr>
              <a:t>      In our culture and folklore water is a primordial element, a symbol of life , of regeneration and purity. Water and sea lands are different from dry lands, human lands, as they have unknown and mystic realms and depths. That explains the existence of numerous fantastic creatures</a:t>
            </a:r>
          </a:p>
          <a:p>
            <a:pPr algn="just"/>
            <a:r>
              <a:rPr lang="en-US" sz="1600" dirty="0">
                <a:latin typeface="Times New Roman" panose="02020603050405020304" pitchFamily="18" charset="0"/>
                <a:cs typeface="Times New Roman" panose="02020603050405020304" pitchFamily="18" charset="0"/>
              </a:rPr>
              <a:t>Water is powerfully feminized in universal cultural tradition and is opposed to the hostility of fire. ”It” is a gate which opens to eternity exactly because it purifies, heals and makes us look younger.</a:t>
            </a:r>
          </a:p>
          <a:p>
            <a:pPr algn="just"/>
            <a:r>
              <a:rPr lang="en-US" sz="1600" dirty="0">
                <a:latin typeface="Times New Roman" panose="02020603050405020304" pitchFamily="18" charset="0"/>
                <a:cs typeface="Times New Roman" panose="02020603050405020304" pitchFamily="18" charset="0"/>
              </a:rPr>
              <a:t>   Life of waters has always been a prerogative of folk wisdom, a generous topic for lyrical and Romantic authors, and not only. Waters are the receivers of all kinds of possibilities of existence ; they precede any form and maintain any creation. The  symbolism of waters implies both Death and Rebirth.</a:t>
            </a:r>
          </a:p>
          <a:p>
            <a:pPr algn="just"/>
            <a:r>
              <a:rPr lang="en-US" sz="1600" dirty="0">
                <a:latin typeface="Times New Roman" panose="02020603050405020304" pitchFamily="18" charset="0"/>
                <a:cs typeface="Times New Roman" panose="02020603050405020304" pitchFamily="18" charset="0"/>
              </a:rPr>
              <a:t>   In Romanian traditional music, the Black Sea is portrayed almost like a mother, a being that raised the Romanian peasant. The beach was his home and he associated his feelings with sea actions. Growing up close to the Black Sea will give you a lot of memories to share. You will never forget that salty fresh air and that strong smell of fish. Some rivers are calmer and others are more agitated like people ‘s memories. Romania’s relief is built in such a way that almost every river is emptying in the Black Sea which means that the Black Sea  gathers all people stories and memories.</a:t>
            </a:r>
          </a:p>
          <a:p>
            <a:pPr algn="just"/>
            <a:r>
              <a:rPr lang="en-US" sz="1600" dirty="0">
                <a:latin typeface="Times New Roman" panose="02020603050405020304" pitchFamily="18" charset="0"/>
                <a:cs typeface="Times New Roman" panose="02020603050405020304" pitchFamily="18" charset="0"/>
              </a:rPr>
              <a:t>   There is to be noted the fact that this is the only traditional folk song which praises the Black Sea ,thus we can consider it the Black Sea’s anthem sang by countless generations .Another important factor is the mixture of different nationalities who live on the Black Sea’s shore ,people who were    literally brought by the sea and who never left this paradise  being charmed by its breathtaking beauty and by the real, vivid connection that it had with man.</a:t>
            </a:r>
          </a:p>
          <a:p>
            <a:pPr algn="just"/>
            <a:r>
              <a:rPr lang="en-US" sz="1600" dirty="0">
                <a:latin typeface="Times New Roman" panose="02020603050405020304" pitchFamily="18" charset="0"/>
                <a:cs typeface="Times New Roman" panose="02020603050405020304" pitchFamily="18" charset="0"/>
              </a:rPr>
              <a:t>  This beautiful and unique song astonishingly presents the relationship that man has had since times out of mind with the immortal sea, the silent witness of his happiest or saddest moments in his existence. It has always defended and comforted the man by giving him shelter , food and beautiful views that inspired him in making great decisions both for himself and for humanity.</a:t>
            </a:r>
          </a:p>
          <a:p>
            <a:pPr algn="just"/>
            <a:r>
              <a:rPr lang="en-US" sz="1600" dirty="0">
                <a:latin typeface="Times New Roman" panose="02020603050405020304" pitchFamily="18" charset="0"/>
                <a:cs typeface="Times New Roman" panose="02020603050405020304" pitchFamily="18" charset="0"/>
              </a:rPr>
              <a:t>   The sea depicted here is not only a careful mother who takes care of its children by offering them everything that it owns, for instance, its shells are pillows,  but also it becomes agitated when its children are not so happy. Its big waves are the living proof of its suffering together with the singer’s sorrow when he longs for his best childhood moments. The sky , the immortal father, also shows its strong relation with man .When the latter  is in grief , the former gathers its clouds and </a:t>
            </a:r>
            <a:r>
              <a:rPr lang="en-US" sz="1600">
                <a:latin typeface="Times New Roman" panose="02020603050405020304" pitchFamily="18" charset="0"/>
                <a:cs typeface="Times New Roman" panose="02020603050405020304" pitchFamily="18" charset="0"/>
              </a:rPr>
              <a:t>becomes upset, too.</a:t>
            </a:r>
            <a:endParaRPr lang="en-US" sz="1600"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7501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6DBDA8-A7CB-44A3-843C-44A12D5BAD62}"/>
              </a:ext>
            </a:extLst>
          </p:cNvPr>
          <p:cNvSpPr/>
          <p:nvPr/>
        </p:nvSpPr>
        <p:spPr>
          <a:xfrm>
            <a:off x="1138335" y="2828836"/>
            <a:ext cx="10384971" cy="923330"/>
          </a:xfrm>
          <a:prstGeom prst="rect">
            <a:avLst/>
          </a:prstGeom>
        </p:spPr>
        <p:txBody>
          <a:bodyPr wrap="square">
            <a:spAutoFit/>
          </a:bodyPr>
          <a:lstStyle/>
          <a:p>
            <a:r>
              <a:rPr lang="en-US" dirty="0"/>
              <a:t>"This project has been funded with support from the European Commission. This publication reflects the views only of The author, and the Commission cannot be held responsible for any use which may be made of the information contained </a:t>
            </a:r>
            <a:r>
              <a:rPr lang="en-US" dirty="0">
                <a:latin typeface="Times New Roman" panose="02020603050405020304" pitchFamily="18" charset="0"/>
                <a:cs typeface="Times New Roman" panose="02020603050405020304" pitchFamily="18" charset="0"/>
              </a:rPr>
              <a:t>therein</a:t>
            </a:r>
            <a:r>
              <a:rPr lang="en-US" dirty="0"/>
              <a:t>."</a:t>
            </a:r>
            <a:endParaRPr lang="ro-RO" dirty="0"/>
          </a:p>
        </p:txBody>
      </p:sp>
    </p:spTree>
    <p:extLst>
      <p:ext uri="{BB962C8B-B14F-4D97-AF65-F5344CB8AC3E}">
        <p14:creationId xmlns:p14="http://schemas.microsoft.com/office/powerpoint/2010/main" val="377162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tăText 5"/>
          <p:cNvSpPr txBox="1"/>
          <p:nvPr/>
        </p:nvSpPr>
        <p:spPr>
          <a:xfrm>
            <a:off x="0" y="0"/>
            <a:ext cx="12000931" cy="6771084"/>
          </a:xfrm>
          <a:prstGeom prst="rect">
            <a:avLst/>
          </a:prstGeom>
          <a:noFill/>
        </p:spPr>
        <p:txBody>
          <a:bodyPr wrap="square" rtlCol="0">
            <a:spAutoFit/>
          </a:bodyPr>
          <a:lstStyle/>
          <a:p>
            <a:endParaRPr lang="en-US" sz="1600" dirty="0"/>
          </a:p>
          <a:p>
            <a:r>
              <a:rPr lang="en-US" sz="1600" dirty="0">
                <a:latin typeface="Times New Roman" panose="02020603050405020304" pitchFamily="18" charset="0"/>
                <a:cs typeface="Times New Roman" panose="02020603050405020304" pitchFamily="18" charset="0"/>
              </a:rPr>
              <a:t>In summer, the first rays of the sunrise find the peasants already in the fruitful plains, enjoying the breeze, with the wheat fields already smelling of bread and cakes, and accompanied by the little larks’ singing.</a:t>
            </a:r>
          </a:p>
          <a:p>
            <a:r>
              <a:rPr lang="en-US" sz="1600" dirty="0">
                <a:latin typeface="Times New Roman" panose="02020603050405020304" pitchFamily="18" charset="0"/>
                <a:cs typeface="Times New Roman" panose="02020603050405020304" pitchFamily="18" charset="0"/>
              </a:rPr>
              <a:t>These birds’ feathers have all the brown shades of the ploughed land mixed with the bright yellow of the ripe wheat. They make their nest among the wheat spikes, as true living spirits of the fields. Larks unlock with their song the mysteries of the summer mornings and lock them back when the sunset comes.</a:t>
            </a:r>
          </a:p>
          <a:p>
            <a:r>
              <a:rPr lang="en-US" sz="1600" dirty="0">
                <a:latin typeface="Times New Roman" panose="02020603050405020304" pitchFamily="18" charset="0"/>
                <a:cs typeface="Times New Roman" panose="02020603050405020304" pitchFamily="18" charset="0"/>
              </a:rPr>
              <a:t>This song shows how familiar the Romanian peasants were with the voice of these birds and at the same time how fascinated they were by the melodious sounds, in unique and amazingly powerful combinations of intensity, which the tiny larks whistled for long periods of time.</a:t>
            </a:r>
          </a:p>
          <a:p>
            <a:r>
              <a:rPr lang="en-US" sz="1600" dirty="0">
                <a:latin typeface="Times New Roman" panose="02020603050405020304" pitchFamily="18" charset="0"/>
                <a:cs typeface="Times New Roman" panose="02020603050405020304" pitchFamily="18" charset="0"/>
              </a:rPr>
              <a:t>    It is known that the lark is the only bird to sing its repertoire also when it rests on the ground or stands up on wheat spikes, but also while flying high above the plains.</a:t>
            </a:r>
          </a:p>
          <a:p>
            <a:r>
              <a:rPr lang="en-US" sz="1600" dirty="0">
                <a:latin typeface="Times New Roman" panose="02020603050405020304" pitchFamily="18" charset="0"/>
                <a:cs typeface="Times New Roman" panose="02020603050405020304" pitchFamily="18" charset="0"/>
              </a:rPr>
              <a:t> In the succession of the musical notes sung in this song we can recognize the chirp of the dear lark, which, at some point, seems to rise up to the back of the travelling clouds. The song of the larks can be understood as a legend telling us today the story of this princess of the plains bathing in the sun.</a:t>
            </a:r>
          </a:p>
          <a:p>
            <a:r>
              <a:rPr lang="en-US" sz="1600" dirty="0">
                <a:latin typeface="Times New Roman" panose="02020603050405020304" pitchFamily="18" charset="0"/>
                <a:cs typeface="Times New Roman" panose="02020603050405020304" pitchFamily="18" charset="0"/>
              </a:rPr>
              <a:t>  People cropping  wheat on these plains, take care of their company by leaving food and shelter for the larks showing a perfect harmony between men, creatures and landscape. In return of the human’s </a:t>
            </a:r>
            <a:r>
              <a:rPr lang="en-US" sz="1600" dirty="0" err="1">
                <a:latin typeface="Times New Roman" panose="02020603050405020304" pitchFamily="18" charset="0"/>
                <a:cs typeface="Times New Roman" panose="02020603050405020304" pitchFamily="18" charset="0"/>
              </a:rPr>
              <a:t>favour</a:t>
            </a:r>
            <a:r>
              <a:rPr lang="en-US" sz="1600" dirty="0">
                <a:latin typeface="Times New Roman" panose="02020603050405020304" pitchFamily="18" charset="0"/>
                <a:cs typeface="Times New Roman" panose="02020603050405020304" pitchFamily="18" charset="0"/>
              </a:rPr>
              <a:t>, these amazing birds offer people their beautiful voice, from dusk till dawn, from the ground up to the sky, high above where their wings fly.</a:t>
            </a:r>
          </a:p>
          <a:p>
            <a:r>
              <a:rPr lang="en-US" sz="1600" dirty="0">
                <a:latin typeface="Times New Roman" panose="02020603050405020304" pitchFamily="18" charset="0"/>
                <a:cs typeface="Times New Roman" panose="02020603050405020304" pitchFamily="18" charset="0"/>
              </a:rPr>
              <a:t>Listening to this unique Romanian song might show how the hard work in the field is in harmony with these hard to imitate sounds that the lark produces, better said, it depicts the perfect connection between the Romanian people and what nature offers and it is a perfect communion between men, birds and nature.  The usefulness and the difficulties mingle with the pleasant and the beautiful. The effort and the joy mix in the Romanian plains.</a:t>
            </a:r>
          </a:p>
          <a:p>
            <a:r>
              <a:rPr lang="en-US" sz="1600" dirty="0">
                <a:latin typeface="Times New Roman" panose="02020603050405020304" pitchFamily="18" charset="0"/>
                <a:cs typeface="Times New Roman" panose="02020603050405020304" pitchFamily="18" charset="0"/>
              </a:rPr>
              <a:t>The good taste of baked bread should be rewarded with the song of the lark. The Romanian fields have this power to turn the hardworking people into beautiful birds with a golden voice, but also to turn amazing birds into living spirits that are a symbol of these relief forms.</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a:t>
            </a:r>
            <a:endParaRPr lang="ro-RO" sz="1600"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3999417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0" y="0"/>
            <a:ext cx="6175169" cy="5293757"/>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I CLIMBED THE CLUJ HILL</a:t>
            </a:r>
          </a:p>
          <a:p>
            <a:endParaRPr lang="en-US" b="1"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 climbed the </a:t>
            </a:r>
            <a:r>
              <a:rPr lang="en-US" sz="1600" dirty="0" err="1">
                <a:latin typeface="Times New Roman" panose="02020603050405020304" pitchFamily="18" charset="0"/>
                <a:cs typeface="Times New Roman" panose="02020603050405020304" pitchFamily="18" charset="0"/>
              </a:rPr>
              <a:t>Cluj</a:t>
            </a:r>
            <a:r>
              <a:rPr lang="en-US" sz="1600" dirty="0">
                <a:latin typeface="Times New Roman" panose="02020603050405020304" pitchFamily="18" charset="0"/>
                <a:cs typeface="Times New Roman" panose="02020603050405020304" pitchFamily="18" charset="0"/>
              </a:rPr>
              <a:t> Hill, ta,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ram,</a:t>
            </a:r>
          </a:p>
          <a:p>
            <a:r>
              <a:rPr lang="en-US" sz="1600" dirty="0">
                <a:latin typeface="Times New Roman" panose="02020603050405020304" pitchFamily="18" charset="0"/>
                <a:cs typeface="Times New Roman" panose="02020603050405020304" pitchFamily="18" charset="0"/>
              </a:rPr>
              <a:t>To pick a flower for my love, ta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ram</a:t>
            </a:r>
          </a:p>
          <a:p>
            <a:r>
              <a:rPr lang="en-US" sz="1600" dirty="0">
                <a:latin typeface="Times New Roman" panose="02020603050405020304" pitchFamily="18" charset="0"/>
                <a:cs typeface="Times New Roman" panose="02020603050405020304" pitchFamily="18" charset="0"/>
              </a:rPr>
              <a:t>To pick a violet flower  and give it to my love.</a:t>
            </a:r>
          </a:p>
          <a:p>
            <a:r>
              <a:rPr lang="en-US" sz="1600" dirty="0">
                <a:latin typeface="Times New Roman" panose="02020603050405020304" pitchFamily="18" charset="0"/>
                <a:cs typeface="Times New Roman" panose="02020603050405020304" pitchFamily="18" charset="0"/>
              </a:rPr>
              <a:t>I climbed the Cluj Hill ta, ra ,ra ram.</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Little violet flower, tell him, </a:t>
            </a:r>
            <a:r>
              <a:rPr lang="ro-RO" sz="1600" dirty="0">
                <a:latin typeface="Times New Roman" panose="02020603050405020304" pitchFamily="18" charset="0"/>
                <a:cs typeface="Times New Roman" panose="02020603050405020304" pitchFamily="18" charset="0"/>
              </a:rPr>
              <a:t>ta, ra, ra, ram</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That I am burnt by the longing fire, ta, ra, ra, ram</a:t>
            </a:r>
          </a:p>
          <a:p>
            <a:r>
              <a:rPr lang="en-US" sz="1600" dirty="0">
                <a:latin typeface="Times New Roman" panose="02020603050405020304" pitchFamily="18" charset="0"/>
                <a:cs typeface="Times New Roman" panose="02020603050405020304" pitchFamily="18" charset="0"/>
              </a:rPr>
              <a:t>The fire of the bitter longing, and I am waiting for him to come again</a:t>
            </a:r>
          </a:p>
          <a:p>
            <a:r>
              <a:rPr lang="en-US" sz="1600" dirty="0">
                <a:latin typeface="Times New Roman" panose="02020603050405020304" pitchFamily="18" charset="0"/>
                <a:cs typeface="Times New Roman" panose="02020603050405020304" pitchFamily="18" charset="0"/>
              </a:rPr>
              <a:t>Little violet flower, tell him, ta, ra, ra, ram</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 climbed the </a:t>
            </a:r>
            <a:r>
              <a:rPr lang="en-US" sz="1600" dirty="0" err="1">
                <a:latin typeface="Times New Roman" panose="02020603050405020304" pitchFamily="18" charset="0"/>
                <a:cs typeface="Times New Roman" panose="02020603050405020304" pitchFamily="18" charset="0"/>
              </a:rPr>
              <a:t>Cluj</a:t>
            </a:r>
            <a:r>
              <a:rPr lang="en-US" sz="1600" dirty="0">
                <a:latin typeface="Times New Roman" panose="02020603050405020304" pitchFamily="18" charset="0"/>
                <a:cs typeface="Times New Roman" panose="02020603050405020304" pitchFamily="18" charset="0"/>
              </a:rPr>
              <a:t> Hill, ta,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,ram.</a:t>
            </a:r>
          </a:p>
          <a:p>
            <a:r>
              <a:rPr lang="en-US" sz="1600" dirty="0">
                <a:latin typeface="Times New Roman" panose="02020603050405020304" pitchFamily="18" charset="0"/>
                <a:cs typeface="Times New Roman" panose="02020603050405020304" pitchFamily="18" charset="0"/>
              </a:rPr>
              <a:t>To wait for my beloved one’s arrival, ta, ra ,ra, ram.</a:t>
            </a:r>
          </a:p>
          <a:p>
            <a:r>
              <a:rPr lang="en-US" sz="1600" dirty="0">
                <a:latin typeface="Times New Roman" panose="02020603050405020304" pitchFamily="18" charset="0"/>
                <a:cs typeface="Times New Roman" panose="02020603050405020304" pitchFamily="18" charset="0"/>
              </a:rPr>
              <a:t>By the river, near the beech,  dear</a:t>
            </a:r>
          </a:p>
          <a:p>
            <a:r>
              <a:rPr lang="en-US" sz="1600" dirty="0">
                <a:latin typeface="Times New Roman" panose="02020603050405020304" pitchFamily="18" charset="0"/>
                <a:cs typeface="Times New Roman" panose="02020603050405020304" pitchFamily="18" charset="0"/>
              </a:rPr>
              <a:t>Where it was our special place,  dear.</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 climbed the </a:t>
            </a:r>
            <a:r>
              <a:rPr lang="en-US" sz="1600" dirty="0" err="1">
                <a:latin typeface="Times New Roman" panose="02020603050405020304" pitchFamily="18" charset="0"/>
                <a:cs typeface="Times New Roman" panose="02020603050405020304" pitchFamily="18" charset="0"/>
              </a:rPr>
              <a:t>Cluj</a:t>
            </a:r>
            <a:r>
              <a:rPr lang="en-US" sz="1600" dirty="0">
                <a:latin typeface="Times New Roman" panose="02020603050405020304" pitchFamily="18" charset="0"/>
                <a:cs typeface="Times New Roman" panose="02020603050405020304" pitchFamily="18" charset="0"/>
              </a:rPr>
              <a:t> Hill, ta,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ram</a:t>
            </a:r>
          </a:p>
          <a:p>
            <a:r>
              <a:rPr lang="en-US" sz="1600" dirty="0">
                <a:latin typeface="Times New Roman" panose="02020603050405020304" pitchFamily="18" charset="0"/>
                <a:cs typeface="Times New Roman" panose="02020603050405020304" pitchFamily="18" charset="0"/>
              </a:rPr>
              <a:t>By the river, near the beech, dear</a:t>
            </a:r>
          </a:p>
          <a:p>
            <a:r>
              <a:rPr lang="en-US" sz="1600" dirty="0">
                <a:latin typeface="Times New Roman" panose="02020603050405020304" pitchFamily="18" charset="0"/>
                <a:cs typeface="Times New Roman" panose="02020603050405020304" pitchFamily="18" charset="0"/>
              </a:rPr>
              <a:t>Where it was our dear place,  dear</a:t>
            </a:r>
          </a:p>
          <a:p>
            <a:r>
              <a:rPr lang="en-US" sz="1600" dirty="0">
                <a:latin typeface="Times New Roman" panose="02020603050405020304" pitchFamily="18" charset="0"/>
                <a:cs typeface="Times New Roman" panose="02020603050405020304" pitchFamily="18" charset="0"/>
              </a:rPr>
              <a:t>I climbed the </a:t>
            </a:r>
            <a:r>
              <a:rPr lang="en-US" sz="1600" dirty="0" err="1">
                <a:latin typeface="Times New Roman" panose="02020603050405020304" pitchFamily="18" charset="0"/>
                <a:cs typeface="Times New Roman" panose="02020603050405020304" pitchFamily="18" charset="0"/>
              </a:rPr>
              <a:t>Cluj</a:t>
            </a:r>
            <a:r>
              <a:rPr lang="en-US" sz="1600" dirty="0">
                <a:latin typeface="Times New Roman" panose="02020603050405020304" pitchFamily="18" charset="0"/>
                <a:cs typeface="Times New Roman" panose="02020603050405020304" pitchFamily="18" charset="0"/>
              </a:rPr>
              <a:t> Hill, ta,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ram.</a:t>
            </a:r>
          </a:p>
        </p:txBody>
      </p:sp>
      <p:sp>
        <p:nvSpPr>
          <p:cNvPr id="4" name="CasetăText 3"/>
          <p:cNvSpPr txBox="1"/>
          <p:nvPr/>
        </p:nvSpPr>
        <p:spPr>
          <a:xfrm>
            <a:off x="6175169" y="0"/>
            <a:ext cx="6016831" cy="5262979"/>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M-AM SUIT </a:t>
            </a:r>
            <a:r>
              <a:rPr lang="ro-RO" b="1" dirty="0">
                <a:latin typeface="Times New Roman" panose="02020603050405020304" pitchFamily="18" charset="0"/>
                <a:cs typeface="Times New Roman" panose="02020603050405020304" pitchFamily="18" charset="0"/>
              </a:rPr>
              <a:t>ÎN DEALUL CLUJULUI</a:t>
            </a:r>
            <a:endParaRPr lang="en-US" b="1"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M-am suit în dealul Clujului, ta, ra, ra, ram, </a:t>
            </a:r>
          </a:p>
          <a:p>
            <a:r>
              <a:rPr lang="ro-RO" sz="1600" dirty="0">
                <a:latin typeface="Times New Roman" panose="02020603050405020304" pitchFamily="18" charset="0"/>
                <a:cs typeface="Times New Roman" panose="02020603050405020304" pitchFamily="18" charset="0"/>
              </a:rPr>
              <a:t>Să culeg o floare </a:t>
            </a:r>
            <a:r>
              <a:rPr lang="ro-RO" sz="1600" dirty="0" err="1">
                <a:latin typeface="Times New Roman" panose="02020603050405020304" pitchFamily="18" charset="0"/>
                <a:cs typeface="Times New Roman" panose="02020603050405020304" pitchFamily="18" charset="0"/>
              </a:rPr>
              <a:t>badelui</a:t>
            </a:r>
            <a:r>
              <a:rPr lang="ro-RO" sz="1600" dirty="0">
                <a:latin typeface="Times New Roman" panose="02020603050405020304" pitchFamily="18" charset="0"/>
                <a:cs typeface="Times New Roman" panose="02020603050405020304" pitchFamily="18" charset="0"/>
              </a:rPr>
              <a:t>, ta,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ram, </a:t>
            </a:r>
          </a:p>
          <a:p>
            <a:r>
              <a:rPr lang="ro-RO" sz="1600" dirty="0">
                <a:latin typeface="Times New Roman" panose="02020603050405020304" pitchFamily="18" charset="0"/>
                <a:cs typeface="Times New Roman" panose="02020603050405020304" pitchFamily="18" charset="0"/>
              </a:rPr>
              <a:t>Să culeg o viorea, să i-o duc lui </a:t>
            </a:r>
            <a:r>
              <a:rPr lang="ro-RO" sz="1600" dirty="0" err="1">
                <a:latin typeface="Times New Roman" panose="02020603050405020304" pitchFamily="18" charset="0"/>
                <a:cs typeface="Times New Roman" panose="02020603050405020304" pitchFamily="18" charset="0"/>
              </a:rPr>
              <a:t>badița</a:t>
            </a:r>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M-am suit în dealul Clujului, ta,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ram. </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Floricică viorea, să-i spui, ta,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ram, </a:t>
            </a:r>
          </a:p>
          <a:p>
            <a:r>
              <a:rPr lang="ro-RO" sz="1600" dirty="0">
                <a:latin typeface="Times New Roman" panose="02020603050405020304" pitchFamily="18" charset="0"/>
                <a:cs typeface="Times New Roman" panose="02020603050405020304" pitchFamily="18" charset="0"/>
              </a:rPr>
              <a:t>Că mă arde focul dorului, ta,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ram, </a:t>
            </a:r>
          </a:p>
          <a:p>
            <a:r>
              <a:rPr lang="ro-RO" sz="1600" dirty="0">
                <a:latin typeface="Times New Roman" panose="02020603050405020304" pitchFamily="18" charset="0"/>
                <a:cs typeface="Times New Roman" panose="02020603050405020304" pitchFamily="18" charset="0"/>
              </a:rPr>
              <a:t>Focul dorului amar și-l aștept să vie iar, </a:t>
            </a:r>
          </a:p>
          <a:p>
            <a:r>
              <a:rPr lang="ro-RO" sz="1600" dirty="0">
                <a:latin typeface="Times New Roman" panose="02020603050405020304" pitchFamily="18" charset="0"/>
                <a:cs typeface="Times New Roman" panose="02020603050405020304" pitchFamily="18" charset="0"/>
              </a:rPr>
              <a:t>Floricica viorea să-i spui, ta,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ram. </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M-am suit în dealul Clujului, ta,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ram, </a:t>
            </a:r>
          </a:p>
          <a:p>
            <a:r>
              <a:rPr lang="ro-RO" sz="1600" dirty="0">
                <a:latin typeface="Times New Roman" panose="02020603050405020304" pitchFamily="18" charset="0"/>
                <a:cs typeface="Times New Roman" panose="02020603050405020304" pitchFamily="18" charset="0"/>
              </a:rPr>
              <a:t>Să aștept în calea </a:t>
            </a:r>
            <a:r>
              <a:rPr lang="ro-RO" sz="1600" dirty="0" err="1">
                <a:latin typeface="Times New Roman" panose="02020603050405020304" pitchFamily="18" charset="0"/>
                <a:cs typeface="Times New Roman" panose="02020603050405020304" pitchFamily="18" charset="0"/>
              </a:rPr>
              <a:t>badelui</a:t>
            </a:r>
            <a:r>
              <a:rPr lang="ro-RO" sz="1600" dirty="0">
                <a:latin typeface="Times New Roman" panose="02020603050405020304" pitchFamily="18" charset="0"/>
                <a:cs typeface="Times New Roman" panose="02020603050405020304" pitchFamily="18" charset="0"/>
              </a:rPr>
              <a:t>, ta,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ram, </a:t>
            </a:r>
          </a:p>
          <a:p>
            <a:r>
              <a:rPr lang="ro-RO" sz="1600" dirty="0">
                <a:latin typeface="Times New Roman" panose="02020603050405020304" pitchFamily="18" charset="0"/>
                <a:cs typeface="Times New Roman" panose="02020603050405020304" pitchFamily="18" charset="0"/>
              </a:rPr>
              <a:t>La izvoare lângă fag, măi </a:t>
            </a:r>
          </a:p>
          <a:p>
            <a:r>
              <a:rPr lang="ro-RO" sz="1600" dirty="0">
                <a:latin typeface="Times New Roman" panose="02020603050405020304" pitchFamily="18" charset="0"/>
                <a:cs typeface="Times New Roman" panose="02020603050405020304" pitchFamily="18" charset="0"/>
              </a:rPr>
              <a:t>Unde ne-o fost </a:t>
            </a:r>
            <a:r>
              <a:rPr lang="ro-RO" sz="1600" dirty="0" err="1">
                <a:latin typeface="Times New Roman" panose="02020603050405020304" pitchFamily="18" charset="0"/>
                <a:cs typeface="Times New Roman" panose="02020603050405020304" pitchFamily="18" charset="0"/>
              </a:rPr>
              <a:t>locu</a:t>
            </a:r>
            <a:r>
              <a:rPr lang="ro-RO" sz="1600" dirty="0">
                <a:latin typeface="Times New Roman" panose="02020603050405020304" pitchFamily="18" charset="0"/>
                <a:cs typeface="Times New Roman" panose="02020603050405020304" pitchFamily="18" charset="0"/>
              </a:rPr>
              <a:t>' drag, măi</a:t>
            </a:r>
          </a:p>
          <a:p>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M-am suit în dealul Clujului, ta,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ram</a:t>
            </a:r>
          </a:p>
          <a:p>
            <a:r>
              <a:rPr lang="ro-RO" sz="1600" dirty="0">
                <a:latin typeface="Times New Roman" panose="02020603050405020304" pitchFamily="18" charset="0"/>
                <a:cs typeface="Times New Roman" panose="02020603050405020304" pitchFamily="18" charset="0"/>
              </a:rPr>
              <a:t>La izvoare lângă fag, măi</a:t>
            </a:r>
          </a:p>
          <a:p>
            <a:r>
              <a:rPr lang="ro-RO" sz="1600" dirty="0">
                <a:latin typeface="Times New Roman" panose="02020603050405020304" pitchFamily="18" charset="0"/>
                <a:cs typeface="Times New Roman" panose="02020603050405020304" pitchFamily="18" charset="0"/>
              </a:rPr>
              <a:t>Unde ne-o fost </a:t>
            </a:r>
            <a:r>
              <a:rPr lang="ro-RO" sz="1600" dirty="0" err="1">
                <a:latin typeface="Times New Roman" panose="02020603050405020304" pitchFamily="18" charset="0"/>
                <a:cs typeface="Times New Roman" panose="02020603050405020304" pitchFamily="18" charset="0"/>
              </a:rPr>
              <a:t>locu</a:t>
            </a:r>
            <a:r>
              <a:rPr lang="ro-RO" sz="1600" dirty="0">
                <a:latin typeface="Times New Roman" panose="02020603050405020304" pitchFamily="18" charset="0"/>
                <a:cs typeface="Times New Roman" panose="02020603050405020304" pitchFamily="18" charset="0"/>
              </a:rPr>
              <a:t>' drag, măi</a:t>
            </a:r>
          </a:p>
          <a:p>
            <a:r>
              <a:rPr lang="ro-RO" sz="1600" dirty="0">
                <a:latin typeface="Times New Roman" panose="02020603050405020304" pitchFamily="18" charset="0"/>
                <a:cs typeface="Times New Roman" panose="02020603050405020304" pitchFamily="18" charset="0"/>
              </a:rPr>
              <a:t>M-am suit în dealul Clujului, ta,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ra</a:t>
            </a:r>
            <a:r>
              <a:rPr lang="ro-RO" sz="1600" dirty="0">
                <a:latin typeface="Times New Roman" panose="02020603050405020304" pitchFamily="18" charset="0"/>
                <a:cs typeface="Times New Roman" panose="02020603050405020304" pitchFamily="18" charset="0"/>
              </a:rPr>
              <a:t>, ram.</a:t>
            </a:r>
          </a:p>
        </p:txBody>
      </p:sp>
    </p:spTree>
    <p:extLst>
      <p:ext uri="{BB962C8B-B14F-4D97-AF65-F5344CB8AC3E}">
        <p14:creationId xmlns:p14="http://schemas.microsoft.com/office/powerpoint/2010/main" val="267052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0" y="0"/>
            <a:ext cx="12192000" cy="5355312"/>
          </a:xfrm>
          <a:prstGeom prst="rect">
            <a:avLst/>
          </a:prstGeom>
          <a:noFill/>
        </p:spPr>
        <p:txBody>
          <a:bodyPr wrap="square" rtlCol="0">
            <a:spAutoFit/>
          </a:bodyPr>
          <a:lstStyle/>
          <a:p>
            <a:r>
              <a:rPr lang="en-US" dirty="0"/>
              <a:t> </a:t>
            </a:r>
            <a:endParaRPr lang="ro-RO" dirty="0"/>
          </a:p>
          <a:p>
            <a:r>
              <a:rPr lang="en-US" dirty="0"/>
              <a:t>       </a:t>
            </a:r>
            <a:r>
              <a:rPr lang="en-US" sz="1600" dirty="0">
                <a:latin typeface="Times New Roman" panose="02020603050405020304" pitchFamily="18" charset="0"/>
                <a:cs typeface="Times New Roman" panose="02020603050405020304" pitchFamily="18" charset="0"/>
              </a:rPr>
              <a:t>“I climbed the </a:t>
            </a:r>
            <a:r>
              <a:rPr lang="en-US" sz="1600" dirty="0" err="1">
                <a:latin typeface="Times New Roman" panose="02020603050405020304" pitchFamily="18" charset="0"/>
                <a:cs typeface="Times New Roman" panose="02020603050405020304" pitchFamily="18" charset="0"/>
              </a:rPr>
              <a:t>Cluj</a:t>
            </a:r>
            <a:r>
              <a:rPr lang="en-US" sz="1600" dirty="0">
                <a:latin typeface="Times New Roman" panose="02020603050405020304" pitchFamily="18" charset="0"/>
                <a:cs typeface="Times New Roman" panose="02020603050405020304" pitchFamily="18" charset="0"/>
              </a:rPr>
              <a:t> hill “ is a rhythmic melody which highlights not just the universal theme of nature, but also the theme of love. It is true that the taste in music of the Romanians has changed over the years, with each and every passing generation. Even though nowadays we do not listen to folk music as much and as often as we used to do, the mentioned song remains a very important “heritage” when it comes to our culture regarding folk music.</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The song became quite popular due to the artist that used to perform it, Maria </a:t>
            </a:r>
            <a:r>
              <a:rPr lang="en-US" sz="1600" dirty="0" err="1">
                <a:latin typeface="Times New Roman" panose="02020603050405020304" pitchFamily="18" charset="0"/>
                <a:cs typeface="Times New Roman" panose="02020603050405020304" pitchFamily="18" charset="0"/>
              </a:rPr>
              <a:t>Butaciu</a:t>
            </a:r>
            <a:r>
              <a:rPr lang="en-US" sz="1600" dirty="0">
                <a:latin typeface="Times New Roman" panose="02020603050405020304" pitchFamily="18" charset="0"/>
                <a:cs typeface="Times New Roman" panose="02020603050405020304" pitchFamily="18" charset="0"/>
              </a:rPr>
              <a:t>. Her career “took birth” while she was still in high school, but especially after she graduated. She has sung along the years a lot of folk creations that were and continue to be famous among Romanians.</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“I climbed the Cluj hill” has, as I said before, a merrily rhythm, transmitting to listeners feelings like happiness and joy. Its dynamism characterizes the Romanian people, while its lyrics and some particular sequences illustrate the landscape or the relief in our beloved country. </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The lyrics focus on the </a:t>
            </a:r>
            <a:r>
              <a:rPr lang="en-US" sz="1600" dirty="0" err="1">
                <a:latin typeface="Times New Roman" panose="02020603050405020304" pitchFamily="18" charset="0"/>
                <a:cs typeface="Times New Roman" panose="02020603050405020304" pitchFamily="18" charset="0"/>
              </a:rPr>
              <a:t>Cluj</a:t>
            </a:r>
            <a:r>
              <a:rPr lang="en-US" sz="1600" dirty="0">
                <a:latin typeface="Times New Roman" panose="02020603050405020304" pitchFamily="18" charset="0"/>
                <a:cs typeface="Times New Roman" panose="02020603050405020304" pitchFamily="18" charset="0"/>
              </a:rPr>
              <a:t> hill, which appears in the title as well. Some sequences describe certain elements that underpin the landscape, such as:” I climbed the Cluj hill/ To pick a flower for my love, ta ,ra ,ra  ram/ To pick a violet flower  and give it to my love …” . These sequences show, not only, some characteristics of the nature, but also the season which the author chooses to create its written landscape in: summer.</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On the other hand, the song represents some sort of love declaration from a girl to her dear boyfriend. That is the reason why in the song, at some point, the girl states that she will wait for him at their special, unique place, which is by the river side, near a particular beech. Therefore, the landscape is one more time described through the lyrics of the song.</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Another important element that should not be ignored is the fact that the author of the song, the girl, speaks to the violet flowers, asking them to send a message to her boyfriend. That means that she personifies these flowers, giving them abilities that only humans can have. For this reason, we can certainly say that the girl has a very deep and strong connection with nature, that is so full of life - due to all the animals and plants that live there- and so dynamic that it seems to have an identity and personality of its own. </a:t>
            </a:r>
            <a:endParaRPr lang="ro-RO" sz="1600"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374847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838200" y="355795"/>
            <a:ext cx="10515600" cy="1325563"/>
          </a:xfrm>
        </p:spPr>
        <p:txBody>
          <a:bodyPr>
            <a:normAutofit/>
          </a:bodyPr>
          <a:lstStyle/>
          <a:p>
            <a:r>
              <a:rPr lang="en-US" sz="1800" b="1" dirty="0">
                <a:latin typeface="Times New Roman" panose="02020603050405020304" pitchFamily="18" charset="0"/>
                <a:cs typeface="Times New Roman" panose="02020603050405020304" pitchFamily="18" charset="0"/>
              </a:rPr>
              <a:t>IF I WERE LIKE YOU, FOREST                                        CODRULE DE-A</a:t>
            </a:r>
            <a:r>
              <a:rPr lang="ro-RO" sz="1800" b="1" dirty="0">
                <a:latin typeface="Times New Roman" panose="02020603050405020304" pitchFamily="18" charset="0"/>
                <a:cs typeface="Times New Roman" panose="02020603050405020304" pitchFamily="18" charset="0"/>
              </a:rPr>
              <a:t>Ș FI CA TINE</a:t>
            </a:r>
            <a:br>
              <a:rPr lang="ro-RO" sz="1800" dirty="0"/>
            </a:br>
            <a:endParaRPr lang="ro-RO" sz="1800" dirty="0">
              <a:latin typeface="Times New Roman" panose="02020603050405020304" pitchFamily="18" charset="0"/>
              <a:cs typeface="Times New Roman" panose="02020603050405020304" pitchFamily="18" charset="0"/>
            </a:endParaRPr>
          </a:p>
        </p:txBody>
      </p:sp>
      <p:sp>
        <p:nvSpPr>
          <p:cNvPr id="3" name="Substituent conținut 2"/>
          <p:cNvSpPr>
            <a:spLocks noGrp="1"/>
          </p:cNvSpPr>
          <p:nvPr>
            <p:ph sz="half" idx="1"/>
          </p:nvPr>
        </p:nvSpPr>
        <p:spPr>
          <a:xfrm>
            <a:off x="838200" y="1147664"/>
            <a:ext cx="5181600" cy="4469363"/>
          </a:xfrm>
        </p:spPr>
        <p:txBody>
          <a:bodyPr>
            <a:noAutofit/>
          </a:bodyPr>
          <a:lstStyle/>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If I were like you</a:t>
            </a:r>
            <a:r>
              <a:rPr lang="ro-RO"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forest</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I would be happy</a:t>
            </a:r>
            <a:r>
              <a:rPr lang="ro-RO" sz="1600" dirty="0">
                <a:latin typeface="Times New Roman" panose="02020603050405020304" pitchFamily="18" charset="0"/>
                <a:cs typeface="Times New Roman" panose="02020603050405020304" pitchFamily="18" charset="0"/>
              </a:rPr>
              <a:t> in this world</a:t>
            </a:r>
            <a:r>
              <a:rPr lang="en-US" sz="1600"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In</a:t>
            </a:r>
            <a:r>
              <a:rPr lang="en-US" sz="1600" dirty="0">
                <a:latin typeface="Times New Roman" panose="02020603050405020304" pitchFamily="18" charset="0"/>
                <a:cs typeface="Times New Roman" panose="02020603050405020304" pitchFamily="18" charset="0"/>
              </a:rPr>
              <a:t> summer you </a:t>
            </a:r>
            <a:r>
              <a:rPr lang="ro-RO" sz="1600" dirty="0">
                <a:latin typeface="Times New Roman" panose="02020603050405020304" pitchFamily="18" charset="0"/>
                <a:cs typeface="Times New Roman" panose="02020603050405020304" pitchFamily="18" charset="0"/>
              </a:rPr>
              <a:t>come with</a:t>
            </a:r>
            <a:r>
              <a:rPr lang="en-US" sz="1600" dirty="0">
                <a:latin typeface="Times New Roman" panose="02020603050405020304" pitchFamily="18" charset="0"/>
                <a:cs typeface="Times New Roman" panose="02020603050405020304" pitchFamily="18" charset="0"/>
              </a:rPr>
              <a:t> green leaves</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autumn </a:t>
            </a:r>
            <a:r>
              <a:rPr lang="ro-RO" sz="1600" dirty="0">
                <a:latin typeface="Times New Roman" panose="02020603050405020304" pitchFamily="18" charset="0"/>
                <a:cs typeface="Times New Roman" panose="02020603050405020304" pitchFamily="18" charset="0"/>
              </a:rPr>
              <a:t> you shake them and </a:t>
            </a:r>
            <a:r>
              <a:rPr lang="en-US" sz="1600" dirty="0">
                <a:latin typeface="Times New Roman" panose="02020603050405020304" pitchFamily="18" charset="0"/>
                <a:cs typeface="Times New Roman" panose="02020603050405020304" pitchFamily="18" charset="0"/>
              </a:rPr>
              <a:t> you lose them, </a:t>
            </a:r>
            <a:r>
              <a:rPr lang="ro-RO" sz="1600" dirty="0">
                <a:latin typeface="Times New Roman" panose="02020603050405020304" pitchFamily="18" charset="0"/>
                <a:cs typeface="Times New Roman" panose="02020603050405020304" pitchFamily="18" charset="0"/>
              </a:rPr>
              <a:t>dear</a:t>
            </a:r>
            <a:r>
              <a:rPr lang="en-US" sz="1600" dirty="0">
                <a:latin typeface="Times New Roman" panose="02020603050405020304" pitchFamily="18" charset="0"/>
                <a:cs typeface="Times New Roman" panose="02020603050405020304" pitchFamily="18" charset="0"/>
              </a:rPr>
              <a:t>.</a:t>
            </a: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 In summer you come with green leaves</a:t>
            </a: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In autumn  you shake them and  you lose them, dear.</a:t>
            </a:r>
          </a:p>
          <a:p>
            <a:pPr marL="0" indent="0">
              <a:lnSpc>
                <a:spcPct val="100000"/>
              </a:lnSpc>
              <a:spcBef>
                <a:spcPts val="0"/>
              </a:spcBef>
              <a:buNone/>
            </a:pP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Forest, forest</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Forest, little forest</a:t>
            </a: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What can I do if I want</a:t>
            </a: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To be forever young, </a:t>
            </a:r>
            <a:r>
              <a:rPr lang="ro-RO" sz="1600" dirty="0">
                <a:latin typeface="Times New Roman" panose="02020603050405020304" pitchFamily="18" charset="0"/>
                <a:cs typeface="Times New Roman" panose="02020603050405020304" pitchFamily="18" charset="0"/>
              </a:rPr>
              <a:t>dear</a:t>
            </a:r>
            <a:r>
              <a:rPr lang="en-US" sz="16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endParaRPr lang="ro-RO" sz="1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ro-RO" sz="1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o-RO" sz="1600" dirty="0">
                <a:latin typeface="Times New Roman" panose="02020603050405020304" pitchFamily="18" charset="0"/>
                <a:cs typeface="Times New Roman" panose="02020603050405020304" pitchFamily="18" charset="0"/>
              </a:rPr>
              <a:t>In</a:t>
            </a:r>
            <a:r>
              <a:rPr lang="en-US" sz="1600" dirty="0">
                <a:latin typeface="Times New Roman" panose="02020603050405020304" pitchFamily="18" charset="0"/>
                <a:cs typeface="Times New Roman" panose="02020603050405020304" pitchFamily="18" charset="0"/>
              </a:rPr>
              <a:t> autumn you </a:t>
            </a:r>
            <a:r>
              <a:rPr lang="ro-RO" sz="1600" dirty="0">
                <a:latin typeface="Times New Roman" panose="02020603050405020304" pitchFamily="18" charset="0"/>
                <a:cs typeface="Times New Roman" panose="02020603050405020304" pitchFamily="18" charset="0"/>
              </a:rPr>
              <a:t>turn </a:t>
            </a:r>
            <a:r>
              <a:rPr lang="en-US" sz="1600" dirty="0">
                <a:latin typeface="Times New Roman" panose="02020603050405020304" pitchFamily="18" charset="0"/>
                <a:cs typeface="Times New Roman" panose="02020603050405020304" pitchFamily="18" charset="0"/>
              </a:rPr>
              <a:t>yellow,</a:t>
            </a:r>
            <a:r>
              <a:rPr lang="ro-RO" sz="1600" dirty="0">
                <a:latin typeface="Times New Roman" panose="02020603050405020304" pitchFamily="18" charset="0"/>
                <a:cs typeface="Times New Roman" panose="02020603050405020304" pitchFamily="18" charset="0"/>
              </a:rPr>
              <a:t> dear</a:t>
            </a:r>
            <a:r>
              <a:rPr lang="en-US" sz="1600"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All winter long you grow old</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When spring comes you regain your youth</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You offer shelter to the birds, </a:t>
            </a:r>
            <a:r>
              <a:rPr lang="ro-RO" sz="1600" dirty="0">
                <a:latin typeface="Times New Roman" panose="02020603050405020304" pitchFamily="18" charset="0"/>
                <a:cs typeface="Times New Roman" panose="02020603050405020304" pitchFamily="18" charset="0"/>
              </a:rPr>
              <a:t>dear</a:t>
            </a:r>
            <a:r>
              <a:rPr lang="en-US" sz="1600"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When spring comes you regain your youth</a:t>
            </a:r>
            <a:r>
              <a:rPr lang="en-US" sz="1600" dirty="0"/>
              <a:t>.</a:t>
            </a:r>
            <a:endParaRPr lang="ro-RO" sz="1600" dirty="0"/>
          </a:p>
          <a:p>
            <a:pPr marL="0"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You offer shelter to the birds, </a:t>
            </a:r>
            <a:r>
              <a:rPr lang="ro-RO" sz="1600" dirty="0">
                <a:latin typeface="Times New Roman" panose="02020603050405020304" pitchFamily="18" charset="0"/>
                <a:cs typeface="Times New Roman" panose="02020603050405020304" pitchFamily="18" charset="0"/>
              </a:rPr>
              <a:t>dear</a:t>
            </a:r>
            <a:endParaRPr lang="ro-RO" sz="1600" dirty="0"/>
          </a:p>
          <a:p>
            <a:pPr marL="0" indent="0">
              <a:buNone/>
            </a:pPr>
            <a:endParaRPr lang="ro-RO" sz="1600" dirty="0"/>
          </a:p>
        </p:txBody>
      </p:sp>
      <p:sp>
        <p:nvSpPr>
          <p:cNvPr id="4" name="Substituent conținut 3"/>
          <p:cNvSpPr>
            <a:spLocks noGrp="1"/>
          </p:cNvSpPr>
          <p:nvPr>
            <p:ph sz="half" idx="2"/>
          </p:nvPr>
        </p:nvSpPr>
        <p:spPr>
          <a:xfrm>
            <a:off x="5467739" y="1240971"/>
            <a:ext cx="5886061" cy="4376057"/>
          </a:xfrm>
        </p:spPr>
        <p:txBody>
          <a:bodyPr>
            <a:noAutofit/>
          </a:bodyPr>
          <a:lstStyle/>
          <a:p>
            <a:pPr marL="914400" lvl="2"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Codrule</a:t>
            </a:r>
            <a:r>
              <a:rPr lang="en-US" sz="1600" dirty="0">
                <a:latin typeface="Times New Roman" panose="02020603050405020304" pitchFamily="18" charset="0"/>
                <a:cs typeface="Times New Roman" panose="02020603050405020304" pitchFamily="18" charset="0"/>
              </a:rPr>
              <a:t> de-a</a:t>
            </a:r>
            <a:r>
              <a:rPr lang="ro-RO" sz="1600" dirty="0">
                <a:latin typeface="Times New Roman" panose="02020603050405020304" pitchFamily="18" charset="0"/>
                <a:cs typeface="Times New Roman" panose="02020603050405020304" pitchFamily="18" charset="0"/>
              </a:rPr>
              <a:t>ș</a:t>
            </a:r>
            <a:r>
              <a:rPr lang="en-US" sz="1600" dirty="0">
                <a:latin typeface="Times New Roman" panose="02020603050405020304" pitchFamily="18" charset="0"/>
                <a:cs typeface="Times New Roman" panose="02020603050405020304" pitchFamily="18" charset="0"/>
              </a:rPr>
              <a:t> fi ca tine</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Feicit</a:t>
            </a:r>
            <a:r>
              <a:rPr lang="en-US" sz="1600" dirty="0">
                <a:latin typeface="Times New Roman" panose="02020603050405020304" pitchFamily="18" charset="0"/>
                <a:cs typeface="Times New Roman" panose="02020603050405020304" pitchFamily="18" charset="0"/>
              </a:rPr>
              <a:t> a</a:t>
            </a:r>
            <a:r>
              <a:rPr lang="ro-RO" sz="1600" dirty="0">
                <a:latin typeface="Times New Roman" panose="02020603050405020304" pitchFamily="18" charset="0"/>
                <a:cs typeface="Times New Roman" panose="02020603050405020304" pitchFamily="18" charset="0"/>
              </a:rPr>
              <a:t>ș</a:t>
            </a:r>
            <a:r>
              <a:rPr lang="en-US" sz="1600" dirty="0">
                <a:latin typeface="Times New Roman" panose="02020603050405020304" pitchFamily="18" charset="0"/>
                <a:cs typeface="Times New Roman" panose="02020603050405020304" pitchFamily="18" charset="0"/>
              </a:rPr>
              <a:t> fi </a:t>
            </a:r>
            <a:r>
              <a:rPr lang="en-US" sz="1600" dirty="0" err="1">
                <a:latin typeface="Times New Roman" panose="02020603050405020304" pitchFamily="18" charset="0"/>
                <a:cs typeface="Times New Roman" panose="02020603050405020304" pitchFamily="18" charset="0"/>
              </a:rPr>
              <a:t>pe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lume</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Vara</a:t>
            </a:r>
            <a:r>
              <a:rPr lang="en-US" sz="1600" dirty="0">
                <a:latin typeface="Times New Roman" panose="02020603050405020304" pitchFamily="18" charset="0"/>
                <a:cs typeface="Times New Roman" panose="02020603050405020304" pitchFamily="18" charset="0"/>
              </a:rPr>
              <a:t> vii cu </a:t>
            </a:r>
            <a:r>
              <a:rPr lang="en-US" sz="1600" dirty="0" err="1">
                <a:latin typeface="Times New Roman" panose="02020603050405020304" pitchFamily="18" charset="0"/>
                <a:cs typeface="Times New Roman" panose="02020603050405020304" pitchFamily="18" charset="0"/>
              </a:rPr>
              <a:t>frunze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verzi</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Toamna</a:t>
            </a:r>
            <a:r>
              <a:rPr lang="en-US" sz="1600" dirty="0">
                <a:latin typeface="Times New Roman" panose="02020603050405020304" pitchFamily="18" charset="0"/>
                <a:cs typeface="Times New Roman" panose="02020603050405020304" pitchFamily="18" charset="0"/>
              </a:rPr>
              <a:t> le </a:t>
            </a:r>
            <a:r>
              <a:rPr lang="en-US" sz="1600" dirty="0" err="1">
                <a:latin typeface="Times New Roman" panose="02020603050405020304" pitchFamily="18" charset="0"/>
                <a:cs typeface="Times New Roman" panose="02020603050405020304" pitchFamily="18" charset="0"/>
              </a:rPr>
              <a:t>scuturi</a:t>
            </a:r>
            <a:r>
              <a:rPr lang="ro-RO"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le </a:t>
            </a:r>
            <a:r>
              <a:rPr lang="en-US" sz="1600" dirty="0" err="1">
                <a:latin typeface="Times New Roman" panose="02020603050405020304" pitchFamily="18" charset="0"/>
                <a:cs typeface="Times New Roman" panose="02020603050405020304" pitchFamily="18" charset="0"/>
              </a:rPr>
              <a:t>pierzi</a:t>
            </a:r>
            <a:r>
              <a:rPr lang="en-US" sz="1600" dirty="0">
                <a:latin typeface="Times New Roman" panose="02020603050405020304" pitchFamily="18" charset="0"/>
                <a:cs typeface="Times New Roman" panose="02020603050405020304" pitchFamily="18" charset="0"/>
              </a:rPr>
              <a:t>, 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Vara</a:t>
            </a:r>
            <a:r>
              <a:rPr lang="en-US" sz="1600" dirty="0">
                <a:latin typeface="Times New Roman" panose="02020603050405020304" pitchFamily="18" charset="0"/>
                <a:cs typeface="Times New Roman" panose="02020603050405020304" pitchFamily="18" charset="0"/>
              </a:rPr>
              <a:t> vii cu </a:t>
            </a:r>
            <a:r>
              <a:rPr lang="en-US" sz="1600" dirty="0" err="1">
                <a:latin typeface="Times New Roman" panose="02020603050405020304" pitchFamily="18" charset="0"/>
                <a:cs typeface="Times New Roman" panose="02020603050405020304" pitchFamily="18" charset="0"/>
              </a:rPr>
              <a:t>frunze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verzi</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Toamna</a:t>
            </a:r>
            <a:r>
              <a:rPr lang="en-US" sz="1600" dirty="0">
                <a:latin typeface="Times New Roman" panose="02020603050405020304" pitchFamily="18" charset="0"/>
                <a:cs typeface="Times New Roman" panose="02020603050405020304" pitchFamily="18" charset="0"/>
              </a:rPr>
              <a:t> le </a:t>
            </a:r>
            <a:r>
              <a:rPr lang="en-US" sz="1600" dirty="0" err="1">
                <a:latin typeface="Times New Roman" panose="02020603050405020304" pitchFamily="18" charset="0"/>
                <a:cs typeface="Times New Roman" panose="02020603050405020304" pitchFamily="18" charset="0"/>
              </a:rPr>
              <a:t>scuturi</a:t>
            </a:r>
            <a:r>
              <a:rPr lang="en-US" sz="1600" dirty="0">
                <a:latin typeface="Times New Roman" panose="02020603050405020304" pitchFamily="18" charset="0"/>
                <a:cs typeface="Times New Roman" panose="02020603050405020304" pitchFamily="18" charset="0"/>
              </a:rPr>
              <a:t> le </a:t>
            </a:r>
            <a:r>
              <a:rPr lang="en-US" sz="1600" dirty="0" err="1">
                <a:latin typeface="Times New Roman" panose="02020603050405020304" pitchFamily="18" charset="0"/>
                <a:cs typeface="Times New Roman" panose="02020603050405020304" pitchFamily="18" charset="0"/>
              </a:rPr>
              <a:t>pierzi</a:t>
            </a:r>
            <a:r>
              <a:rPr lang="en-US" sz="1600" dirty="0">
                <a:latin typeface="Times New Roman" panose="02020603050405020304" pitchFamily="18" charset="0"/>
                <a:cs typeface="Times New Roman" panose="02020603050405020304" pitchFamily="18" charset="0"/>
              </a:rPr>
              <a:t>, 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endParaRPr lang="ro-RO" sz="1600" dirty="0">
              <a:latin typeface="Times New Roman" panose="02020603050405020304" pitchFamily="18" charset="0"/>
              <a:cs typeface="Times New Roman" panose="02020603050405020304" pitchFamily="18" charset="0"/>
            </a:endParaRPr>
          </a:p>
          <a:p>
            <a:pPr marL="914400" lvl="2" indent="0">
              <a:lnSpc>
                <a:spcPct val="100000"/>
              </a:lnSpc>
              <a:spcBef>
                <a:spcPts val="0"/>
              </a:spcBef>
              <a:buNone/>
            </a:pP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Codrule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codre</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Codrule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codru</a:t>
            </a:r>
            <a:r>
              <a:rPr lang="ro-RO" sz="1600" dirty="0">
                <a:latin typeface="Times New Roman" panose="02020603050405020304" pitchFamily="18" charset="0"/>
                <a:cs typeface="Times New Roman" panose="02020603050405020304" pitchFamily="18" charset="0"/>
              </a:rPr>
              <a:t>ț</a:t>
            </a:r>
            <a:r>
              <a:rPr lang="en-US" sz="1600" dirty="0" err="1">
                <a:latin typeface="Times New Roman" panose="02020603050405020304" pitchFamily="18" charset="0"/>
                <a:cs typeface="Times New Roman" panose="02020603050405020304" pitchFamily="18" charset="0"/>
              </a:rPr>
              <a:t>ule</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Cum s</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vreau</a:t>
            </a:r>
            <a:r>
              <a:rPr lang="en-US"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eu</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S</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 r</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m</a:t>
            </a:r>
            <a:r>
              <a:rPr lang="ro-RO" sz="1600" dirty="0">
                <a:latin typeface="Times New Roman" panose="02020603050405020304" pitchFamily="18" charset="0"/>
                <a:cs typeface="Times New Roman" panose="02020603050405020304" pitchFamily="18" charset="0"/>
              </a:rPr>
              <a:t>â</a:t>
            </a:r>
            <a:r>
              <a:rPr lang="en-US" sz="1600" dirty="0">
                <a:latin typeface="Times New Roman" panose="02020603050405020304" pitchFamily="18" charset="0"/>
                <a:cs typeface="Times New Roman" panose="02020603050405020304" pitchFamily="18" charset="0"/>
              </a:rPr>
              <a:t>n t</a:t>
            </a:r>
            <a:r>
              <a:rPr lang="ro-RO" sz="1600" dirty="0">
                <a:latin typeface="Times New Roman" panose="02020603050405020304" pitchFamily="18" charset="0"/>
                <a:cs typeface="Times New Roman" panose="02020603050405020304" pitchFamily="18" charset="0"/>
              </a:rPr>
              <a:t>â</a:t>
            </a:r>
            <a:r>
              <a:rPr lang="en-US" sz="1600" dirty="0">
                <a:latin typeface="Times New Roman" panose="02020603050405020304" pitchFamily="18" charset="0"/>
                <a:cs typeface="Times New Roman" panose="02020603050405020304" pitchFamily="18" charset="0"/>
              </a:rPr>
              <a:t>n</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r </a:t>
            </a:r>
            <a:r>
              <a:rPr lang="en-US" sz="1600" dirty="0" err="1">
                <a:latin typeface="Times New Roman" panose="02020603050405020304" pitchFamily="18" charset="0"/>
                <a:cs typeface="Times New Roman" panose="02020603050405020304" pitchFamily="18" charset="0"/>
              </a:rPr>
              <a:t>mereu</a:t>
            </a:r>
            <a:r>
              <a:rPr lang="en-US" sz="1600" dirty="0">
                <a:latin typeface="Times New Roman" panose="02020603050405020304" pitchFamily="18" charset="0"/>
                <a:cs typeface="Times New Roman" panose="02020603050405020304" pitchFamily="18" charset="0"/>
              </a:rPr>
              <a:t>, 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pPr marL="914400" lvl="2" indent="0">
              <a:lnSpc>
                <a:spcPct val="100000"/>
              </a:lnSpc>
              <a:spcBef>
                <a:spcPts val="0"/>
              </a:spcBef>
              <a:buNone/>
            </a:pPr>
            <a:r>
              <a:rPr lang="en-US" sz="1600" dirty="0">
                <a:latin typeface="Times New Roman" panose="02020603050405020304" pitchFamily="18" charset="0"/>
                <a:cs typeface="Times New Roman" panose="02020603050405020304" pitchFamily="18" charset="0"/>
              </a:rPr>
              <a:t> </a:t>
            </a:r>
          </a:p>
          <a:p>
            <a:pPr marL="914400" lvl="2" indent="0">
              <a:lnSpc>
                <a:spcPct val="120000"/>
              </a:lnSpc>
              <a:spcBef>
                <a:spcPts val="0"/>
              </a:spcBef>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Toamna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a:t>
            </a:r>
            <a:r>
              <a:rPr lang="en-US" sz="1600"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î</a:t>
            </a:r>
            <a:r>
              <a:rPr lang="en-US" sz="1600" dirty="0">
                <a:latin typeface="Times New Roman" panose="02020603050405020304" pitchFamily="18" charset="0"/>
                <a:cs typeface="Times New Roman" panose="02020603050405020304" pitchFamily="18" charset="0"/>
              </a:rPr>
              <a:t>ng</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lbene</a:t>
            </a:r>
            <a:r>
              <a:rPr lang="ro-RO" sz="1600" dirty="0">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ti</a:t>
            </a:r>
            <a:r>
              <a:rPr lang="en-US" sz="1600" dirty="0">
                <a:latin typeface="Times New Roman" panose="02020603050405020304" pitchFamily="18" charset="0"/>
                <a:cs typeface="Times New Roman" panose="02020603050405020304" pitchFamily="18" charset="0"/>
              </a:rPr>
              <a:t>, 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i</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Toat</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iarna-mb</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tr</a:t>
            </a:r>
            <a:r>
              <a:rPr lang="ro-RO" sz="1600" dirty="0">
                <a:latin typeface="Times New Roman" panose="02020603050405020304" pitchFamily="18" charset="0"/>
                <a:cs typeface="Times New Roman" panose="02020603050405020304" pitchFamily="18" charset="0"/>
              </a:rPr>
              <a:t>â</a:t>
            </a:r>
            <a:r>
              <a:rPr lang="en-US" sz="1600" dirty="0">
                <a:latin typeface="Times New Roman" panose="02020603050405020304" pitchFamily="18" charset="0"/>
                <a:cs typeface="Times New Roman" panose="02020603050405020304" pitchFamily="18" charset="0"/>
              </a:rPr>
              <a:t>ne</a:t>
            </a:r>
            <a:r>
              <a:rPr lang="ro-RO" sz="1600" dirty="0">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ti</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Prim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vara-ntinere</a:t>
            </a:r>
            <a:r>
              <a:rPr lang="ro-RO" sz="1600" dirty="0">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ti</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P</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s</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rele</a:t>
            </a:r>
            <a:r>
              <a:rPr lang="en-US" sz="1600" dirty="0">
                <a:latin typeface="Times New Roman" panose="02020603050405020304" pitchFamily="18" charset="0"/>
                <a:cs typeface="Times New Roman" panose="02020603050405020304" pitchFamily="18" charset="0"/>
              </a:rPr>
              <a:t>-ad</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poste</a:t>
            </a:r>
            <a:r>
              <a:rPr lang="ro-RO" sz="1600" dirty="0">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ti</a:t>
            </a:r>
            <a:r>
              <a:rPr lang="en-US" sz="1600" dirty="0">
                <a:latin typeface="Times New Roman" panose="02020603050405020304" pitchFamily="18" charset="0"/>
                <a:cs typeface="Times New Roman" panose="02020603050405020304" pitchFamily="18" charset="0"/>
              </a:rPr>
              <a:t>, 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Prim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vara-ntinere</a:t>
            </a:r>
            <a:r>
              <a:rPr lang="ro-RO" sz="1600" dirty="0">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ti</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P</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s</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rele</a:t>
            </a:r>
            <a:r>
              <a:rPr lang="en-US" sz="1600" dirty="0">
                <a:latin typeface="Times New Roman" panose="02020603050405020304" pitchFamily="18" charset="0"/>
                <a:cs typeface="Times New Roman" panose="02020603050405020304" pitchFamily="18" charset="0"/>
              </a:rPr>
              <a:t>-ad</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poste</a:t>
            </a:r>
            <a:r>
              <a:rPr lang="ro-RO" sz="1600" dirty="0">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ti</a:t>
            </a:r>
            <a:r>
              <a:rPr lang="en-US" sz="1600" dirty="0">
                <a:latin typeface="Times New Roman" panose="02020603050405020304" pitchFamily="18" charset="0"/>
                <a:cs typeface="Times New Roman" panose="02020603050405020304" pitchFamily="18" charset="0"/>
              </a:rPr>
              <a:t>, 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i</a:t>
            </a:r>
            <a:br>
              <a:rPr lang="en-US" sz="1600" dirty="0">
                <a:latin typeface="Times New Roman" panose="02020603050405020304" pitchFamily="18" charset="0"/>
                <a:cs typeface="Times New Roman" panose="02020603050405020304" pitchFamily="18" charset="0"/>
              </a:rPr>
            </a:br>
            <a:endParaRPr lang="ro-RO" sz="1600" dirty="0">
              <a:latin typeface="Times New Roman" panose="02020603050405020304" pitchFamily="18" charset="0"/>
              <a:cs typeface="Times New Roman" panose="02020603050405020304" pitchFamily="18" charset="0"/>
            </a:endParaRPr>
          </a:p>
          <a:p>
            <a:pPr marL="0" indent="0">
              <a:buNone/>
            </a:pPr>
            <a:endParaRPr lang="ro-RO" sz="1600" dirty="0"/>
          </a:p>
        </p:txBody>
      </p:sp>
    </p:spTree>
    <p:extLst>
      <p:ext uri="{BB962C8B-B14F-4D97-AF65-F5344CB8AC3E}">
        <p14:creationId xmlns:p14="http://schemas.microsoft.com/office/powerpoint/2010/main" val="1212188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sz="half" idx="1"/>
          </p:nvPr>
        </p:nvSpPr>
        <p:spPr>
          <a:xfrm>
            <a:off x="536864" y="1595"/>
            <a:ext cx="5181600" cy="2901657"/>
          </a:xfrm>
        </p:spPr>
        <p:txBody>
          <a:bodyPr>
            <a:normAutofit/>
          </a:bodyPr>
          <a:lstStyle/>
          <a:p>
            <a:pPr marL="0" indent="0">
              <a:spcBef>
                <a:spcPts val="0"/>
              </a:spcBef>
              <a:buNone/>
            </a:pPr>
            <a:r>
              <a:rPr lang="en-US" sz="1600" dirty="0">
                <a:latin typeface="Times New Roman" panose="02020603050405020304" pitchFamily="18" charset="0"/>
                <a:cs typeface="Times New Roman" panose="02020603050405020304" pitchFamily="18" charset="0"/>
              </a:rPr>
              <a:t>If I get lost</a:t>
            </a:r>
            <a:endParaRPr lang="ro-RO" sz="1600" dirty="0">
              <a:latin typeface="Times New Roman" panose="02020603050405020304" pitchFamily="18" charset="0"/>
              <a:cs typeface="Times New Roman" panose="02020603050405020304" pitchFamily="18" charset="0"/>
            </a:endParaRPr>
          </a:p>
          <a:p>
            <a:pPr marL="0" indent="0">
              <a:spcBef>
                <a:spcPts val="0"/>
              </a:spcBef>
              <a:buNone/>
            </a:pPr>
            <a:r>
              <a:rPr lang="en-US" sz="1600" dirty="0">
                <a:latin typeface="Times New Roman" panose="02020603050405020304" pitchFamily="18" charset="0"/>
                <a:cs typeface="Times New Roman" panose="02020603050405020304" pitchFamily="18" charset="0"/>
              </a:rPr>
              <a:t>Nobody will ever notice</a:t>
            </a:r>
            <a:endParaRPr lang="ro-RO" sz="1600" dirty="0">
              <a:latin typeface="Times New Roman" panose="02020603050405020304" pitchFamily="18" charset="0"/>
              <a:cs typeface="Times New Roman" panose="02020603050405020304" pitchFamily="18" charset="0"/>
            </a:endParaRPr>
          </a:p>
          <a:p>
            <a:pPr marL="0" indent="0">
              <a:spcBef>
                <a:spcPts val="0"/>
              </a:spcBef>
              <a:buNone/>
            </a:pPr>
            <a:r>
              <a:rPr lang="en-US" sz="1600" dirty="0">
                <a:latin typeface="Times New Roman" panose="02020603050405020304" pitchFamily="18" charset="0"/>
                <a:cs typeface="Times New Roman" panose="02020603050405020304" pitchFamily="18" charset="0"/>
              </a:rPr>
              <a:t>And if I grow old</a:t>
            </a:r>
            <a:endParaRPr lang="ro-RO" sz="1600" dirty="0">
              <a:latin typeface="Times New Roman" panose="02020603050405020304" pitchFamily="18" charset="0"/>
              <a:cs typeface="Times New Roman" panose="02020603050405020304" pitchFamily="18" charset="0"/>
            </a:endParaRPr>
          </a:p>
          <a:p>
            <a:pPr marL="0" indent="0">
              <a:spcBef>
                <a:spcPts val="0"/>
              </a:spcBef>
              <a:buNone/>
            </a:pPr>
            <a:r>
              <a:rPr lang="en-US" sz="1600" dirty="0">
                <a:latin typeface="Times New Roman" panose="02020603050405020304" pitchFamily="18" charset="0"/>
                <a:cs typeface="Times New Roman" panose="02020603050405020304" pitchFamily="18" charset="0"/>
              </a:rPr>
              <a:t>I will not rejuvenate</a:t>
            </a:r>
            <a:r>
              <a:rPr lang="ro-RO" sz="1600" dirty="0">
                <a:latin typeface="Times New Roman" panose="02020603050405020304" pitchFamily="18" charset="0"/>
                <a:cs typeface="Times New Roman" panose="02020603050405020304" pitchFamily="18" charset="0"/>
              </a:rPr>
              <a:t>, dear.</a:t>
            </a:r>
          </a:p>
          <a:p>
            <a:pPr marL="0" indent="0">
              <a:spcBef>
                <a:spcPts val="0"/>
              </a:spcBef>
              <a:buNone/>
            </a:pPr>
            <a:r>
              <a:rPr lang="en-US" sz="1600" dirty="0">
                <a:latin typeface="Times New Roman" panose="02020603050405020304" pitchFamily="18" charset="0"/>
                <a:cs typeface="Times New Roman" panose="02020603050405020304" pitchFamily="18" charset="0"/>
              </a:rPr>
              <a:t>And if I grow old</a:t>
            </a:r>
            <a:endParaRPr lang="ro-RO" sz="1600" dirty="0">
              <a:latin typeface="Times New Roman" panose="02020603050405020304" pitchFamily="18" charset="0"/>
              <a:cs typeface="Times New Roman" panose="02020603050405020304" pitchFamily="18" charset="0"/>
            </a:endParaRPr>
          </a:p>
          <a:p>
            <a:pPr marL="0" indent="0">
              <a:spcBef>
                <a:spcPts val="0"/>
              </a:spcBef>
              <a:buNone/>
            </a:pPr>
            <a:r>
              <a:rPr lang="en-US" sz="1600" dirty="0">
                <a:latin typeface="Times New Roman" panose="02020603050405020304" pitchFamily="18" charset="0"/>
                <a:cs typeface="Times New Roman" panose="02020603050405020304" pitchFamily="18" charset="0"/>
              </a:rPr>
              <a:t>I will not rejuvenate, </a:t>
            </a:r>
            <a:r>
              <a:rPr lang="ro-RO" sz="1600" dirty="0">
                <a:latin typeface="Times New Roman" panose="02020603050405020304" pitchFamily="18" charset="0"/>
                <a:cs typeface="Times New Roman" panose="02020603050405020304" pitchFamily="18" charset="0"/>
              </a:rPr>
              <a:t>dear</a:t>
            </a:r>
            <a:r>
              <a:rPr lang="en-US" sz="1600"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pPr marL="0" indent="0">
              <a:spcBef>
                <a:spcPts val="0"/>
              </a:spcBef>
              <a:buNone/>
            </a:pPr>
            <a:r>
              <a:rPr lang="en-US" sz="1600" dirty="0">
                <a:latin typeface="Times New Roman" panose="02020603050405020304" pitchFamily="18" charset="0"/>
                <a:cs typeface="Times New Roman" panose="02020603050405020304" pitchFamily="18" charset="0"/>
              </a:rPr>
              <a:t> </a:t>
            </a:r>
            <a:endParaRPr lang="ro-RO" sz="1600" dirty="0">
              <a:latin typeface="Times New Roman" panose="02020603050405020304" pitchFamily="18" charset="0"/>
              <a:cs typeface="Times New Roman" panose="02020603050405020304" pitchFamily="18" charset="0"/>
            </a:endParaRPr>
          </a:p>
          <a:p>
            <a:pPr marL="0" indent="0">
              <a:spcBef>
                <a:spcPts val="0"/>
              </a:spcBef>
              <a:buNone/>
            </a:pPr>
            <a:r>
              <a:rPr lang="en-US" sz="1600" dirty="0">
                <a:latin typeface="Times New Roman" panose="02020603050405020304" pitchFamily="18" charset="0"/>
                <a:cs typeface="Times New Roman" panose="02020603050405020304" pitchFamily="18" charset="0"/>
              </a:rPr>
              <a:t>Forest, forest</a:t>
            </a:r>
            <a:endParaRPr lang="ro-RO" sz="1600" dirty="0">
              <a:latin typeface="Times New Roman" panose="02020603050405020304" pitchFamily="18" charset="0"/>
              <a:cs typeface="Times New Roman" panose="02020603050405020304" pitchFamily="18" charset="0"/>
            </a:endParaRPr>
          </a:p>
          <a:p>
            <a:pPr marL="0" indent="0">
              <a:spcBef>
                <a:spcPts val="0"/>
              </a:spcBef>
              <a:buNone/>
            </a:pPr>
            <a:r>
              <a:rPr lang="en-US" sz="1600" dirty="0">
                <a:latin typeface="Times New Roman" panose="02020603050405020304" pitchFamily="18" charset="0"/>
                <a:cs typeface="Times New Roman" panose="02020603050405020304" pitchFamily="18" charset="0"/>
              </a:rPr>
              <a:t>Forest, little forest</a:t>
            </a:r>
            <a:endParaRPr lang="ro-RO" sz="1600" dirty="0">
              <a:latin typeface="Times New Roman" panose="02020603050405020304" pitchFamily="18" charset="0"/>
              <a:cs typeface="Times New Roman" panose="02020603050405020304" pitchFamily="18" charset="0"/>
            </a:endParaRPr>
          </a:p>
          <a:p>
            <a:pPr marL="0" indent="0">
              <a:spcBef>
                <a:spcPts val="0"/>
              </a:spcBef>
              <a:buNone/>
            </a:pPr>
            <a:r>
              <a:rPr lang="en-US" sz="1600" dirty="0">
                <a:latin typeface="Times New Roman" panose="02020603050405020304" pitchFamily="18" charset="0"/>
                <a:cs typeface="Times New Roman" panose="02020603050405020304" pitchFamily="18" charset="0"/>
              </a:rPr>
              <a:t>What can I do if I want</a:t>
            </a:r>
            <a:endParaRPr lang="ro-RO" sz="1600" dirty="0">
              <a:latin typeface="Times New Roman" panose="02020603050405020304" pitchFamily="18" charset="0"/>
              <a:cs typeface="Times New Roman" panose="02020603050405020304" pitchFamily="18" charset="0"/>
            </a:endParaRPr>
          </a:p>
          <a:p>
            <a:pPr marL="0" indent="0">
              <a:spcBef>
                <a:spcPts val="0"/>
              </a:spcBef>
              <a:buNone/>
            </a:pPr>
            <a:r>
              <a:rPr lang="en-US" sz="1600" dirty="0">
                <a:latin typeface="Times New Roman" panose="02020603050405020304" pitchFamily="18" charset="0"/>
                <a:cs typeface="Times New Roman" panose="02020603050405020304" pitchFamily="18" charset="0"/>
              </a:rPr>
              <a:t>To be forever young, </a:t>
            </a:r>
            <a:r>
              <a:rPr lang="ro-RO" sz="1600" dirty="0">
                <a:latin typeface="Times New Roman" panose="02020603050405020304" pitchFamily="18" charset="0"/>
                <a:cs typeface="Times New Roman" panose="02020603050405020304" pitchFamily="18" charset="0"/>
              </a:rPr>
              <a:t>dear</a:t>
            </a:r>
            <a:r>
              <a:rPr lang="en-US" sz="1600"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p:txBody>
      </p:sp>
      <p:sp>
        <p:nvSpPr>
          <p:cNvPr id="4" name="Substituent conținut 3"/>
          <p:cNvSpPr>
            <a:spLocks noGrp="1"/>
          </p:cNvSpPr>
          <p:nvPr>
            <p:ph sz="half" idx="2"/>
          </p:nvPr>
        </p:nvSpPr>
        <p:spPr>
          <a:xfrm>
            <a:off x="6137563" y="0"/>
            <a:ext cx="5181600" cy="2901657"/>
          </a:xfrm>
        </p:spPr>
        <p:txBody>
          <a:bodyPr>
            <a:normAutofit/>
          </a:bodyPr>
          <a:lstStyle/>
          <a:p>
            <a:pPr marL="0" indent="0">
              <a:buNone/>
            </a:pPr>
            <a:r>
              <a:rPr lang="en-US" sz="1600" dirty="0" err="1">
                <a:latin typeface="Times New Roman" panose="02020603050405020304" pitchFamily="18" charset="0"/>
                <a:cs typeface="Times New Roman" panose="02020603050405020304" pitchFamily="18" charset="0"/>
              </a:rPr>
              <a:t>Numai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dac</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 m-oi </a:t>
            </a:r>
            <a:r>
              <a:rPr lang="en-US" sz="1600" dirty="0" err="1">
                <a:latin typeface="Times New Roman" panose="02020603050405020304" pitchFamily="18" charset="0"/>
                <a:cs typeface="Times New Roman" panose="02020603050405020304" pitchFamily="18" charset="0"/>
              </a:rPr>
              <a:t>pierde</a:t>
            </a: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Nimenea</a:t>
            </a:r>
            <a:r>
              <a:rPr lang="en-US" sz="1600" dirty="0">
                <a:latin typeface="Times New Roman" panose="02020603050405020304" pitchFamily="18" charset="0"/>
                <a:cs typeface="Times New Roman" panose="02020603050405020304" pitchFamily="18" charset="0"/>
              </a:rPr>
              <a:t> nu m</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vede</a:t>
            </a:r>
            <a:br>
              <a:rPr lang="en-US"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dac</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mb</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tr</a:t>
            </a:r>
            <a:r>
              <a:rPr lang="ro-RO" sz="1600" dirty="0">
                <a:latin typeface="Times New Roman" panose="02020603050405020304" pitchFamily="18" charset="0"/>
                <a:cs typeface="Times New Roman" panose="02020603050405020304" pitchFamily="18" charset="0"/>
              </a:rPr>
              <a:t>â</a:t>
            </a:r>
            <a:r>
              <a:rPr lang="en-US" sz="1600" dirty="0" err="1">
                <a:latin typeface="Times New Roman" panose="02020603050405020304" pitchFamily="18" charset="0"/>
                <a:cs typeface="Times New Roman" panose="02020603050405020304" pitchFamily="18" charset="0"/>
              </a:rPr>
              <a:t>nesc</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C</a:t>
            </a:r>
            <a:r>
              <a:rPr lang="ro-RO" sz="1600" dirty="0">
                <a:latin typeface="Times New Roman" panose="02020603050405020304" pitchFamily="18" charset="0"/>
                <a:cs typeface="Times New Roman" panose="02020603050405020304" pitchFamily="18" charset="0"/>
              </a:rPr>
              <a:t>â</a:t>
            </a:r>
            <a:r>
              <a:rPr lang="en-US" sz="1600" dirty="0">
                <a:latin typeface="Times New Roman" panose="02020603050405020304" pitchFamily="18" charset="0"/>
                <a:cs typeface="Times New Roman" panose="02020603050405020304" pitchFamily="18" charset="0"/>
              </a:rPr>
              <a:t>t </a:t>
            </a:r>
            <a:r>
              <a:rPr lang="en-US" sz="1600" dirty="0" err="1">
                <a:latin typeface="Times New Roman" panose="02020603050405020304" pitchFamily="18" charset="0"/>
                <a:cs typeface="Times New Roman" panose="02020603050405020304" pitchFamily="18" charset="0"/>
              </a:rPr>
              <a:t>lumea</a:t>
            </a:r>
            <a:r>
              <a:rPr lang="en-US" sz="1600" dirty="0">
                <a:latin typeface="Times New Roman" panose="02020603050405020304" pitchFamily="18" charset="0"/>
                <a:cs typeface="Times New Roman" panose="02020603050405020304" pitchFamily="18" charset="0"/>
              </a:rPr>
              <a:t> nu-</a:t>
            </a:r>
            <a:r>
              <a:rPr lang="en-US" sz="1600" dirty="0" err="1">
                <a:latin typeface="Times New Roman" panose="02020603050405020304" pitchFamily="18" charset="0"/>
                <a:cs typeface="Times New Roman" panose="02020603050405020304" pitchFamily="18" charset="0"/>
              </a:rPr>
              <a:t>ntineresc</a:t>
            </a:r>
            <a:r>
              <a:rPr lang="en-US" sz="1600" dirty="0">
                <a:latin typeface="Times New Roman" panose="02020603050405020304" pitchFamily="18" charset="0"/>
                <a:cs typeface="Times New Roman" panose="02020603050405020304" pitchFamily="18" charset="0"/>
              </a:rPr>
              <a:t>, m</a:t>
            </a:r>
            <a:r>
              <a:rPr lang="ro-RO" sz="1600" dirty="0" err="1">
                <a:latin typeface="Times New Roman" panose="02020603050405020304" pitchFamily="18" charset="0"/>
                <a:cs typeface="Times New Roman" panose="02020603050405020304" pitchFamily="18" charset="0"/>
              </a:rPr>
              <a:t>ăi</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daca-mbatr</a:t>
            </a:r>
            <a:r>
              <a:rPr lang="ro-RO" sz="1600" dirty="0">
                <a:latin typeface="Times New Roman" panose="02020603050405020304" pitchFamily="18" charset="0"/>
                <a:cs typeface="Times New Roman" panose="02020603050405020304" pitchFamily="18" charset="0"/>
              </a:rPr>
              <a:t>â</a:t>
            </a:r>
            <a:r>
              <a:rPr lang="en-US" sz="1600" dirty="0" err="1">
                <a:latin typeface="Times New Roman" panose="02020603050405020304" pitchFamily="18" charset="0"/>
                <a:cs typeface="Times New Roman" panose="02020603050405020304" pitchFamily="18" charset="0"/>
              </a:rPr>
              <a:t>nesc</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C</a:t>
            </a:r>
            <a:r>
              <a:rPr lang="ro-RO" sz="1600" dirty="0">
                <a:latin typeface="Times New Roman" panose="02020603050405020304" pitchFamily="18" charset="0"/>
                <a:cs typeface="Times New Roman" panose="02020603050405020304" pitchFamily="18" charset="0"/>
              </a:rPr>
              <a:t>â</a:t>
            </a:r>
            <a:r>
              <a:rPr lang="en-US" sz="1600" dirty="0">
                <a:latin typeface="Times New Roman" panose="02020603050405020304" pitchFamily="18" charset="0"/>
                <a:cs typeface="Times New Roman" panose="02020603050405020304" pitchFamily="18" charset="0"/>
              </a:rPr>
              <a:t>t </a:t>
            </a:r>
            <a:r>
              <a:rPr lang="en-US" sz="1600" dirty="0" err="1">
                <a:latin typeface="Times New Roman" panose="02020603050405020304" pitchFamily="18" charset="0"/>
                <a:cs typeface="Times New Roman" panose="02020603050405020304" pitchFamily="18" charset="0"/>
              </a:rPr>
              <a:t>lumea</a:t>
            </a:r>
            <a:r>
              <a:rPr lang="en-US" sz="1600" dirty="0">
                <a:latin typeface="Times New Roman" panose="02020603050405020304" pitchFamily="18" charset="0"/>
                <a:cs typeface="Times New Roman" panose="02020603050405020304" pitchFamily="18" charset="0"/>
              </a:rPr>
              <a:t> nu-</a:t>
            </a:r>
            <a:r>
              <a:rPr lang="en-US" sz="1600" dirty="0" err="1">
                <a:latin typeface="Times New Roman" panose="02020603050405020304" pitchFamily="18" charset="0"/>
                <a:cs typeface="Times New Roman" panose="02020603050405020304" pitchFamily="18" charset="0"/>
              </a:rPr>
              <a:t>ntineresc</a:t>
            </a:r>
            <a:r>
              <a:rPr lang="en-US" sz="1600" dirty="0">
                <a:latin typeface="Times New Roman" panose="02020603050405020304" pitchFamily="18" charset="0"/>
                <a:cs typeface="Times New Roman" panose="02020603050405020304" pitchFamily="18" charset="0"/>
              </a:rPr>
              <a:t>, 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Codrule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codre</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Codrule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codru</a:t>
            </a:r>
            <a:r>
              <a:rPr lang="ro-RO" sz="1600" dirty="0">
                <a:latin typeface="Times New Roman" panose="02020603050405020304" pitchFamily="18" charset="0"/>
                <a:cs typeface="Times New Roman" panose="02020603050405020304" pitchFamily="18" charset="0"/>
              </a:rPr>
              <a:t>ț</a:t>
            </a:r>
            <a:r>
              <a:rPr lang="en-US" sz="1600" dirty="0" err="1">
                <a:latin typeface="Times New Roman" panose="02020603050405020304" pitchFamily="18" charset="0"/>
                <a:cs typeface="Times New Roman" panose="02020603050405020304" pitchFamily="18" charset="0"/>
              </a:rPr>
              <a:t>ule</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Cum s</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vreau</a:t>
            </a:r>
            <a:r>
              <a:rPr lang="en-US"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ș</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eu</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S</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 r</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m</a:t>
            </a:r>
            <a:r>
              <a:rPr lang="ro-RO" sz="1600" dirty="0">
                <a:latin typeface="Times New Roman" panose="02020603050405020304" pitchFamily="18" charset="0"/>
                <a:cs typeface="Times New Roman" panose="02020603050405020304" pitchFamily="18" charset="0"/>
              </a:rPr>
              <a:t>â</a:t>
            </a:r>
            <a:r>
              <a:rPr lang="en-US" sz="1600" dirty="0">
                <a:latin typeface="Times New Roman" panose="02020603050405020304" pitchFamily="18" charset="0"/>
                <a:cs typeface="Times New Roman" panose="02020603050405020304" pitchFamily="18" charset="0"/>
              </a:rPr>
              <a:t>n t</a:t>
            </a:r>
            <a:r>
              <a:rPr lang="ro-RO" sz="1600" dirty="0">
                <a:latin typeface="Times New Roman" panose="02020603050405020304" pitchFamily="18" charset="0"/>
                <a:cs typeface="Times New Roman" panose="02020603050405020304" pitchFamily="18" charset="0"/>
              </a:rPr>
              <a:t>â</a:t>
            </a:r>
            <a:r>
              <a:rPr lang="en-US" sz="1600" dirty="0">
                <a:latin typeface="Times New Roman" panose="02020603050405020304" pitchFamily="18" charset="0"/>
                <a:cs typeface="Times New Roman" panose="02020603050405020304" pitchFamily="18" charset="0"/>
              </a:rPr>
              <a:t>n</a:t>
            </a:r>
            <a:r>
              <a:rPr lang="ro-RO" sz="1600" dirty="0">
                <a:latin typeface="Times New Roman" panose="02020603050405020304" pitchFamily="18" charset="0"/>
                <a:cs typeface="Times New Roman" panose="02020603050405020304" pitchFamily="18" charset="0"/>
              </a:rPr>
              <a:t>ă</a:t>
            </a:r>
            <a:r>
              <a:rPr lang="en-US" sz="1600" dirty="0">
                <a:latin typeface="Times New Roman" panose="02020603050405020304" pitchFamily="18" charset="0"/>
                <a:cs typeface="Times New Roman" panose="02020603050405020304" pitchFamily="18" charset="0"/>
              </a:rPr>
              <a:t>r </a:t>
            </a:r>
            <a:r>
              <a:rPr lang="en-US" sz="1600" dirty="0" err="1">
                <a:latin typeface="Times New Roman" panose="02020603050405020304" pitchFamily="18" charset="0"/>
                <a:cs typeface="Times New Roman" panose="02020603050405020304" pitchFamily="18" charset="0"/>
              </a:rPr>
              <a:t>mereu</a:t>
            </a:r>
            <a:r>
              <a:rPr lang="en-US" sz="1600" dirty="0">
                <a:latin typeface="Times New Roman" panose="02020603050405020304" pitchFamily="18" charset="0"/>
                <a:cs typeface="Times New Roman" panose="02020603050405020304" pitchFamily="18" charset="0"/>
              </a:rPr>
              <a:t>, m</a:t>
            </a:r>
            <a:r>
              <a:rPr lang="ro-RO" sz="1600" dirty="0">
                <a:latin typeface="Times New Roman" panose="02020603050405020304" pitchFamily="18" charset="0"/>
                <a:cs typeface="Times New Roman" panose="02020603050405020304" pitchFamily="18" charset="0"/>
              </a:rPr>
              <a:t>ă</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endParaRPr lang="ro-RO" sz="1600" dirty="0"/>
          </a:p>
        </p:txBody>
      </p:sp>
      <p:sp>
        <p:nvSpPr>
          <p:cNvPr id="5" name="CasetăText 4"/>
          <p:cNvSpPr txBox="1"/>
          <p:nvPr/>
        </p:nvSpPr>
        <p:spPr>
          <a:xfrm>
            <a:off x="0" y="2903252"/>
            <a:ext cx="12108873" cy="4031873"/>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 A popular Romanian folk song is “If I were like you, forest”. This song has an enjoyable, fast </a:t>
            </a:r>
            <a:r>
              <a:rPr lang="en-US" sz="1600" dirty="0" err="1">
                <a:latin typeface="Times New Roman" panose="02020603050405020304" pitchFamily="18" charset="0"/>
                <a:cs typeface="Times New Roman" panose="02020603050405020304" pitchFamily="18" charset="0"/>
              </a:rPr>
              <a:t>ryt</a:t>
            </a:r>
            <a:r>
              <a:rPr lang="ro-RO" sz="1600" dirty="0">
                <a:latin typeface="Times New Roman" panose="02020603050405020304" pitchFamily="18" charset="0"/>
                <a:cs typeface="Times New Roman" panose="02020603050405020304" pitchFamily="18" charset="0"/>
              </a:rPr>
              <a:t>h</a:t>
            </a:r>
            <a:r>
              <a:rPr lang="en-US" sz="1600" dirty="0">
                <a:latin typeface="Times New Roman" panose="02020603050405020304" pitchFamily="18" charset="0"/>
                <a:cs typeface="Times New Roman" panose="02020603050405020304" pitchFamily="18" charset="0"/>
              </a:rPr>
              <a:t>m which symbolizes happiness and optimism and gives the listeners a positive energy. In this case the melody’s title is of significant importance because it suggests the writer’ s wish to resemble with the young forest. The author’ s perspective is actually universal and it contains all humans’ thoughts.</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The forest is beautiful, mighty, amaranth, representing the forces of nature itself. The writer expresses his eternal admiration for the forest and also some kind of disappointment because he could never reassemble with it.</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On the other hand, the landscape is illustrated during the four seasons in sequences like “During autumn you turn yellow/During winter you grow old/During spring you regain your youth”. The chorus consists of four verses which suggest the impossible dream of gaining the forest’ s immortality and purity.</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The author also refers to the human’ s attitude towards the forest. In this regard, he says” If I get lost/ Nobody will ever notice”. The given sequence is significant because it represents the comparison between the consequences of losing a person and the ones of losing the forest. Therefore, the lyrics also highlight how important nature actually is for us, even though most of the times we take it for granted. So, the song also encourages us to think deeply about the fact that we should take care of the environment as it will cease to be so beautiful and </a:t>
            </a:r>
            <a:r>
              <a:rPr lang="en-US" sz="1600" dirty="0" err="1">
                <a:latin typeface="Times New Roman" panose="02020603050405020304" pitchFamily="18" charset="0"/>
                <a:cs typeface="Times New Roman" panose="02020603050405020304" pitchFamily="18" charset="0"/>
              </a:rPr>
              <a:t>colourful</a:t>
            </a:r>
            <a:r>
              <a:rPr lang="en-US" sz="1600" dirty="0">
                <a:latin typeface="Times New Roman" panose="02020603050405020304" pitchFamily="18" charset="0"/>
                <a:cs typeface="Times New Roman" panose="02020603050405020304" pitchFamily="18" charset="0"/>
              </a:rPr>
              <a:t> if we keep destroying it with our selfishness.</a:t>
            </a:r>
            <a:endParaRPr lang="ro-RO"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Finally, “If I were like you, forest” is an interesting, positive song which transmits a suggestive, deep message regarding the importance of nature in our lives and the mightiness and beauty present within the young forest.</a:t>
            </a:r>
          </a:p>
          <a:p>
            <a:endParaRPr lang="ro-RO"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320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0" y="0"/>
            <a:ext cx="5309118" cy="553997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MY FORESTS </a:t>
            </a:r>
            <a:endParaRPr lang="ro-RO" b="1"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My old forests,</a:t>
            </a:r>
          </a:p>
          <a:p>
            <a:r>
              <a:rPr lang="en-US" sz="1600" dirty="0">
                <a:latin typeface="Times New Roman" panose="02020603050405020304" pitchFamily="18" charset="0"/>
                <a:cs typeface="Times New Roman" panose="02020603050405020304" pitchFamily="18" charset="0"/>
              </a:rPr>
              <a:t>My good friends,</a:t>
            </a:r>
          </a:p>
          <a:p>
            <a:r>
              <a:rPr lang="en-US" sz="1600" dirty="0">
                <a:latin typeface="Times New Roman" panose="02020603050405020304" pitchFamily="18" charset="0"/>
                <a:cs typeface="Times New Roman" panose="02020603050405020304" pitchFamily="18" charset="0"/>
              </a:rPr>
              <a:t>I'm listening to your songs,</a:t>
            </a:r>
          </a:p>
          <a:p>
            <a:r>
              <a:rPr lang="en-US" sz="1600" dirty="0">
                <a:latin typeface="Times New Roman" panose="02020603050405020304" pitchFamily="18" charset="0"/>
                <a:cs typeface="Times New Roman" panose="02020603050405020304" pitchFamily="18" charset="0"/>
              </a:rPr>
              <a:t>Coming from ancient times.</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Green grass,</a:t>
            </a:r>
          </a:p>
          <a:p>
            <a:r>
              <a:rPr lang="en-US" sz="1600" dirty="0">
                <a:latin typeface="Times New Roman" panose="02020603050405020304" pitchFamily="18" charset="0"/>
                <a:cs typeface="Times New Roman" panose="02020603050405020304" pitchFamily="18" charset="0"/>
              </a:rPr>
              <a:t>A sweet rustling,</a:t>
            </a:r>
          </a:p>
          <a:p>
            <a:r>
              <a:rPr lang="en-US" sz="1600" dirty="0">
                <a:latin typeface="Times New Roman" panose="02020603050405020304" pitchFamily="18" charset="0"/>
                <a:cs typeface="Times New Roman" panose="02020603050405020304" pitchFamily="18" charset="0"/>
              </a:rPr>
              <a:t>A little bird on the branch,</a:t>
            </a:r>
          </a:p>
          <a:p>
            <a:r>
              <a:rPr lang="en-US" sz="1600" dirty="0">
                <a:latin typeface="Times New Roman" panose="02020603050405020304" pitchFamily="18" charset="0"/>
                <a:cs typeface="Times New Roman" panose="02020603050405020304" pitchFamily="18" charset="0"/>
              </a:rPr>
              <a:t>Clear welkin.</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Wherever I go,</a:t>
            </a:r>
          </a:p>
          <a:p>
            <a:r>
              <a:rPr lang="en-US" sz="1600" dirty="0">
                <a:latin typeface="Times New Roman" panose="02020603050405020304" pitchFamily="18" charset="0"/>
                <a:cs typeface="Times New Roman" panose="02020603050405020304" pitchFamily="18" charset="0"/>
              </a:rPr>
              <a:t>Wherever it takes me,</a:t>
            </a:r>
          </a:p>
          <a:p>
            <a:r>
              <a:rPr lang="en-US" sz="1600" dirty="0">
                <a:latin typeface="Times New Roman" panose="02020603050405020304" pitchFamily="18" charset="0"/>
                <a:cs typeface="Times New Roman" panose="02020603050405020304" pitchFamily="18" charset="0"/>
              </a:rPr>
              <a:t>I will stay with you</a:t>
            </a:r>
          </a:p>
          <a:p>
            <a:r>
              <a:rPr lang="en-US" sz="1600" dirty="0">
                <a:latin typeface="Times New Roman" panose="02020603050405020304" pitchFamily="18" charset="0"/>
                <a:cs typeface="Times New Roman" panose="02020603050405020304" pitchFamily="18" charset="0"/>
              </a:rPr>
              <a:t>For ages to come, forest.</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My beautiful forests,</a:t>
            </a:r>
          </a:p>
          <a:p>
            <a:r>
              <a:rPr lang="en-US" sz="1600" dirty="0">
                <a:latin typeface="Times New Roman" panose="02020603050405020304" pitchFamily="18" charset="0"/>
                <a:cs typeface="Times New Roman" panose="02020603050405020304" pitchFamily="18" charset="0"/>
              </a:rPr>
              <a:t>That always rustle.</a:t>
            </a:r>
          </a:p>
          <a:p>
            <a:r>
              <a:rPr lang="en-US" sz="1600" dirty="0">
                <a:latin typeface="Times New Roman" panose="02020603050405020304" pitchFamily="18" charset="0"/>
                <a:cs typeface="Times New Roman" panose="02020603050405020304" pitchFamily="18" charset="0"/>
              </a:rPr>
              <a:t>You can give wings</a:t>
            </a:r>
          </a:p>
          <a:p>
            <a:r>
              <a:rPr lang="en-US" sz="1600" dirty="0">
                <a:latin typeface="Times New Roman" panose="02020603050405020304" pitchFamily="18" charset="0"/>
                <a:cs typeface="Times New Roman" panose="02020603050405020304" pitchFamily="18" charset="0"/>
              </a:rPr>
              <a:t>To every longing.</a:t>
            </a:r>
          </a:p>
          <a:p>
            <a:r>
              <a:rPr lang="en-US" sz="1600" dirty="0">
                <a:latin typeface="Times New Roman" panose="02020603050405020304" pitchFamily="18" charset="0"/>
                <a:cs typeface="Times New Roman" panose="02020603050405020304" pitchFamily="18" charset="0"/>
              </a:rPr>
              <a:t> </a:t>
            </a:r>
          </a:p>
        </p:txBody>
      </p:sp>
      <p:sp>
        <p:nvSpPr>
          <p:cNvPr id="3" name="CasetăText 2"/>
          <p:cNvSpPr txBox="1"/>
          <p:nvPr/>
        </p:nvSpPr>
        <p:spPr>
          <a:xfrm>
            <a:off x="6092042" y="0"/>
            <a:ext cx="5981205" cy="5570756"/>
          </a:xfrm>
          <a:prstGeom prst="rect">
            <a:avLst/>
          </a:prstGeom>
          <a:noFill/>
        </p:spPr>
        <p:txBody>
          <a:bodyPr wrap="square" rtlCol="0">
            <a:spAutoFit/>
          </a:bodyPr>
          <a:lstStyle/>
          <a:p>
            <a:pPr algn="ctr"/>
            <a:r>
              <a:rPr lang="ro-RO" b="1" dirty="0">
                <a:latin typeface="Times New Roman" panose="02020603050405020304" pitchFamily="18" charset="0"/>
                <a:cs typeface="Times New Roman" panose="02020603050405020304" pitchFamily="18" charset="0"/>
              </a:rPr>
              <a:t>CODRII MEI</a:t>
            </a:r>
          </a:p>
          <a:p>
            <a:endParaRPr lang="ro-RO"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Codrii mei bătrâni,</a:t>
            </a:r>
          </a:p>
          <a:p>
            <a:r>
              <a:rPr lang="ro-RO" sz="1600" dirty="0">
                <a:latin typeface="Times New Roman" panose="02020603050405020304" pitchFamily="18" charset="0"/>
                <a:cs typeface="Times New Roman" panose="02020603050405020304" pitchFamily="18" charset="0"/>
              </a:rPr>
              <a:t>Prietenii mei buni</a:t>
            </a:r>
          </a:p>
          <a:p>
            <a:r>
              <a:rPr lang="ro-RO" sz="1600" dirty="0">
                <a:latin typeface="Times New Roman" panose="02020603050405020304" pitchFamily="18" charset="0"/>
                <a:cs typeface="Times New Roman" panose="02020603050405020304" pitchFamily="18" charset="0"/>
              </a:rPr>
              <a:t>Doinele v-ascult</a:t>
            </a:r>
          </a:p>
          <a:p>
            <a:r>
              <a:rPr lang="ro-RO" sz="1600" dirty="0">
                <a:latin typeface="Times New Roman" panose="02020603050405020304" pitchFamily="18" charset="0"/>
                <a:cs typeface="Times New Roman" panose="02020603050405020304" pitchFamily="18" charset="0"/>
              </a:rPr>
              <a:t>Venind din buni-străbuni.</a:t>
            </a:r>
          </a:p>
          <a:p>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O iarbă verde,</a:t>
            </a:r>
          </a:p>
          <a:p>
            <a:r>
              <a:rPr lang="ro-RO" sz="1600" dirty="0">
                <a:latin typeface="Times New Roman" panose="02020603050405020304" pitchFamily="18" charset="0"/>
                <a:cs typeface="Times New Roman" panose="02020603050405020304" pitchFamily="18" charset="0"/>
              </a:rPr>
              <a:t>Un freamăt dulce,</a:t>
            </a:r>
          </a:p>
          <a:p>
            <a:r>
              <a:rPr lang="ro-RO" sz="1600" dirty="0">
                <a:latin typeface="Times New Roman" panose="02020603050405020304" pitchFamily="18" charset="0"/>
                <a:cs typeface="Times New Roman" panose="02020603050405020304" pitchFamily="18" charset="0"/>
              </a:rPr>
              <a:t>O </a:t>
            </a:r>
            <a:r>
              <a:rPr lang="ro-RO" sz="1600" dirty="0" err="1">
                <a:latin typeface="Times New Roman" panose="02020603050405020304" pitchFamily="18" charset="0"/>
                <a:cs typeface="Times New Roman" panose="02020603050405020304" pitchFamily="18" charset="0"/>
              </a:rPr>
              <a:t>pasărică</a:t>
            </a:r>
            <a:r>
              <a:rPr lang="ro-RO" sz="1600" dirty="0">
                <a:latin typeface="Times New Roman" panose="02020603050405020304" pitchFamily="18" charset="0"/>
                <a:cs typeface="Times New Roman" panose="02020603050405020304" pitchFamily="18" charset="0"/>
              </a:rPr>
              <a:t> pe ram,</a:t>
            </a:r>
          </a:p>
          <a:p>
            <a:r>
              <a:rPr lang="ro-RO" sz="1600" dirty="0">
                <a:latin typeface="Times New Roman" panose="02020603050405020304" pitchFamily="18" charset="0"/>
                <a:cs typeface="Times New Roman" panose="02020603050405020304" pitchFamily="18" charset="0"/>
              </a:rPr>
              <a:t>Boltă senină.</a:t>
            </a:r>
          </a:p>
          <a:p>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Unde m-aș duce,</a:t>
            </a:r>
          </a:p>
          <a:p>
            <a:r>
              <a:rPr lang="ro-RO" sz="1600" dirty="0">
                <a:latin typeface="Times New Roman" panose="02020603050405020304" pitchFamily="18" charset="0"/>
                <a:cs typeface="Times New Roman" panose="02020603050405020304" pitchFamily="18" charset="0"/>
              </a:rPr>
              <a:t>Unde m-ar duce</a:t>
            </a:r>
          </a:p>
          <a:p>
            <a:r>
              <a:rPr lang="ro-RO" sz="1600" dirty="0">
                <a:latin typeface="Times New Roman" panose="02020603050405020304" pitchFamily="18" charset="0"/>
                <a:cs typeface="Times New Roman" panose="02020603050405020304" pitchFamily="18" charset="0"/>
              </a:rPr>
              <a:t>Tot voi rămâne</a:t>
            </a:r>
          </a:p>
          <a:p>
            <a:r>
              <a:rPr lang="ro-RO" sz="1600" dirty="0">
                <a:latin typeface="Times New Roman" panose="02020603050405020304" pitchFamily="18" charset="0"/>
                <a:cs typeface="Times New Roman" panose="02020603050405020304" pitchFamily="18" charset="0"/>
              </a:rPr>
              <a:t>Pe veci Codru, cu tine.</a:t>
            </a:r>
          </a:p>
          <a:p>
            <a:r>
              <a:rPr lang="ro-RO" sz="1600" dirty="0">
                <a:latin typeface="Times New Roman" panose="02020603050405020304" pitchFamily="18" charset="0"/>
                <a:cs typeface="Times New Roman" panose="02020603050405020304" pitchFamily="18" charset="0"/>
              </a:rPr>
              <a:t> </a:t>
            </a:r>
          </a:p>
          <a:p>
            <a:r>
              <a:rPr lang="ro-RO" sz="1600" dirty="0">
                <a:latin typeface="Times New Roman" panose="02020603050405020304" pitchFamily="18" charset="0"/>
                <a:cs typeface="Times New Roman" panose="02020603050405020304" pitchFamily="18" charset="0"/>
              </a:rPr>
              <a:t>Codrii mei </a:t>
            </a:r>
            <a:r>
              <a:rPr lang="ro-RO" sz="1600" dirty="0" err="1">
                <a:latin typeface="Times New Roman" panose="02020603050405020304" pitchFamily="18" charset="0"/>
                <a:cs typeface="Times New Roman" panose="02020603050405020304" pitchFamily="18" charset="0"/>
              </a:rPr>
              <a:t>frumoşi</a:t>
            </a:r>
            <a:endParaRPr lang="ro-RO"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Și veșnic foșnitori</a:t>
            </a:r>
          </a:p>
          <a:p>
            <a:r>
              <a:rPr lang="ro-RO" sz="1600" dirty="0">
                <a:latin typeface="Times New Roman" panose="02020603050405020304" pitchFamily="18" charset="0"/>
                <a:cs typeface="Times New Roman" panose="02020603050405020304" pitchFamily="18" charset="0"/>
              </a:rPr>
              <a:t>Aripi </a:t>
            </a:r>
            <a:r>
              <a:rPr lang="ro-RO" sz="1600" dirty="0" err="1">
                <a:latin typeface="Times New Roman" panose="02020603050405020304" pitchFamily="18" charset="0"/>
                <a:cs typeface="Times New Roman" panose="02020603050405020304" pitchFamily="18" charset="0"/>
              </a:rPr>
              <a:t>stiți</a:t>
            </a:r>
            <a:r>
              <a:rPr lang="ro-RO" sz="1600" dirty="0">
                <a:latin typeface="Times New Roman" panose="02020603050405020304" pitchFamily="18" charset="0"/>
                <a:cs typeface="Times New Roman" panose="02020603050405020304" pitchFamily="18" charset="0"/>
              </a:rPr>
              <a:t> să dați voi</a:t>
            </a:r>
          </a:p>
          <a:p>
            <a:r>
              <a:rPr lang="ro-RO" sz="1600" dirty="0">
                <a:latin typeface="Times New Roman" panose="02020603050405020304" pitchFamily="18" charset="0"/>
                <a:cs typeface="Times New Roman" panose="02020603050405020304" pitchFamily="18" charset="0"/>
              </a:rPr>
              <a:t>Fiecărui dor.</a:t>
            </a:r>
          </a:p>
          <a:p>
            <a:r>
              <a:rPr lang="ro-RO"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36691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0" y="0"/>
            <a:ext cx="6270171" cy="230832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Green grass,</a:t>
            </a:r>
          </a:p>
          <a:p>
            <a:r>
              <a:rPr lang="en-US" sz="1600" dirty="0">
                <a:latin typeface="Times New Roman" panose="02020603050405020304" pitchFamily="18" charset="0"/>
                <a:cs typeface="Times New Roman" panose="02020603050405020304" pitchFamily="18" charset="0"/>
              </a:rPr>
              <a:t>A sweet feeling,</a:t>
            </a:r>
          </a:p>
          <a:p>
            <a:r>
              <a:rPr lang="en-US" sz="1600" dirty="0">
                <a:latin typeface="Times New Roman" panose="02020603050405020304" pitchFamily="18" charset="0"/>
                <a:cs typeface="Times New Roman" panose="02020603050405020304" pitchFamily="18" charset="0"/>
              </a:rPr>
              <a:t>A little bird on the branch,</a:t>
            </a:r>
          </a:p>
          <a:p>
            <a:r>
              <a:rPr lang="en-US" sz="1600" dirty="0">
                <a:latin typeface="Times New Roman" panose="02020603050405020304" pitchFamily="18" charset="0"/>
                <a:cs typeface="Times New Roman" panose="02020603050405020304" pitchFamily="18" charset="0"/>
              </a:rPr>
              <a:t>Clear welkin.</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Wherever I go,</a:t>
            </a:r>
          </a:p>
          <a:p>
            <a:r>
              <a:rPr lang="en-US" sz="1600" dirty="0">
                <a:latin typeface="Times New Roman" panose="02020603050405020304" pitchFamily="18" charset="0"/>
                <a:cs typeface="Times New Roman" panose="02020603050405020304" pitchFamily="18" charset="0"/>
              </a:rPr>
              <a:t>Wherever it takes me,</a:t>
            </a:r>
          </a:p>
          <a:p>
            <a:r>
              <a:rPr lang="en-US" sz="1600" dirty="0">
                <a:latin typeface="Times New Roman" panose="02020603050405020304" pitchFamily="18" charset="0"/>
                <a:cs typeface="Times New Roman" panose="02020603050405020304" pitchFamily="18" charset="0"/>
              </a:rPr>
              <a:t>I will stay with you</a:t>
            </a:r>
          </a:p>
          <a:p>
            <a:r>
              <a:rPr lang="en-US" sz="1600" dirty="0">
                <a:latin typeface="Times New Roman" panose="02020603050405020304" pitchFamily="18" charset="0"/>
                <a:cs typeface="Times New Roman" panose="02020603050405020304" pitchFamily="18" charset="0"/>
              </a:rPr>
              <a:t>For ages to come, forest</a:t>
            </a:r>
            <a:endParaRPr lang="ro-RO" sz="1600" dirty="0">
              <a:latin typeface="Times New Roman" panose="02020603050405020304" pitchFamily="18" charset="0"/>
              <a:cs typeface="Times New Roman" panose="02020603050405020304" pitchFamily="18" charset="0"/>
            </a:endParaRPr>
          </a:p>
        </p:txBody>
      </p:sp>
      <p:sp>
        <p:nvSpPr>
          <p:cNvPr id="3" name="CasetăText 2"/>
          <p:cNvSpPr txBox="1"/>
          <p:nvPr/>
        </p:nvSpPr>
        <p:spPr>
          <a:xfrm>
            <a:off x="6056416" y="0"/>
            <a:ext cx="6135584" cy="2308324"/>
          </a:xfrm>
          <a:prstGeom prst="rect">
            <a:avLst/>
          </a:prstGeom>
          <a:noFill/>
        </p:spPr>
        <p:txBody>
          <a:bodyPr wrap="square" rtlCol="0">
            <a:spAutoFit/>
          </a:bodyPr>
          <a:lstStyle/>
          <a:p>
            <a:r>
              <a:rPr lang="ro-RO" sz="1600">
                <a:latin typeface="Times New Roman" panose="02020603050405020304" pitchFamily="18" charset="0"/>
                <a:cs typeface="Times New Roman" panose="02020603050405020304" pitchFamily="18" charset="0"/>
              </a:rPr>
              <a:t>O iarbă verde,</a:t>
            </a:r>
          </a:p>
          <a:p>
            <a:r>
              <a:rPr lang="ro-RO" sz="1600">
                <a:latin typeface="Times New Roman" panose="02020603050405020304" pitchFamily="18" charset="0"/>
                <a:cs typeface="Times New Roman" panose="02020603050405020304" pitchFamily="18" charset="0"/>
              </a:rPr>
              <a:t>Un freamăt dulce,</a:t>
            </a:r>
          </a:p>
          <a:p>
            <a:r>
              <a:rPr lang="ro-RO" sz="1600">
                <a:latin typeface="Times New Roman" panose="02020603050405020304" pitchFamily="18" charset="0"/>
                <a:cs typeface="Times New Roman" panose="02020603050405020304" pitchFamily="18" charset="0"/>
              </a:rPr>
              <a:t>O pasărică pe ram,</a:t>
            </a:r>
          </a:p>
          <a:p>
            <a:r>
              <a:rPr lang="ro-RO" sz="1600">
                <a:latin typeface="Times New Roman" panose="02020603050405020304" pitchFamily="18" charset="0"/>
                <a:cs typeface="Times New Roman" panose="02020603050405020304" pitchFamily="18" charset="0"/>
              </a:rPr>
              <a:t>Boltă senină.</a:t>
            </a:r>
          </a:p>
          <a:p>
            <a:r>
              <a:rPr lang="ro-RO" sz="1600">
                <a:latin typeface="Times New Roman" panose="02020603050405020304" pitchFamily="18" charset="0"/>
                <a:cs typeface="Times New Roman" panose="02020603050405020304" pitchFamily="18" charset="0"/>
              </a:rPr>
              <a:t> </a:t>
            </a:r>
          </a:p>
          <a:p>
            <a:r>
              <a:rPr lang="ro-RO" sz="1600">
                <a:latin typeface="Times New Roman" panose="02020603050405020304" pitchFamily="18" charset="0"/>
                <a:cs typeface="Times New Roman" panose="02020603050405020304" pitchFamily="18" charset="0"/>
              </a:rPr>
              <a:t>Unde m-aș duce,</a:t>
            </a:r>
          </a:p>
          <a:p>
            <a:r>
              <a:rPr lang="ro-RO" sz="1600">
                <a:latin typeface="Times New Roman" panose="02020603050405020304" pitchFamily="18" charset="0"/>
                <a:cs typeface="Times New Roman" panose="02020603050405020304" pitchFamily="18" charset="0"/>
              </a:rPr>
              <a:t>Unde m-ar duce</a:t>
            </a:r>
          </a:p>
          <a:p>
            <a:r>
              <a:rPr lang="ro-RO" sz="1600">
                <a:latin typeface="Times New Roman" panose="02020603050405020304" pitchFamily="18" charset="0"/>
                <a:cs typeface="Times New Roman" panose="02020603050405020304" pitchFamily="18" charset="0"/>
              </a:rPr>
              <a:t>Tot voi rămâne</a:t>
            </a:r>
          </a:p>
          <a:p>
            <a:r>
              <a:rPr lang="ro-RO" sz="1600">
                <a:latin typeface="Times New Roman" panose="02020603050405020304" pitchFamily="18" charset="0"/>
                <a:cs typeface="Times New Roman" panose="02020603050405020304" pitchFamily="18" charset="0"/>
              </a:rPr>
              <a:t>Pe veci Codru, cu tine.</a:t>
            </a:r>
            <a:endParaRPr lang="ro-RO" sz="1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2D68064-7E70-47C8-92C6-5E86DE09D68B}"/>
              </a:ext>
            </a:extLst>
          </p:cNvPr>
          <p:cNvSpPr txBox="1"/>
          <p:nvPr/>
        </p:nvSpPr>
        <p:spPr>
          <a:xfrm>
            <a:off x="0" y="2995127"/>
            <a:ext cx="12120465" cy="2800767"/>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 The lyrics of this song show the strong connection between people and nature. The forest has remained the place where each person goes to find his/her peace. It is relaxing and healthy to wonder through its old trees. Even the birds sing sitting on the branches and they try to show their joy for being friends with the forest. For each of us, the song of a bird, the sound of a leaf falling or moving in the wind or the creaking of a branch,  seem to become a song the forest offers to each person that visits it. We all have many memories when going to the forest. These tall trees called “my good friends” are a proof of the past, of steadiness and courage.</a:t>
            </a:r>
          </a:p>
          <a:p>
            <a:r>
              <a:rPr lang="ro-RO" sz="1600" dirty="0">
                <a:latin typeface="Times New Roman" panose="02020603050405020304" pitchFamily="18" charset="0"/>
                <a:cs typeface="Times New Roman" panose="02020603050405020304" pitchFamily="18" charset="0"/>
              </a:rPr>
              <a:t> We, the Romanians, sing about  nature in many of our songs. The forest appears frequently in our songs, nature having multiple meanings: the nature that is like a frame, the witness, the protector, the land of peace and loneliness, which has always joined us, the human beings when in pain or joy, it can be seen as a hero ,a human who passes trough different stages but it is always by our side.</a:t>
            </a:r>
          </a:p>
          <a:p>
            <a:r>
              <a:rPr lang="ro-RO" sz="1600" dirty="0">
                <a:latin typeface="Times New Roman" panose="02020603050405020304" pitchFamily="18" charset="0"/>
                <a:cs typeface="Times New Roman" panose="02020603050405020304" pitchFamily="18" charset="0"/>
              </a:rPr>
              <a:t>             The Romanians were a people of shepherds, who have long enjoyed the beauty of nature. There is a strong connection with the flocks. We are people full of originality and we love to celebrate nature when in bloom and in harvest. The forest is the symbol of strength and eternity, because of its unbeatable vitality. His liveliness is not because of its wind or rain, but because of the passage of time and its greatness</a:t>
            </a: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26333174"/>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TotalTime>
  <Words>5950</Words>
  <Application>Microsoft Office PowerPoint</Application>
  <PresentationFormat>Widescreen</PresentationFormat>
  <Paragraphs>539</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Temă Office</vt:lpstr>
      <vt:lpstr>PowerPoint Presentation</vt:lpstr>
      <vt:lpstr>PowerPoint Presentation</vt:lpstr>
      <vt:lpstr>PowerPoint Presentation</vt:lpstr>
      <vt:lpstr>PowerPoint Presentation</vt:lpstr>
      <vt:lpstr>PowerPoint Presentation</vt:lpstr>
      <vt:lpstr>IF I WERE LIKE YOU, FOREST                                        CODRULE DE-AȘ FI CA TINE </vt:lpstr>
      <vt:lpstr>PowerPoint Presentation</vt:lpstr>
      <vt:lpstr>PowerPoint Presentation</vt:lpstr>
      <vt:lpstr>PowerPoint Presentation</vt:lpstr>
      <vt:lpstr>PowerPoint Presentation</vt:lpstr>
      <vt:lpstr>COME ON TOP OF THE MOUNTAIN            HAI, SUS ÎN VÂRFUL MUNTELUI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HP</dc:creator>
  <cp:lastModifiedBy>Lenovo</cp:lastModifiedBy>
  <cp:revision>68</cp:revision>
  <dcterms:created xsi:type="dcterms:W3CDTF">2019-05-08T11:18:09Z</dcterms:created>
  <dcterms:modified xsi:type="dcterms:W3CDTF">2019-05-20T06:25:36Z</dcterms:modified>
</cp:coreProperties>
</file>