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9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9C1"/>
    <a:srgbClr val="A13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594" autoAdjust="0"/>
  </p:normalViewPr>
  <p:slideViewPr>
    <p:cSldViewPr snapToGrid="0" snapToObjects="1">
      <p:cViewPr>
        <p:scale>
          <a:sx n="80" d="100"/>
          <a:sy n="80" d="100"/>
        </p:scale>
        <p:origin x="-780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9320" y="1209040"/>
            <a:ext cx="8829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u="sng" dirty="0" smtClean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'</a:t>
            </a:r>
            <a:r>
              <a:rPr lang="es-ES" sz="3600" b="1" u="sng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Music- </a:t>
            </a:r>
            <a:r>
              <a:rPr lang="es-ES" sz="3600" b="1" u="sng" dirty="0" err="1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what</a:t>
            </a:r>
            <a:r>
              <a:rPr lang="es-ES" sz="3600" b="1" u="sng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and </a:t>
            </a:r>
            <a:r>
              <a:rPr lang="es-ES" sz="3600" b="1" u="sng" dirty="0" err="1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why</a:t>
            </a:r>
            <a:r>
              <a:rPr lang="es-ES" sz="3600" b="1" u="sng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 listen </a:t>
            </a:r>
            <a:r>
              <a:rPr lang="es-ES" sz="3600" b="1" u="sng" dirty="0" err="1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</a:t>
            </a:r>
            <a:r>
              <a:rPr lang="es-ES" sz="3600" b="1" u="sng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.'</a:t>
            </a:r>
            <a:r>
              <a:rPr lang="es-ES_tradnl" sz="3600" b="1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srgbClr val="B939C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s-ES" sz="3600" b="1" dirty="0">
              <a:ln w="6350" cmpd="sng">
                <a:solidFill>
                  <a:srgbClr val="000000"/>
                </a:solidFill>
                <a:prstDash val="solid"/>
              </a:ln>
              <a:solidFill>
                <a:srgbClr val="B939C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62600" y="1975275"/>
            <a:ext cx="4551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This </a:t>
            </a:r>
            <a:r>
              <a:rPr lang="es-ES" dirty="0" err="1" smtClean="0">
                <a:latin typeface="Times New Roman"/>
                <a:cs typeface="Times New Roman"/>
              </a:rPr>
              <a:t>survey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conducted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>
                <a:latin typeface="Times New Roman"/>
                <a:cs typeface="Times New Roman"/>
              </a:rPr>
              <a:t>in </a:t>
            </a:r>
            <a:r>
              <a:rPr lang="es-ES" dirty="0" err="1" smtClean="0">
                <a:latin typeface="Times New Roman"/>
                <a:cs typeface="Times New Roman"/>
              </a:rPr>
              <a:t>our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school</a:t>
            </a:r>
            <a:r>
              <a:rPr lang="es-ES" dirty="0" smtClean="0">
                <a:latin typeface="Times New Roman"/>
                <a:cs typeface="Times New Roman"/>
              </a:rPr>
              <a:t>, IES Pablo Ruiz Picasso, shows </a:t>
            </a:r>
            <a:r>
              <a:rPr lang="es-ES" dirty="0" err="1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b="1" dirty="0" err="1" smtClean="0">
                <a:latin typeface="Times New Roman"/>
                <a:cs typeface="Times New Roman"/>
              </a:rPr>
              <a:t>results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about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the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b="1" dirty="0" smtClean="0">
                <a:latin typeface="Times New Roman"/>
                <a:cs typeface="Times New Roman"/>
              </a:rPr>
              <a:t>musical </a:t>
            </a:r>
            <a:r>
              <a:rPr lang="es-ES" b="1" dirty="0" err="1" smtClean="0">
                <a:latin typeface="Times New Roman"/>
                <a:cs typeface="Times New Roman"/>
              </a:rPr>
              <a:t>preferences</a:t>
            </a:r>
            <a:r>
              <a:rPr lang="es-ES" b="1" dirty="0" smtClean="0">
                <a:latin typeface="Times New Roman"/>
                <a:cs typeface="Times New Roman"/>
              </a:rPr>
              <a:t> </a:t>
            </a:r>
            <a:r>
              <a:rPr lang="es-ES" dirty="0" smtClean="0">
                <a:latin typeface="Times New Roman"/>
                <a:cs typeface="Times New Roman"/>
              </a:rPr>
              <a:t>of 100 of </a:t>
            </a:r>
            <a:r>
              <a:rPr lang="es-ES" dirty="0" err="1" smtClean="0">
                <a:latin typeface="Times New Roman"/>
                <a:cs typeface="Times New Roman"/>
              </a:rPr>
              <a:t>our</a:t>
            </a:r>
            <a:r>
              <a:rPr lang="es-ES" dirty="0" smtClean="0">
                <a:latin typeface="Times New Roman"/>
                <a:cs typeface="Times New Roman"/>
              </a:rPr>
              <a:t> students.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4" name="Imagen 3" descr="https://lh6.googleusercontent.com/vNafPJyfRjGUMHH3UqFS9FmrJO_vYEfgM2BHHjCsNW4qZqpKYwa6UW2CYuKCzrqPLuRyEevBLmN7RQhle6OyLsIb5vCedTpC9puFIVBFBR590S_fZfneuf5elL-3efhXmvIIOUz7RHVUawfq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64149"/>
            <a:ext cx="1513839" cy="107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6852" l="5237" r="89930">
                        <a14:foregroundMark x1="13797" y1="60926" x2="13797" y2="60926"/>
                        <a14:foregroundMark x1="16113" y1="67963" x2="16113" y2="67963"/>
                        <a14:foregroundMark x1="5438" y1="66574" x2="5438" y2="66574"/>
                        <a14:foregroundMark x1="25277" y1="25556" x2="25277" y2="25556"/>
                        <a14:foregroundMark x1="32125" y1="29352" x2="32125" y2="29352"/>
                        <a14:foregroundMark x1="61531" y1="26574" x2="61531" y2="26574"/>
                        <a14:foregroundMark x1="44310" y1="5556" x2="44310" y2="5556"/>
                        <a14:foregroundMark x1="47734" y1="8704" x2="47734" y2="8704"/>
                        <a14:foregroundMark x1="54582" y1="10463" x2="54582" y2="10463"/>
                        <a14:foregroundMark x1="47029" y1="12593" x2="47029" y2="12593"/>
                        <a14:foregroundMark x1="15005" y1="24815" x2="15005" y2="24815"/>
                        <a14:foregroundMark x1="12689" y1="30833" x2="12689" y2="30833"/>
                        <a14:foregroundMark x1="11178" y1="25556" x2="11178" y2="25556"/>
                        <a14:foregroundMark x1="24874" y1="48704" x2="24874" y2="48704"/>
                        <a14:foregroundMark x1="50856" y1="69722" x2="50856" y2="69722"/>
                        <a14:foregroundMark x1="80967" y1="67222" x2="80967" y2="67222"/>
                        <a14:foregroundMark x1="16918" y1="79537" x2="16918" y2="79537"/>
                        <a14:foregroundMark x1="22961" y1="62315" x2="22961" y2="62315"/>
                        <a14:foregroundMark x1="61833" y1="86852" x2="61833" y2="86852"/>
                        <a14:foregroundMark x1="69486" y1="23426" x2="69486" y2="23426"/>
                        <a14:foregroundMark x1="27593" y1="64074" x2="27593" y2="64074"/>
                        <a14:foregroundMark x1="26788" y1="67222" x2="26788" y2="67222"/>
                        <a14:foregroundMark x1="22256" y1="31111" x2="22256" y2="31111"/>
                        <a14:foregroundMark x1="18429" y1="22685" x2="18429" y2="22685"/>
                        <a14:foregroundMark x1="50050" y1="63796" x2="50050" y2="63796"/>
                        <a14:foregroundMark x1="34038" y1="25185" x2="34038" y2="25185"/>
                        <a14:foregroundMark x1="82075" y1="69352" x2="82075" y2="69352"/>
                        <a14:backgroundMark x1="18731" y1="29074" x2="18731" y2="29074"/>
                        <a14:backgroundMark x1="54582" y1="65185" x2="54582" y2="65185"/>
                      </a14:backgroundRemoval>
                    </a14:imgEffect>
                  </a14:imgLayer>
                </a14:imgProps>
              </a:ext>
            </a:extLst>
          </a:blip>
          <a:srcRect b="7851"/>
          <a:stretch/>
        </p:blipFill>
        <p:spPr>
          <a:xfrm rot="20425785">
            <a:off x="5699292" y="2529324"/>
            <a:ext cx="3226739" cy="32338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4718" y="4131271"/>
            <a:ext cx="3987482" cy="16662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5956">
            <a:off x="-276691" y="3117063"/>
            <a:ext cx="4181295" cy="26380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575" y1="59390" x2="47575" y2="59390"/>
                        <a14:foregroundMark x1="50490" y1="67145" x2="50490" y2="67145"/>
                        <a14:foregroundMark x1="47885" y1="55476" x2="47885" y2="55476"/>
                        <a14:foregroundMark x1="51135" y1="86140" x2="51135" y2="86140"/>
                        <a14:backgroundMark x1="51446" y1="62801" x2="51446" y2="62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0836" y="3108960"/>
            <a:ext cx="2455082" cy="1633788"/>
          </a:xfrm>
          <a:prstGeom prst="rect">
            <a:avLst/>
          </a:prstGeom>
        </p:spPr>
      </p:pic>
      <p:pic>
        <p:nvPicPr>
          <p:cNvPr id="10" name="Imagen 9" descr="logo.png"/>
          <p:cNvPicPr>
            <a:picLocks noChangeAspect="1"/>
          </p:cNvPicPr>
          <p:nvPr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12" y="0"/>
            <a:ext cx="854666" cy="120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ángulo 12"/>
          <p:cNvSpPr/>
          <p:nvPr/>
        </p:nvSpPr>
        <p:spPr>
          <a:xfrm>
            <a:off x="1879720" y="356532"/>
            <a:ext cx="5712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‘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Music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: a 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melodic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methodology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into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teaching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 and </a:t>
            </a:r>
            <a:r>
              <a:rPr lang="es-ES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learning</a:t>
            </a:r>
            <a:r>
              <a:rPr lang="es-ES" b="1" i="1" dirty="0">
                <a:solidFill>
                  <a:prstClr val="black"/>
                </a:solidFill>
                <a:latin typeface="Times New Roman"/>
                <a:cs typeface="Times New Roman"/>
              </a:rPr>
              <a:t>’</a:t>
            </a:r>
            <a:endParaRPr lang="es-ES_tradnl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4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91360" y="271195"/>
            <a:ext cx="557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9. 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prefer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listen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music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coming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from</a:t>
            </a:r>
            <a:r>
              <a:rPr lang="es-ES" dirty="0">
                <a:latin typeface="Times New Roman"/>
                <a:cs typeface="Times New Roman"/>
              </a:rPr>
              <a:t>: ?</a:t>
            </a:r>
          </a:p>
        </p:txBody>
      </p:sp>
      <p:pic>
        <p:nvPicPr>
          <p:cNvPr id="5" name="Imagen 4" descr="Captura de pantalla 2020-02-03 a las 15.10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7082" r="18452" b="5709"/>
          <a:stretch/>
        </p:blipFill>
        <p:spPr>
          <a:xfrm>
            <a:off x="1747520" y="955040"/>
            <a:ext cx="5303520" cy="258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" y="3535680"/>
            <a:ext cx="37973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4267200" y="4119007"/>
            <a:ext cx="466344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/>
                <a:cs typeface="Times New Roman"/>
              </a:rPr>
              <a:t>IT SEEMS CLEAR THAT OUR STUDENTS PREFER THE </a:t>
            </a:r>
            <a:r>
              <a:rPr lang="es-ES" sz="1400" b="1" dirty="0" smtClean="0">
                <a:latin typeface="Times New Roman"/>
                <a:cs typeface="Times New Roman"/>
              </a:rPr>
              <a:t>LIFELIKE LISTENING EXPERIENCE </a:t>
            </a:r>
            <a:r>
              <a:rPr lang="es-ES" sz="1400" dirty="0" smtClean="0">
                <a:latin typeface="Times New Roman"/>
                <a:cs typeface="Times New Roman"/>
              </a:rPr>
              <a:t>AND THE </a:t>
            </a:r>
            <a:r>
              <a:rPr lang="es-ES" sz="1400" b="1" dirty="0" smtClean="0">
                <a:latin typeface="Times New Roman"/>
                <a:cs typeface="Times New Roman"/>
              </a:rPr>
              <a:t>COMFORT</a:t>
            </a:r>
            <a:r>
              <a:rPr lang="es-ES" sz="1400" dirty="0" smtClean="0">
                <a:latin typeface="Times New Roman"/>
                <a:cs typeface="Times New Roman"/>
              </a:rPr>
              <a:t> PROVIDED BY HEADPHONES WHILE LISTENING TO MUSIC.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3058" l="3846" r="94712">
                        <a14:foregroundMark x1="14423" y1="12810" x2="14423" y2="12810"/>
                        <a14:foregroundMark x1="94712" y1="19008" x2="94712" y2="19008"/>
                        <a14:foregroundMark x1="61058" y1="19835" x2="61058" y2="19835"/>
                        <a14:foregroundMark x1="53846" y1="4132" x2="53846" y2="4132"/>
                        <a14:foregroundMark x1="19712" y1="60744" x2="19712" y2="60744"/>
                        <a14:foregroundMark x1="25962" y1="24793" x2="25962" y2="24793"/>
                        <a14:foregroundMark x1="40865" y1="21901" x2="40865" y2="21901"/>
                        <a14:foregroundMark x1="54327" y1="21074" x2="54327" y2="21074"/>
                        <a14:foregroundMark x1="70673" y1="23967" x2="70673" y2="23967"/>
                        <a14:foregroundMark x1="82212" y1="57851" x2="82212" y2="57851"/>
                        <a14:foregroundMark x1="3846" y1="33058" x2="3846" y2="33058"/>
                        <a14:foregroundMark x1="10096" y1="71901" x2="10096" y2="71901"/>
                        <a14:foregroundMark x1="87019" y1="73967" x2="87019" y2="73967"/>
                        <a14:foregroundMark x1="57692" y1="75207" x2="57692" y2="75207"/>
                      </a14:backgroundRemoval>
                    </a14:imgEffect>
                  </a14:imgLayer>
                </a14:imgProps>
              </a:ext>
            </a:extLst>
          </a:blip>
          <a:srcRect b="7190"/>
          <a:stretch/>
        </p:blipFill>
        <p:spPr>
          <a:xfrm>
            <a:off x="3210560" y="4616212"/>
            <a:ext cx="1493520" cy="16127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778" l="9778" r="89778">
                        <a14:foregroundMark x1="49333" y1="6667" x2="49333" y2="6667"/>
                        <a14:foregroundMark x1="27111" y1="42222" x2="27111" y2="4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88328">
            <a:off x="1263651" y="782320"/>
            <a:ext cx="1455420" cy="14554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8" b="96142" l="4471" r="96471">
                        <a14:foregroundMark x1="11529" y1="14540" x2="11529" y2="14540"/>
                        <a14:foregroundMark x1="14588" y1="14540" x2="14588" y2="14540"/>
                        <a14:foregroundMark x1="8235" y1="43917" x2="8235" y2="43917"/>
                        <a14:foregroundMark x1="4471" y1="32344" x2="4471" y2="32344"/>
                        <a14:foregroundMark x1="27059" y1="10682" x2="27059" y2="10682"/>
                        <a14:foregroundMark x1="23529" y1="7418" x2="23529" y2="7418"/>
                        <a14:foregroundMark x1="73647" y1="3858" x2="73647" y2="3858"/>
                        <a14:foregroundMark x1="92941" y1="19288" x2="92941" y2="19288"/>
                        <a14:foregroundMark x1="24235" y1="96439" x2="24235" y2="96439"/>
                        <a14:foregroundMark x1="96471" y1="70326" x2="96471" y2="70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901" y="2415801"/>
            <a:ext cx="1346807" cy="10679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2000" y1="49400" x2="32000" y2="49400"/>
                        <a14:foregroundMark x1="40200" y1="69400" x2="40200" y2="69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7110" y="885190"/>
            <a:ext cx="1400810" cy="14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69440" y="200075"/>
            <a:ext cx="573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10. 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know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lyrics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all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songs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like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5" name="Imagen 4" descr="Captura de pantalla 2020-02-03 a las 15.11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b="11029"/>
          <a:stretch/>
        </p:blipFill>
        <p:spPr>
          <a:xfrm>
            <a:off x="81280" y="926509"/>
            <a:ext cx="8950960" cy="285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39003" y="3721576"/>
            <a:ext cx="176731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ALWAYS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64923" y="3721576"/>
            <a:ext cx="176731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NEVER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92480" y="4521200"/>
            <a:ext cx="7426960" cy="2246769"/>
          </a:xfrm>
          <a:prstGeom prst="rect">
            <a:avLst/>
          </a:prstGeom>
          <a:solidFill>
            <a:schemeClr val="lt1">
              <a:alpha val="3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u="sng" dirty="0" smtClean="0">
                <a:latin typeface="Times New Roman"/>
                <a:cs typeface="Times New Roman"/>
              </a:rPr>
              <a:t>ANALYSIS OF THESE RESULTS: </a:t>
            </a:r>
          </a:p>
          <a:p>
            <a:pPr algn="ctr"/>
            <a:endParaRPr lang="es-ES" sz="1400" b="1" u="sng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s-ES" sz="1400" dirty="0" err="1" smtClean="0">
                <a:latin typeface="Times New Roman"/>
                <a:cs typeface="Times New Roman"/>
              </a:rPr>
              <a:t>Most</a:t>
            </a:r>
            <a:r>
              <a:rPr lang="es-ES" sz="1400" dirty="0" smtClean="0">
                <a:latin typeface="Times New Roman"/>
                <a:cs typeface="Times New Roman"/>
              </a:rPr>
              <a:t> students,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34.1%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them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say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ALWAYS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know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lyrics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songs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listen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Times New Roman"/>
                <a:cs typeface="Times New Roman"/>
              </a:rPr>
              <a:t>A total of </a:t>
            </a:r>
            <a:r>
              <a:rPr lang="es-ES" sz="1400" b="1" dirty="0" smtClean="0">
                <a:latin typeface="Times New Roman"/>
                <a:cs typeface="Times New Roman"/>
              </a:rPr>
              <a:t>46.3%</a:t>
            </a:r>
            <a:r>
              <a:rPr lang="es-ES" sz="1400" dirty="0" smtClean="0">
                <a:latin typeface="Times New Roman"/>
                <a:cs typeface="Times New Roman"/>
              </a:rPr>
              <a:t> of students </a:t>
            </a:r>
            <a:r>
              <a:rPr lang="es-ES" sz="1400" b="1" dirty="0" smtClean="0">
                <a:latin typeface="Times New Roman"/>
                <a:cs typeface="Times New Roman"/>
              </a:rPr>
              <a:t>ALMOST ALWAYS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QUITE OFTEN </a:t>
            </a:r>
            <a:r>
              <a:rPr lang="es-ES" sz="1400" dirty="0" err="1" smtClean="0">
                <a:latin typeface="Times New Roman"/>
                <a:cs typeface="Times New Roman"/>
              </a:rPr>
              <a:t>know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lyrics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songs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s-ES" sz="1400" dirty="0" err="1" smtClean="0">
                <a:latin typeface="Times New Roman"/>
                <a:cs typeface="Times New Roman"/>
              </a:rPr>
              <a:t>Finally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only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19.5%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them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HARDLY EVER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NEVER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know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lyrics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songs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they</a:t>
            </a:r>
            <a:r>
              <a:rPr lang="es-ES" sz="1400" dirty="0" smtClean="0">
                <a:latin typeface="Times New Roman"/>
                <a:cs typeface="Times New Roman"/>
              </a:rPr>
              <a:t> listen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19" l="3721" r="92558">
                        <a14:foregroundMark x1="61395" y1="5116" x2="61395" y2="5116"/>
                        <a14:foregroundMark x1="93953" y1="53953" x2="93953" y2="53953"/>
                        <a14:foregroundMark x1="45581" y1="94419" x2="45581" y2="94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420" y="3891280"/>
            <a:ext cx="1110503" cy="11105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4667" l="4000" r="93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8800" y="200075"/>
            <a:ext cx="1616287" cy="16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58720" y="30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11. </a:t>
            </a:r>
            <a:r>
              <a:rPr lang="es-ES" dirty="0" err="1" smtClean="0">
                <a:latin typeface="Times New Roman"/>
                <a:cs typeface="Times New Roman"/>
              </a:rPr>
              <a:t>Where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>
                <a:latin typeface="Times New Roman"/>
                <a:cs typeface="Times New Roman"/>
              </a:rPr>
              <a:t>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usually</a:t>
            </a:r>
            <a:r>
              <a:rPr lang="es-ES" dirty="0">
                <a:latin typeface="Times New Roman"/>
                <a:cs typeface="Times New Roman"/>
              </a:rPr>
              <a:t> listen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music</a:t>
            </a:r>
            <a:r>
              <a:rPr lang="es-ES" dirty="0" smtClean="0">
                <a:latin typeface="Times New Roman"/>
                <a:cs typeface="Times New Roman"/>
              </a:rPr>
              <a:t>?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5" name="Imagen 4" descr="Captura de pantalla 2020-02-03 a las 15.12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13705"/>
          <a:stretch/>
        </p:blipFill>
        <p:spPr>
          <a:xfrm>
            <a:off x="0" y="1418669"/>
            <a:ext cx="9144000" cy="242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Captura de pantalla 2020-02-03 a las 15.12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 b="17553"/>
          <a:stretch/>
        </p:blipFill>
        <p:spPr>
          <a:xfrm>
            <a:off x="713740" y="3846909"/>
            <a:ext cx="7696200" cy="275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589280" y="886659"/>
            <a:ext cx="81991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SOME STUDENTS SEEM TO HAVE A CLEAR PREFERENCE, CHOOSING </a:t>
            </a:r>
            <a:r>
              <a:rPr lang="es-ES" sz="14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PRIVATE SPACES 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TO LISTEN TO MUSIC LIKE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THEIR HOME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,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THEIR BEDROOM 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OR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THE SHOWER</a:t>
            </a:r>
            <a:endParaRPr lang="es-ES" sz="1400" b="1" u="sng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7040" y="4310580"/>
            <a:ext cx="81991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SOME OTHER STUDENTS SEEM TO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DIVIDE UP THE PLACES 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THEY CHOOSE TO LISTEN TO MUSIC ALMOST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EQUALLY </a:t>
            </a:r>
            <a:endParaRPr lang="es-ES" sz="1400" b="1" u="sng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80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18438" y="311110"/>
            <a:ext cx="776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12. </a:t>
            </a:r>
            <a:r>
              <a:rPr lang="es-ES" dirty="0" err="1" smtClean="0">
                <a:latin typeface="Times New Roman"/>
                <a:cs typeface="Times New Roman"/>
              </a:rPr>
              <a:t>What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>
                <a:latin typeface="Times New Roman"/>
                <a:cs typeface="Times New Roman"/>
              </a:rPr>
              <a:t>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prefer</a:t>
            </a:r>
            <a:r>
              <a:rPr lang="es-ES" dirty="0" smtClean="0">
                <a:latin typeface="Times New Roman"/>
                <a:cs typeface="Times New Roman"/>
              </a:rPr>
              <a:t>: </a:t>
            </a:r>
            <a:r>
              <a:rPr lang="es-ES" dirty="0" err="1" smtClean="0">
                <a:latin typeface="Times New Roman"/>
                <a:cs typeface="Times New Roman"/>
              </a:rPr>
              <a:t>songs</a:t>
            </a:r>
            <a:r>
              <a:rPr lang="es-ES" dirty="0" smtClean="0">
                <a:latin typeface="Times New Roman"/>
                <a:cs typeface="Times New Roman"/>
              </a:rPr>
              <a:t> in </a:t>
            </a:r>
            <a:r>
              <a:rPr lang="es-ES" dirty="0" err="1" smtClean="0">
                <a:latin typeface="Times New Roman"/>
                <a:cs typeface="Times New Roman"/>
              </a:rPr>
              <a:t>your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mother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tongue</a:t>
            </a:r>
            <a:r>
              <a:rPr lang="es-ES" dirty="0" smtClean="0">
                <a:latin typeface="Times New Roman"/>
                <a:cs typeface="Times New Roman"/>
              </a:rPr>
              <a:t>, </a:t>
            </a:r>
            <a:r>
              <a:rPr lang="es-ES" dirty="0" err="1" smtClean="0">
                <a:latin typeface="Times New Roman"/>
                <a:cs typeface="Times New Roman"/>
              </a:rPr>
              <a:t>songs</a:t>
            </a:r>
            <a:r>
              <a:rPr lang="es-ES" dirty="0" smtClean="0">
                <a:latin typeface="Times New Roman"/>
                <a:cs typeface="Times New Roman"/>
              </a:rPr>
              <a:t> in English </a:t>
            </a:r>
            <a:r>
              <a:rPr lang="es-ES" dirty="0" err="1" smtClean="0">
                <a:latin typeface="Times New Roman"/>
                <a:cs typeface="Times New Roman"/>
              </a:rPr>
              <a:t>or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others</a:t>
            </a:r>
            <a:r>
              <a:rPr lang="es-ES" dirty="0" smtClean="0">
                <a:latin typeface="Times New Roman"/>
                <a:cs typeface="Times New Roman"/>
              </a:rPr>
              <a:t>? 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5" name="Imagen 4" descr="Captura de pantalla 2020-02-03 a las 15.12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8286" r="48648"/>
          <a:stretch/>
        </p:blipFill>
        <p:spPr>
          <a:xfrm>
            <a:off x="3307332" y="1137920"/>
            <a:ext cx="2479040" cy="2550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5923803" y="2979476"/>
            <a:ext cx="244348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SONGS IN ENGLISH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11723" y="2425478"/>
            <a:ext cx="244348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SONGS IN YOUR MOTHER TONGUE: SPANISH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690644" y="1117599"/>
            <a:ext cx="299667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OTHERS: BOTH – ANY LANGUAGE – FRENCH – ARAB – KOREAN – RUMANIAN… 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14" name="CuadroTexto 13"/>
          <p:cNvSpPr txBox="1"/>
          <p:nvPr/>
        </p:nvSpPr>
        <p:spPr>
          <a:xfrm rot="9177566">
            <a:off x="5492624" y="2745509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5" name="CuadroTexto 14"/>
          <p:cNvSpPr txBox="1"/>
          <p:nvPr/>
        </p:nvSpPr>
        <p:spPr>
          <a:xfrm rot="6016951">
            <a:off x="5315076" y="116147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6" name="CuadroTexto 15"/>
          <p:cNvSpPr txBox="1"/>
          <p:nvPr/>
        </p:nvSpPr>
        <p:spPr>
          <a:xfrm rot="16890472">
            <a:off x="2861454" y="2641681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11723" y="4226560"/>
            <a:ext cx="7779207" cy="1600438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sz="1400" b="1" u="sng" dirty="0">
                <a:solidFill>
                  <a:prstClr val="black"/>
                </a:solidFill>
                <a:latin typeface="Times New Roman"/>
                <a:cs typeface="Times New Roman"/>
              </a:rPr>
              <a:t>ANALYSIS OF THESE RESULTS: </a:t>
            </a:r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dirty="0" smtClean="0">
                <a:latin typeface="Times New Roman"/>
                <a:cs typeface="Times New Roman"/>
              </a:rPr>
              <a:t>In </a:t>
            </a:r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case, </a:t>
            </a:r>
            <a:r>
              <a:rPr lang="es-ES" sz="1400" dirty="0" err="1" smtClean="0">
                <a:latin typeface="Times New Roman"/>
                <a:cs typeface="Times New Roman"/>
              </a:rPr>
              <a:t>our</a:t>
            </a:r>
            <a:r>
              <a:rPr lang="es-ES" sz="1400" dirty="0" smtClean="0">
                <a:latin typeface="Times New Roman"/>
                <a:cs typeface="Times New Roman"/>
              </a:rPr>
              <a:t> students are </a:t>
            </a:r>
            <a:r>
              <a:rPr lang="es-ES" sz="1400" dirty="0" err="1" smtClean="0">
                <a:latin typeface="Times New Roman"/>
                <a:cs typeface="Times New Roman"/>
              </a:rPr>
              <a:t>divided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almost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equally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into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3 </a:t>
            </a:r>
            <a:r>
              <a:rPr lang="es-ES" sz="1400" dirty="0" err="1" smtClean="0">
                <a:latin typeface="Times New Roman"/>
                <a:cs typeface="Times New Roman"/>
              </a:rPr>
              <a:t>different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options</a:t>
            </a:r>
            <a:r>
              <a:rPr lang="es-ES" sz="1400" dirty="0" smtClean="0">
                <a:latin typeface="Times New Roman"/>
                <a:cs typeface="Times New Roman"/>
              </a:rPr>
              <a:t>:</a:t>
            </a:r>
          </a:p>
          <a:p>
            <a:endParaRPr lang="es-ES" sz="1400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s-ES" sz="1400" b="1" dirty="0" smtClean="0">
                <a:latin typeface="Times New Roman"/>
                <a:cs typeface="Times New Roman"/>
              </a:rPr>
              <a:t>32.9% </a:t>
            </a:r>
            <a:r>
              <a:rPr lang="es-ES" sz="1400" dirty="0" smtClean="0">
                <a:latin typeface="Times New Roman"/>
                <a:cs typeface="Times New Roman"/>
              </a:rPr>
              <a:t>of students </a:t>
            </a:r>
            <a:r>
              <a:rPr lang="es-ES" sz="1400" dirty="0" err="1" smtClean="0">
                <a:latin typeface="Times New Roman"/>
                <a:cs typeface="Times New Roman"/>
              </a:rPr>
              <a:t>prefer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listening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songs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dirty="0" err="1" smtClean="0">
                <a:latin typeface="Times New Roman"/>
                <a:cs typeface="Times New Roman"/>
              </a:rPr>
              <a:t>their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mother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tongue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err="1" smtClean="0">
                <a:latin typeface="Times New Roman"/>
                <a:cs typeface="Times New Roman"/>
              </a:rPr>
              <a:t>Spanish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400" b="1" dirty="0" smtClean="0">
                <a:latin typeface="Times New Roman"/>
                <a:cs typeface="Times New Roman"/>
              </a:rPr>
              <a:t>31.7% </a:t>
            </a:r>
            <a:r>
              <a:rPr lang="es-ES" sz="1400" dirty="0" smtClean="0">
                <a:latin typeface="Times New Roman"/>
                <a:cs typeface="Times New Roman"/>
              </a:rPr>
              <a:t>of </a:t>
            </a:r>
            <a:r>
              <a:rPr lang="es-ES" sz="1400" dirty="0">
                <a:latin typeface="Times New Roman"/>
                <a:cs typeface="Times New Roman"/>
              </a:rPr>
              <a:t>students </a:t>
            </a:r>
            <a:r>
              <a:rPr lang="es-ES" sz="1400" dirty="0" err="1">
                <a:latin typeface="Times New Roman"/>
                <a:cs typeface="Times New Roman"/>
              </a:rPr>
              <a:t>prefer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listening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in </a:t>
            </a:r>
            <a:r>
              <a:rPr lang="es-ES" sz="1400" b="1" dirty="0" smtClean="0">
                <a:latin typeface="Times New Roman"/>
                <a:cs typeface="Times New Roman"/>
              </a:rPr>
              <a:t>English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35.7</a:t>
            </a:r>
            <a:r>
              <a:rPr lang="es-ES" sz="1400" b="1" dirty="0">
                <a:latin typeface="Times New Roman"/>
                <a:cs typeface="Times New Roman"/>
              </a:rPr>
              <a:t>% </a:t>
            </a:r>
            <a:r>
              <a:rPr lang="es-ES" sz="1400" dirty="0">
                <a:latin typeface="Times New Roman"/>
                <a:cs typeface="Times New Roman"/>
              </a:rPr>
              <a:t>o</a:t>
            </a:r>
            <a:r>
              <a:rPr lang="es-ES" sz="1400" dirty="0" smtClean="0">
                <a:latin typeface="Times New Roman"/>
                <a:cs typeface="Times New Roman"/>
              </a:rPr>
              <a:t>f </a:t>
            </a:r>
            <a:r>
              <a:rPr lang="es-ES" sz="1400" dirty="0">
                <a:latin typeface="Times New Roman"/>
                <a:cs typeface="Times New Roman"/>
              </a:rPr>
              <a:t>students </a:t>
            </a:r>
            <a:r>
              <a:rPr lang="es-ES" sz="1400" dirty="0" err="1" smtClean="0">
                <a:latin typeface="Times New Roman"/>
                <a:cs typeface="Times New Roman"/>
              </a:rPr>
              <a:t>remaining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prefer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listening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songs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in </a:t>
            </a:r>
            <a:r>
              <a:rPr lang="es-ES" sz="1400" dirty="0" err="1" smtClean="0">
                <a:latin typeface="Times New Roman"/>
                <a:cs typeface="Times New Roman"/>
              </a:rPr>
              <a:t>other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languages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like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b="1" dirty="0" smtClean="0">
                <a:latin typeface="Times New Roman"/>
                <a:cs typeface="Times New Roman"/>
              </a:rPr>
              <a:t>French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err="1" smtClean="0">
                <a:latin typeface="Times New Roman"/>
                <a:cs typeface="Times New Roman"/>
              </a:rPr>
              <a:t>Arab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err="1" smtClean="0">
                <a:latin typeface="Times New Roman"/>
                <a:cs typeface="Times New Roman"/>
              </a:rPr>
              <a:t>Korean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smtClean="0">
                <a:latin typeface="Times New Roman"/>
                <a:cs typeface="Times New Roman"/>
              </a:rPr>
              <a:t>Rumania</a:t>
            </a:r>
            <a:r>
              <a:rPr lang="es-ES" sz="1400" dirty="0" smtClean="0">
                <a:latin typeface="Times New Roman"/>
                <a:cs typeface="Times New Roman"/>
              </a:rPr>
              <a:t>… </a:t>
            </a:r>
            <a:r>
              <a:rPr lang="es-ES" sz="1400" dirty="0" err="1" smtClean="0">
                <a:latin typeface="Times New Roman"/>
                <a:cs typeface="Times New Roman"/>
              </a:rPr>
              <a:t>or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listening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songs</a:t>
            </a:r>
            <a:r>
              <a:rPr lang="es-ES" sz="1400" dirty="0" smtClean="0">
                <a:latin typeface="Times New Roman"/>
                <a:cs typeface="Times New Roman"/>
              </a:rPr>
              <a:t> in </a:t>
            </a:r>
            <a:r>
              <a:rPr lang="es-ES" sz="1400" b="1" dirty="0" err="1" smtClean="0">
                <a:latin typeface="Times New Roman"/>
                <a:cs typeface="Times New Roman"/>
              </a:rPr>
              <a:t>any</a:t>
            </a:r>
            <a:r>
              <a:rPr lang="es-ES" sz="1400" b="1" dirty="0" smtClean="0">
                <a:latin typeface="Times New Roman"/>
                <a:cs typeface="Times New Roman"/>
              </a:rPr>
              <a:t> </a:t>
            </a:r>
            <a:r>
              <a:rPr lang="es-ES" sz="1400" b="1" dirty="0" err="1" smtClean="0">
                <a:latin typeface="Times New Roman"/>
                <a:cs typeface="Times New Roman"/>
              </a:rPr>
              <a:t>language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without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preferences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18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83569" y="447239"/>
            <a:ext cx="80329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pt-PT" sz="1400" b="1" dirty="0"/>
              <a:t>13. </a:t>
            </a:r>
            <a:r>
              <a:rPr lang="pt-PT" sz="1400" b="1" dirty="0" err="1"/>
              <a:t>Why</a:t>
            </a:r>
            <a:r>
              <a:rPr lang="pt-PT" sz="1400" b="1" dirty="0"/>
              <a:t> do </a:t>
            </a:r>
            <a:r>
              <a:rPr lang="pt-PT" sz="1400" b="1" dirty="0" err="1"/>
              <a:t>you</a:t>
            </a:r>
            <a:r>
              <a:rPr lang="pt-PT" sz="1400" b="1" dirty="0"/>
              <a:t> </a:t>
            </a:r>
            <a:r>
              <a:rPr lang="pt-PT" sz="1400" b="1" dirty="0" err="1"/>
              <a:t>listen</a:t>
            </a:r>
            <a:r>
              <a:rPr lang="pt-PT" sz="1400" b="1" dirty="0"/>
              <a:t> to </a:t>
            </a:r>
            <a:r>
              <a:rPr lang="pt-PT" sz="1400" b="1" dirty="0" err="1"/>
              <a:t>music</a:t>
            </a:r>
            <a:r>
              <a:rPr lang="en-GB" sz="1400" b="1" dirty="0"/>
              <a:t>?</a:t>
            </a:r>
          </a:p>
          <a:p>
            <a:endParaRPr lang="en-GB" sz="1400" dirty="0"/>
          </a:p>
          <a:p>
            <a:r>
              <a:rPr lang="en-GB" sz="1400" dirty="0"/>
              <a:t>Spanish answers vary a lot but all the answers express POSITIVE feelings. As this was an open question, these are some examples of our </a:t>
            </a:r>
            <a:r>
              <a:rPr lang="en-GB" sz="1400" dirty="0" err="1"/>
              <a:t>students´answers</a:t>
            </a:r>
            <a:r>
              <a:rPr lang="en-GB" sz="1400" dirty="0"/>
              <a:t>:</a:t>
            </a:r>
          </a:p>
          <a:p>
            <a:endParaRPr lang="en-GB" sz="1400" dirty="0"/>
          </a:p>
          <a:p>
            <a:r>
              <a:rPr lang="en-GB" sz="1400" dirty="0"/>
              <a:t>“Because music relaxes me”</a:t>
            </a:r>
          </a:p>
          <a:p>
            <a:r>
              <a:rPr lang="en-GB" sz="1400" dirty="0"/>
              <a:t>“Because it helps me to concentrate better”</a:t>
            </a:r>
          </a:p>
          <a:p>
            <a:r>
              <a:rPr lang="en-GB" sz="1400" dirty="0"/>
              <a:t>“It makes me happy when I feel sad”</a:t>
            </a:r>
          </a:p>
          <a:p>
            <a:r>
              <a:rPr lang="en-GB" sz="1400" dirty="0"/>
              <a:t>“When I listen to music I find comfort”</a:t>
            </a:r>
          </a:p>
          <a:p>
            <a:r>
              <a:rPr lang="en-GB" sz="1400" dirty="0"/>
              <a:t>“Because I feel identified with some lyrics an that makes me feel good”</a:t>
            </a:r>
          </a:p>
          <a:p>
            <a:r>
              <a:rPr lang="en-GB" sz="1400" dirty="0"/>
              <a:t>“I love music because it helps me in every aspect of my life”</a:t>
            </a:r>
          </a:p>
          <a:p>
            <a:r>
              <a:rPr lang="en-GB" sz="1400" dirty="0"/>
              <a:t>“Because music motivates me to study and work out”</a:t>
            </a:r>
          </a:p>
          <a:p>
            <a:r>
              <a:rPr lang="en-GB" sz="1400" dirty="0"/>
              <a:t>“It makes me forget about my problems”</a:t>
            </a:r>
          </a:p>
          <a:p>
            <a:r>
              <a:rPr lang="en-GB" sz="1400" dirty="0"/>
              <a:t>“Because listening to music is the best way to have fun with my friends”</a:t>
            </a: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In conclusion, when students listen to music they feel better in general, they feel happy, relaxed, comforted and motivated.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214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99" y="1240261"/>
            <a:ext cx="4114324" cy="230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57" y="3894361"/>
            <a:ext cx="2425290" cy="21294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2298" b="4159"/>
          <a:stretch/>
        </p:blipFill>
        <p:spPr>
          <a:xfrm>
            <a:off x="5743091" y="1432560"/>
            <a:ext cx="2986324" cy="3905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3344414" y="399046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MARÍA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020521" y="602376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JOSE MARÍA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209924" y="5047417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MANU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4654302" y="5566566"/>
            <a:ext cx="992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ÓSCAR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4450858" y="4538782"/>
            <a:ext cx="83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RAÚL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70849" y="393722"/>
            <a:ext cx="8106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1. </a:t>
            </a:r>
            <a:r>
              <a:rPr lang="es-ES" dirty="0" err="1" smtClean="0">
                <a:latin typeface="Times New Roman"/>
                <a:cs typeface="Times New Roman"/>
              </a:rPr>
              <a:t>What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music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genres</a:t>
            </a:r>
            <a:r>
              <a:rPr lang="es-ES" dirty="0">
                <a:latin typeface="Times New Roman"/>
                <a:cs typeface="Times New Roman"/>
              </a:rPr>
              <a:t> 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listen </a:t>
            </a:r>
            <a:r>
              <a:rPr lang="es-ES" dirty="0" err="1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most</a:t>
            </a:r>
            <a:r>
              <a:rPr lang="es-ES" dirty="0" smtClean="0">
                <a:latin typeface="Times New Roman"/>
                <a:cs typeface="Times New Roman"/>
              </a:rPr>
              <a:t>? 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Results:</a:t>
            </a:r>
            <a:r>
              <a:rPr lang="es-ES" dirty="0" err="1" smtClean="0">
                <a:latin typeface="Times New Roman"/>
                <a:cs typeface="Times New Roman"/>
              </a:rPr>
              <a:t>THE</a:t>
            </a:r>
            <a:r>
              <a:rPr lang="es-ES" dirty="0" smtClean="0">
                <a:latin typeface="Times New Roman"/>
                <a:cs typeface="Times New Roman"/>
              </a:rPr>
              <a:t> TOP 5 are: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10" name="Imagen 9" descr="Captura de pantalla 2020-02-03 a las 15.07.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r="2681" b="2214"/>
          <a:stretch/>
        </p:blipFill>
        <p:spPr>
          <a:xfrm>
            <a:off x="1389147" y="1673455"/>
            <a:ext cx="6260354" cy="4965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3459810" y="846671"/>
            <a:ext cx="195197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RAP/ HIP – HOP 74.4%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6744" y="862169"/>
            <a:ext cx="178708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REGGAETON 75.6%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076724" y="846671"/>
            <a:ext cx="114555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TRAP 68.3%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43824" y="1169946"/>
            <a:ext cx="101598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POP 59.8%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266413" y="1169946"/>
            <a:ext cx="181031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ELECTRONIC 35.4%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9039" y="800614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62105" y="800614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679019" y="768541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046119" y="1154448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4.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868708" y="1169946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5.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4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20-02-03 a las 15.07.5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t="10712" r="16623" b="7679"/>
          <a:stretch/>
        </p:blipFill>
        <p:spPr>
          <a:xfrm>
            <a:off x="457201" y="926265"/>
            <a:ext cx="6320799" cy="2860573"/>
          </a:xfrm>
        </p:spPr>
      </p:pic>
      <p:pic>
        <p:nvPicPr>
          <p:cNvPr id="5" name="Imagen 4" descr="Captura de pantalla 2020-02-03 a las 15.08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18339" b="20746"/>
          <a:stretch/>
        </p:blipFill>
        <p:spPr>
          <a:xfrm>
            <a:off x="5364091" y="3171844"/>
            <a:ext cx="1420052" cy="2472338"/>
          </a:xfrm>
          <a:prstGeom prst="rect">
            <a:avLst/>
          </a:prstGeom>
        </p:spPr>
      </p:pic>
      <p:pic>
        <p:nvPicPr>
          <p:cNvPr id="6" name="Imagen 5" descr="Captura de pantalla 2020-02-03 a las 15.08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r="12860" b="9076"/>
          <a:stretch/>
        </p:blipFill>
        <p:spPr>
          <a:xfrm>
            <a:off x="6777999" y="907132"/>
            <a:ext cx="1773583" cy="2311527"/>
          </a:xfrm>
          <a:prstGeom prst="rect">
            <a:avLst/>
          </a:prstGeom>
        </p:spPr>
      </p:pic>
      <p:pic>
        <p:nvPicPr>
          <p:cNvPr id="7" name="Imagen 6" descr="Captura de pantalla 2020-02-03 a las 15.08.5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b="22135"/>
          <a:stretch/>
        </p:blipFill>
        <p:spPr>
          <a:xfrm>
            <a:off x="6778000" y="3159620"/>
            <a:ext cx="1773582" cy="9965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99166" y="372003"/>
            <a:ext cx="29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2. </a:t>
            </a:r>
            <a:r>
              <a:rPr lang="es-ES" dirty="0" err="1" smtClean="0">
                <a:latin typeface="Times New Roman"/>
                <a:cs typeface="Times New Roman"/>
              </a:rPr>
              <a:t>What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is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favourite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one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02131" y="751590"/>
            <a:ext cx="96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048796" y="3402007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048796" y="2852961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48796" y="2573423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 rot="16723431">
            <a:off x="560085" y="3041725"/>
            <a:ext cx="523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4" name="CuadroTexto 13"/>
          <p:cNvSpPr txBox="1"/>
          <p:nvPr/>
        </p:nvSpPr>
        <p:spPr>
          <a:xfrm rot="13242850">
            <a:off x="1737888" y="363284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5" name="Rectángulo 14"/>
          <p:cNvSpPr/>
          <p:nvPr/>
        </p:nvSpPr>
        <p:spPr>
          <a:xfrm rot="9710509">
            <a:off x="3326699" y="2948674"/>
            <a:ext cx="428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048796" y="920184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4.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90836" y="3400854"/>
            <a:ext cx="50735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POP </a:t>
            </a:r>
            <a:endParaRPr lang="es-E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76611" y="634054"/>
            <a:ext cx="12784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REGGAETON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355817" y="4136580"/>
            <a:ext cx="144334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RAP/ HIP – HOP 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21037" y="3493308"/>
            <a:ext cx="6369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TRAP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49536" y="4769914"/>
            <a:ext cx="44992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/>
                <a:cs typeface="Times New Roman"/>
              </a:rPr>
              <a:t>THE FAVOURITE MUSIC STYLE AMONG OUR STUDENTS IS </a:t>
            </a:r>
            <a:r>
              <a:rPr lang="es-ES" b="1" u="sng" dirty="0" smtClean="0">
                <a:latin typeface="Times New Roman"/>
                <a:cs typeface="Times New Roman"/>
              </a:rPr>
              <a:t>REGGAETON</a:t>
            </a:r>
            <a:endParaRPr lang="es-ES" b="1" u="sng" dirty="0">
              <a:latin typeface="Times New Roman"/>
              <a:cs typeface="Times New Roman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438" y="3952101"/>
            <a:ext cx="3408672" cy="14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46727" y="296594"/>
            <a:ext cx="6620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/>
                <a:cs typeface="Times New Roman"/>
              </a:rPr>
              <a:t>3</a:t>
            </a:r>
            <a:r>
              <a:rPr lang="es-ES" dirty="0" smtClean="0">
                <a:latin typeface="Times New Roman"/>
                <a:cs typeface="Times New Roman"/>
              </a:rPr>
              <a:t>. </a:t>
            </a:r>
            <a:r>
              <a:rPr lang="es-ES" dirty="0" err="1" smtClean="0">
                <a:latin typeface="Times New Roman"/>
                <a:cs typeface="Times New Roman"/>
              </a:rPr>
              <a:t>Which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ones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have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never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listened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 smtClean="0">
                <a:latin typeface="Times New Roman"/>
                <a:cs typeface="Times New Roman"/>
              </a:rPr>
              <a:t>?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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Results:</a:t>
            </a:r>
            <a:r>
              <a:rPr lang="es-ES" dirty="0" err="1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TOP 5 are:</a:t>
            </a:r>
          </a:p>
          <a:p>
            <a:endParaRPr lang="es-ES" dirty="0"/>
          </a:p>
        </p:txBody>
      </p:sp>
      <p:pic>
        <p:nvPicPr>
          <p:cNvPr id="5" name="Imagen 4" descr="Captura de pantalla 2020-02-03 a las 15.09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093" b="2791"/>
          <a:stretch/>
        </p:blipFill>
        <p:spPr>
          <a:xfrm>
            <a:off x="846727" y="1462356"/>
            <a:ext cx="7514693" cy="5246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656744" y="831123"/>
            <a:ext cx="144133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GRUNGE 30.5%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64765" y="844157"/>
            <a:ext cx="184528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GRIND-CORE 29.3%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10054" y="1170691"/>
            <a:ext cx="116212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FOLK 25.6%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72176" y="855748"/>
            <a:ext cx="141143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TRANCE 26.8%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098077" y="1170691"/>
            <a:ext cx="161587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INDI ROCK 25.6%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9039" y="791319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67060" y="789606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74471" y="809926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700372" y="1144630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4.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12349" y="1112557"/>
            <a:ext cx="3977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5.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13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58544" y="335280"/>
            <a:ext cx="712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4. </a:t>
            </a:r>
            <a:r>
              <a:rPr lang="es-ES" dirty="0" err="1" smtClean="0">
                <a:latin typeface="Times New Roman"/>
                <a:cs typeface="Times New Roman"/>
              </a:rPr>
              <a:t>How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>
                <a:latin typeface="Times New Roman"/>
                <a:cs typeface="Times New Roman"/>
              </a:rPr>
              <a:t>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listen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music</a:t>
            </a:r>
            <a:r>
              <a:rPr lang="es-ES" dirty="0">
                <a:latin typeface="Times New Roman"/>
                <a:cs typeface="Times New Roman"/>
              </a:rPr>
              <a:t>? </a:t>
            </a:r>
            <a:r>
              <a:rPr lang="es-ES" dirty="0" err="1" smtClean="0">
                <a:latin typeface="Times New Roman"/>
                <a:cs typeface="Times New Roman"/>
              </a:rPr>
              <a:t>These</a:t>
            </a:r>
            <a:r>
              <a:rPr lang="es-ES" dirty="0" smtClean="0">
                <a:latin typeface="Times New Roman"/>
                <a:cs typeface="Times New Roman"/>
              </a:rPr>
              <a:t> are </a:t>
            </a:r>
            <a:r>
              <a:rPr lang="es-ES" dirty="0" err="1" smtClean="0">
                <a:latin typeface="Times New Roman"/>
                <a:cs typeface="Times New Roman"/>
              </a:rPr>
              <a:t>the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tools</a:t>
            </a:r>
            <a:r>
              <a:rPr lang="es-ES" dirty="0" smtClean="0">
                <a:latin typeface="Times New Roman"/>
                <a:cs typeface="Times New Roman"/>
              </a:rPr>
              <a:t> students use </a:t>
            </a:r>
            <a:r>
              <a:rPr lang="es-ES" dirty="0" err="1" smtClean="0">
                <a:latin typeface="Times New Roman"/>
                <a:cs typeface="Times New Roman"/>
              </a:rPr>
              <a:t>the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most</a:t>
            </a:r>
            <a:r>
              <a:rPr lang="es-ES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98984" y="836182"/>
            <a:ext cx="82294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ITUNES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566745" y="840875"/>
            <a:ext cx="103105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PANDORA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000192" y="836182"/>
            <a:ext cx="75316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RADIO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90790" y="837813"/>
            <a:ext cx="91563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SPOTIFY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20408" y="837813"/>
            <a:ext cx="104237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YOUTUBE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26941" y="837813"/>
            <a:ext cx="142152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SOUNDCLOUD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4" y="1143959"/>
            <a:ext cx="965300" cy="9653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688" y1="46095" x2="14688" y2="46095"/>
                        <a14:foregroundMark x1="21750" y1="45325" x2="21750" y2="45325"/>
                        <a14:foregroundMark x1="28625" y1="48166" x2="28625" y2="48166"/>
                        <a14:foregroundMark x1="34250" y1="49053" x2="34250" y2="49053"/>
                        <a14:foregroundMark x1="39875" y1="48580" x2="39875" y2="48580"/>
                        <a14:foregroundMark x1="52563" y1="15385" x2="52563" y2="15385"/>
                        <a14:foregroundMark x1="52563" y1="20473" x2="52563" y2="20473"/>
                        <a14:foregroundMark x1="51500" y1="26805" x2="51500" y2="26805"/>
                        <a14:foregroundMark x1="50875" y1="32899" x2="50875" y2="32899"/>
                        <a14:foregroundMark x1="50875" y1="38639" x2="50875" y2="38639"/>
                        <a14:foregroundMark x1="60563" y1="47278" x2="60563" y2="47278"/>
                        <a14:foregroundMark x1="66813" y1="48166" x2="66813" y2="48166"/>
                        <a14:foregroundMark x1="73688" y1="47396" x2="73688" y2="47396"/>
                        <a14:foregroundMark x1="79313" y1="47574" x2="79313" y2="47574"/>
                        <a14:foregroundMark x1="85938" y1="47396" x2="85938" y2="47396"/>
                        <a14:foregroundMark x1="50375" y1="57337" x2="50375" y2="57337"/>
                        <a14:foregroundMark x1="50875" y1="62663" x2="50875" y2="62663"/>
                        <a14:foregroundMark x1="51938" y1="68462" x2="51938" y2="68462"/>
                        <a14:foregroundMark x1="52438" y1="75562" x2="52438" y2="75562"/>
                        <a14:foregroundMark x1="52438" y1="80769" x2="52438" y2="8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231" y="1052619"/>
            <a:ext cx="1000369" cy="105664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46" b="90000" l="9896" r="89974">
                        <a14:foregroundMark x1="49089" y1="8846" x2="49089" y2="8846"/>
                      </a14:backgroundRemoval>
                    </a14:imgEffect>
                  </a14:imgLayer>
                </a14:imgProps>
              </a:ext>
            </a:extLst>
          </a:blip>
          <a:srcRect l="30111" t="2543" r="32222" b="40185"/>
          <a:stretch/>
        </p:blipFill>
        <p:spPr>
          <a:xfrm>
            <a:off x="3190790" y="1145590"/>
            <a:ext cx="848724" cy="87376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/>
          <a:srcRect l="16110" t="17513" r="16205" b="26614"/>
          <a:stretch/>
        </p:blipFill>
        <p:spPr>
          <a:xfrm>
            <a:off x="4337770" y="1290320"/>
            <a:ext cx="1377411" cy="59695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0" b="100000" l="0" r="98080">
                        <a14:foregroundMark x1="37760" y1="49440" x2="37760" y2="49440"/>
                        <a14:foregroundMark x1="29760" y1="20960" x2="29760" y2="20960"/>
                        <a14:foregroundMark x1="38080" y1="2560" x2="38080" y2="2560"/>
                        <a14:foregroundMark x1="93920" y1="48800" x2="93920" y2="48800"/>
                        <a14:foregroundMark x1="98080" y1="48960" x2="98080" y2="48960"/>
                        <a14:foregroundMark x1="88000" y1="68640" x2="88000" y2="68640"/>
                        <a14:foregroundMark x1="85600" y1="68960" x2="85600" y2="68960"/>
                        <a14:foregroundMark x1="69120" y1="68160" x2="69120" y2="68160"/>
                        <a14:foregroundMark x1="47680" y1="68160" x2="47680" y2="68160"/>
                        <a14:foregroundMark x1="20160" y1="68160" x2="20160" y2="68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1560" y="1165910"/>
            <a:ext cx="853440" cy="85344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0"/>
          <a:srcRect l="21219" t="13433" r="22169" b="17164"/>
          <a:stretch/>
        </p:blipFill>
        <p:spPr>
          <a:xfrm>
            <a:off x="7444355" y="1194543"/>
            <a:ext cx="1275832" cy="824807"/>
          </a:xfrm>
          <a:prstGeom prst="rect">
            <a:avLst/>
          </a:prstGeom>
        </p:spPr>
      </p:pic>
      <p:pic>
        <p:nvPicPr>
          <p:cNvPr id="23" name="Imagen 22" descr="Captura de pantalla 2020-02-03 a las 15.09.5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6" y="3017520"/>
            <a:ext cx="8366821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CuadroTexto 23"/>
          <p:cNvSpPr txBox="1"/>
          <p:nvPr/>
        </p:nvSpPr>
        <p:spPr>
          <a:xfrm>
            <a:off x="673467" y="2286000"/>
            <a:ext cx="804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ym typeface="Wingdings"/>
              </a:rPr>
              <a:t> 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As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you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can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see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in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these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examples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use of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these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tools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varies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a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lot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,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but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b="1" u="sng" dirty="0" err="1" smtClean="0">
                <a:latin typeface="Times New Roman"/>
                <a:cs typeface="Times New Roman"/>
                <a:sym typeface="Wingdings"/>
              </a:rPr>
              <a:t>Youtube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and </a:t>
            </a:r>
            <a:r>
              <a:rPr lang="es-ES" b="1" dirty="0" err="1" smtClean="0">
                <a:latin typeface="Times New Roman"/>
                <a:cs typeface="Times New Roman"/>
                <a:sym typeface="Wingdings"/>
              </a:rPr>
              <a:t>Spotify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are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some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of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most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frequently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used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.</a:t>
            </a:r>
            <a:endParaRPr lang="es-E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4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64080" y="426720"/>
            <a:ext cx="403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5. </a:t>
            </a:r>
            <a:r>
              <a:rPr lang="es-ES" dirty="0" err="1" smtClean="0">
                <a:latin typeface="Times New Roman"/>
                <a:cs typeface="Times New Roman"/>
              </a:rPr>
              <a:t>What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is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favourite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song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right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now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8961" y="819051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songs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vary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a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lot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but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the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3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ones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many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students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have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 smtClean="0">
                <a:latin typeface="Times New Roman"/>
                <a:cs typeface="Times New Roman"/>
                <a:sym typeface="Wingdings"/>
              </a:rPr>
              <a:t>mentioned</a:t>
            </a:r>
            <a:r>
              <a:rPr lang="es-ES" dirty="0" smtClean="0">
                <a:latin typeface="Times New Roman"/>
                <a:cs typeface="Times New Roman"/>
                <a:sym typeface="Wingdings"/>
              </a:rPr>
              <a:t> are:</a:t>
            </a:r>
          </a:p>
          <a:p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97896" y="1477090"/>
            <a:ext cx="4976322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  <a:sym typeface="Wingdings"/>
              </a:rPr>
              <a:t>“Tusa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” </a:t>
            </a:r>
            <a:r>
              <a:rPr lang="en-US" sz="1400" dirty="0" smtClean="0">
                <a:latin typeface="Times New Roman"/>
                <a:cs typeface="Times New Roman"/>
                <a:sym typeface="Wingdings"/>
              </a:rPr>
              <a:t>by Nicki </a:t>
            </a:r>
            <a:r>
              <a:rPr lang="en-US" sz="1400" dirty="0" err="1" smtClean="0">
                <a:latin typeface="Times New Roman"/>
                <a:cs typeface="Times New Roman"/>
                <a:sym typeface="Wingdings"/>
              </a:rPr>
              <a:t>Minaj</a:t>
            </a:r>
            <a:r>
              <a:rPr lang="en-US" sz="1400" dirty="0" smtClean="0">
                <a:latin typeface="Times New Roman"/>
                <a:cs typeface="Times New Roman"/>
                <a:sym typeface="Wingdings"/>
              </a:rPr>
              <a:t>, Karol G: It´s a song</a:t>
            </a:r>
            <a:r>
              <a:rPr lang="es-ES" sz="1400" dirty="0" err="1" smtClean="0">
                <a:latin typeface="Times New Roman"/>
                <a:cs typeface="Times New Roman"/>
              </a:rPr>
              <a:t>by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Colombian </a:t>
            </a:r>
            <a:r>
              <a:rPr lang="es-ES" sz="1400" dirty="0" err="1">
                <a:latin typeface="Times New Roman"/>
                <a:cs typeface="Times New Roman"/>
              </a:rPr>
              <a:t>singer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Karol</a:t>
            </a:r>
            <a:r>
              <a:rPr lang="es-ES" sz="1400" dirty="0">
                <a:latin typeface="Times New Roman"/>
                <a:cs typeface="Times New Roman"/>
              </a:rPr>
              <a:t> G and </a:t>
            </a:r>
            <a:r>
              <a:rPr lang="es-ES" sz="1400" dirty="0" err="1">
                <a:latin typeface="Times New Roman"/>
                <a:cs typeface="Times New Roman"/>
              </a:rPr>
              <a:t>Nicki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Minaj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released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November</a:t>
            </a:r>
            <a:r>
              <a:rPr lang="es-ES" sz="1400" dirty="0">
                <a:latin typeface="Times New Roman"/>
                <a:cs typeface="Times New Roman"/>
              </a:rPr>
              <a:t> 7, 2019</a:t>
            </a:r>
            <a:r>
              <a:rPr lang="es-ES" sz="1400" dirty="0" smtClean="0">
                <a:latin typeface="Times New Roman"/>
                <a:cs typeface="Times New Roman"/>
              </a:rPr>
              <a:t>. </a:t>
            </a:r>
            <a:r>
              <a:rPr lang="en-US" sz="1400" dirty="0" smtClean="0">
                <a:latin typeface="Times New Roman"/>
                <a:cs typeface="Times New Roman"/>
                <a:sym typeface="Wingdings"/>
              </a:rPr>
              <a:t>This song mixes Spanish and English lyrics and the </a:t>
            </a:r>
            <a:r>
              <a:rPr lang="es-ES" sz="1400" dirty="0" err="1" smtClean="0">
                <a:latin typeface="Times New Roman"/>
                <a:cs typeface="Times New Roman"/>
              </a:rPr>
              <a:t>title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“Tusa”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Colombian </a:t>
            </a:r>
            <a:r>
              <a:rPr lang="es-ES" sz="1400" dirty="0" err="1">
                <a:latin typeface="Times New Roman"/>
                <a:cs typeface="Times New Roman"/>
              </a:rPr>
              <a:t>slang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to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express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the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feeling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>
                <a:latin typeface="Times New Roman"/>
                <a:cs typeface="Times New Roman"/>
              </a:rPr>
              <a:t>of </a:t>
            </a:r>
            <a:r>
              <a:rPr lang="es-ES" sz="1400" dirty="0" err="1">
                <a:latin typeface="Times New Roman"/>
                <a:cs typeface="Times New Roman"/>
              </a:rPr>
              <a:t>heartache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when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someones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breaks</a:t>
            </a:r>
            <a:r>
              <a:rPr lang="es-ES" sz="1400" dirty="0" smtClean="0">
                <a:latin typeface="Times New Roman"/>
                <a:cs typeface="Times New Roman"/>
              </a:rPr>
              <a:t> up </a:t>
            </a:r>
            <a:r>
              <a:rPr lang="es-ES" sz="1400" dirty="0" err="1" smtClean="0">
                <a:latin typeface="Times New Roman"/>
                <a:cs typeface="Times New Roman"/>
              </a:rPr>
              <a:t>with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you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65200" y="5138322"/>
            <a:ext cx="3791557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“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Morado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” </a:t>
            </a:r>
            <a:r>
              <a:rPr lang="en-US" sz="1400" dirty="0" smtClean="0">
                <a:latin typeface="Times New Roman"/>
                <a:cs typeface="Times New Roman"/>
                <a:sym typeface="Wingdings"/>
              </a:rPr>
              <a:t>by J </a:t>
            </a:r>
            <a:r>
              <a:rPr lang="en-US" sz="1400" dirty="0" err="1" smtClean="0">
                <a:latin typeface="Times New Roman"/>
                <a:cs typeface="Times New Roman"/>
                <a:sym typeface="Wingdings"/>
              </a:rPr>
              <a:t>Balvin</a:t>
            </a:r>
            <a:r>
              <a:rPr lang="en-US" sz="1400" dirty="0" smtClean="0">
                <a:latin typeface="Times New Roman"/>
                <a:cs typeface="Times New Roman"/>
                <a:sym typeface="Wingdings"/>
              </a:rPr>
              <a:t>: This is a song by the </a:t>
            </a:r>
            <a:r>
              <a:rPr lang="es-ES" sz="1400" dirty="0">
                <a:latin typeface="Times New Roman"/>
                <a:cs typeface="Times New Roman"/>
              </a:rPr>
              <a:t>Colombian </a:t>
            </a:r>
            <a:r>
              <a:rPr lang="es-ES" sz="1400" dirty="0" err="1" smtClean="0">
                <a:latin typeface="Times New Roman"/>
                <a:cs typeface="Times New Roman"/>
              </a:rPr>
              <a:t>reggaeton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singer</a:t>
            </a:r>
            <a:r>
              <a:rPr lang="es-ES" sz="1400" dirty="0" smtClean="0">
                <a:latin typeface="Times New Roman"/>
                <a:cs typeface="Times New Roman"/>
              </a:rPr>
              <a:t> J </a:t>
            </a:r>
            <a:r>
              <a:rPr lang="es-ES" sz="1400" dirty="0" err="1" smtClean="0">
                <a:latin typeface="Times New Roman"/>
                <a:cs typeface="Times New Roman"/>
              </a:rPr>
              <a:t>Balvin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dirty="0" err="1" smtClean="0">
                <a:latin typeface="Times New Roman"/>
                <a:cs typeface="Times New Roman"/>
              </a:rPr>
              <a:t>released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on</a:t>
            </a:r>
            <a:r>
              <a:rPr lang="es-ES" sz="1400" dirty="0" smtClean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Jan</a:t>
            </a:r>
            <a:r>
              <a:rPr lang="es-ES" sz="1400" dirty="0">
                <a:latin typeface="Times New Roman"/>
                <a:cs typeface="Times New Roman"/>
              </a:rPr>
              <a:t>. </a:t>
            </a:r>
            <a:r>
              <a:rPr lang="es-ES" sz="1400" dirty="0" smtClean="0">
                <a:latin typeface="Times New Roman"/>
                <a:cs typeface="Times New Roman"/>
              </a:rPr>
              <a:t>9, 2020. </a:t>
            </a:r>
            <a:r>
              <a:rPr lang="es-ES" sz="1400" dirty="0" err="1" smtClean="0">
                <a:latin typeface="Times New Roman"/>
                <a:cs typeface="Times New Roman"/>
              </a:rPr>
              <a:t>This</a:t>
            </a:r>
            <a:r>
              <a:rPr lang="es-ES" sz="1400" dirty="0" smtClean="0">
                <a:latin typeface="Times New Roman"/>
                <a:cs typeface="Times New Roman"/>
              </a:rPr>
              <a:t> new </a:t>
            </a:r>
            <a:r>
              <a:rPr lang="es-ES" sz="1400" dirty="0">
                <a:latin typeface="Times New Roman"/>
                <a:cs typeface="Times New Roman"/>
              </a:rPr>
              <a:t>single “Morado” (</a:t>
            </a:r>
            <a:r>
              <a:rPr lang="es-ES" sz="1400" dirty="0" err="1">
                <a:latin typeface="Times New Roman"/>
                <a:cs typeface="Times New Roman"/>
              </a:rPr>
              <a:t>Spanish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purple</a:t>
            </a:r>
            <a:r>
              <a:rPr lang="es-ES" sz="1400" dirty="0" smtClean="0">
                <a:latin typeface="Times New Roman"/>
                <a:cs typeface="Times New Roman"/>
              </a:rPr>
              <a:t>) </a:t>
            </a:r>
            <a:r>
              <a:rPr lang="es-ES" sz="1400" dirty="0">
                <a:latin typeface="Times New Roman"/>
                <a:cs typeface="Times New Roman"/>
              </a:rPr>
              <a:t>describes a </a:t>
            </a:r>
            <a:r>
              <a:rPr lang="es-ES" sz="1400" dirty="0" err="1">
                <a:latin typeface="Times New Roman"/>
                <a:cs typeface="Times New Roman"/>
              </a:rPr>
              <a:t>person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who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is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powerful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likes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to</a:t>
            </a:r>
            <a:r>
              <a:rPr lang="es-ES" sz="1400" dirty="0">
                <a:latin typeface="Times New Roman"/>
                <a:cs typeface="Times New Roman"/>
              </a:rPr>
              <a:t> be </a:t>
            </a:r>
            <a:r>
              <a:rPr lang="es-ES" sz="1400" dirty="0" smtClean="0">
                <a:latin typeface="Times New Roman"/>
                <a:cs typeface="Times New Roman"/>
              </a:rPr>
              <a:t>in </a:t>
            </a:r>
            <a:r>
              <a:rPr lang="es-ES" sz="1400" dirty="0" err="1" smtClean="0">
                <a:latin typeface="Times New Roman"/>
                <a:cs typeface="Times New Roman"/>
              </a:rPr>
              <a:t>charge</a:t>
            </a:r>
            <a:r>
              <a:rPr lang="es-ES" sz="1400" dirty="0" smtClean="0">
                <a:latin typeface="Times New Roman"/>
                <a:cs typeface="Times New Roman"/>
              </a:rPr>
              <a:t> of </a:t>
            </a:r>
            <a:r>
              <a:rPr lang="es-ES" sz="1400" dirty="0" err="1">
                <a:latin typeface="Times New Roman"/>
                <a:cs typeface="Times New Roman"/>
              </a:rPr>
              <a:t>any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 smtClean="0">
                <a:latin typeface="Times New Roman"/>
                <a:cs typeface="Times New Roman"/>
              </a:rPr>
              <a:t>situation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659763" y="3101342"/>
            <a:ext cx="4844157" cy="16619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“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Yo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x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x mi”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Rosalía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Ozuna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This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i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 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song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by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Spanish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singer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and </a:t>
            </a:r>
            <a:r>
              <a:rPr lang="es-E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songwriter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Rosalía 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and Puerto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Rican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singer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Ozuna.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It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was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released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as a single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her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upcoming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third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studio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album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on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15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August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2019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through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Sony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Music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It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reached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number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one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Spain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September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2019,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becoming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her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fifth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number-one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single and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her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fourth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consecutive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number-one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single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081" y="1241248"/>
            <a:ext cx="2529839" cy="172608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96" y="2814320"/>
            <a:ext cx="2532368" cy="20523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21" y="4792546"/>
            <a:ext cx="3514910" cy="1978554"/>
          </a:xfrm>
          <a:prstGeom prst="rect">
            <a:avLst/>
          </a:prstGeom>
        </p:spPr>
      </p:pic>
      <p:pic>
        <p:nvPicPr>
          <p:cNvPr id="2" name="KAROL G, Nicki Minaj - Tusa (YTCONVERT.I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02713" y="1216015"/>
            <a:ext cx="498733" cy="498733"/>
          </a:xfrm>
          <a:prstGeom prst="rect">
            <a:avLst/>
          </a:prstGeom>
        </p:spPr>
      </p:pic>
      <p:pic>
        <p:nvPicPr>
          <p:cNvPr id="5" name="ROSALÍA, Ozuna - Yo x Ti, Tu x Mi (Official Video) (YTCONVERT.IN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" y="4119880"/>
            <a:ext cx="457200" cy="457200"/>
          </a:xfrm>
          <a:prstGeom prst="rect">
            <a:avLst/>
          </a:prstGeom>
        </p:spPr>
      </p:pic>
      <p:pic>
        <p:nvPicPr>
          <p:cNvPr id="11" name="J. Balvin - Morado (YTCONVERT.IN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6843" y="6179943"/>
            <a:ext cx="591157" cy="5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81200" y="250875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Times New Roman"/>
                <a:cs typeface="Times New Roman"/>
              </a:rPr>
              <a:t>6. </a:t>
            </a:r>
            <a:r>
              <a:rPr lang="es-ES" dirty="0" err="1">
                <a:latin typeface="Times New Roman"/>
                <a:cs typeface="Times New Roman"/>
              </a:rPr>
              <a:t>What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is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favourite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group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or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singer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right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now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54479" y="646877"/>
            <a:ext cx="640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Times New Roman"/>
                <a:cs typeface="Times New Roman"/>
                <a:sym typeface="Wingdings"/>
              </a:rPr>
              <a:t>The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students 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like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many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different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singers</a:t>
            </a:r>
            <a:r>
              <a:rPr lang="es-ES" dirty="0">
                <a:latin typeface="Times New Roman"/>
                <a:cs typeface="Times New Roman"/>
                <a:sym typeface="Wingdings"/>
              </a:rPr>
              <a:t> </a:t>
            </a:r>
            <a:r>
              <a:rPr lang="es-ES" dirty="0" err="1">
                <a:latin typeface="Times New Roman"/>
                <a:cs typeface="Times New Roman"/>
                <a:sym typeface="Wingdings"/>
              </a:rPr>
              <a:t>but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 the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one with more choosing coincidences are: </a:t>
            </a:r>
            <a:r>
              <a:rPr lang="en-US" b="1" dirty="0" err="1" smtClean="0">
                <a:latin typeface="Times New Roman"/>
                <a:cs typeface="Times New Roman"/>
                <a:sym typeface="Wingdings"/>
              </a:rPr>
              <a:t>Morad</a:t>
            </a:r>
            <a:r>
              <a:rPr lang="en-US" b="1" dirty="0">
                <a:latin typeface="Times New Roman"/>
                <a:cs typeface="Times New Roman"/>
                <a:sym typeface="Wingdings"/>
              </a:rPr>
              <a:t>, Black pink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and the </a:t>
            </a:r>
            <a:r>
              <a:rPr lang="en-US" b="1" dirty="0">
                <a:latin typeface="Times New Roman"/>
                <a:cs typeface="Times New Roman"/>
                <a:sym typeface="Wingdings"/>
              </a:rPr>
              <a:t>BTS</a:t>
            </a:r>
          </a:p>
          <a:p>
            <a:endParaRPr lang="en-US" dirty="0">
              <a:latin typeface="Times New Roman"/>
              <a:cs typeface="Times New Roman"/>
              <a:sym typeface="Wingdings"/>
            </a:endParaRPr>
          </a:p>
          <a:p>
            <a:endParaRPr lang="en-US" dirty="0">
              <a:latin typeface="Times New Roman"/>
              <a:cs typeface="Times New Roman"/>
              <a:sym typeface="Wingding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486B74A-8960-4937-B72E-843028540A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51" y="1505926"/>
            <a:ext cx="2163417" cy="10445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FC7E7ED-D1C2-47F6-A420-0D668B7581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87" y="2704342"/>
            <a:ext cx="2473961" cy="149362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227483" y="1811846"/>
            <a:ext cx="3367377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Morad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He is a teenager of Moroccan descent. He sings rap’s songs, the songs are usually ”street song’’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72771" y="2805634"/>
            <a:ext cx="4572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BlackPink: It's a k-pop group formed by four South Korean’s girls.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heir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first hit on Billboard World Digital Songs, was the debut music video most watched by a Korean band. They debuted on 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of August, 2016 with the EP entitled Square One, in which appears "Whistle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“.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2771" y="4433279"/>
            <a:ext cx="4876800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BTS: It’s a group formed by seven South Korean’s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boys.The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 debuted on June 13, 2013 with the song «No More Dream».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beginnings, BTS had a moderate success, first, with the publication of its simple debut album 2 Cool 4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Skool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later with the discs O! RUL8,2?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Skool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Luv Affair, as well as with their first studio album, Dark &amp; ​​Wild in 2014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xmlns="" id="{2F39506D-19F4-451F-B831-E367CAC16D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10" y="4436517"/>
            <a:ext cx="3026809" cy="14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79600" y="320209"/>
            <a:ext cx="544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7. </a:t>
            </a:r>
            <a:r>
              <a:rPr lang="es-ES" dirty="0" err="1" smtClean="0">
                <a:latin typeface="Times New Roman"/>
                <a:cs typeface="Times New Roman"/>
              </a:rPr>
              <a:t>Have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been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any</a:t>
            </a:r>
            <a:r>
              <a:rPr lang="es-ES" dirty="0">
                <a:latin typeface="Times New Roman"/>
                <a:cs typeface="Times New Roman"/>
              </a:rPr>
              <a:t> of </a:t>
            </a:r>
            <a:r>
              <a:rPr lang="es-ES" dirty="0" err="1">
                <a:latin typeface="Times New Roman"/>
                <a:cs typeface="Times New Roman"/>
              </a:rPr>
              <a:t>his</a:t>
            </a:r>
            <a:r>
              <a:rPr lang="es-ES" dirty="0">
                <a:latin typeface="Times New Roman"/>
                <a:cs typeface="Times New Roman"/>
              </a:rPr>
              <a:t>/</a:t>
            </a:r>
            <a:r>
              <a:rPr lang="es-ES" dirty="0" err="1">
                <a:latin typeface="Times New Roman"/>
                <a:cs typeface="Times New Roman"/>
              </a:rPr>
              <a:t>her</a:t>
            </a:r>
            <a:r>
              <a:rPr lang="es-ES" dirty="0">
                <a:latin typeface="Times New Roman"/>
                <a:cs typeface="Times New Roman"/>
              </a:rPr>
              <a:t>/</a:t>
            </a:r>
            <a:r>
              <a:rPr lang="es-ES" dirty="0" err="1">
                <a:latin typeface="Times New Roman"/>
                <a:cs typeface="Times New Roman"/>
              </a:rPr>
              <a:t>their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concerts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5" name="Imagen 4" descr="Captura de pantalla 2020-02-03 a las 15.10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1300" b="2941"/>
          <a:stretch/>
        </p:blipFill>
        <p:spPr>
          <a:xfrm>
            <a:off x="1584960" y="689541"/>
            <a:ext cx="5059680" cy="293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568960" y="3369548"/>
            <a:ext cx="697992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WE THINK THAT THIS RESULT IS EASY TO UNDERSTAND AS WE ARE VERY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YOUNG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AND WE DON´T HAVE THE </a:t>
            </a:r>
            <a:r>
              <a:rPr lang="es-ES" sz="1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ECONOMY OR FREEDOM </a:t>
            </a:r>
            <a:r>
              <a:rPr lang="es-ES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TO ATTEND CONCERTS, SPECIALLY IF THEY ARE ABROAD.</a:t>
            </a:r>
            <a:endParaRPr lang="es-ES" sz="1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339" y="4117790"/>
            <a:ext cx="4039169" cy="231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299" y1="25532" x2="15299" y2="25532"/>
                        <a14:foregroundMark x1="85448" y1="73936" x2="85448" y2="73936"/>
                        <a14:foregroundMark x1="71642" y1="84043" x2="71642" y2="84043"/>
                        <a14:foregroundMark x1="28358" y1="16489" x2="28358" y2="16489"/>
                        <a14:foregroundMark x1="14179" y1="68085" x2="14179" y2="68085"/>
                        <a14:foregroundMark x1="85821" y1="26064" x2="85821" y2="26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1567656"/>
            <a:ext cx="2670038" cy="18730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188" y="1812052"/>
            <a:ext cx="1534520" cy="93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5360" y="3200400"/>
            <a:ext cx="1692102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0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840" y="304800"/>
            <a:ext cx="390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8. </a:t>
            </a:r>
            <a:r>
              <a:rPr lang="es-ES" dirty="0" err="1" smtClean="0">
                <a:latin typeface="Times New Roman"/>
                <a:cs typeface="Times New Roman"/>
              </a:rPr>
              <a:t>How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>
                <a:latin typeface="Times New Roman"/>
                <a:cs typeface="Times New Roman"/>
              </a:rPr>
              <a:t>do </a:t>
            </a:r>
            <a:r>
              <a:rPr lang="es-ES" dirty="0" err="1">
                <a:latin typeface="Times New Roman"/>
                <a:cs typeface="Times New Roman"/>
              </a:rPr>
              <a:t>you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prefer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listen </a:t>
            </a:r>
            <a:r>
              <a:rPr lang="es-ES" dirty="0" err="1">
                <a:latin typeface="Times New Roman"/>
                <a:cs typeface="Times New Roman"/>
              </a:rPr>
              <a:t>to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err="1">
                <a:latin typeface="Times New Roman"/>
                <a:cs typeface="Times New Roman"/>
              </a:rPr>
              <a:t>music</a:t>
            </a:r>
            <a:r>
              <a:rPr lang="es-ES" dirty="0"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5" name="Imagen 4" descr="Captura de pantalla 2020-02-03 a las 15.10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42259"/>
          <a:stretch/>
        </p:blipFill>
        <p:spPr>
          <a:xfrm rot="21231820">
            <a:off x="374708" y="1279414"/>
            <a:ext cx="3616960" cy="3022600"/>
          </a:xfrm>
          <a:prstGeom prst="roundRect">
            <a:avLst>
              <a:gd name="adj" fmla="val 1028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3581400" y="2034235"/>
            <a:ext cx="25857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OTHERS: BOTH – IT DEPENDS – WITH MY FAMILY…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96203" y="4077444"/>
            <a:ext cx="234188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ALONE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94603" y="1088418"/>
            <a:ext cx="244348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WITH FRIENDS</a:t>
            </a:r>
            <a:endParaRPr lang="es-E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10" name="CuadroTexto 9"/>
          <p:cNvSpPr txBox="1"/>
          <p:nvPr/>
        </p:nvSpPr>
        <p:spPr>
          <a:xfrm rot="13242850">
            <a:off x="1684022" y="3545456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1" name="CuadroTexto 10"/>
          <p:cNvSpPr txBox="1"/>
          <p:nvPr/>
        </p:nvSpPr>
        <p:spPr>
          <a:xfrm rot="2720847">
            <a:off x="1710533" y="1274979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sp>
        <p:nvSpPr>
          <p:cNvPr id="13" name="CuadroTexto 12"/>
          <p:cNvSpPr txBox="1"/>
          <p:nvPr/>
        </p:nvSpPr>
        <p:spPr>
          <a:xfrm rot="8161685">
            <a:off x="3187151" y="2147595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s-ES" sz="3600" dirty="0"/>
          </a:p>
        </p:txBody>
      </p:sp>
      <p:pic>
        <p:nvPicPr>
          <p:cNvPr id="14" name="Imagen 13" descr="Captura de pantalla 2020-02-03 a las 15.10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991" r="13821" b="74479"/>
          <a:stretch/>
        </p:blipFill>
        <p:spPr>
          <a:xfrm>
            <a:off x="3627120" y="1275993"/>
            <a:ext cx="1320800" cy="49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/>
          <p:cNvSpPr txBox="1"/>
          <p:nvPr/>
        </p:nvSpPr>
        <p:spPr>
          <a:xfrm>
            <a:off x="1149505" y="5032752"/>
            <a:ext cx="688848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/>
                <a:cs typeface="Times New Roman"/>
              </a:rPr>
              <a:t>THIS IS ALMOST A </a:t>
            </a:r>
            <a:r>
              <a:rPr lang="es-ES" b="1" u="sng" dirty="0" smtClean="0">
                <a:latin typeface="Times New Roman"/>
                <a:cs typeface="Times New Roman"/>
              </a:rPr>
              <a:t>50%/50% SITUATION</a:t>
            </a:r>
            <a:r>
              <a:rPr lang="es-ES" sz="1400" dirty="0" smtClean="0">
                <a:latin typeface="Times New Roman"/>
                <a:cs typeface="Times New Roman"/>
              </a:rPr>
              <a:t>, ALMOST HALF OF OUR STUDENTS </a:t>
            </a:r>
            <a:r>
              <a:rPr lang="es-ES" sz="1400" b="1" dirty="0" smtClean="0">
                <a:latin typeface="Times New Roman"/>
                <a:cs typeface="Times New Roman"/>
              </a:rPr>
              <a:t>48.1%</a:t>
            </a:r>
            <a:r>
              <a:rPr lang="es-ES" sz="1400" dirty="0" smtClean="0">
                <a:latin typeface="Times New Roman"/>
                <a:cs typeface="Times New Roman"/>
              </a:rPr>
              <a:t> PREFER TO LISTEN TO MUSIC WHEN THEY ARE </a:t>
            </a:r>
            <a:r>
              <a:rPr lang="es-ES" sz="1400" b="1" dirty="0" smtClean="0">
                <a:latin typeface="Times New Roman"/>
                <a:cs typeface="Times New Roman"/>
              </a:rPr>
              <a:t>ALONE</a:t>
            </a:r>
            <a:r>
              <a:rPr lang="es-ES" sz="1400" dirty="0" smtClean="0">
                <a:latin typeface="Times New Roman"/>
                <a:cs typeface="Times New Roman"/>
              </a:rPr>
              <a:t> BUT THE OTHER HALF ARE SPLIT BETWEEN DOING IT WITH </a:t>
            </a:r>
            <a:r>
              <a:rPr lang="es-ES" sz="1400" b="1" dirty="0" smtClean="0">
                <a:latin typeface="Times New Roman"/>
                <a:cs typeface="Times New Roman"/>
              </a:rPr>
              <a:t>FRIENDS</a:t>
            </a:r>
            <a:r>
              <a:rPr lang="es-ES" sz="1400" dirty="0" smtClean="0">
                <a:latin typeface="Times New Roman"/>
                <a:cs typeface="Times New Roman"/>
              </a:rPr>
              <a:t>, </a:t>
            </a:r>
            <a:r>
              <a:rPr lang="es-ES" sz="1400" b="1" dirty="0" smtClean="0">
                <a:latin typeface="Times New Roman"/>
                <a:cs typeface="Times New Roman"/>
              </a:rPr>
              <a:t>40.5% </a:t>
            </a:r>
            <a:r>
              <a:rPr lang="es-ES" sz="1400" dirty="0" smtClean="0">
                <a:latin typeface="Times New Roman"/>
                <a:cs typeface="Times New Roman"/>
              </a:rPr>
              <a:t>AND DOING IT HAPPILY IN </a:t>
            </a:r>
            <a:r>
              <a:rPr lang="es-ES" sz="1400" b="1" dirty="0" smtClean="0">
                <a:latin typeface="Times New Roman"/>
                <a:cs typeface="Times New Roman"/>
              </a:rPr>
              <a:t>EVERY SITUATION</a:t>
            </a:r>
            <a:r>
              <a:rPr lang="es-ES" sz="1400" dirty="0" smtClean="0">
                <a:latin typeface="Times New Roman"/>
                <a:cs typeface="Times New Roman"/>
              </a:rPr>
              <a:t>, THE </a:t>
            </a:r>
            <a:r>
              <a:rPr lang="es-ES" sz="1400" b="1" dirty="0" smtClean="0">
                <a:latin typeface="Times New Roman"/>
                <a:cs typeface="Times New Roman"/>
              </a:rPr>
              <a:t>11.9%</a:t>
            </a:r>
            <a:r>
              <a:rPr lang="es-ES" sz="1400" dirty="0" smtClean="0">
                <a:latin typeface="Times New Roman"/>
                <a:cs typeface="Times New Roman"/>
              </a:rPr>
              <a:t>.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558" y="896676"/>
            <a:ext cx="2489194" cy="1656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t="5235" r="13333" b="13617"/>
          <a:stretch/>
        </p:blipFill>
        <p:spPr>
          <a:xfrm>
            <a:off x="4142856" y="3087991"/>
            <a:ext cx="2651328" cy="179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4643" l="3556" r="95556">
                        <a14:foregroundMark x1="33333" y1="57143" x2="33333" y2="57143"/>
                        <a14:foregroundMark x1="13778" y1="46875" x2="13778" y2="46875"/>
                        <a14:foregroundMark x1="30667" y1="25000" x2="30667" y2="25000"/>
                        <a14:foregroundMark x1="3556" y1="33929" x2="3556" y2="33929"/>
                        <a14:foregroundMark x1="12889" y1="73214" x2="12889" y2="73214"/>
                        <a14:foregroundMark x1="18222" y1="94643" x2="18222" y2="94643"/>
                        <a14:foregroundMark x1="37778" y1="84821" x2="37778" y2="84821"/>
                        <a14:foregroundMark x1="52444" y1="87500" x2="52444" y2="87500"/>
                        <a14:foregroundMark x1="80000" y1="61161" x2="80000" y2="61161"/>
                        <a14:foregroundMark x1="77778" y1="28125" x2="77778" y2="28125"/>
                        <a14:foregroundMark x1="63556" y1="6696" x2="63556" y2="6696"/>
                        <a14:foregroundMark x1="84889" y1="91518" x2="84889" y2="91518"/>
                        <a14:foregroundMark x1="95556" y1="76339" x2="95556" y2="76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0253" y="2907288"/>
            <a:ext cx="1955463" cy="19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Brisa.thmx</Template>
  <TotalTime>952</TotalTime>
  <Words>1211</Words>
  <Application>Microsoft Office PowerPoint</Application>
  <PresentationFormat>Apresentação no Ecrã (4:3)</PresentationFormat>
  <Paragraphs>119</Paragraphs>
  <Slides>15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6" baseType="lpstr">
      <vt:lpstr>Brisa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Trinidad Godoy Gómez</dc:creator>
  <cp:lastModifiedBy>Utilizador</cp:lastModifiedBy>
  <cp:revision>61</cp:revision>
  <cp:lastPrinted>2020-02-03T23:15:42Z</cp:lastPrinted>
  <dcterms:created xsi:type="dcterms:W3CDTF">2020-02-03T13:30:48Z</dcterms:created>
  <dcterms:modified xsi:type="dcterms:W3CDTF">2020-02-21T12:16:30Z</dcterms:modified>
</cp:coreProperties>
</file>