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66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smtClean="0"/>
              <a:t>Στυλ κύριου τίτλου</a:t>
            </a:r>
            <a:endParaRPr lang="el-G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FF30F2AC-D5E4-4F76-8253-CF7FF18DC619}" type="datetimeFigureOut">
              <a:rPr lang="el-GR" smtClean="0"/>
              <a:t>7/2/2020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B9CD99BF-D793-4FB4-AEEF-F5969FB1F265}" type="slidenum">
              <a:rPr lang="el-GR" smtClean="0"/>
              <a:t>‹#›</a:t>
            </a:fld>
            <a:endParaRPr lang="el-GR"/>
          </a:p>
        </p:txBody>
      </p:sp>
    </p:spTree>
    <p:extLst>
      <p:ext uri="{BB962C8B-B14F-4D97-AF65-F5344CB8AC3E}">
        <p14:creationId xmlns:p14="http://schemas.microsoft.com/office/powerpoint/2010/main" val="814928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FF30F2AC-D5E4-4F76-8253-CF7FF18DC619}" type="datetimeFigureOut">
              <a:rPr lang="el-GR" smtClean="0"/>
              <a:t>7/2/2020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B9CD99BF-D793-4FB4-AEEF-F5969FB1F265}" type="slidenum">
              <a:rPr lang="el-GR" smtClean="0"/>
              <a:t>‹#›</a:t>
            </a:fld>
            <a:endParaRPr lang="el-GR"/>
          </a:p>
        </p:txBody>
      </p:sp>
    </p:spTree>
    <p:extLst>
      <p:ext uri="{BB962C8B-B14F-4D97-AF65-F5344CB8AC3E}">
        <p14:creationId xmlns:p14="http://schemas.microsoft.com/office/powerpoint/2010/main" val="364988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FF30F2AC-D5E4-4F76-8253-CF7FF18DC619}" type="datetimeFigureOut">
              <a:rPr lang="el-GR" smtClean="0"/>
              <a:t>7/2/2020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B9CD99BF-D793-4FB4-AEEF-F5969FB1F265}" type="slidenum">
              <a:rPr lang="el-GR" smtClean="0"/>
              <a:t>‹#›</a:t>
            </a:fld>
            <a:endParaRPr lang="el-GR"/>
          </a:p>
        </p:txBody>
      </p:sp>
    </p:spTree>
    <p:extLst>
      <p:ext uri="{BB962C8B-B14F-4D97-AF65-F5344CB8AC3E}">
        <p14:creationId xmlns:p14="http://schemas.microsoft.com/office/powerpoint/2010/main" val="2963178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FF30F2AC-D5E4-4F76-8253-CF7FF18DC619}" type="datetimeFigureOut">
              <a:rPr lang="el-GR" smtClean="0"/>
              <a:t>7/2/2020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B9CD99BF-D793-4FB4-AEEF-F5969FB1F265}" type="slidenum">
              <a:rPr lang="el-GR" smtClean="0"/>
              <a:t>‹#›</a:t>
            </a:fld>
            <a:endParaRPr lang="el-GR"/>
          </a:p>
        </p:txBody>
      </p:sp>
    </p:spTree>
    <p:extLst>
      <p:ext uri="{BB962C8B-B14F-4D97-AF65-F5344CB8AC3E}">
        <p14:creationId xmlns:p14="http://schemas.microsoft.com/office/powerpoint/2010/main" val="26960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smtClean="0"/>
              <a:t>Στυλ κύριου τίτλου</a:t>
            </a:r>
            <a:endParaRPr lang="el-G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FF30F2AC-D5E4-4F76-8253-CF7FF18DC619}" type="datetimeFigureOut">
              <a:rPr lang="el-GR" smtClean="0"/>
              <a:t>7/2/2020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B9CD99BF-D793-4FB4-AEEF-F5969FB1F265}" type="slidenum">
              <a:rPr lang="el-GR" smtClean="0"/>
              <a:t>‹#›</a:t>
            </a:fld>
            <a:endParaRPr lang="el-GR"/>
          </a:p>
        </p:txBody>
      </p:sp>
    </p:spTree>
    <p:extLst>
      <p:ext uri="{BB962C8B-B14F-4D97-AF65-F5344CB8AC3E}">
        <p14:creationId xmlns:p14="http://schemas.microsoft.com/office/powerpoint/2010/main" val="171346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838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6172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FF30F2AC-D5E4-4F76-8253-CF7FF18DC619}" type="datetimeFigureOut">
              <a:rPr lang="el-GR" smtClean="0"/>
              <a:t>7/2/2020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B9CD99BF-D793-4FB4-AEEF-F5969FB1F265}" type="slidenum">
              <a:rPr lang="el-GR" smtClean="0"/>
              <a:t>‹#›</a:t>
            </a:fld>
            <a:endParaRPr lang="el-GR"/>
          </a:p>
        </p:txBody>
      </p:sp>
    </p:spTree>
    <p:extLst>
      <p:ext uri="{BB962C8B-B14F-4D97-AF65-F5344CB8AC3E}">
        <p14:creationId xmlns:p14="http://schemas.microsoft.com/office/powerpoint/2010/main" val="2980463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smtClean="0"/>
              <a:t>Στυλ κύριου τίτλου</a:t>
            </a:r>
            <a:endParaRPr lang="el-G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FF30F2AC-D5E4-4F76-8253-CF7FF18DC619}" type="datetimeFigureOut">
              <a:rPr lang="el-GR" smtClean="0"/>
              <a:t>7/2/2020</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B9CD99BF-D793-4FB4-AEEF-F5969FB1F265}" type="slidenum">
              <a:rPr lang="el-GR" smtClean="0"/>
              <a:t>‹#›</a:t>
            </a:fld>
            <a:endParaRPr lang="el-GR"/>
          </a:p>
        </p:txBody>
      </p:sp>
    </p:spTree>
    <p:extLst>
      <p:ext uri="{BB962C8B-B14F-4D97-AF65-F5344CB8AC3E}">
        <p14:creationId xmlns:p14="http://schemas.microsoft.com/office/powerpoint/2010/main" val="2772995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FF30F2AC-D5E4-4F76-8253-CF7FF18DC619}" type="datetimeFigureOut">
              <a:rPr lang="el-GR" smtClean="0"/>
              <a:t>7/2/2020</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B9CD99BF-D793-4FB4-AEEF-F5969FB1F265}" type="slidenum">
              <a:rPr lang="el-GR" smtClean="0"/>
              <a:t>‹#›</a:t>
            </a:fld>
            <a:endParaRPr lang="el-GR"/>
          </a:p>
        </p:txBody>
      </p:sp>
    </p:spTree>
    <p:extLst>
      <p:ext uri="{BB962C8B-B14F-4D97-AF65-F5344CB8AC3E}">
        <p14:creationId xmlns:p14="http://schemas.microsoft.com/office/powerpoint/2010/main" val="585645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FF30F2AC-D5E4-4F76-8253-CF7FF18DC619}" type="datetimeFigureOut">
              <a:rPr lang="el-GR" smtClean="0"/>
              <a:t>7/2/2020</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B9CD99BF-D793-4FB4-AEEF-F5969FB1F265}" type="slidenum">
              <a:rPr lang="el-GR" smtClean="0"/>
              <a:t>‹#›</a:t>
            </a:fld>
            <a:endParaRPr lang="el-GR"/>
          </a:p>
        </p:txBody>
      </p:sp>
    </p:spTree>
    <p:extLst>
      <p:ext uri="{BB962C8B-B14F-4D97-AF65-F5344CB8AC3E}">
        <p14:creationId xmlns:p14="http://schemas.microsoft.com/office/powerpoint/2010/main" val="2245133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FF30F2AC-D5E4-4F76-8253-CF7FF18DC619}" type="datetimeFigureOut">
              <a:rPr lang="el-GR" smtClean="0"/>
              <a:t>7/2/2020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B9CD99BF-D793-4FB4-AEEF-F5969FB1F265}" type="slidenum">
              <a:rPr lang="el-GR" smtClean="0"/>
              <a:t>‹#›</a:t>
            </a:fld>
            <a:endParaRPr lang="el-GR"/>
          </a:p>
        </p:txBody>
      </p:sp>
    </p:spTree>
    <p:extLst>
      <p:ext uri="{BB962C8B-B14F-4D97-AF65-F5344CB8AC3E}">
        <p14:creationId xmlns:p14="http://schemas.microsoft.com/office/powerpoint/2010/main" val="2707760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FF30F2AC-D5E4-4F76-8253-CF7FF18DC619}" type="datetimeFigureOut">
              <a:rPr lang="el-GR" smtClean="0"/>
              <a:t>7/2/2020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B9CD99BF-D793-4FB4-AEEF-F5969FB1F265}" type="slidenum">
              <a:rPr lang="el-GR" smtClean="0"/>
              <a:t>‹#›</a:t>
            </a:fld>
            <a:endParaRPr lang="el-GR"/>
          </a:p>
        </p:txBody>
      </p:sp>
    </p:spTree>
    <p:extLst>
      <p:ext uri="{BB962C8B-B14F-4D97-AF65-F5344CB8AC3E}">
        <p14:creationId xmlns:p14="http://schemas.microsoft.com/office/powerpoint/2010/main" val="4036256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30F2AC-D5E4-4F76-8253-CF7FF18DC619}" type="datetimeFigureOut">
              <a:rPr lang="el-GR" smtClean="0"/>
              <a:t>7/2/2020</a:t>
            </a:fld>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CD99BF-D793-4FB4-AEEF-F5969FB1F265}" type="slidenum">
              <a:rPr lang="el-GR" smtClean="0"/>
              <a:t>‹#›</a:t>
            </a:fld>
            <a:endParaRPr lang="el-GR"/>
          </a:p>
        </p:txBody>
      </p:sp>
    </p:spTree>
    <p:extLst>
      <p:ext uri="{BB962C8B-B14F-4D97-AF65-F5344CB8AC3E}">
        <p14:creationId xmlns:p14="http://schemas.microsoft.com/office/powerpoint/2010/main" val="36090754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youtube.com/watch?v=X2iLpkN7KC8" TargetMode="Externa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F:\DEFINITIVO.jpg"/>
          <p:cNvPicPr>
            <a:picLocks noChangeAspect="1" noChangeArrowheads="1"/>
          </p:cNvPicPr>
          <p:nvPr/>
        </p:nvPicPr>
        <p:blipFill>
          <a:blip r:embed="rId2" cstate="print"/>
          <a:srcRect/>
          <a:stretch>
            <a:fillRect/>
          </a:stretch>
        </p:blipFill>
        <p:spPr bwMode="auto">
          <a:xfrm>
            <a:off x="579102" y="238717"/>
            <a:ext cx="1194613" cy="1690117"/>
          </a:xfrm>
          <a:prstGeom prst="rect">
            <a:avLst/>
          </a:prstGeom>
          <a:noFill/>
          <a:ln w="9525">
            <a:noFill/>
            <a:miter lim="800000"/>
            <a:headEnd/>
            <a:tailEnd/>
          </a:ln>
        </p:spPr>
      </p:pic>
      <p:pic>
        <p:nvPicPr>
          <p:cNvPr id="5" name="Picture 3" descr="C:\Users\Mirandolina\Desktop\LogosBeneficairesErasmus+LEFT_EN.jpg"/>
          <p:cNvPicPr>
            <a:picLocks noChangeAspect="1" noChangeArrowheads="1"/>
          </p:cNvPicPr>
          <p:nvPr/>
        </p:nvPicPr>
        <p:blipFill>
          <a:blip r:embed="rId3" cstate="print"/>
          <a:srcRect/>
          <a:stretch>
            <a:fillRect/>
          </a:stretch>
        </p:blipFill>
        <p:spPr bwMode="auto">
          <a:xfrm>
            <a:off x="5065579" y="493694"/>
            <a:ext cx="5025780" cy="1435140"/>
          </a:xfrm>
          <a:prstGeom prst="rect">
            <a:avLst/>
          </a:prstGeom>
          <a:noFill/>
          <a:ln w="9525">
            <a:noFill/>
            <a:miter lim="800000"/>
            <a:headEnd/>
            <a:tailEnd/>
          </a:ln>
        </p:spPr>
      </p:pic>
      <p:sp>
        <p:nvSpPr>
          <p:cNvPr id="6" name="TextBox 5"/>
          <p:cNvSpPr txBox="1"/>
          <p:nvPr/>
        </p:nvSpPr>
        <p:spPr>
          <a:xfrm>
            <a:off x="1520328" y="2853369"/>
            <a:ext cx="8626207" cy="1231106"/>
          </a:xfrm>
          <a:prstGeom prst="rect">
            <a:avLst/>
          </a:prstGeom>
          <a:noFill/>
        </p:spPr>
        <p:txBody>
          <a:bodyPr wrap="square" rtlCol="0">
            <a:spAutoFit/>
          </a:bodyPr>
          <a:lstStyle/>
          <a:p>
            <a:pPr algn="ctr"/>
            <a:r>
              <a:rPr lang="en-GB" sz="1400" b="1" dirty="0" smtClean="0">
                <a:latin typeface="Times New Roman" panose="02020603050405020304" pitchFamily="18" charset="0"/>
                <a:cs typeface="Times New Roman" panose="02020603050405020304" pitchFamily="18" charset="0"/>
              </a:rPr>
              <a:t>MUSIC: A MELODIC METHODOLOGY INTO TEACHING AND LEARNING</a:t>
            </a:r>
            <a:r>
              <a:rPr lang="en-GB" sz="1400" dirty="0" smtClean="0">
                <a:latin typeface="Times New Roman" panose="02020603050405020304" pitchFamily="18" charset="0"/>
                <a:cs typeface="Times New Roman" panose="02020603050405020304" pitchFamily="18" charset="0"/>
              </a:rPr>
              <a:t/>
            </a:r>
            <a:br>
              <a:rPr lang="en-GB" sz="1400" dirty="0" smtClean="0">
                <a:latin typeface="Times New Roman" panose="02020603050405020304" pitchFamily="18" charset="0"/>
                <a:cs typeface="Times New Roman" panose="02020603050405020304" pitchFamily="18" charset="0"/>
              </a:rPr>
            </a:br>
            <a:r>
              <a:rPr lang="en-GB" sz="1400" b="1" dirty="0" smtClean="0">
                <a:latin typeface="Times New Roman" panose="02020603050405020304" pitchFamily="18" charset="0"/>
                <a:cs typeface="Times New Roman" panose="02020603050405020304" pitchFamily="18" charset="0"/>
              </a:rPr>
              <a:t>2018-1-ES01-KA229-050761</a:t>
            </a:r>
            <a:br>
              <a:rPr lang="en-GB" sz="1400" b="1" dirty="0" smtClean="0">
                <a:latin typeface="Times New Roman" panose="02020603050405020304" pitchFamily="18" charset="0"/>
                <a:cs typeface="Times New Roman" panose="02020603050405020304" pitchFamily="18" charset="0"/>
              </a:rPr>
            </a:br>
            <a:r>
              <a:rPr lang="en-GB" sz="1400" b="1" dirty="0" smtClean="0">
                <a:latin typeface="Times New Roman" panose="02020603050405020304" pitchFamily="18" charset="0"/>
                <a:cs typeface="Times New Roman" panose="02020603050405020304" pitchFamily="18" charset="0"/>
              </a:rPr>
              <a:t/>
            </a:r>
            <a:br>
              <a:rPr lang="en-GB" sz="1400" b="1" dirty="0" smtClean="0">
                <a:latin typeface="Times New Roman" panose="02020603050405020304" pitchFamily="18" charset="0"/>
                <a:cs typeface="Times New Roman" panose="02020603050405020304" pitchFamily="18" charset="0"/>
              </a:rPr>
            </a:br>
            <a:r>
              <a:rPr lang="en-GB" sz="1400" b="1" dirty="0" smtClean="0">
                <a:latin typeface="Times New Roman" panose="02020603050405020304" pitchFamily="18" charset="0"/>
                <a:cs typeface="Times New Roman" panose="02020603050405020304" pitchFamily="18" charset="0"/>
              </a:rPr>
              <a:t> SCHOOL EXCHANGE PARTNERSHIP</a:t>
            </a:r>
            <a:r>
              <a:rPr lang="en-GB" dirty="0" smtClean="0"/>
              <a:t/>
            </a:r>
            <a:br>
              <a:rPr lang="en-GB" dirty="0" smtClean="0"/>
            </a:br>
            <a:endParaRPr lang="el-GR" dirty="0"/>
          </a:p>
        </p:txBody>
      </p:sp>
      <p:sp>
        <p:nvSpPr>
          <p:cNvPr id="7" name="TextBox 6"/>
          <p:cNvSpPr txBox="1"/>
          <p:nvPr/>
        </p:nvSpPr>
        <p:spPr>
          <a:xfrm>
            <a:off x="2390660" y="4439798"/>
            <a:ext cx="7293167" cy="307777"/>
          </a:xfrm>
          <a:prstGeom prst="rect">
            <a:avLst/>
          </a:prstGeom>
          <a:noFill/>
        </p:spPr>
        <p:txBody>
          <a:bodyPr wrap="square" rtlCol="0">
            <a:spAutoFit/>
          </a:bodyPr>
          <a:lstStyle/>
          <a:p>
            <a:pPr algn="ctr"/>
            <a:r>
              <a:rPr lang="en-US" sz="1400" b="1" dirty="0" smtClean="0">
                <a:latin typeface="Times New Roman" panose="02020603050405020304" pitchFamily="18" charset="0"/>
                <a:cs typeface="Times New Roman" panose="02020603050405020304" pitchFamily="18" charset="0"/>
              </a:rPr>
              <a:t>SONGS ABOUT LOVE - GREECE</a:t>
            </a:r>
            <a:endParaRPr lang="el-GR" sz="1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6660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lgn="ctr"/>
            <a:r>
              <a:rPr lang="en-US" sz="1400" b="1" dirty="0">
                <a:latin typeface="Times New Roman" panose="02020603050405020304" pitchFamily="18" charset="0"/>
                <a:cs typeface="Times New Roman" panose="02020603050405020304" pitchFamily="18" charset="0"/>
              </a:rPr>
              <a:t>1.THE GREATEST LOVE OF ALL-GEORGE BENSON</a:t>
            </a:r>
            <a:r>
              <a:rPr lang="el-GR" sz="1400" dirty="0">
                <a:latin typeface="Times New Roman" panose="02020603050405020304" pitchFamily="18" charset="0"/>
                <a:cs typeface="Times New Roman" panose="02020603050405020304" pitchFamily="18" charset="0"/>
              </a:rPr>
              <a:t/>
            </a:r>
            <a:br>
              <a:rPr lang="el-GR" sz="1400" dirty="0">
                <a:latin typeface="Times New Roman" panose="02020603050405020304" pitchFamily="18" charset="0"/>
                <a:cs typeface="Times New Roman" panose="02020603050405020304" pitchFamily="18" charset="0"/>
              </a:rPr>
            </a:br>
            <a:endParaRPr lang="el-GR" sz="1400"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4043190" y="4505899"/>
            <a:ext cx="5343181" cy="307777"/>
          </a:xfrm>
          <a:prstGeom prst="rect">
            <a:avLst/>
          </a:prstGeom>
          <a:noFill/>
        </p:spPr>
        <p:txBody>
          <a:bodyPr wrap="square" rtlCol="0">
            <a:spAutoFit/>
          </a:bodyPr>
          <a:lstStyle/>
          <a:p>
            <a:r>
              <a:rPr lang="en-US" sz="1400" u="sng" dirty="0">
                <a:latin typeface="Times New Roman" panose="02020603050405020304" pitchFamily="18" charset="0"/>
                <a:cs typeface="Times New Roman" panose="02020603050405020304" pitchFamily="18" charset="0"/>
                <a:hlinkClick r:id="rId2"/>
              </a:rPr>
              <a:t>https://www.youtube.com/watch?v=X2iLpkN7KC8</a:t>
            </a:r>
            <a:endParaRPr lang="el-GR" sz="1400" dirty="0">
              <a:latin typeface="Times New Roman" panose="02020603050405020304" pitchFamily="18" charset="0"/>
              <a:cs typeface="Times New Roman" panose="02020603050405020304" pitchFamily="18" charset="0"/>
            </a:endParaRPr>
          </a:p>
        </p:txBody>
      </p:sp>
      <p:pic>
        <p:nvPicPr>
          <p:cNvPr id="9" name="Εικόνα 8" descr="Image result for george benson song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05997" y="1476718"/>
            <a:ext cx="2568537" cy="2610538"/>
          </a:xfrm>
          <a:prstGeom prst="rect">
            <a:avLst/>
          </a:prstGeom>
          <a:noFill/>
          <a:ln>
            <a:noFill/>
          </a:ln>
        </p:spPr>
      </p:pic>
      <p:pic>
        <p:nvPicPr>
          <p:cNvPr id="10" name="Εικόνα 9" descr="Image result for the greatest lovegeorge benso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9091" y="1476718"/>
            <a:ext cx="2845590" cy="2610539"/>
          </a:xfrm>
          <a:prstGeom prst="rect">
            <a:avLst/>
          </a:prstGeom>
          <a:noFill/>
          <a:ln>
            <a:noFill/>
          </a:ln>
        </p:spPr>
      </p:pic>
    </p:spTree>
    <p:extLst>
      <p:ext uri="{BB962C8B-B14F-4D97-AF65-F5344CB8AC3E}">
        <p14:creationId xmlns:p14="http://schemas.microsoft.com/office/powerpoint/2010/main" val="1023703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5"/>
            <a:ext cx="10515600" cy="887623"/>
          </a:xfrm>
        </p:spPr>
        <p:txBody>
          <a:bodyPr>
            <a:normAutofit/>
          </a:bodyPr>
          <a:lstStyle/>
          <a:p>
            <a:pPr algn="ctr"/>
            <a:r>
              <a:rPr lang="en-US" sz="1400" b="1" dirty="0">
                <a:latin typeface="Times New Roman" panose="02020603050405020304" pitchFamily="18" charset="0"/>
                <a:cs typeface="Times New Roman" panose="02020603050405020304" pitchFamily="18" charset="0"/>
              </a:rPr>
              <a:t>1.THE GREATEST LOVE OF ALL-GEORGE </a:t>
            </a:r>
            <a:r>
              <a:rPr lang="en-US" sz="1400" b="1" dirty="0" smtClean="0">
                <a:latin typeface="Times New Roman" panose="02020603050405020304" pitchFamily="18" charset="0"/>
                <a:cs typeface="Times New Roman" panose="02020603050405020304" pitchFamily="18" charset="0"/>
              </a:rPr>
              <a:t>BENSON</a:t>
            </a:r>
            <a:endParaRPr lang="el-GR" sz="1400" dirty="0"/>
          </a:p>
        </p:txBody>
      </p:sp>
      <p:sp>
        <p:nvSpPr>
          <p:cNvPr id="3" name="Θέση περιεχομένου 2"/>
          <p:cNvSpPr>
            <a:spLocks noGrp="1"/>
          </p:cNvSpPr>
          <p:nvPr>
            <p:ph idx="1"/>
          </p:nvPr>
        </p:nvSpPr>
        <p:spPr>
          <a:xfrm>
            <a:off x="4186411" y="1282624"/>
            <a:ext cx="4395729" cy="4949748"/>
          </a:xfrm>
        </p:spPr>
        <p:txBody>
          <a:bodyPr>
            <a:normAutofit lnSpcReduction="10000"/>
          </a:bodyPr>
          <a:lstStyle/>
          <a:p>
            <a:pPr marL="0" indent="0">
              <a:buNone/>
            </a:pPr>
            <a:r>
              <a:rPr lang="en-US" sz="1400" dirty="0">
                <a:latin typeface="Times New Roman" panose="02020603050405020304" pitchFamily="18" charset="0"/>
                <a:cs typeface="Times New Roman" panose="02020603050405020304" pitchFamily="18" charset="0"/>
              </a:rPr>
              <a:t>I </a:t>
            </a:r>
            <a:r>
              <a:rPr lang="en-US" sz="1400" dirty="0" smtClean="0">
                <a:latin typeface="Times New Roman" panose="02020603050405020304" pitchFamily="18" charset="0"/>
                <a:cs typeface="Times New Roman" panose="02020603050405020304" pitchFamily="18" charset="0"/>
              </a:rPr>
              <a:t>believe </a:t>
            </a:r>
            <a:r>
              <a:rPr lang="en-US" sz="1400" dirty="0">
                <a:latin typeface="Times New Roman" panose="02020603050405020304" pitchFamily="18" charset="0"/>
                <a:cs typeface="Times New Roman" panose="02020603050405020304" pitchFamily="18" charset="0"/>
              </a:rPr>
              <a:t>that </a:t>
            </a:r>
            <a:r>
              <a:rPr lang="en-US" sz="1400" dirty="0" smtClean="0">
                <a:latin typeface="Times New Roman" panose="02020603050405020304" pitchFamily="18" charset="0"/>
                <a:cs typeface="Times New Roman" panose="02020603050405020304" pitchFamily="18" charset="0"/>
              </a:rPr>
              <a:t>children </a:t>
            </a:r>
            <a:r>
              <a:rPr lang="en-US" sz="1400" dirty="0">
                <a:latin typeface="Times New Roman" panose="02020603050405020304" pitchFamily="18" charset="0"/>
                <a:cs typeface="Times New Roman" panose="02020603050405020304" pitchFamily="18" charset="0"/>
              </a:rPr>
              <a:t>are our future</a:t>
            </a:r>
            <a:endParaRPr lang="el-GR" sz="1400" dirty="0">
              <a:latin typeface="Times New Roman" panose="02020603050405020304" pitchFamily="18" charset="0"/>
              <a:cs typeface="Times New Roman" panose="02020603050405020304" pitchFamily="18" charset="0"/>
            </a:endParaRPr>
          </a:p>
          <a:p>
            <a:pPr marL="0" indent="0">
              <a:buNone/>
            </a:pPr>
            <a:r>
              <a:rPr lang="en-US" sz="1400" dirty="0">
                <a:latin typeface="Times New Roman" panose="02020603050405020304" pitchFamily="18" charset="0"/>
                <a:cs typeface="Times New Roman" panose="02020603050405020304" pitchFamily="18" charset="0"/>
              </a:rPr>
              <a:t>Teach them well and let them lead the way</a:t>
            </a:r>
            <a:endParaRPr lang="el-GR" sz="1400" dirty="0">
              <a:latin typeface="Times New Roman" panose="02020603050405020304" pitchFamily="18" charset="0"/>
              <a:cs typeface="Times New Roman" panose="02020603050405020304" pitchFamily="18" charset="0"/>
            </a:endParaRPr>
          </a:p>
          <a:p>
            <a:pPr marL="0" indent="0">
              <a:buNone/>
            </a:pPr>
            <a:r>
              <a:rPr lang="en-US" sz="1400" dirty="0">
                <a:latin typeface="Times New Roman" panose="02020603050405020304" pitchFamily="18" charset="0"/>
                <a:cs typeface="Times New Roman" panose="02020603050405020304" pitchFamily="18" charset="0"/>
              </a:rPr>
              <a:t>Show them all the </a:t>
            </a:r>
            <a:r>
              <a:rPr lang="en-US" sz="1400" dirty="0" smtClean="0">
                <a:latin typeface="Times New Roman" panose="02020603050405020304" pitchFamily="18" charset="0"/>
                <a:cs typeface="Times New Roman" panose="02020603050405020304" pitchFamily="18" charset="0"/>
              </a:rPr>
              <a:t>beauty </a:t>
            </a:r>
            <a:r>
              <a:rPr lang="en-US" sz="1400" dirty="0">
                <a:latin typeface="Times New Roman" panose="02020603050405020304" pitchFamily="18" charset="0"/>
                <a:cs typeface="Times New Roman" panose="02020603050405020304" pitchFamily="18" charset="0"/>
              </a:rPr>
              <a:t>they possess inside</a:t>
            </a:r>
            <a:endParaRPr lang="el-GR" sz="1400" dirty="0">
              <a:latin typeface="Times New Roman" panose="02020603050405020304" pitchFamily="18" charset="0"/>
              <a:cs typeface="Times New Roman" panose="02020603050405020304" pitchFamily="18" charset="0"/>
            </a:endParaRPr>
          </a:p>
          <a:p>
            <a:pPr marL="0" indent="0">
              <a:buNone/>
            </a:pPr>
            <a:r>
              <a:rPr lang="en-US" sz="1400" dirty="0">
                <a:latin typeface="Times New Roman" panose="02020603050405020304" pitchFamily="18" charset="0"/>
                <a:cs typeface="Times New Roman" panose="02020603050405020304" pitchFamily="18" charset="0"/>
              </a:rPr>
              <a:t>Give them a sense of pride, to make it easier</a:t>
            </a:r>
            <a:endParaRPr lang="el-GR" sz="1400" dirty="0">
              <a:latin typeface="Times New Roman" panose="02020603050405020304" pitchFamily="18" charset="0"/>
              <a:cs typeface="Times New Roman" panose="02020603050405020304" pitchFamily="18" charset="0"/>
            </a:endParaRPr>
          </a:p>
          <a:p>
            <a:pPr marL="0" indent="0">
              <a:buNone/>
            </a:pPr>
            <a:r>
              <a:rPr lang="en-US" sz="1400" dirty="0">
                <a:latin typeface="Times New Roman" panose="02020603050405020304" pitchFamily="18" charset="0"/>
                <a:cs typeface="Times New Roman" panose="02020603050405020304" pitchFamily="18" charset="0"/>
              </a:rPr>
              <a:t>Let the children's laughter remind us how we use to be</a:t>
            </a:r>
            <a:endParaRPr lang="el-GR" sz="1400" dirty="0">
              <a:latin typeface="Times New Roman" panose="02020603050405020304" pitchFamily="18" charset="0"/>
              <a:cs typeface="Times New Roman" panose="02020603050405020304" pitchFamily="18" charset="0"/>
            </a:endParaRPr>
          </a:p>
          <a:p>
            <a:pPr marL="0" indent="0">
              <a:buNone/>
            </a:pPr>
            <a:r>
              <a:rPr lang="en-US" sz="1400" dirty="0">
                <a:latin typeface="Times New Roman" panose="02020603050405020304" pitchFamily="18" charset="0"/>
                <a:cs typeface="Times New Roman" panose="02020603050405020304" pitchFamily="18" charset="0"/>
              </a:rPr>
              <a:t> </a:t>
            </a:r>
            <a:endParaRPr lang="el-GR" sz="1400" dirty="0">
              <a:latin typeface="Times New Roman" panose="02020603050405020304" pitchFamily="18" charset="0"/>
              <a:cs typeface="Times New Roman" panose="02020603050405020304" pitchFamily="18" charset="0"/>
            </a:endParaRPr>
          </a:p>
          <a:p>
            <a:pPr marL="0" indent="0">
              <a:buNone/>
            </a:pPr>
            <a:r>
              <a:rPr lang="en-US" sz="1400" dirty="0">
                <a:latin typeface="Times New Roman" panose="02020603050405020304" pitchFamily="18" charset="0"/>
                <a:cs typeface="Times New Roman" panose="02020603050405020304" pitchFamily="18" charset="0"/>
              </a:rPr>
              <a:t>Everybody's searching for a hero</a:t>
            </a:r>
            <a:endParaRPr lang="el-GR" sz="1400" dirty="0">
              <a:latin typeface="Times New Roman" panose="02020603050405020304" pitchFamily="18" charset="0"/>
              <a:cs typeface="Times New Roman" panose="02020603050405020304" pitchFamily="18" charset="0"/>
            </a:endParaRPr>
          </a:p>
          <a:p>
            <a:pPr marL="0" indent="0">
              <a:buNone/>
            </a:pPr>
            <a:r>
              <a:rPr lang="en-US" sz="1400" dirty="0">
                <a:latin typeface="Times New Roman" panose="02020603050405020304" pitchFamily="18" charset="0"/>
                <a:cs typeface="Times New Roman" panose="02020603050405020304" pitchFamily="18" charset="0"/>
              </a:rPr>
              <a:t>People need </a:t>
            </a:r>
            <a:r>
              <a:rPr lang="en-US" sz="1400" dirty="0" smtClean="0">
                <a:latin typeface="Times New Roman" panose="02020603050405020304" pitchFamily="18" charset="0"/>
                <a:cs typeface="Times New Roman" panose="02020603050405020304" pitchFamily="18" charset="0"/>
              </a:rPr>
              <a:t>someone</a:t>
            </a:r>
            <a:r>
              <a:rPr lang="en-US" sz="1400" dirty="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to </a:t>
            </a:r>
            <a:r>
              <a:rPr lang="en-US" sz="1400" dirty="0">
                <a:latin typeface="Times New Roman" panose="02020603050405020304" pitchFamily="18" charset="0"/>
                <a:cs typeface="Times New Roman" panose="02020603050405020304" pitchFamily="18" charset="0"/>
              </a:rPr>
              <a:t>look up to</a:t>
            </a:r>
            <a:endParaRPr lang="el-GR" sz="1400" dirty="0">
              <a:latin typeface="Times New Roman" panose="02020603050405020304" pitchFamily="18" charset="0"/>
              <a:cs typeface="Times New Roman" panose="02020603050405020304" pitchFamily="18" charset="0"/>
            </a:endParaRPr>
          </a:p>
          <a:p>
            <a:pPr marL="0" indent="0">
              <a:buNone/>
            </a:pPr>
            <a:r>
              <a:rPr lang="en-US" sz="1400" dirty="0">
                <a:latin typeface="Times New Roman" panose="02020603050405020304" pitchFamily="18" charset="0"/>
                <a:cs typeface="Times New Roman" panose="02020603050405020304" pitchFamily="18" charset="0"/>
              </a:rPr>
              <a:t>I never found anyone who fulfilled my needs</a:t>
            </a:r>
            <a:endParaRPr lang="el-GR" sz="1400" dirty="0">
              <a:latin typeface="Times New Roman" panose="02020603050405020304" pitchFamily="18" charset="0"/>
              <a:cs typeface="Times New Roman" panose="02020603050405020304" pitchFamily="18" charset="0"/>
            </a:endParaRPr>
          </a:p>
          <a:p>
            <a:pPr marL="0" indent="0">
              <a:buNone/>
            </a:pPr>
            <a:r>
              <a:rPr lang="en-US" sz="1400" dirty="0">
                <a:latin typeface="Times New Roman" panose="02020603050405020304" pitchFamily="18" charset="0"/>
                <a:cs typeface="Times New Roman" panose="02020603050405020304" pitchFamily="18" charset="0"/>
              </a:rPr>
              <a:t>A lonely place to be, and so I </a:t>
            </a:r>
            <a:r>
              <a:rPr lang="en-US" sz="1400" dirty="0" smtClean="0">
                <a:latin typeface="Times New Roman" panose="02020603050405020304" pitchFamily="18" charset="0"/>
                <a:cs typeface="Times New Roman" panose="02020603050405020304" pitchFamily="18" charset="0"/>
              </a:rPr>
              <a:t>learned</a:t>
            </a:r>
            <a:r>
              <a:rPr lang="en-US" sz="1400" dirty="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to depend</a:t>
            </a:r>
            <a:r>
              <a:rPr lang="en-US" sz="1400" dirty="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on </a:t>
            </a:r>
            <a:r>
              <a:rPr lang="en-US" sz="1400" dirty="0">
                <a:latin typeface="Times New Roman" panose="02020603050405020304" pitchFamily="18" charset="0"/>
                <a:cs typeface="Times New Roman" panose="02020603050405020304" pitchFamily="18" charset="0"/>
              </a:rPr>
              <a:t>me</a:t>
            </a:r>
            <a:endParaRPr lang="el-GR" sz="1400" dirty="0">
              <a:latin typeface="Times New Roman" panose="02020603050405020304" pitchFamily="18" charset="0"/>
              <a:cs typeface="Times New Roman" panose="02020603050405020304" pitchFamily="18" charset="0"/>
            </a:endParaRPr>
          </a:p>
          <a:p>
            <a:pPr marL="0" indent="0">
              <a:buNone/>
            </a:pPr>
            <a:r>
              <a:rPr lang="en-US" sz="1400" dirty="0">
                <a:latin typeface="Times New Roman" panose="02020603050405020304" pitchFamily="18" charset="0"/>
                <a:cs typeface="Times New Roman" panose="02020603050405020304" pitchFamily="18" charset="0"/>
              </a:rPr>
              <a:t> </a:t>
            </a:r>
            <a:endParaRPr lang="el-GR" sz="1400" dirty="0">
              <a:latin typeface="Times New Roman" panose="02020603050405020304" pitchFamily="18" charset="0"/>
              <a:cs typeface="Times New Roman" panose="02020603050405020304" pitchFamily="18" charset="0"/>
            </a:endParaRPr>
          </a:p>
          <a:p>
            <a:pPr marL="0" indent="0">
              <a:buNone/>
            </a:pPr>
            <a:r>
              <a:rPr lang="en-US" sz="1400" dirty="0">
                <a:latin typeface="Times New Roman" panose="02020603050405020304" pitchFamily="18" charset="0"/>
                <a:cs typeface="Times New Roman" panose="02020603050405020304" pitchFamily="18" charset="0"/>
              </a:rPr>
              <a:t>I decided long ago never to walk in anyone's shadow</a:t>
            </a:r>
            <a:endParaRPr lang="el-GR" sz="1400" dirty="0">
              <a:latin typeface="Times New Roman" panose="02020603050405020304" pitchFamily="18" charset="0"/>
              <a:cs typeface="Times New Roman" panose="02020603050405020304" pitchFamily="18" charset="0"/>
            </a:endParaRPr>
          </a:p>
          <a:p>
            <a:pPr marL="0" indent="0">
              <a:buNone/>
            </a:pPr>
            <a:r>
              <a:rPr lang="en-US" sz="1400" dirty="0">
                <a:latin typeface="Times New Roman" panose="02020603050405020304" pitchFamily="18" charset="0"/>
                <a:cs typeface="Times New Roman" panose="02020603050405020304" pitchFamily="18" charset="0"/>
              </a:rPr>
              <a:t>If I fail, if I succeed</a:t>
            </a:r>
            <a:endParaRPr lang="el-GR" sz="1400" dirty="0">
              <a:latin typeface="Times New Roman" panose="02020603050405020304" pitchFamily="18" charset="0"/>
              <a:cs typeface="Times New Roman" panose="02020603050405020304" pitchFamily="18" charset="0"/>
            </a:endParaRPr>
          </a:p>
          <a:p>
            <a:pPr marL="0" indent="0">
              <a:buNone/>
            </a:pPr>
            <a:r>
              <a:rPr lang="en-US" sz="1400" dirty="0">
                <a:latin typeface="Times New Roman" panose="02020603050405020304" pitchFamily="18" charset="0"/>
                <a:cs typeface="Times New Roman" panose="02020603050405020304" pitchFamily="18" charset="0"/>
              </a:rPr>
              <a:t>At </a:t>
            </a:r>
            <a:r>
              <a:rPr lang="en-US" sz="1400" dirty="0" smtClean="0">
                <a:latin typeface="Times New Roman" panose="02020603050405020304" pitchFamily="18" charset="0"/>
                <a:cs typeface="Times New Roman" panose="02020603050405020304" pitchFamily="18" charset="0"/>
              </a:rPr>
              <a:t>least</a:t>
            </a:r>
            <a:r>
              <a:rPr lang="en-US" sz="1400" dirty="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I </a:t>
            </a:r>
            <a:r>
              <a:rPr lang="en-US" sz="1400" dirty="0">
                <a:latin typeface="Times New Roman" panose="02020603050405020304" pitchFamily="18" charset="0"/>
                <a:cs typeface="Times New Roman" panose="02020603050405020304" pitchFamily="18" charset="0"/>
              </a:rPr>
              <a:t>lived as I believe</a:t>
            </a:r>
            <a:endParaRPr lang="el-GR" sz="1400" dirty="0">
              <a:latin typeface="Times New Roman" panose="02020603050405020304" pitchFamily="18" charset="0"/>
              <a:cs typeface="Times New Roman" panose="02020603050405020304" pitchFamily="18" charset="0"/>
            </a:endParaRPr>
          </a:p>
          <a:p>
            <a:pPr marL="0" indent="0">
              <a:buNone/>
            </a:pPr>
            <a:r>
              <a:rPr lang="en-US" sz="1400" dirty="0">
                <a:latin typeface="Times New Roman" panose="02020603050405020304" pitchFamily="18" charset="0"/>
                <a:cs typeface="Times New Roman" panose="02020603050405020304" pitchFamily="18" charset="0"/>
              </a:rPr>
              <a:t>No </a:t>
            </a:r>
            <a:r>
              <a:rPr lang="en-US" sz="1400" dirty="0" smtClean="0">
                <a:latin typeface="Times New Roman" panose="02020603050405020304" pitchFamily="18" charset="0"/>
                <a:cs typeface="Times New Roman" panose="02020603050405020304" pitchFamily="18" charset="0"/>
              </a:rPr>
              <a:t>matter</a:t>
            </a:r>
            <a:r>
              <a:rPr lang="en-US" sz="1400" dirty="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what </a:t>
            </a:r>
            <a:r>
              <a:rPr lang="en-US" sz="1400" dirty="0">
                <a:latin typeface="Times New Roman" panose="02020603050405020304" pitchFamily="18" charset="0"/>
                <a:cs typeface="Times New Roman" panose="02020603050405020304" pitchFamily="18" charset="0"/>
              </a:rPr>
              <a:t>they take from me</a:t>
            </a:r>
            <a:endParaRPr lang="el-GR" sz="1400" dirty="0">
              <a:latin typeface="Times New Roman" panose="02020603050405020304" pitchFamily="18" charset="0"/>
              <a:cs typeface="Times New Roman" panose="02020603050405020304" pitchFamily="18" charset="0"/>
            </a:endParaRPr>
          </a:p>
          <a:p>
            <a:pPr marL="0" indent="0">
              <a:buNone/>
            </a:pPr>
            <a:r>
              <a:rPr lang="en-US" sz="1400" dirty="0">
                <a:latin typeface="Times New Roman" panose="02020603050405020304" pitchFamily="18" charset="0"/>
                <a:cs typeface="Times New Roman" panose="02020603050405020304" pitchFamily="18" charset="0"/>
              </a:rPr>
              <a:t>They can't take away my dignity</a:t>
            </a:r>
            <a:endParaRPr lang="el-GR" sz="1400" dirty="0">
              <a:latin typeface="Times New Roman" panose="02020603050405020304" pitchFamily="18" charset="0"/>
              <a:cs typeface="Times New Roman" panose="02020603050405020304" pitchFamily="18" charset="0"/>
            </a:endParaRPr>
          </a:p>
          <a:p>
            <a:pPr marL="0" indent="0" fontAlgn="base">
              <a:buNone/>
            </a:pPr>
            <a:endParaRPr lang="el-GR"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3461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810504"/>
          </a:xfrm>
        </p:spPr>
        <p:txBody>
          <a:bodyPr>
            <a:normAutofit/>
          </a:bodyPr>
          <a:lstStyle/>
          <a:p>
            <a:pPr algn="ctr"/>
            <a:r>
              <a:rPr lang="en-US" sz="1400" b="1" dirty="0">
                <a:latin typeface="Times New Roman" panose="02020603050405020304" pitchFamily="18" charset="0"/>
                <a:cs typeface="Times New Roman" panose="02020603050405020304" pitchFamily="18" charset="0"/>
              </a:rPr>
              <a:t>1.THE GREATEST LOVE OF ALL-GEORGE BENSON</a:t>
            </a:r>
            <a:endParaRPr lang="el-GR" sz="1400" dirty="0"/>
          </a:p>
        </p:txBody>
      </p:sp>
      <p:sp>
        <p:nvSpPr>
          <p:cNvPr id="3" name="Θέση περιεχομένου 2"/>
          <p:cNvSpPr>
            <a:spLocks noGrp="1"/>
          </p:cNvSpPr>
          <p:nvPr>
            <p:ph idx="1"/>
          </p:nvPr>
        </p:nvSpPr>
        <p:spPr>
          <a:xfrm>
            <a:off x="4090930" y="1175630"/>
            <a:ext cx="4583017" cy="5269237"/>
          </a:xfrm>
        </p:spPr>
        <p:txBody>
          <a:bodyPr>
            <a:noAutofit/>
          </a:bodyPr>
          <a:lstStyle/>
          <a:p>
            <a:pPr marL="0" indent="0" algn="just">
              <a:buNone/>
            </a:pPr>
            <a:r>
              <a:rPr lang="en-US" sz="1400" dirty="0">
                <a:latin typeface="Times New Roman" panose="02020603050405020304" pitchFamily="18" charset="0"/>
                <a:cs typeface="Times New Roman" panose="02020603050405020304" pitchFamily="18" charset="0"/>
              </a:rPr>
              <a:t>Because the </a:t>
            </a:r>
            <a:r>
              <a:rPr lang="en-US" sz="1400" dirty="0" smtClean="0">
                <a:latin typeface="Times New Roman" panose="02020603050405020304" pitchFamily="18" charset="0"/>
                <a:cs typeface="Times New Roman" panose="02020603050405020304" pitchFamily="18" charset="0"/>
              </a:rPr>
              <a:t>greatest</a:t>
            </a:r>
            <a:r>
              <a:rPr lang="en-US" sz="1400" dirty="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love </a:t>
            </a:r>
            <a:r>
              <a:rPr lang="en-US" sz="1400" dirty="0">
                <a:latin typeface="Times New Roman" panose="02020603050405020304" pitchFamily="18" charset="0"/>
                <a:cs typeface="Times New Roman" panose="02020603050405020304" pitchFamily="18" charset="0"/>
              </a:rPr>
              <a:t>of all was </a:t>
            </a:r>
            <a:r>
              <a:rPr lang="en-US" sz="1400" dirty="0" smtClean="0">
                <a:latin typeface="Times New Roman" panose="02020603050405020304" pitchFamily="18" charset="0"/>
                <a:cs typeface="Times New Roman" panose="02020603050405020304" pitchFamily="18" charset="0"/>
              </a:rPr>
              <a:t>happening</a:t>
            </a:r>
            <a:r>
              <a:rPr lang="en-US" sz="1400" dirty="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to </a:t>
            </a:r>
            <a:r>
              <a:rPr lang="en-US" sz="1400" dirty="0">
                <a:latin typeface="Times New Roman" panose="02020603050405020304" pitchFamily="18" charset="0"/>
                <a:cs typeface="Times New Roman" panose="02020603050405020304" pitchFamily="18" charset="0"/>
              </a:rPr>
              <a:t>me</a:t>
            </a:r>
            <a:endParaRPr lang="el-GR" sz="1400" dirty="0">
              <a:latin typeface="Times New Roman" panose="02020603050405020304" pitchFamily="18" charset="0"/>
              <a:cs typeface="Times New Roman" panose="02020603050405020304" pitchFamily="18" charset="0"/>
            </a:endParaRPr>
          </a:p>
          <a:p>
            <a:pPr marL="0" indent="0" algn="just">
              <a:buNone/>
            </a:pPr>
            <a:r>
              <a:rPr lang="en-US" sz="1400" dirty="0">
                <a:latin typeface="Times New Roman" panose="02020603050405020304" pitchFamily="18" charset="0"/>
                <a:cs typeface="Times New Roman" panose="02020603050405020304" pitchFamily="18" charset="0"/>
              </a:rPr>
              <a:t>I </a:t>
            </a:r>
            <a:r>
              <a:rPr lang="en-US" sz="1400" dirty="0" smtClean="0">
                <a:latin typeface="Times New Roman" panose="02020603050405020304" pitchFamily="18" charset="0"/>
                <a:cs typeface="Times New Roman" panose="02020603050405020304" pitchFamily="18" charset="0"/>
              </a:rPr>
              <a:t>found</a:t>
            </a:r>
            <a:r>
              <a:rPr lang="en-US" sz="1400" dirty="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the greatest</a:t>
            </a:r>
            <a:r>
              <a:rPr lang="en-US" sz="1400" dirty="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love </a:t>
            </a:r>
            <a:r>
              <a:rPr lang="en-US" sz="1400" dirty="0">
                <a:latin typeface="Times New Roman" panose="02020603050405020304" pitchFamily="18" charset="0"/>
                <a:cs typeface="Times New Roman" panose="02020603050405020304" pitchFamily="18" charset="0"/>
              </a:rPr>
              <a:t>of all </a:t>
            </a:r>
            <a:r>
              <a:rPr lang="en-US" sz="1400" dirty="0" smtClean="0">
                <a:latin typeface="Times New Roman" panose="02020603050405020304" pitchFamily="18" charset="0"/>
                <a:cs typeface="Times New Roman" panose="02020603050405020304" pitchFamily="18" charset="0"/>
              </a:rPr>
              <a:t>inside</a:t>
            </a:r>
            <a:r>
              <a:rPr lang="en-US" sz="1400" dirty="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of </a:t>
            </a:r>
            <a:r>
              <a:rPr lang="en-US" sz="1400" dirty="0">
                <a:latin typeface="Times New Roman" panose="02020603050405020304" pitchFamily="18" charset="0"/>
                <a:cs typeface="Times New Roman" panose="02020603050405020304" pitchFamily="18" charset="0"/>
              </a:rPr>
              <a:t>me</a:t>
            </a:r>
            <a:endParaRPr lang="el-GR" sz="1400" dirty="0">
              <a:latin typeface="Times New Roman" panose="02020603050405020304" pitchFamily="18" charset="0"/>
              <a:cs typeface="Times New Roman" panose="02020603050405020304" pitchFamily="18" charset="0"/>
            </a:endParaRPr>
          </a:p>
          <a:p>
            <a:pPr marL="0" indent="0" algn="just">
              <a:buNone/>
            </a:pPr>
            <a:r>
              <a:rPr lang="en-US" sz="1400" dirty="0">
                <a:latin typeface="Times New Roman" panose="02020603050405020304" pitchFamily="18" charset="0"/>
                <a:cs typeface="Times New Roman" panose="02020603050405020304" pitchFamily="18" charset="0"/>
              </a:rPr>
              <a:t>The </a:t>
            </a:r>
            <a:r>
              <a:rPr lang="en-US" sz="1400" dirty="0" smtClean="0">
                <a:latin typeface="Times New Roman" panose="02020603050405020304" pitchFamily="18" charset="0"/>
                <a:cs typeface="Times New Roman" panose="02020603050405020304" pitchFamily="18" charset="0"/>
              </a:rPr>
              <a:t>greatest</a:t>
            </a:r>
            <a:r>
              <a:rPr lang="en-US" sz="1400" dirty="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love </a:t>
            </a:r>
            <a:r>
              <a:rPr lang="en-US" sz="1400" dirty="0">
                <a:latin typeface="Times New Roman" panose="02020603050405020304" pitchFamily="18" charset="0"/>
                <a:cs typeface="Times New Roman" panose="02020603050405020304" pitchFamily="18" charset="0"/>
              </a:rPr>
              <a:t>of all is easy to achieve</a:t>
            </a:r>
            <a:endParaRPr lang="el-GR" sz="1400" dirty="0">
              <a:latin typeface="Times New Roman" panose="02020603050405020304" pitchFamily="18" charset="0"/>
              <a:cs typeface="Times New Roman" panose="02020603050405020304" pitchFamily="18" charset="0"/>
            </a:endParaRPr>
          </a:p>
          <a:p>
            <a:pPr marL="0" indent="0" algn="just">
              <a:buNone/>
            </a:pPr>
            <a:r>
              <a:rPr lang="en-US" sz="1400" dirty="0">
                <a:latin typeface="Times New Roman" panose="02020603050405020304" pitchFamily="18" charset="0"/>
                <a:cs typeface="Times New Roman" panose="02020603050405020304" pitchFamily="18" charset="0"/>
              </a:rPr>
              <a:t>Learning to love yourself, it is the greatest love of all</a:t>
            </a:r>
            <a:endParaRPr lang="el-GR" sz="1400" dirty="0">
              <a:latin typeface="Times New Roman" panose="02020603050405020304" pitchFamily="18" charset="0"/>
              <a:cs typeface="Times New Roman" panose="02020603050405020304" pitchFamily="18" charset="0"/>
            </a:endParaRPr>
          </a:p>
          <a:p>
            <a:pPr marL="0" indent="0" algn="just">
              <a:buNone/>
            </a:pPr>
            <a:r>
              <a:rPr lang="en-US" sz="1400" dirty="0">
                <a:latin typeface="Times New Roman" panose="02020603050405020304" pitchFamily="18" charset="0"/>
                <a:cs typeface="Times New Roman" panose="02020603050405020304" pitchFamily="18" charset="0"/>
              </a:rPr>
              <a:t> </a:t>
            </a:r>
            <a:endParaRPr lang="el-GR" sz="1400" dirty="0">
              <a:latin typeface="Times New Roman" panose="02020603050405020304" pitchFamily="18" charset="0"/>
              <a:cs typeface="Times New Roman" panose="02020603050405020304" pitchFamily="18" charset="0"/>
            </a:endParaRPr>
          </a:p>
          <a:p>
            <a:pPr marL="0" indent="0" algn="just">
              <a:buNone/>
            </a:pPr>
            <a:r>
              <a:rPr lang="en-US" sz="1400" dirty="0">
                <a:latin typeface="Times New Roman" panose="02020603050405020304" pitchFamily="18" charset="0"/>
                <a:cs typeface="Times New Roman" panose="02020603050405020304" pitchFamily="18" charset="0"/>
              </a:rPr>
              <a:t>And if by chance that </a:t>
            </a:r>
            <a:r>
              <a:rPr lang="en-US" sz="1400" dirty="0" smtClean="0">
                <a:latin typeface="Times New Roman" panose="02020603050405020304" pitchFamily="18" charset="0"/>
                <a:cs typeface="Times New Roman" panose="02020603050405020304" pitchFamily="18" charset="0"/>
              </a:rPr>
              <a:t>special</a:t>
            </a:r>
            <a:r>
              <a:rPr lang="en-US" sz="1400" dirty="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place</a:t>
            </a:r>
            <a:endParaRPr lang="el-GR" sz="1400" dirty="0">
              <a:latin typeface="Times New Roman" panose="02020603050405020304" pitchFamily="18" charset="0"/>
              <a:cs typeface="Times New Roman" panose="02020603050405020304" pitchFamily="18" charset="0"/>
            </a:endParaRPr>
          </a:p>
          <a:p>
            <a:pPr marL="0" indent="0" algn="just">
              <a:buNone/>
            </a:pPr>
            <a:r>
              <a:rPr lang="en-US" sz="1400" dirty="0">
                <a:latin typeface="Times New Roman" panose="02020603050405020304" pitchFamily="18" charset="0"/>
                <a:cs typeface="Times New Roman" panose="02020603050405020304" pitchFamily="18" charset="0"/>
              </a:rPr>
              <a:t>That you've been dreaming of</a:t>
            </a:r>
            <a:endParaRPr lang="el-GR" sz="1400" dirty="0">
              <a:latin typeface="Times New Roman" panose="02020603050405020304" pitchFamily="18" charset="0"/>
              <a:cs typeface="Times New Roman" panose="02020603050405020304" pitchFamily="18" charset="0"/>
            </a:endParaRPr>
          </a:p>
          <a:p>
            <a:pPr marL="0" indent="0" algn="just">
              <a:buNone/>
            </a:pPr>
            <a:r>
              <a:rPr lang="en-US" sz="1400" dirty="0">
                <a:latin typeface="Times New Roman" panose="02020603050405020304" pitchFamily="18" charset="0"/>
                <a:cs typeface="Times New Roman" panose="02020603050405020304" pitchFamily="18" charset="0"/>
              </a:rPr>
              <a:t>Leads you to a lonely place</a:t>
            </a:r>
            <a:endParaRPr lang="el-GR" sz="1400" dirty="0">
              <a:latin typeface="Times New Roman" panose="02020603050405020304" pitchFamily="18" charset="0"/>
              <a:cs typeface="Times New Roman" panose="02020603050405020304" pitchFamily="18" charset="0"/>
            </a:endParaRPr>
          </a:p>
          <a:p>
            <a:pPr marL="0" indent="0" algn="just">
              <a:buNone/>
            </a:pPr>
            <a:r>
              <a:rPr lang="en-US" sz="1400" dirty="0">
                <a:latin typeface="Times New Roman" panose="02020603050405020304" pitchFamily="18" charset="0"/>
                <a:cs typeface="Times New Roman" panose="02020603050405020304" pitchFamily="18" charset="0"/>
              </a:rPr>
              <a:t>Find your strength in love</a:t>
            </a:r>
            <a:endParaRPr lang="el-GR" sz="1400" dirty="0">
              <a:latin typeface="Times New Roman" panose="02020603050405020304" pitchFamily="18" charset="0"/>
              <a:cs typeface="Times New Roman" panose="02020603050405020304" pitchFamily="18" charset="0"/>
            </a:endParaRPr>
          </a:p>
          <a:p>
            <a:pPr marL="0" indent="0" algn="just" fontAlgn="base">
              <a:buNone/>
            </a:pPr>
            <a:endParaRPr lang="el-GR"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9052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lgn="ctr"/>
            <a:r>
              <a:rPr lang="en-US" sz="1400" b="1" dirty="0">
                <a:latin typeface="Times New Roman" panose="02020603050405020304" pitchFamily="18" charset="0"/>
                <a:cs typeface="Times New Roman" panose="02020603050405020304" pitchFamily="18" charset="0"/>
              </a:rPr>
              <a:t>ANALYSIS:</a:t>
            </a:r>
            <a:endParaRPr lang="el-GR" sz="1400" dirty="0">
              <a:latin typeface="Times New Roman" panose="02020603050405020304" pitchFamily="18" charset="0"/>
              <a:cs typeface="Times New Roman" panose="02020603050405020304" pitchFamily="18" charset="0"/>
            </a:endParaRPr>
          </a:p>
        </p:txBody>
      </p:sp>
      <p:sp>
        <p:nvSpPr>
          <p:cNvPr id="3" name="Θέση περιεχομένου 2"/>
          <p:cNvSpPr>
            <a:spLocks noGrp="1"/>
          </p:cNvSpPr>
          <p:nvPr>
            <p:ph idx="1"/>
          </p:nvPr>
        </p:nvSpPr>
        <p:spPr>
          <a:xfrm>
            <a:off x="539827" y="1825625"/>
            <a:ext cx="11215171" cy="4266703"/>
          </a:xfrm>
        </p:spPr>
        <p:txBody>
          <a:bodyPr>
            <a:normAutofit/>
          </a:bodyPr>
          <a:lstStyle/>
          <a:p>
            <a:pPr marL="0" indent="0" algn="just">
              <a:buNone/>
            </a:pPr>
            <a:r>
              <a:rPr lang="en-US" sz="1400" dirty="0">
                <a:latin typeface="Times New Roman" panose="02020603050405020304" pitchFamily="18" charset="0"/>
                <a:cs typeface="Times New Roman" panose="02020603050405020304" pitchFamily="18" charset="0"/>
              </a:rPr>
              <a:t>"</a:t>
            </a:r>
            <a:r>
              <a:rPr lang="en-US" sz="1400" b="1" dirty="0">
                <a:latin typeface="Times New Roman" panose="02020603050405020304" pitchFamily="18" charset="0"/>
                <a:cs typeface="Times New Roman" panose="02020603050405020304" pitchFamily="18" charset="0"/>
              </a:rPr>
              <a:t>The Greatest Love of All</a:t>
            </a:r>
            <a:r>
              <a:rPr lang="en-US" sz="1400" dirty="0">
                <a:latin typeface="Times New Roman" panose="02020603050405020304" pitchFamily="18" charset="0"/>
                <a:cs typeface="Times New Roman" panose="02020603050405020304" pitchFamily="18" charset="0"/>
              </a:rPr>
              <a:t>" is a song written by </a:t>
            </a:r>
            <a:r>
              <a:rPr lang="en-US" sz="1400" i="1" dirty="0">
                <a:latin typeface="Times New Roman" panose="02020603050405020304" pitchFamily="18" charset="0"/>
                <a:cs typeface="Times New Roman" panose="02020603050405020304" pitchFamily="18" charset="0"/>
              </a:rPr>
              <a:t>Michael </a:t>
            </a:r>
            <a:r>
              <a:rPr lang="en-US" sz="1400" i="1" dirty="0" err="1">
                <a:latin typeface="Times New Roman" panose="02020603050405020304" pitchFamily="18" charset="0"/>
                <a:cs typeface="Times New Roman" panose="02020603050405020304" pitchFamily="18" charset="0"/>
              </a:rPr>
              <a:t>Masser</a:t>
            </a:r>
            <a:r>
              <a:rPr lang="en-US" sz="1400" dirty="0">
                <a:latin typeface="Times New Roman" panose="02020603050405020304" pitchFamily="18" charset="0"/>
                <a:cs typeface="Times New Roman" panose="02020603050405020304" pitchFamily="18" charset="0"/>
              </a:rPr>
              <a:t>, who composed the music, and </a:t>
            </a:r>
            <a:r>
              <a:rPr lang="en-US" sz="1400" i="1" dirty="0">
                <a:latin typeface="Times New Roman" panose="02020603050405020304" pitchFamily="18" charset="0"/>
                <a:cs typeface="Times New Roman" panose="02020603050405020304" pitchFamily="18" charset="0"/>
              </a:rPr>
              <a:t>Linda Creed</a:t>
            </a:r>
            <a:r>
              <a:rPr lang="en-US" sz="1400" dirty="0">
                <a:latin typeface="Times New Roman" panose="02020603050405020304" pitchFamily="18" charset="0"/>
                <a:cs typeface="Times New Roman" panose="02020603050405020304" pitchFamily="18" charset="0"/>
              </a:rPr>
              <a:t>, who wrote the lyrics. It was originally recorded in 1977 by </a:t>
            </a:r>
            <a:r>
              <a:rPr lang="en-US" sz="1400" i="1" dirty="0">
                <a:latin typeface="Times New Roman" panose="02020603050405020304" pitchFamily="18" charset="0"/>
                <a:cs typeface="Times New Roman" panose="02020603050405020304" pitchFamily="18" charset="0"/>
              </a:rPr>
              <a:t>George Benson</a:t>
            </a:r>
            <a:r>
              <a:rPr lang="en-US" sz="1400" dirty="0">
                <a:latin typeface="Times New Roman" panose="02020603050405020304" pitchFamily="18" charset="0"/>
                <a:cs typeface="Times New Roman" panose="02020603050405020304" pitchFamily="18" charset="0"/>
              </a:rPr>
              <a:t>. The song was written and recorded to be the main theme of the 1977 film </a:t>
            </a:r>
            <a:r>
              <a:rPr lang="en-US" sz="1400" i="1" dirty="0">
                <a:latin typeface="Times New Roman" panose="02020603050405020304" pitchFamily="18" charset="0"/>
                <a:cs typeface="Times New Roman" panose="02020603050405020304" pitchFamily="18" charset="0"/>
              </a:rPr>
              <a:t>The Greatest,</a:t>
            </a:r>
            <a:r>
              <a:rPr lang="en-US" sz="1400" dirty="0">
                <a:latin typeface="Times New Roman" panose="02020603050405020304" pitchFamily="18" charset="0"/>
                <a:cs typeface="Times New Roman" panose="02020603050405020304" pitchFamily="18" charset="0"/>
              </a:rPr>
              <a:t> a biopic of the boxer Muhammad </a:t>
            </a:r>
            <a:r>
              <a:rPr lang="en-US" sz="1400" dirty="0" err="1">
                <a:latin typeface="Times New Roman" panose="02020603050405020304" pitchFamily="18" charset="0"/>
                <a:cs typeface="Times New Roman" panose="02020603050405020304" pitchFamily="18" charset="0"/>
              </a:rPr>
              <a:t>Ali.Benson</a:t>
            </a:r>
            <a:r>
              <a:rPr lang="en-US" sz="1400" dirty="0">
                <a:latin typeface="Times New Roman" panose="02020603050405020304" pitchFamily="18" charset="0"/>
                <a:cs typeface="Times New Roman" panose="02020603050405020304" pitchFamily="18" charset="0"/>
              </a:rPr>
              <a:t> also recorded three live versions, the last time in a duet with Luciano Pavarotti in 2001.</a:t>
            </a:r>
            <a:r>
              <a:rPr lang="en-US" sz="1400" b="1" i="1" dirty="0">
                <a:latin typeface="Times New Roman" panose="02020603050405020304" pitchFamily="18" charset="0"/>
                <a:cs typeface="Times New Roman" panose="02020603050405020304" pitchFamily="18" charset="0"/>
              </a:rPr>
              <a:t>The Greatest</a:t>
            </a:r>
            <a:r>
              <a:rPr lang="en-US" sz="1400" dirty="0">
                <a:latin typeface="Times New Roman" panose="02020603050405020304" pitchFamily="18" charset="0"/>
                <a:cs typeface="Times New Roman" panose="02020603050405020304" pitchFamily="18" charset="0"/>
              </a:rPr>
              <a:t> is a film based on the life of former heavyweight boxing champion Muhammad Ali. According to the </a:t>
            </a:r>
            <a:r>
              <a:rPr lang="en-US" sz="1400" i="1" dirty="0">
                <a:latin typeface="Times New Roman" panose="02020603050405020304" pitchFamily="18" charset="0"/>
                <a:cs typeface="Times New Roman" panose="02020603050405020304" pitchFamily="18" charset="0"/>
              </a:rPr>
              <a:t>Los Angeles Times</a:t>
            </a:r>
            <a:r>
              <a:rPr lang="en-US" sz="1400" dirty="0">
                <a:latin typeface="Times New Roman" panose="02020603050405020304" pitchFamily="18" charset="0"/>
                <a:cs typeface="Times New Roman" panose="02020603050405020304" pitchFamily="18" charset="0"/>
              </a:rPr>
              <a:t>, after he had been asked to write the song for the movie, </a:t>
            </a:r>
            <a:r>
              <a:rPr lang="en-US" sz="1400" dirty="0" err="1">
                <a:latin typeface="Times New Roman" panose="02020603050405020304" pitchFamily="18" charset="0"/>
                <a:cs typeface="Times New Roman" panose="02020603050405020304" pitchFamily="18" charset="0"/>
              </a:rPr>
              <a:t>Masser</a:t>
            </a:r>
            <a:r>
              <a:rPr lang="en-US" sz="1400" dirty="0">
                <a:latin typeface="Times New Roman" panose="02020603050405020304" pitchFamily="18" charset="0"/>
                <a:cs typeface="Times New Roman" panose="02020603050405020304" pitchFamily="18" charset="0"/>
              </a:rPr>
              <a:t> felt drawn to Jerusalem, even though he was not a religious man, "to get </a:t>
            </a:r>
            <a:r>
              <a:rPr lang="en-US" sz="1400">
                <a:latin typeface="Times New Roman" panose="02020603050405020304" pitchFamily="18" charset="0"/>
                <a:cs typeface="Times New Roman" panose="02020603050405020304" pitchFamily="18" charset="0"/>
              </a:rPr>
              <a:t>the </a:t>
            </a:r>
            <a:r>
              <a:rPr lang="en-US" sz="1400" smtClean="0">
                <a:latin typeface="Times New Roman" panose="02020603050405020304" pitchFamily="18" charset="0"/>
                <a:cs typeface="Times New Roman" panose="02020603050405020304" pitchFamily="18" charset="0"/>
              </a:rPr>
              <a:t>feelings - not </a:t>
            </a:r>
            <a:r>
              <a:rPr lang="en-US" sz="1400" dirty="0">
                <a:latin typeface="Times New Roman" panose="02020603050405020304" pitchFamily="18" charset="0"/>
                <a:cs typeface="Times New Roman" panose="02020603050405020304" pitchFamily="18" charset="0"/>
              </a:rPr>
              <a:t>just my own." </a:t>
            </a:r>
            <a:r>
              <a:rPr lang="en-US" sz="1400" dirty="0" err="1">
                <a:latin typeface="Times New Roman" panose="02020603050405020304" pitchFamily="18" charset="0"/>
                <a:cs typeface="Times New Roman" panose="02020603050405020304" pitchFamily="18" charset="0"/>
              </a:rPr>
              <a:t>Masser</a:t>
            </a:r>
            <a:r>
              <a:rPr lang="en-US" sz="1400" dirty="0">
                <a:latin typeface="Times New Roman" panose="02020603050405020304" pitchFamily="18" charset="0"/>
                <a:cs typeface="Times New Roman" panose="02020603050405020304" pitchFamily="18" charset="0"/>
              </a:rPr>
              <a:t> also told the </a:t>
            </a:r>
            <a:r>
              <a:rPr lang="en-US" sz="1400" i="1" dirty="0">
                <a:latin typeface="Times New Roman" panose="02020603050405020304" pitchFamily="18" charset="0"/>
                <a:cs typeface="Times New Roman" panose="02020603050405020304" pitchFamily="18" charset="0"/>
              </a:rPr>
              <a:t>Los Angeles Times</a:t>
            </a:r>
            <a:r>
              <a:rPr lang="en-US" sz="1400" dirty="0">
                <a:latin typeface="Times New Roman" panose="02020603050405020304" pitchFamily="18" charset="0"/>
                <a:cs typeface="Times New Roman" panose="02020603050405020304" pitchFamily="18" charset="0"/>
              </a:rPr>
              <a:t> his special feelings about Ali:</a:t>
            </a:r>
            <a:endParaRPr lang="el-GR" sz="1400" dirty="0">
              <a:latin typeface="Times New Roman" panose="02020603050405020304" pitchFamily="18" charset="0"/>
              <a:cs typeface="Times New Roman" panose="02020603050405020304" pitchFamily="18" charset="0"/>
            </a:endParaRPr>
          </a:p>
          <a:p>
            <a:pPr marL="0" indent="0" algn="just">
              <a:buNone/>
            </a:pPr>
            <a:r>
              <a:rPr lang="en-US" sz="1400" dirty="0">
                <a:latin typeface="Times New Roman" panose="02020603050405020304" pitchFamily="18" charset="0"/>
                <a:cs typeface="Times New Roman" panose="02020603050405020304" pitchFamily="18" charset="0"/>
              </a:rPr>
              <a:t>Here was a man who wanted to change his name and religion. That's all. Ali hadn't believed in the war in Vietnam and had refused to fight in it. He won that battle through the legal system. Still, he lost </a:t>
            </a:r>
            <a:r>
              <a:rPr lang="en-US" sz="1400" dirty="0" smtClean="0">
                <a:latin typeface="Times New Roman" panose="02020603050405020304" pitchFamily="18" charset="0"/>
                <a:cs typeface="Times New Roman" panose="02020603050405020304" pitchFamily="18" charset="0"/>
              </a:rPr>
              <a:t>everything including </a:t>
            </a:r>
            <a:r>
              <a:rPr lang="en-US" sz="1400" dirty="0">
                <a:latin typeface="Times New Roman" panose="02020603050405020304" pitchFamily="18" charset="0"/>
                <a:cs typeface="Times New Roman" panose="02020603050405020304" pitchFamily="18" charset="0"/>
              </a:rPr>
              <a:t>his title. But Ali retained the most important thing of </a:t>
            </a:r>
            <a:r>
              <a:rPr lang="en-US" sz="1400" dirty="0" smtClean="0">
                <a:latin typeface="Times New Roman" panose="02020603050405020304" pitchFamily="18" charset="0"/>
                <a:cs typeface="Times New Roman" panose="02020603050405020304" pitchFamily="18" charset="0"/>
              </a:rPr>
              <a:t>all his </a:t>
            </a:r>
            <a:r>
              <a:rPr lang="en-US" sz="1400" dirty="0">
                <a:latin typeface="Times New Roman" panose="02020603050405020304" pitchFamily="18" charset="0"/>
                <a:cs typeface="Times New Roman" panose="02020603050405020304" pitchFamily="18" charset="0"/>
              </a:rPr>
              <a:t>dignity. </a:t>
            </a:r>
            <a:r>
              <a:rPr lang="en-US" sz="1400" dirty="0" err="1">
                <a:latin typeface="Times New Roman" panose="02020603050405020304" pitchFamily="18" charset="0"/>
                <a:cs typeface="Times New Roman" panose="02020603050405020304" pitchFamily="18" charset="0"/>
              </a:rPr>
              <a:t>Masser</a:t>
            </a:r>
            <a:r>
              <a:rPr lang="en-US" sz="1400" dirty="0">
                <a:latin typeface="Times New Roman" panose="02020603050405020304" pitchFamily="18" charset="0"/>
                <a:cs typeface="Times New Roman" panose="02020603050405020304" pitchFamily="18" charset="0"/>
              </a:rPr>
              <a:t> said that "He (Ali) represented to me a tremendous athlete who suffered prejudice from the white man's world. He didn't give up what he believed even though he lost his title." </a:t>
            </a:r>
            <a:r>
              <a:rPr lang="en-US" sz="1400" dirty="0" err="1">
                <a:latin typeface="Times New Roman" panose="02020603050405020304" pitchFamily="18" charset="0"/>
                <a:cs typeface="Times New Roman" panose="02020603050405020304" pitchFamily="18" charset="0"/>
              </a:rPr>
              <a:t>Masser</a:t>
            </a:r>
            <a:r>
              <a:rPr lang="en-US" sz="1400" dirty="0">
                <a:latin typeface="Times New Roman" panose="02020603050405020304" pitchFamily="18" charset="0"/>
                <a:cs typeface="Times New Roman" panose="02020603050405020304" pitchFamily="18" charset="0"/>
              </a:rPr>
              <a:t> also told the </a:t>
            </a:r>
            <a:r>
              <a:rPr lang="en-US" sz="1400" i="1" dirty="0">
                <a:latin typeface="Times New Roman" panose="02020603050405020304" pitchFamily="18" charset="0"/>
                <a:cs typeface="Times New Roman" panose="02020603050405020304" pitchFamily="18" charset="0"/>
              </a:rPr>
              <a:t>Los Angeles Times</a:t>
            </a:r>
            <a:r>
              <a:rPr lang="en-US" sz="1400" dirty="0">
                <a:latin typeface="Times New Roman" panose="02020603050405020304" pitchFamily="18" charset="0"/>
                <a:cs typeface="Times New Roman" panose="02020603050405020304" pitchFamily="18" charset="0"/>
              </a:rPr>
              <a:t> that the song had another personal meaning for him to give up a legal career to pursue his interest in music, adding, "People thought I was crazy. I had to starve. Had no money. Marriage broke up. But I had to do what I'd wanted to do since I was 6... write music." Upon his return from Jerusalem, he contracted with lyricist Creed to work on the song and wrote it right from the heart. Then </a:t>
            </a:r>
            <a:r>
              <a:rPr lang="en-US" sz="1400" dirty="0" err="1">
                <a:latin typeface="Times New Roman" panose="02020603050405020304" pitchFamily="18" charset="0"/>
                <a:cs typeface="Times New Roman" panose="02020603050405020304" pitchFamily="18" charset="0"/>
              </a:rPr>
              <a:t>Masser</a:t>
            </a:r>
            <a:r>
              <a:rPr lang="en-US" sz="1400" dirty="0">
                <a:latin typeface="Times New Roman" panose="02020603050405020304" pitchFamily="18" charset="0"/>
                <a:cs typeface="Times New Roman" panose="02020603050405020304" pitchFamily="18" charset="0"/>
              </a:rPr>
              <a:t> had George Benson perform the song for the soundtrack. He said, "The record came out and the song became an underground theme for black people." And in order for someone to love, s/he has to love oneself , to be able to give love to others.</a:t>
            </a:r>
            <a:endParaRPr lang="el-GR"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2352144"/>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TotalTime>
  <Words>136</Words>
  <Application>Microsoft Office PowerPoint</Application>
  <PresentationFormat>Ευρεία οθόνη</PresentationFormat>
  <Paragraphs>34</Paragraphs>
  <Slides>5</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5</vt:i4>
      </vt:variant>
    </vt:vector>
  </HeadingPairs>
  <TitlesOfParts>
    <vt:vector size="10" baseType="lpstr">
      <vt:lpstr>Arial</vt:lpstr>
      <vt:lpstr>Calibri</vt:lpstr>
      <vt:lpstr>Calibri Light</vt:lpstr>
      <vt:lpstr>Times New Roman</vt:lpstr>
      <vt:lpstr>Θέμα του Office</vt:lpstr>
      <vt:lpstr>Παρουσίαση του PowerPoint</vt:lpstr>
      <vt:lpstr>1.THE GREATEST LOVE OF ALL-GEORGE BENSON </vt:lpstr>
      <vt:lpstr>1.THE GREATEST LOVE OF ALL-GEORGE BENSON</vt:lpstr>
      <vt:lpstr>1.THE GREATEST LOVE OF ALL-GEORGE BENSON</vt:lpstr>
      <vt:lpstr>ANALYSIS: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user</dc:creator>
  <cp:lastModifiedBy>user</cp:lastModifiedBy>
  <cp:revision>18</cp:revision>
  <dcterms:created xsi:type="dcterms:W3CDTF">2020-02-07T09:04:57Z</dcterms:created>
  <dcterms:modified xsi:type="dcterms:W3CDTF">2020-02-07T09:48:50Z</dcterms:modified>
</cp:coreProperties>
</file>