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5" r:id="rId2"/>
    <p:sldId id="256" r:id="rId3"/>
    <p:sldId id="273" r:id="rId4"/>
    <p:sldId id="258" r:id="rId5"/>
    <p:sldId id="257" r:id="rId6"/>
    <p:sldId id="259" r:id="rId7"/>
    <p:sldId id="260" r:id="rId8"/>
    <p:sldId id="261" r:id="rId9"/>
    <p:sldId id="263" r:id="rId10"/>
    <p:sldId id="265" r:id="rId11"/>
    <p:sldId id="266" r:id="rId12"/>
    <p:sldId id="267" r:id="rId13"/>
    <p:sldId id="268" r:id="rId14"/>
    <p:sldId id="274" r:id="rId15"/>
    <p:sldId id="269" r:id="rId16"/>
    <p:sldId id="270" r:id="rId17"/>
    <p:sldId id="271" r:id="rId18"/>
    <p:sldId id="272" r:id="rId19"/>
    <p:sldId id="276" r:id="rId20"/>
    <p:sldId id="277" r:id="rId2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2" d="100"/>
          <a:sy n="72" d="100"/>
        </p:scale>
        <p:origin x="-109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89E8DA-1187-48E8-84E2-8FD05DC723F7}" type="datetimeFigureOut">
              <a:rPr lang="it-IT" smtClean="0"/>
              <a:t>03/11/2019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794A5F-627C-415F-BD85-67267333BA7F}" type="slidenum">
              <a:rPr lang="it-IT" smtClean="0"/>
              <a:t>‹N›</a:t>
            </a:fld>
            <a:endParaRPr lang="it-IT"/>
          </a:p>
        </p:txBody>
      </p:sp>
    </p:spTree>
    <p:extLst>
      <p:ext uri="{BB962C8B-B14F-4D97-AF65-F5344CB8AC3E}">
        <p14:creationId xmlns:p14="http://schemas.microsoft.com/office/powerpoint/2010/main" val="3009381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8794A5F-627C-415F-BD85-67267333BA7F}" type="slidenum">
              <a:rPr lang="it-IT" smtClean="0"/>
              <a:t>1</a:t>
            </a:fld>
            <a:endParaRPr lang="it-IT"/>
          </a:p>
        </p:txBody>
      </p:sp>
    </p:spTree>
    <p:extLst>
      <p:ext uri="{BB962C8B-B14F-4D97-AF65-F5344CB8AC3E}">
        <p14:creationId xmlns:p14="http://schemas.microsoft.com/office/powerpoint/2010/main" val="3413419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8794A5F-627C-415F-BD85-67267333BA7F}" type="slidenum">
              <a:rPr lang="it-IT" smtClean="0"/>
              <a:t>18</a:t>
            </a:fld>
            <a:endParaRPr lang="it-IT"/>
          </a:p>
        </p:txBody>
      </p:sp>
    </p:spTree>
    <p:extLst>
      <p:ext uri="{BB962C8B-B14F-4D97-AF65-F5344CB8AC3E}">
        <p14:creationId xmlns:p14="http://schemas.microsoft.com/office/powerpoint/2010/main" val="372649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AB076B2-CDA1-174C-81BE-12800726FD1A}" type="datetimeFigureOut">
              <a:rPr lang="it-IT" smtClean="0"/>
              <a:t>03/11/2019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68D36E-7084-D640-A402-C662EE7FB2C6}" type="slidenum">
              <a:rPr lang="it-IT" smtClean="0"/>
              <a:t>‹N›</a:t>
            </a:fld>
            <a:endParaRPr lang="it-IT"/>
          </a:p>
        </p:txBody>
      </p:sp>
    </p:spTree>
    <p:extLst>
      <p:ext uri="{BB962C8B-B14F-4D97-AF65-F5344CB8AC3E}">
        <p14:creationId xmlns:p14="http://schemas.microsoft.com/office/powerpoint/2010/main" val="2493119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AB076B2-CDA1-174C-81BE-12800726FD1A}" type="datetimeFigureOut">
              <a:rPr lang="it-IT" smtClean="0"/>
              <a:t>03/11/2019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68D36E-7084-D640-A402-C662EE7FB2C6}" type="slidenum">
              <a:rPr lang="it-IT" smtClean="0"/>
              <a:t>‹N›</a:t>
            </a:fld>
            <a:endParaRPr lang="it-IT"/>
          </a:p>
        </p:txBody>
      </p:sp>
    </p:spTree>
    <p:extLst>
      <p:ext uri="{BB962C8B-B14F-4D97-AF65-F5344CB8AC3E}">
        <p14:creationId xmlns:p14="http://schemas.microsoft.com/office/powerpoint/2010/main" val="341590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AB076B2-CDA1-174C-81BE-12800726FD1A}" type="datetimeFigureOut">
              <a:rPr lang="it-IT" smtClean="0"/>
              <a:t>03/11/2019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68D36E-7084-D640-A402-C662EE7FB2C6}" type="slidenum">
              <a:rPr lang="it-IT" smtClean="0"/>
              <a:t>‹N›</a:t>
            </a:fld>
            <a:endParaRPr lang="it-IT"/>
          </a:p>
        </p:txBody>
      </p:sp>
    </p:spTree>
    <p:extLst>
      <p:ext uri="{BB962C8B-B14F-4D97-AF65-F5344CB8AC3E}">
        <p14:creationId xmlns:p14="http://schemas.microsoft.com/office/powerpoint/2010/main" val="341623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AB076B2-CDA1-174C-81BE-12800726FD1A}" type="datetimeFigureOut">
              <a:rPr lang="it-IT" smtClean="0"/>
              <a:t>03/11/2019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68D36E-7084-D640-A402-C662EE7FB2C6}" type="slidenum">
              <a:rPr lang="it-IT" smtClean="0"/>
              <a:t>‹N›</a:t>
            </a:fld>
            <a:endParaRPr lang="it-IT"/>
          </a:p>
        </p:txBody>
      </p:sp>
    </p:spTree>
    <p:extLst>
      <p:ext uri="{BB962C8B-B14F-4D97-AF65-F5344CB8AC3E}">
        <p14:creationId xmlns:p14="http://schemas.microsoft.com/office/powerpoint/2010/main" val="3103058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AAB076B2-CDA1-174C-81BE-12800726FD1A}" type="datetimeFigureOut">
              <a:rPr lang="it-IT" smtClean="0"/>
              <a:t>03/11/2019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68D36E-7084-D640-A402-C662EE7FB2C6}" type="slidenum">
              <a:rPr lang="it-IT" smtClean="0"/>
              <a:t>‹N›</a:t>
            </a:fld>
            <a:endParaRPr lang="it-IT"/>
          </a:p>
        </p:txBody>
      </p:sp>
    </p:spTree>
    <p:extLst>
      <p:ext uri="{BB962C8B-B14F-4D97-AF65-F5344CB8AC3E}">
        <p14:creationId xmlns:p14="http://schemas.microsoft.com/office/powerpoint/2010/main" val="2167291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AB076B2-CDA1-174C-81BE-12800726FD1A}" type="datetimeFigureOut">
              <a:rPr lang="it-IT" smtClean="0"/>
              <a:t>03/11/2019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A68D36E-7084-D640-A402-C662EE7FB2C6}" type="slidenum">
              <a:rPr lang="it-IT" smtClean="0"/>
              <a:t>‹N›</a:t>
            </a:fld>
            <a:endParaRPr lang="it-IT"/>
          </a:p>
        </p:txBody>
      </p:sp>
    </p:spTree>
    <p:extLst>
      <p:ext uri="{BB962C8B-B14F-4D97-AF65-F5344CB8AC3E}">
        <p14:creationId xmlns:p14="http://schemas.microsoft.com/office/powerpoint/2010/main" val="1889707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AB076B2-CDA1-174C-81BE-12800726FD1A}" type="datetimeFigureOut">
              <a:rPr lang="it-IT" smtClean="0"/>
              <a:t>03/11/2019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A68D36E-7084-D640-A402-C662EE7FB2C6}" type="slidenum">
              <a:rPr lang="it-IT" smtClean="0"/>
              <a:t>‹N›</a:t>
            </a:fld>
            <a:endParaRPr lang="it-IT"/>
          </a:p>
        </p:txBody>
      </p:sp>
    </p:spTree>
    <p:extLst>
      <p:ext uri="{BB962C8B-B14F-4D97-AF65-F5344CB8AC3E}">
        <p14:creationId xmlns:p14="http://schemas.microsoft.com/office/powerpoint/2010/main" val="395324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AAB076B2-CDA1-174C-81BE-12800726FD1A}" type="datetimeFigureOut">
              <a:rPr lang="it-IT" smtClean="0"/>
              <a:t>03/11/2019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A68D36E-7084-D640-A402-C662EE7FB2C6}" type="slidenum">
              <a:rPr lang="it-IT" smtClean="0"/>
              <a:t>‹N›</a:t>
            </a:fld>
            <a:endParaRPr lang="it-IT"/>
          </a:p>
        </p:txBody>
      </p:sp>
    </p:spTree>
    <p:extLst>
      <p:ext uri="{BB962C8B-B14F-4D97-AF65-F5344CB8AC3E}">
        <p14:creationId xmlns:p14="http://schemas.microsoft.com/office/powerpoint/2010/main" val="2926221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AB076B2-CDA1-174C-81BE-12800726FD1A}" type="datetimeFigureOut">
              <a:rPr lang="it-IT" smtClean="0"/>
              <a:t>03/11/2019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A68D36E-7084-D640-A402-C662EE7FB2C6}" type="slidenum">
              <a:rPr lang="it-IT" smtClean="0"/>
              <a:t>‹N›</a:t>
            </a:fld>
            <a:endParaRPr lang="it-IT"/>
          </a:p>
        </p:txBody>
      </p:sp>
    </p:spTree>
    <p:extLst>
      <p:ext uri="{BB962C8B-B14F-4D97-AF65-F5344CB8AC3E}">
        <p14:creationId xmlns:p14="http://schemas.microsoft.com/office/powerpoint/2010/main" val="183281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AAB076B2-CDA1-174C-81BE-12800726FD1A}" type="datetimeFigureOut">
              <a:rPr lang="it-IT" smtClean="0"/>
              <a:t>03/11/2019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A68D36E-7084-D640-A402-C662EE7FB2C6}" type="slidenum">
              <a:rPr lang="it-IT" smtClean="0"/>
              <a:t>‹N›</a:t>
            </a:fld>
            <a:endParaRPr lang="it-IT"/>
          </a:p>
        </p:txBody>
      </p:sp>
    </p:spTree>
    <p:extLst>
      <p:ext uri="{BB962C8B-B14F-4D97-AF65-F5344CB8AC3E}">
        <p14:creationId xmlns:p14="http://schemas.microsoft.com/office/powerpoint/2010/main" val="1575062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AAB076B2-CDA1-174C-81BE-12800726FD1A}" type="datetimeFigureOut">
              <a:rPr lang="it-IT" smtClean="0"/>
              <a:t>03/11/2019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A68D36E-7084-D640-A402-C662EE7FB2C6}" type="slidenum">
              <a:rPr lang="it-IT" smtClean="0"/>
              <a:t>‹N›</a:t>
            </a:fld>
            <a:endParaRPr lang="it-IT"/>
          </a:p>
        </p:txBody>
      </p:sp>
    </p:spTree>
    <p:extLst>
      <p:ext uri="{BB962C8B-B14F-4D97-AF65-F5344CB8AC3E}">
        <p14:creationId xmlns:p14="http://schemas.microsoft.com/office/powerpoint/2010/main" val="6110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076B2-CDA1-174C-81BE-12800726FD1A}" type="datetimeFigureOut">
              <a:rPr lang="it-IT" smtClean="0"/>
              <a:t>03/11/2019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8D36E-7084-D640-A402-C662EE7FB2C6}" type="slidenum">
              <a:rPr lang="it-IT" smtClean="0"/>
              <a:t>‹N›</a:t>
            </a:fld>
            <a:endParaRPr lang="it-IT"/>
          </a:p>
        </p:txBody>
      </p:sp>
    </p:spTree>
    <p:extLst>
      <p:ext uri="{BB962C8B-B14F-4D97-AF65-F5344CB8AC3E}">
        <p14:creationId xmlns:p14="http://schemas.microsoft.com/office/powerpoint/2010/main" val="3615546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1979" y="459029"/>
            <a:ext cx="3941816" cy="2042770"/>
          </a:xfrm>
        </p:spPr>
        <p:txBody>
          <a:bodyPr>
            <a:noAutofit/>
          </a:bodyPr>
          <a:lstStyle/>
          <a:p>
            <a:pPr marL="0" indent="0">
              <a:buNone/>
            </a:pPr>
            <a:r>
              <a:rPr lang="en-US" sz="1400" dirty="0">
                <a:solidFill>
                  <a:prstClr val="black">
                    <a:lumMod val="85000"/>
                    <a:lumOff val="15000"/>
                  </a:prstClr>
                </a:solidFill>
                <a:latin typeface="Times New Roman" pitchFamily="18" charset="0"/>
                <a:ea typeface="+mj-ea"/>
                <a:cs typeface="Times New Roman" pitchFamily="18" charset="0"/>
              </a:rPr>
              <a:t>MUSIC: A MELODIC METHODOLOGY INTO TEACHING AND LEARNING </a:t>
            </a:r>
            <a:br>
              <a:rPr lang="en-US" sz="1400" dirty="0">
                <a:solidFill>
                  <a:prstClr val="black">
                    <a:lumMod val="85000"/>
                    <a:lumOff val="15000"/>
                  </a:prstClr>
                </a:solidFill>
                <a:latin typeface="Times New Roman" pitchFamily="18" charset="0"/>
                <a:ea typeface="+mj-ea"/>
                <a:cs typeface="Times New Roman" pitchFamily="18" charset="0"/>
              </a:rPr>
            </a:br>
            <a:r>
              <a:rPr lang="en-US" sz="1400" dirty="0">
                <a:solidFill>
                  <a:prstClr val="black">
                    <a:lumMod val="85000"/>
                    <a:lumOff val="15000"/>
                  </a:prstClr>
                </a:solidFill>
                <a:latin typeface="Times New Roman" pitchFamily="18" charset="0"/>
                <a:ea typeface="+mj-ea"/>
                <a:cs typeface="Times New Roman" pitchFamily="18" charset="0"/>
              </a:rPr>
              <a:t>2018-1-ES01-KA229-050761_2 </a:t>
            </a:r>
            <a:br>
              <a:rPr lang="en-US" sz="1400" dirty="0">
                <a:solidFill>
                  <a:prstClr val="black">
                    <a:lumMod val="85000"/>
                    <a:lumOff val="15000"/>
                  </a:prstClr>
                </a:solidFill>
                <a:latin typeface="Times New Roman" pitchFamily="18" charset="0"/>
                <a:ea typeface="+mj-ea"/>
                <a:cs typeface="Times New Roman" pitchFamily="18" charset="0"/>
              </a:rPr>
            </a:br>
            <a:r>
              <a:rPr lang="en-US" sz="1400" dirty="0">
                <a:solidFill>
                  <a:prstClr val="black">
                    <a:lumMod val="85000"/>
                    <a:lumOff val="15000"/>
                  </a:prstClr>
                </a:solidFill>
                <a:latin typeface="Times New Roman" pitchFamily="18" charset="0"/>
                <a:ea typeface="+mj-ea"/>
                <a:cs typeface="Times New Roman" pitchFamily="18" charset="0"/>
              </a:rPr>
              <a:t>SCHOOL EXCHANGE PARTNERSHIP</a:t>
            </a:r>
          </a:p>
          <a:p>
            <a:pPr marL="0" indent="0">
              <a:buNone/>
            </a:pPr>
            <a:endParaRPr lang="en-US" sz="1400" dirty="0">
              <a:solidFill>
                <a:prstClr val="black">
                  <a:lumMod val="85000"/>
                  <a:lumOff val="15000"/>
                </a:prstClr>
              </a:solidFill>
              <a:latin typeface="Times New Roman" pitchFamily="18" charset="0"/>
              <a:ea typeface="+mj-ea"/>
              <a:cs typeface="Times New Roman" pitchFamily="18" charset="0"/>
            </a:endParaRPr>
          </a:p>
          <a:p>
            <a:pPr marL="0" indent="0" algn="ctr">
              <a:buNone/>
            </a:pPr>
            <a:r>
              <a:rPr lang="en-US" sz="1400" dirty="0">
                <a:solidFill>
                  <a:prstClr val="black">
                    <a:lumMod val="85000"/>
                    <a:lumOff val="15000"/>
                  </a:prstClr>
                </a:solidFill>
                <a:latin typeface="Times New Roman" pitchFamily="18" charset="0"/>
                <a:ea typeface="+mj-ea"/>
                <a:cs typeface="Times New Roman" pitchFamily="18" charset="0"/>
              </a:rPr>
              <a:t/>
            </a:r>
            <a:br>
              <a:rPr lang="en-US" sz="1400" dirty="0">
                <a:solidFill>
                  <a:prstClr val="black">
                    <a:lumMod val="85000"/>
                    <a:lumOff val="15000"/>
                  </a:prstClr>
                </a:solidFill>
                <a:latin typeface="Times New Roman" pitchFamily="18" charset="0"/>
                <a:ea typeface="+mj-ea"/>
                <a:cs typeface="Times New Roman" pitchFamily="18" charset="0"/>
              </a:rPr>
            </a:br>
            <a:r>
              <a:rPr lang="en-US" sz="1400" dirty="0">
                <a:solidFill>
                  <a:prstClr val="black">
                    <a:lumMod val="85000"/>
                    <a:lumOff val="15000"/>
                  </a:prstClr>
                </a:solidFill>
                <a:latin typeface="Times New Roman" pitchFamily="18" charset="0"/>
                <a:ea typeface="+mj-ea"/>
                <a:cs typeface="Times New Roman" pitchFamily="18" charset="0"/>
              </a:rPr>
              <a:t> </a:t>
            </a:r>
            <a:r>
              <a:rPr lang="en-US" sz="1600" b="1" dirty="0">
                <a:solidFill>
                  <a:prstClr val="black">
                    <a:lumMod val="85000"/>
                    <a:lumOff val="15000"/>
                  </a:prstClr>
                </a:solidFill>
                <a:latin typeface="Times New Roman" pitchFamily="18" charset="0"/>
                <a:ea typeface="+mj-ea"/>
                <a:cs typeface="Times New Roman" pitchFamily="18" charset="0"/>
              </a:rPr>
              <a:t>The Italian team presents</a:t>
            </a:r>
            <a:endParaRPr lang="it-IT" sz="16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951" y="584597"/>
            <a:ext cx="2533255" cy="1737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4975428" y="2322490"/>
            <a:ext cx="2533255" cy="738664"/>
          </a:xfrm>
          <a:prstGeom prst="rect">
            <a:avLst/>
          </a:prstGeom>
        </p:spPr>
        <p:txBody>
          <a:bodyPr wrap="square">
            <a:spAutoFit/>
          </a:bodyPr>
          <a:lstStyle/>
          <a:p>
            <a:r>
              <a:rPr lang="it-IT" sz="1400" dirty="0">
                <a:latin typeface="Times New Roman" pitchFamily="18" charset="0"/>
                <a:cs typeface="Times New Roman" pitchFamily="18" charset="0"/>
              </a:rPr>
              <a:t>Co-</a:t>
            </a:r>
            <a:r>
              <a:rPr lang="it-IT" sz="1400" dirty="0" err="1">
                <a:latin typeface="Times New Roman" pitchFamily="18" charset="0"/>
                <a:cs typeface="Times New Roman" pitchFamily="18" charset="0"/>
              </a:rPr>
              <a:t>funded</a:t>
            </a:r>
            <a:r>
              <a:rPr lang="it-IT" sz="1400" dirty="0">
                <a:latin typeface="Times New Roman" pitchFamily="18" charset="0"/>
                <a:cs typeface="Times New Roman" pitchFamily="18" charset="0"/>
              </a:rPr>
              <a:t> by The Erasmus Plus  </a:t>
            </a:r>
            <a:r>
              <a:rPr lang="it-IT" sz="1400" dirty="0" err="1">
                <a:latin typeface="Times New Roman" pitchFamily="18" charset="0"/>
                <a:cs typeface="Times New Roman" pitchFamily="18" charset="0"/>
              </a:rPr>
              <a:t>Programme</a:t>
            </a:r>
            <a:endParaRPr lang="it-IT" sz="1400" dirty="0">
              <a:latin typeface="Times New Roman" pitchFamily="18" charset="0"/>
              <a:cs typeface="Times New Roman" pitchFamily="18" charset="0"/>
            </a:endParaRPr>
          </a:p>
          <a:p>
            <a:r>
              <a:rPr lang="it-IT" sz="1400" dirty="0">
                <a:latin typeface="Times New Roman" pitchFamily="18" charset="0"/>
                <a:cs typeface="Times New Roman" pitchFamily="18" charset="0"/>
              </a:rPr>
              <a:t>Of the </a:t>
            </a:r>
            <a:r>
              <a:rPr lang="it-IT" sz="1400" dirty="0" err="1">
                <a:latin typeface="Times New Roman" pitchFamily="18" charset="0"/>
                <a:cs typeface="Times New Roman" pitchFamily="18" charset="0"/>
              </a:rPr>
              <a:t>European</a:t>
            </a:r>
            <a:r>
              <a:rPr lang="it-IT" sz="1400" dirty="0">
                <a:latin typeface="Times New Roman" pitchFamily="18" charset="0"/>
                <a:cs typeface="Times New Roman" pitchFamily="18" charset="0"/>
              </a:rPr>
              <a:t> Union</a:t>
            </a:r>
            <a:endParaRPr lang="it-IT" sz="140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218" y="2784155"/>
            <a:ext cx="2750513" cy="2421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4142982" y="3966367"/>
            <a:ext cx="4713791" cy="461665"/>
          </a:xfrm>
          <a:prstGeom prst="rect">
            <a:avLst/>
          </a:prstGeom>
          <a:noFill/>
        </p:spPr>
        <p:txBody>
          <a:bodyPr wrap="none" rtlCol="0">
            <a:spAutoFit/>
          </a:bodyPr>
          <a:lstStyle/>
          <a:p>
            <a:r>
              <a:rPr lang="it-IT" sz="2400" b="1" u="sng" dirty="0">
                <a:latin typeface="Times New Roman" pitchFamily="18" charset="0"/>
                <a:cs typeface="Times New Roman" pitchFamily="18" charset="0"/>
              </a:rPr>
              <a:t>TRADITIONAL INSTRUMENTS</a:t>
            </a:r>
          </a:p>
        </p:txBody>
      </p:sp>
    </p:spTree>
    <p:extLst>
      <p:ext uri="{BB962C8B-B14F-4D97-AF65-F5344CB8AC3E}">
        <p14:creationId xmlns:p14="http://schemas.microsoft.com/office/powerpoint/2010/main" val="2033241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614" y="1858061"/>
            <a:ext cx="7772400" cy="3006547"/>
          </a:xfrm>
        </p:spPr>
        <p:txBody>
          <a:bodyPr>
            <a:normAutofit fontScale="90000"/>
          </a:bodyPr>
          <a:lstStyle/>
          <a:p>
            <a:pPr algn="l"/>
            <a:r>
              <a:rPr lang="en-US" sz="1400" b="1" dirty="0">
                <a:latin typeface="Times New Roman" pitchFamily="18" charset="0"/>
                <a:cs typeface="Times New Roman" pitchFamily="18" charset="0"/>
              </a:rPr>
              <a:t>Digital piano </a:t>
            </a:r>
            <a:r>
              <a:rPr lang="en-US" sz="1400" dirty="0">
                <a:latin typeface="Times New Roman" pitchFamily="18" charset="0"/>
                <a:cs typeface="Times New Roman" pitchFamily="18" charset="0"/>
              </a:rPr>
              <a:t>- Electronic keyboards designed to sound and feel like an ordinary acoustic piano. They typically contain a amplifier and loudspeakers built into the instrument. In most cases they can fully replace acoustic pianos and provide several features, such as recording and saving files to a computer.</a:t>
            </a:r>
            <a:br>
              <a:rPr lang="en-US" sz="1400" dirty="0">
                <a:latin typeface="Times New Roman" pitchFamily="18" charset="0"/>
                <a:cs typeface="Times New Roman" pitchFamily="18" charset="0"/>
              </a:rPr>
            </a:br>
            <a:r>
              <a:rPr lang="en-US" sz="1400" b="1" dirty="0">
                <a:latin typeface="Times New Roman" pitchFamily="18" charset="0"/>
                <a:cs typeface="Times New Roman" pitchFamily="18" charset="0"/>
              </a:rPr>
              <a:t>Digital pianos </a:t>
            </a:r>
            <a:r>
              <a:rPr lang="en-US" sz="1400" dirty="0">
                <a:latin typeface="Times New Roman" pitchFamily="18" charset="0"/>
                <a:cs typeface="Times New Roman" pitchFamily="18" charset="0"/>
              </a:rPr>
              <a:t>are a mix between an </a:t>
            </a:r>
            <a:r>
              <a:rPr lang="en-US" sz="1400" b="1" dirty="0">
                <a:latin typeface="Times New Roman" pitchFamily="18" charset="0"/>
                <a:cs typeface="Times New Roman" pitchFamily="18" charset="0"/>
              </a:rPr>
              <a:t>acoustic piano </a:t>
            </a:r>
            <a:r>
              <a:rPr lang="en-US" sz="1400" dirty="0">
                <a:latin typeface="Times New Roman" pitchFamily="18" charset="0"/>
                <a:cs typeface="Times New Roman" pitchFamily="18" charset="0"/>
              </a:rPr>
              <a:t>and an </a:t>
            </a:r>
            <a:r>
              <a:rPr lang="en-US" sz="1400" b="1" dirty="0">
                <a:latin typeface="Times New Roman" pitchFamily="18" charset="0"/>
                <a:cs typeface="Times New Roman" pitchFamily="18" charset="0"/>
              </a:rPr>
              <a:t>electronic keyboard</a:t>
            </a:r>
            <a:r>
              <a:rPr lang="en-US" sz="1400" dirty="0">
                <a:latin typeface="Times New Roman" pitchFamily="18" charset="0"/>
                <a:cs typeface="Times New Roman" pitchFamily="18" charset="0"/>
              </a:rPr>
              <a:t>. ... Electronic keyboards are typically smaller than a full acoustic piano in that they tend to have approximately 61 keys (4 or 5 octaves) whereas a full acoustic has 88 keys (6 octaves</a:t>
            </a:r>
            <a:br>
              <a:rPr lang="en-US" sz="1400" dirty="0">
                <a:latin typeface="Times New Roman" pitchFamily="18" charset="0"/>
                <a:cs typeface="Times New Roman" pitchFamily="18" charset="0"/>
              </a:rPr>
            </a:br>
            <a:r>
              <a:rPr lang="en-US" sz="1400" b="1" dirty="0">
                <a:latin typeface="Times New Roman" pitchFamily="18" charset="0"/>
                <a:cs typeface="Times New Roman" pitchFamily="18" charset="0"/>
              </a:rPr>
              <a:t>Digital piano features:</a:t>
            </a:r>
            <a:br>
              <a:rPr lang="en-US" sz="1400" b="1" dirty="0">
                <a:latin typeface="Times New Roman" pitchFamily="18" charset="0"/>
                <a:cs typeface="Times New Roman" pitchFamily="18" charset="0"/>
              </a:rPr>
            </a:br>
            <a:r>
              <a:rPr lang="en-US" sz="1400" dirty="0">
                <a:latin typeface="Times New Roman" pitchFamily="18" charset="0"/>
                <a:cs typeface="Times New Roman" pitchFamily="18" charset="0"/>
              </a:rPr>
              <a:t>Keyboard action and touch response. One of the main differences between pianos and electronic keyboards is the feel of the keys.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Digital piano sound quality.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Polyphony.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Number of sounds/tones.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Learning tools.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Amplification and speakers.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Amps and Cables.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Piano benches.</a:t>
            </a:r>
            <a:endParaRPr lang="it-IT" sz="1400" dirty="0">
              <a:latin typeface="Times New Roman" pitchFamily="18" charset="0"/>
              <a:cs typeface="Times New Roman" pitchFamily="18" charset="0"/>
            </a:endParaRPr>
          </a:p>
        </p:txBody>
      </p:sp>
      <p:pic>
        <p:nvPicPr>
          <p:cNvPr id="4" name="immagini5"/>
          <p:cNvPicPr/>
          <p:nvPr/>
        </p:nvPicPr>
        <p:blipFill>
          <a:blip r:embed="rId2">
            <a:lum/>
            <a:alphaModFix/>
            <a:extLst>
              <a:ext uri="{BEBA8EAE-BF5A-486C-A8C5-ECC9F3942E4B}">
                <a14:imgProps xmlns:a14="http://schemas.microsoft.com/office/drawing/2010/main">
                  <a14:imgLayer r:embed="rId3">
                    <a14:imgEffect>
                      <a14:backgroundRemoval t="10000" b="84833" l="8500" r="92333"/>
                    </a14:imgEffect>
                  </a14:imgLayer>
                </a14:imgProps>
              </a:ext>
            </a:extLst>
          </a:blip>
          <a:srcRect/>
          <a:stretch>
            <a:fillRect/>
          </a:stretch>
        </p:blipFill>
        <p:spPr>
          <a:xfrm>
            <a:off x="6662057" y="-293915"/>
            <a:ext cx="2579914" cy="2280331"/>
          </a:xfrm>
          <a:prstGeom prst="rect">
            <a:avLst/>
          </a:prstGeom>
        </p:spPr>
      </p:pic>
      <p:sp>
        <p:nvSpPr>
          <p:cNvPr id="5" name="Rettangolo 4"/>
          <p:cNvSpPr/>
          <p:nvPr/>
        </p:nvSpPr>
        <p:spPr>
          <a:xfrm>
            <a:off x="109728" y="1143321"/>
            <a:ext cx="7043057" cy="400110"/>
          </a:xfrm>
          <a:prstGeom prst="rect">
            <a:avLst/>
          </a:prstGeom>
        </p:spPr>
        <p:txBody>
          <a:bodyPr wrap="square">
            <a:spAutoFit/>
          </a:bodyPr>
          <a:lstStyle/>
          <a:p>
            <a:r>
              <a:rPr lang="it-IT" sz="2000" b="1" dirty="0" err="1">
                <a:latin typeface="Times New Roman" pitchFamily="18" charset="0"/>
                <a:cs typeface="Times New Roman" pitchFamily="18" charset="0"/>
              </a:rPr>
              <a:t>Electric</a:t>
            </a:r>
            <a:r>
              <a:rPr lang="it-IT" sz="2000" b="1" dirty="0">
                <a:latin typeface="Times New Roman" pitchFamily="18" charset="0"/>
                <a:cs typeface="Times New Roman" pitchFamily="18" charset="0"/>
              </a:rPr>
              <a:t> Digital Piano</a:t>
            </a:r>
          </a:p>
        </p:txBody>
      </p:sp>
    </p:spTree>
    <p:extLst>
      <p:ext uri="{BB962C8B-B14F-4D97-AF65-F5344CB8AC3E}">
        <p14:creationId xmlns:p14="http://schemas.microsoft.com/office/powerpoint/2010/main" val="2203601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922010"/>
            <a:ext cx="8469086" cy="982889"/>
          </a:xfrm>
        </p:spPr>
        <p:txBody>
          <a:bodyPr>
            <a:normAutofit fontScale="90000"/>
          </a:bodyPr>
          <a:lstStyle/>
          <a:p>
            <a:pPr algn="l"/>
            <a:r>
              <a:rPr lang="it-IT" sz="1600" dirty="0" err="1">
                <a:latin typeface="Times New Roman" pitchFamily="18" charset="0"/>
                <a:cs typeface="Times New Roman" pitchFamily="18" charset="0"/>
              </a:rPr>
              <a:t>Pianos</a:t>
            </a:r>
            <a:r>
              <a:rPr lang="it-IT" sz="1600" dirty="0">
                <a:latin typeface="Times New Roman" pitchFamily="18" charset="0"/>
                <a:cs typeface="Times New Roman" pitchFamily="18" charset="0"/>
              </a:rPr>
              <a:t> can </a:t>
            </a:r>
            <a:r>
              <a:rPr lang="it-IT" sz="1600" dirty="0" err="1">
                <a:latin typeface="Times New Roman" pitchFamily="18" charset="0"/>
                <a:cs typeface="Times New Roman" pitchFamily="18" charset="0"/>
              </a:rPr>
              <a:t>have</a:t>
            </a:r>
            <a:r>
              <a:rPr lang="it-IT" sz="1600" dirty="0">
                <a:latin typeface="Times New Roman" pitchFamily="18" charset="0"/>
                <a:cs typeface="Times New Roman" pitchFamily="18" charset="0"/>
              </a:rPr>
              <a:t> over 12,000 </a:t>
            </a:r>
            <a:r>
              <a:rPr lang="it-IT" sz="1600" dirty="0" err="1">
                <a:latin typeface="Times New Roman" pitchFamily="18" charset="0"/>
                <a:cs typeface="Times New Roman" pitchFamily="18" charset="0"/>
              </a:rPr>
              <a:t>individual</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parts,supporting</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six</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functional</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features</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keyboard</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hammers</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dampers</a:t>
            </a:r>
            <a:r>
              <a:rPr lang="it-IT" sz="1600" dirty="0">
                <a:latin typeface="Times New Roman" pitchFamily="18" charset="0"/>
                <a:cs typeface="Times New Roman" pitchFamily="18" charset="0"/>
              </a:rPr>
              <a:t>, bridge, </a:t>
            </a:r>
            <a:r>
              <a:rPr lang="it-IT" sz="1600" dirty="0" err="1">
                <a:latin typeface="Times New Roman" pitchFamily="18" charset="0"/>
                <a:cs typeface="Times New Roman" pitchFamily="18" charset="0"/>
              </a:rPr>
              <a:t>soundboard</a:t>
            </a:r>
            <a:r>
              <a:rPr lang="it-IT" sz="1600" dirty="0">
                <a:latin typeface="Times New Roman" pitchFamily="18" charset="0"/>
                <a:cs typeface="Times New Roman" pitchFamily="18" charset="0"/>
              </a:rPr>
              <a:t>, and </a:t>
            </a:r>
            <a:r>
              <a:rPr lang="it-IT" sz="1600" dirty="0" err="1">
                <a:latin typeface="Times New Roman" pitchFamily="18" charset="0"/>
                <a:cs typeface="Times New Roman" pitchFamily="18" charset="0"/>
              </a:rPr>
              <a:t>strings</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Many</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parts</a:t>
            </a:r>
            <a:r>
              <a:rPr lang="it-IT" sz="1600" dirty="0">
                <a:latin typeface="Times New Roman" pitchFamily="18" charset="0"/>
                <a:cs typeface="Times New Roman" pitchFamily="18" charset="0"/>
              </a:rPr>
              <a:t> of a piano are made of </a:t>
            </a:r>
            <a:r>
              <a:rPr lang="it-IT" sz="1600" dirty="0" err="1">
                <a:latin typeface="Times New Roman" pitchFamily="18" charset="0"/>
                <a:cs typeface="Times New Roman" pitchFamily="18" charset="0"/>
              </a:rPr>
              <a:t>materials</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selected</a:t>
            </a:r>
            <a:r>
              <a:rPr lang="it-IT" sz="1600" dirty="0">
                <a:latin typeface="Times New Roman" pitchFamily="18" charset="0"/>
                <a:cs typeface="Times New Roman" pitchFamily="18" charset="0"/>
              </a:rPr>
              <a:t> for </a:t>
            </a:r>
            <a:r>
              <a:rPr lang="it-IT" sz="1600" dirty="0" err="1">
                <a:latin typeface="Times New Roman" pitchFamily="18" charset="0"/>
                <a:cs typeface="Times New Roman" pitchFamily="18" charset="0"/>
              </a:rPr>
              <a:t>strength</a:t>
            </a:r>
            <a:r>
              <a:rPr lang="it-IT" sz="1600" dirty="0">
                <a:latin typeface="Times New Roman" pitchFamily="18" charset="0"/>
                <a:cs typeface="Times New Roman" pitchFamily="18" charset="0"/>
              </a:rPr>
              <a:t> and </a:t>
            </a:r>
            <a:r>
              <a:rPr lang="it-IT" sz="1600" dirty="0" err="1">
                <a:latin typeface="Times New Roman" pitchFamily="18" charset="0"/>
                <a:cs typeface="Times New Roman" pitchFamily="18" charset="0"/>
              </a:rPr>
              <a:t>longevity</a:t>
            </a:r>
            <a:r>
              <a:rPr lang="it-IT" sz="1600" dirty="0">
                <a:latin typeface="Times New Roman" pitchFamily="18" charset="0"/>
                <a:cs typeface="Times New Roman" pitchFamily="18" charset="0"/>
              </a:rPr>
              <a:t>. T </a:t>
            </a:r>
            <a:r>
              <a:rPr lang="it-IT" sz="1600" dirty="0" err="1">
                <a:latin typeface="Times New Roman" pitchFamily="18" charset="0"/>
                <a:cs typeface="Times New Roman" pitchFamily="18" charset="0"/>
              </a:rPr>
              <a:t>It</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is</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most</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commonly</a:t>
            </a:r>
            <a:r>
              <a:rPr lang="it-IT" sz="1600" dirty="0">
                <a:latin typeface="Times New Roman" pitchFamily="18" charset="0"/>
                <a:cs typeface="Times New Roman" pitchFamily="18" charset="0"/>
              </a:rPr>
              <a:t> made of </a:t>
            </a:r>
            <a:r>
              <a:rPr lang="it-IT" sz="1600" dirty="0" err="1">
                <a:latin typeface="Times New Roman" pitchFamily="18" charset="0"/>
                <a:cs typeface="Times New Roman" pitchFamily="18" charset="0"/>
              </a:rPr>
              <a:t>hardwood</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typically</a:t>
            </a:r>
            <a:r>
              <a:rPr lang="it-IT" sz="1600" dirty="0">
                <a:latin typeface="Times New Roman" pitchFamily="18" charset="0"/>
                <a:cs typeface="Times New Roman" pitchFamily="18" charset="0"/>
              </a:rPr>
              <a:t> hard </a:t>
            </a:r>
            <a:r>
              <a:rPr lang="it-IT" sz="1600" dirty="0" err="1">
                <a:latin typeface="Times New Roman" pitchFamily="18" charset="0"/>
                <a:cs typeface="Times New Roman" pitchFamily="18" charset="0"/>
              </a:rPr>
              <a:t>maple</a:t>
            </a:r>
            <a:r>
              <a:rPr lang="it-IT" sz="1600" dirty="0">
                <a:latin typeface="Times New Roman" pitchFamily="18" charset="0"/>
                <a:cs typeface="Times New Roman" pitchFamily="18" charset="0"/>
              </a:rPr>
              <a:t> or </a:t>
            </a:r>
            <a:r>
              <a:rPr lang="it-IT" sz="1600" dirty="0" err="1">
                <a:latin typeface="Times New Roman" pitchFamily="18" charset="0"/>
                <a:cs typeface="Times New Roman" pitchFamily="18" charset="0"/>
              </a:rPr>
              <a:t>beech</a:t>
            </a:r>
            <a:r>
              <a:rPr lang="it-IT" sz="1600" dirty="0">
                <a:latin typeface="Times New Roman" pitchFamily="18" charset="0"/>
                <a:cs typeface="Times New Roman" pitchFamily="18" charset="0"/>
              </a:rPr>
              <a:t>."</a:t>
            </a:r>
            <a:br>
              <a:rPr lang="it-IT" sz="1600" dirty="0">
                <a:latin typeface="Times New Roman" pitchFamily="18" charset="0"/>
                <a:cs typeface="Times New Roman" pitchFamily="18" charset="0"/>
              </a:rPr>
            </a:br>
            <a:r>
              <a:rPr lang="it-IT" sz="1600" dirty="0" err="1">
                <a:latin typeface="Times New Roman" pitchFamily="18" charset="0"/>
                <a:cs typeface="Times New Roman" pitchFamily="18" charset="0"/>
              </a:rPr>
              <a:t>Hardwood</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rims</a:t>
            </a:r>
            <a:r>
              <a:rPr lang="it-IT" sz="1600" dirty="0">
                <a:latin typeface="Times New Roman" pitchFamily="18" charset="0"/>
                <a:cs typeface="Times New Roman" pitchFamily="18" charset="0"/>
              </a:rPr>
              <a:t> are </a:t>
            </a:r>
            <a:r>
              <a:rPr lang="it-IT" sz="1600" dirty="0" err="1">
                <a:latin typeface="Times New Roman" pitchFamily="18" charset="0"/>
                <a:cs typeface="Times New Roman" pitchFamily="18" charset="0"/>
              </a:rPr>
              <a:t>commonly</a:t>
            </a:r>
            <a:r>
              <a:rPr lang="it-IT" sz="1600" dirty="0">
                <a:latin typeface="Times New Roman" pitchFamily="18" charset="0"/>
                <a:cs typeface="Times New Roman" pitchFamily="18" charset="0"/>
              </a:rPr>
              <a:t> made by </a:t>
            </a:r>
            <a:r>
              <a:rPr lang="it-IT" sz="1600" dirty="0" err="1">
                <a:latin typeface="Times New Roman" pitchFamily="18" charset="0"/>
                <a:cs typeface="Times New Roman" pitchFamily="18" charset="0"/>
              </a:rPr>
              <a:t>laminating</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thin</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hence</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flexible</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strips</a:t>
            </a:r>
            <a:r>
              <a:rPr lang="it-IT" sz="1600" dirty="0">
                <a:latin typeface="Times New Roman" pitchFamily="18" charset="0"/>
                <a:cs typeface="Times New Roman" pitchFamily="18" charset="0"/>
              </a:rPr>
              <a:t> of </a:t>
            </a:r>
            <a:r>
              <a:rPr lang="it-IT" sz="1600" dirty="0" err="1">
                <a:latin typeface="Times New Roman" pitchFamily="18" charset="0"/>
                <a:cs typeface="Times New Roman" pitchFamily="18" charset="0"/>
              </a:rPr>
              <a:t>hardwood</a:t>
            </a:r>
            <a:r>
              <a:rPr lang="it-IT" sz="1600" dirty="0">
                <a:latin typeface="Times New Roman" pitchFamily="18" charset="0"/>
                <a:cs typeface="Times New Roman" pitchFamily="18" charset="0"/>
              </a:rPr>
              <a:t>, bending </a:t>
            </a:r>
            <a:r>
              <a:rPr lang="it-IT" sz="1600" dirty="0" err="1">
                <a:latin typeface="Times New Roman" pitchFamily="18" charset="0"/>
                <a:cs typeface="Times New Roman" pitchFamily="18" charset="0"/>
              </a:rPr>
              <a:t>them</a:t>
            </a:r>
            <a:r>
              <a:rPr lang="it-IT" sz="1600" dirty="0">
                <a:latin typeface="Times New Roman" pitchFamily="18" charset="0"/>
                <a:cs typeface="Times New Roman" pitchFamily="18" charset="0"/>
              </a:rPr>
              <a:t> to the </a:t>
            </a:r>
            <a:r>
              <a:rPr lang="it-IT" sz="1600" dirty="0" err="1">
                <a:latin typeface="Times New Roman" pitchFamily="18" charset="0"/>
                <a:cs typeface="Times New Roman" pitchFamily="18" charset="0"/>
              </a:rPr>
              <a:t>desired</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shape</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immediately</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after</a:t>
            </a:r>
            <a:r>
              <a:rPr lang="it-IT" sz="1600" dirty="0">
                <a:latin typeface="Times New Roman" pitchFamily="18" charset="0"/>
                <a:cs typeface="Times New Roman" pitchFamily="18" charset="0"/>
              </a:rPr>
              <a:t> the </a:t>
            </a:r>
            <a:r>
              <a:rPr lang="it-IT" sz="1600" dirty="0" err="1">
                <a:latin typeface="Times New Roman" pitchFamily="18" charset="0"/>
                <a:cs typeface="Times New Roman" pitchFamily="18" charset="0"/>
              </a:rPr>
              <a:t>application</a:t>
            </a:r>
            <a:r>
              <a:rPr lang="it-IT" sz="1600" dirty="0">
                <a:latin typeface="Times New Roman" pitchFamily="18" charset="0"/>
                <a:cs typeface="Times New Roman" pitchFamily="18" charset="0"/>
              </a:rPr>
              <a:t> of </a:t>
            </a:r>
            <a:r>
              <a:rPr lang="it-IT" sz="1600" dirty="0" err="1">
                <a:latin typeface="Times New Roman" pitchFamily="18" charset="0"/>
                <a:cs typeface="Times New Roman" pitchFamily="18" charset="0"/>
              </a:rPr>
              <a:t>glue</a:t>
            </a:r>
            <a:r>
              <a:rPr lang="it-IT" sz="1600" dirty="0">
                <a:latin typeface="Times New Roman" pitchFamily="18" charset="0"/>
                <a:cs typeface="Times New Roman" pitchFamily="18" charset="0"/>
              </a:rPr>
              <a:t>. </a:t>
            </a:r>
            <a:br>
              <a:rPr lang="it-IT" sz="1600" dirty="0">
                <a:latin typeface="Times New Roman" pitchFamily="18" charset="0"/>
                <a:cs typeface="Times New Roman" pitchFamily="18" charset="0"/>
              </a:rPr>
            </a:br>
            <a:r>
              <a:rPr lang="it-IT" sz="1600" dirty="0" err="1">
                <a:latin typeface="Times New Roman" pitchFamily="18" charset="0"/>
                <a:cs typeface="Times New Roman" pitchFamily="18" charset="0"/>
              </a:rPr>
              <a:t>Previously</a:t>
            </a:r>
            <a:r>
              <a:rPr lang="it-IT" sz="1600" dirty="0">
                <a:latin typeface="Times New Roman" pitchFamily="18" charset="0"/>
                <a:cs typeface="Times New Roman" pitchFamily="18" charset="0"/>
              </a:rPr>
              <a:t>, the </a:t>
            </a:r>
            <a:r>
              <a:rPr lang="it-IT" sz="1600" dirty="0" err="1">
                <a:latin typeface="Times New Roman" pitchFamily="18" charset="0"/>
                <a:cs typeface="Times New Roman" pitchFamily="18" charset="0"/>
              </a:rPr>
              <a:t>rim</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was</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constructed</a:t>
            </a:r>
            <a:r>
              <a:rPr lang="it-IT" sz="1600" dirty="0">
                <a:latin typeface="Times New Roman" pitchFamily="18" charset="0"/>
                <a:cs typeface="Times New Roman" pitchFamily="18" charset="0"/>
              </a:rPr>
              <a:t> from </a:t>
            </a:r>
            <a:r>
              <a:rPr lang="it-IT" sz="1600" dirty="0" err="1">
                <a:latin typeface="Times New Roman" pitchFamily="18" charset="0"/>
                <a:cs typeface="Times New Roman" pitchFamily="18" charset="0"/>
              </a:rPr>
              <a:t>several</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pieces</a:t>
            </a:r>
            <a:r>
              <a:rPr lang="it-IT" sz="1600" dirty="0">
                <a:latin typeface="Times New Roman" pitchFamily="18" charset="0"/>
                <a:cs typeface="Times New Roman" pitchFamily="18" charset="0"/>
              </a:rPr>
              <a:t> of </a:t>
            </a:r>
            <a:r>
              <a:rPr lang="it-IT" sz="1600" dirty="0" err="1">
                <a:latin typeface="Times New Roman" pitchFamily="18" charset="0"/>
                <a:cs typeface="Times New Roman" pitchFamily="18" charset="0"/>
              </a:rPr>
              <a:t>solid</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wood</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joined</a:t>
            </a:r>
            <a:r>
              <a:rPr lang="it-IT" sz="1600" dirty="0">
                <a:latin typeface="Times New Roman" pitchFamily="18" charset="0"/>
                <a:cs typeface="Times New Roman" pitchFamily="18" charset="0"/>
              </a:rPr>
              <a:t> and </a:t>
            </a:r>
            <a:r>
              <a:rPr lang="it-IT" sz="1600" dirty="0" err="1">
                <a:latin typeface="Times New Roman" pitchFamily="18" charset="0"/>
                <a:cs typeface="Times New Roman" pitchFamily="18" charset="0"/>
              </a:rPr>
              <a:t>veneered</a:t>
            </a:r>
            <a:r>
              <a:rPr lang="it-IT" sz="1600" dirty="0">
                <a:latin typeface="Times New Roman" pitchFamily="18" charset="0"/>
                <a:cs typeface="Times New Roman" pitchFamily="18" charset="0"/>
              </a:rPr>
              <a:t>, and </a:t>
            </a:r>
            <a:r>
              <a:rPr lang="it-IT" sz="1600" dirty="0" err="1">
                <a:latin typeface="Times New Roman" pitchFamily="18" charset="0"/>
                <a:cs typeface="Times New Roman" pitchFamily="18" charset="0"/>
              </a:rPr>
              <a:t>European</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makers</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used</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this</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method</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well</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into</a:t>
            </a:r>
            <a:r>
              <a:rPr lang="it-IT" sz="1600" dirty="0">
                <a:latin typeface="Times New Roman" pitchFamily="18" charset="0"/>
                <a:cs typeface="Times New Roman" pitchFamily="18" charset="0"/>
              </a:rPr>
              <a:t> the 20th </a:t>
            </a:r>
            <a:r>
              <a:rPr lang="it-IT" sz="1600" dirty="0" err="1">
                <a:latin typeface="Times New Roman" pitchFamily="18" charset="0"/>
                <a:cs typeface="Times New Roman" pitchFamily="18" charset="0"/>
              </a:rPr>
              <a:t>century</a:t>
            </a:r>
            <a:r>
              <a:rPr lang="it-IT" sz="1600" dirty="0">
                <a:latin typeface="Times New Roman" pitchFamily="18" charset="0"/>
                <a:cs typeface="Times New Roman" pitchFamily="18" charset="0"/>
              </a:rPr>
              <a:t>. A </a:t>
            </a:r>
            <a:r>
              <a:rPr lang="it-IT" sz="1600" dirty="0" err="1">
                <a:latin typeface="Times New Roman" pitchFamily="18" charset="0"/>
                <a:cs typeface="Times New Roman" pitchFamily="18" charset="0"/>
              </a:rPr>
              <a:t>modern</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exception</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Bösendorfer</a:t>
            </a:r>
            <a:r>
              <a:rPr lang="it-IT" sz="1600" dirty="0">
                <a:latin typeface="Times New Roman" pitchFamily="18" charset="0"/>
                <a:cs typeface="Times New Roman" pitchFamily="18" charset="0"/>
              </a:rPr>
              <a:t>  the </a:t>
            </a:r>
            <a:r>
              <a:rPr lang="it-IT" sz="1600" dirty="0" err="1">
                <a:latin typeface="Times New Roman" pitchFamily="18" charset="0"/>
                <a:cs typeface="Times New Roman" pitchFamily="18" charset="0"/>
              </a:rPr>
              <a:t>Austrian</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manufacturer</a:t>
            </a:r>
            <a:r>
              <a:rPr lang="it-IT" sz="1600" dirty="0">
                <a:latin typeface="Times New Roman" pitchFamily="18" charset="0"/>
                <a:cs typeface="Times New Roman" pitchFamily="18" charset="0"/>
              </a:rPr>
              <a:t> of high-</a:t>
            </a:r>
            <a:r>
              <a:rPr lang="it-IT" sz="1600" dirty="0" err="1">
                <a:latin typeface="Times New Roman" pitchFamily="18" charset="0"/>
                <a:cs typeface="Times New Roman" pitchFamily="18" charset="0"/>
              </a:rPr>
              <a:t>quality</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pianos</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constructs</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their</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inner</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rims</a:t>
            </a:r>
            <a:r>
              <a:rPr lang="it-IT" sz="1600" dirty="0">
                <a:latin typeface="Times New Roman" pitchFamily="18" charset="0"/>
                <a:cs typeface="Times New Roman" pitchFamily="18" charset="0"/>
              </a:rPr>
              <a:t> from </a:t>
            </a:r>
            <a:r>
              <a:rPr lang="it-IT" sz="1600" dirty="0" err="1">
                <a:latin typeface="Times New Roman" pitchFamily="18" charset="0"/>
                <a:cs typeface="Times New Roman" pitchFamily="18" charset="0"/>
              </a:rPr>
              <a:t>solid</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spruce</a:t>
            </a:r>
            <a:r>
              <a:rPr lang="it-IT" sz="1600" dirty="0">
                <a:latin typeface="Times New Roman" pitchFamily="18" charset="0"/>
                <a:cs typeface="Times New Roman" pitchFamily="18" charset="0"/>
              </a:rPr>
              <a:t>. the </a:t>
            </a:r>
            <a:r>
              <a:rPr lang="it-IT" sz="1600" dirty="0" err="1">
                <a:latin typeface="Times New Roman" pitchFamily="18" charset="0"/>
                <a:cs typeface="Times New Roman" pitchFamily="18" charset="0"/>
              </a:rPr>
              <a:t>same</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wood</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that</a:t>
            </a:r>
            <a:r>
              <a:rPr lang="it-IT" sz="1600" dirty="0">
                <a:latin typeface="Times New Roman" pitchFamily="18" charset="0"/>
                <a:cs typeface="Times New Roman" pitchFamily="18" charset="0"/>
              </a:rPr>
              <a:t> the </a:t>
            </a:r>
            <a:r>
              <a:rPr lang="it-IT" sz="1600" dirty="0" err="1">
                <a:latin typeface="Times New Roman" pitchFamily="18" charset="0"/>
                <a:cs typeface="Times New Roman" pitchFamily="18" charset="0"/>
              </a:rPr>
              <a:t>soundboard</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is</a:t>
            </a:r>
            <a:r>
              <a:rPr lang="it-IT" sz="1600" dirty="0">
                <a:latin typeface="Times New Roman" pitchFamily="18" charset="0"/>
                <a:cs typeface="Times New Roman" pitchFamily="18" charset="0"/>
              </a:rPr>
              <a:t> made from, </a:t>
            </a:r>
            <a:r>
              <a:rPr lang="it-IT" sz="1600" dirty="0" err="1">
                <a:latin typeface="Times New Roman" pitchFamily="18" charset="0"/>
                <a:cs typeface="Times New Roman" pitchFamily="18" charset="0"/>
              </a:rPr>
              <a:t>which</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is</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notched</a:t>
            </a:r>
            <a:r>
              <a:rPr lang="it-IT" sz="1600" dirty="0">
                <a:latin typeface="Times New Roman" pitchFamily="18" charset="0"/>
                <a:cs typeface="Times New Roman" pitchFamily="18" charset="0"/>
              </a:rPr>
              <a:t> to </a:t>
            </a:r>
            <a:r>
              <a:rPr lang="it-IT" sz="1600" dirty="0" err="1">
                <a:latin typeface="Times New Roman" pitchFamily="18" charset="0"/>
                <a:cs typeface="Times New Roman" pitchFamily="18" charset="0"/>
              </a:rPr>
              <a:t>allow</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it</a:t>
            </a:r>
            <a:r>
              <a:rPr lang="it-IT" sz="1600" dirty="0">
                <a:latin typeface="Times New Roman" pitchFamily="18" charset="0"/>
                <a:cs typeface="Times New Roman" pitchFamily="18" charset="0"/>
              </a:rPr>
              <a:t> to </a:t>
            </a:r>
            <a:r>
              <a:rPr lang="it-IT" sz="1600" dirty="0" err="1">
                <a:latin typeface="Times New Roman" pitchFamily="18" charset="0"/>
                <a:cs typeface="Times New Roman" pitchFamily="18" charset="0"/>
              </a:rPr>
              <a:t>bend</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rather</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than</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isolating</a:t>
            </a:r>
            <a:r>
              <a:rPr lang="it-IT" sz="1600" dirty="0">
                <a:latin typeface="Times New Roman" pitchFamily="18" charset="0"/>
                <a:cs typeface="Times New Roman" pitchFamily="18" charset="0"/>
              </a:rPr>
              <a:t> the </a:t>
            </a:r>
            <a:r>
              <a:rPr lang="it-IT" sz="1600" dirty="0" err="1">
                <a:latin typeface="Times New Roman" pitchFamily="18" charset="0"/>
                <a:cs typeface="Times New Roman" pitchFamily="18" charset="0"/>
              </a:rPr>
              <a:t>rim</a:t>
            </a:r>
            <a:r>
              <a:rPr lang="it-IT" sz="1600" dirty="0">
                <a:latin typeface="Times New Roman" pitchFamily="18" charset="0"/>
                <a:cs typeface="Times New Roman" pitchFamily="18" charset="0"/>
              </a:rPr>
              <a:t> from </a:t>
            </a:r>
            <a:r>
              <a:rPr lang="it-IT" sz="1600" dirty="0" err="1">
                <a:latin typeface="Times New Roman" pitchFamily="18" charset="0"/>
                <a:cs typeface="Times New Roman" pitchFamily="18" charset="0"/>
              </a:rPr>
              <a:t>vibration</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their</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resonance</a:t>
            </a:r>
            <a:r>
              <a:rPr lang="it-IT" sz="1600" dirty="0">
                <a:latin typeface="Times New Roman" pitchFamily="18" charset="0"/>
                <a:cs typeface="Times New Roman" pitchFamily="18" charset="0"/>
              </a:rPr>
              <a:t> case </a:t>
            </a:r>
            <a:r>
              <a:rPr lang="it-IT" sz="1600" dirty="0" err="1">
                <a:latin typeface="Times New Roman" pitchFamily="18" charset="0"/>
                <a:cs typeface="Times New Roman" pitchFamily="18" charset="0"/>
              </a:rPr>
              <a:t>principle</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allows</a:t>
            </a:r>
            <a:r>
              <a:rPr lang="it-IT" sz="1600" dirty="0">
                <a:latin typeface="Times New Roman" pitchFamily="18" charset="0"/>
                <a:cs typeface="Times New Roman" pitchFamily="18" charset="0"/>
              </a:rPr>
              <a:t> the </a:t>
            </a:r>
            <a:r>
              <a:rPr lang="it-IT" sz="1600" dirty="0" err="1">
                <a:latin typeface="Times New Roman" pitchFamily="18" charset="0"/>
                <a:cs typeface="Times New Roman" pitchFamily="18" charset="0"/>
              </a:rPr>
              <a:t>framework</a:t>
            </a:r>
            <a:r>
              <a:rPr lang="it-IT" sz="1600" dirty="0">
                <a:latin typeface="Times New Roman" pitchFamily="18" charset="0"/>
                <a:cs typeface="Times New Roman" pitchFamily="18" charset="0"/>
              </a:rPr>
              <a:t> to </a:t>
            </a:r>
            <a:r>
              <a:rPr lang="it-IT" sz="1600" dirty="0" err="1">
                <a:latin typeface="Times New Roman" pitchFamily="18" charset="0"/>
                <a:cs typeface="Times New Roman" pitchFamily="18" charset="0"/>
              </a:rPr>
              <a:t>resonate</a:t>
            </a:r>
            <a:r>
              <a:rPr lang="it-IT" sz="1600" dirty="0">
                <a:latin typeface="Times New Roman" pitchFamily="18" charset="0"/>
                <a:cs typeface="Times New Roman" pitchFamily="18" charset="0"/>
              </a:rPr>
              <a:t> more </a:t>
            </a:r>
            <a:r>
              <a:rPr lang="it-IT" sz="1600" dirty="0" err="1">
                <a:latin typeface="Times New Roman" pitchFamily="18" charset="0"/>
                <a:cs typeface="Times New Roman" pitchFamily="18" charset="0"/>
              </a:rPr>
              <a:t>freely</a:t>
            </a:r>
            <a:r>
              <a:rPr lang="it-IT" sz="1600" dirty="0">
                <a:latin typeface="Times New Roman" pitchFamily="18" charset="0"/>
                <a:cs typeface="Times New Roman" pitchFamily="18" charset="0"/>
              </a:rPr>
              <a:t> with the </a:t>
            </a:r>
            <a:r>
              <a:rPr lang="it-IT" sz="1600" dirty="0" err="1">
                <a:latin typeface="Times New Roman" pitchFamily="18" charset="0"/>
                <a:cs typeface="Times New Roman" pitchFamily="18" charset="0"/>
              </a:rPr>
              <a:t>soundboard</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creating</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additional</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coloration</a:t>
            </a:r>
            <a:r>
              <a:rPr lang="it-IT" sz="1600" dirty="0">
                <a:latin typeface="Times New Roman" pitchFamily="18" charset="0"/>
                <a:cs typeface="Times New Roman" pitchFamily="18" charset="0"/>
              </a:rPr>
              <a:t> and </a:t>
            </a:r>
            <a:r>
              <a:rPr lang="it-IT" sz="1600" dirty="0" err="1">
                <a:latin typeface="Times New Roman" pitchFamily="18" charset="0"/>
                <a:cs typeface="Times New Roman" pitchFamily="18" charset="0"/>
              </a:rPr>
              <a:t>complexity</a:t>
            </a:r>
            <a:r>
              <a:rPr lang="it-IT" sz="1600" dirty="0">
                <a:latin typeface="Times New Roman" pitchFamily="18" charset="0"/>
                <a:cs typeface="Times New Roman" pitchFamily="18" charset="0"/>
              </a:rPr>
              <a:t> of the </a:t>
            </a:r>
            <a:r>
              <a:rPr lang="it-IT" sz="1600" dirty="0" err="1">
                <a:latin typeface="Times New Roman" pitchFamily="18" charset="0"/>
                <a:cs typeface="Times New Roman" pitchFamily="18" charset="0"/>
              </a:rPr>
              <a:t>overall</a:t>
            </a:r>
            <a:r>
              <a:rPr lang="it-IT" sz="1600" dirty="0">
                <a:latin typeface="Times New Roman" pitchFamily="18" charset="0"/>
                <a:cs typeface="Times New Roman" pitchFamily="18" charset="0"/>
              </a:rPr>
              <a:t> sound.</a:t>
            </a:r>
            <a:r>
              <a:rPr lang="it-IT" dirty="0">
                <a:latin typeface="Times New Roman" pitchFamily="18" charset="0"/>
                <a:cs typeface="Times New Roman" pitchFamily="18" charset="0"/>
              </a:rPr>
              <a:t/>
            </a:r>
            <a:br>
              <a:rPr lang="it-IT" dirty="0">
                <a:latin typeface="Times New Roman" pitchFamily="18" charset="0"/>
                <a:cs typeface="Times New Roman" pitchFamily="18" charset="0"/>
              </a:rPr>
            </a:br>
            <a:endParaRPr lang="it-IT" dirty="0">
              <a:latin typeface="Times New Roman" pitchFamily="18" charset="0"/>
              <a:cs typeface="Times New Roman" pitchFamily="18" charset="0"/>
            </a:endParaRPr>
          </a:p>
        </p:txBody>
      </p:sp>
      <p:sp>
        <p:nvSpPr>
          <p:cNvPr id="4" name="Rettangolo 3"/>
          <p:cNvSpPr/>
          <p:nvPr/>
        </p:nvSpPr>
        <p:spPr>
          <a:xfrm>
            <a:off x="1631290" y="370849"/>
            <a:ext cx="4180953" cy="400110"/>
          </a:xfrm>
          <a:prstGeom prst="rect">
            <a:avLst/>
          </a:prstGeom>
        </p:spPr>
        <p:txBody>
          <a:bodyPr wrap="none">
            <a:spAutoFit/>
          </a:bodyPr>
          <a:lstStyle/>
          <a:p>
            <a:r>
              <a:rPr lang="it-IT" sz="2000" b="1" dirty="0">
                <a:latin typeface="Times New Roman" pitchFamily="18" charset="0"/>
                <a:cs typeface="Times New Roman" pitchFamily="18" charset="0"/>
              </a:rPr>
              <a:t>Piano : </a:t>
            </a:r>
            <a:r>
              <a:rPr lang="it-IT" sz="2000" b="1" dirty="0" err="1">
                <a:latin typeface="Times New Roman" pitchFamily="18" charset="0"/>
                <a:cs typeface="Times New Roman" pitchFamily="18" charset="0"/>
              </a:rPr>
              <a:t>characteristics</a:t>
            </a:r>
            <a:r>
              <a:rPr lang="it-IT" sz="2000" b="1" dirty="0">
                <a:latin typeface="Times New Roman" pitchFamily="18" charset="0"/>
                <a:cs typeface="Times New Roman" pitchFamily="18" charset="0"/>
              </a:rPr>
              <a:t> and </a:t>
            </a:r>
            <a:r>
              <a:rPr lang="it-IT" sz="2000" b="1" dirty="0" err="1">
                <a:latin typeface="Times New Roman" pitchFamily="18" charset="0"/>
                <a:cs typeface="Times New Roman" pitchFamily="18" charset="0"/>
              </a:rPr>
              <a:t>materials</a:t>
            </a:r>
            <a:endParaRPr lang="it-IT" sz="2000" b="1" dirty="0">
              <a:latin typeface="Times New Roman" pitchFamily="18" charset="0"/>
              <a:cs typeface="Times New Roman" pitchFamily="18" charset="0"/>
            </a:endParaRPr>
          </a:p>
        </p:txBody>
      </p:sp>
      <p:pic>
        <p:nvPicPr>
          <p:cNvPr id="5" name="immagini6"/>
          <p:cNvPicPr/>
          <p:nvPr/>
        </p:nvPicPr>
        <p:blipFill>
          <a:blip r:embed="rId2">
            <a:lum/>
            <a:alphaModFix/>
          </a:blip>
          <a:srcRect/>
          <a:stretch>
            <a:fillRect/>
          </a:stretch>
        </p:blipFill>
        <p:spPr>
          <a:xfrm>
            <a:off x="512065" y="3255264"/>
            <a:ext cx="7893100" cy="3417679"/>
          </a:xfrm>
          <a:prstGeom prst="rect">
            <a:avLst/>
          </a:prstGeom>
        </p:spPr>
      </p:pic>
    </p:spTree>
    <p:extLst>
      <p:ext uri="{BB962C8B-B14F-4D97-AF65-F5344CB8AC3E}">
        <p14:creationId xmlns:p14="http://schemas.microsoft.com/office/powerpoint/2010/main" val="396104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8657" y="707886"/>
            <a:ext cx="7772400" cy="2816352"/>
          </a:xfrm>
        </p:spPr>
        <p:txBody>
          <a:bodyPr>
            <a:normAutofit/>
          </a:bodyPr>
          <a:lstStyle/>
          <a:p>
            <a:pPr algn="just"/>
            <a:r>
              <a:rPr lang="en-US" sz="1400" dirty="0">
                <a:solidFill>
                  <a:srgbClr val="000000"/>
                </a:solidFill>
                <a:latin typeface="Times New Roman" pitchFamily="18" charset="0"/>
                <a:cs typeface="Times New Roman" pitchFamily="18" charset="0"/>
              </a:rPr>
              <a:t>The modern ocarina was created by </a:t>
            </a:r>
            <a:r>
              <a:rPr lang="en-US" sz="1400" b="1" dirty="0">
                <a:solidFill>
                  <a:srgbClr val="000000"/>
                </a:solidFill>
                <a:latin typeface="Times New Roman" pitchFamily="18" charset="0"/>
                <a:cs typeface="Times New Roman" pitchFamily="18" charset="0"/>
              </a:rPr>
              <a:t>Giuseppe </a:t>
            </a:r>
            <a:r>
              <a:rPr lang="en-US" sz="1400" b="1" dirty="0" err="1">
                <a:solidFill>
                  <a:srgbClr val="000000"/>
                </a:solidFill>
                <a:latin typeface="Times New Roman" pitchFamily="18" charset="0"/>
                <a:cs typeface="Times New Roman" pitchFamily="18" charset="0"/>
              </a:rPr>
              <a:t>Donati</a:t>
            </a:r>
            <a:r>
              <a:rPr lang="en-US" sz="1400" b="1" dirty="0">
                <a:solidFill>
                  <a:srgbClr val="000000"/>
                </a:solidFill>
                <a:latin typeface="Times New Roman" pitchFamily="18" charset="0"/>
                <a:cs typeface="Times New Roman" pitchFamily="18" charset="0"/>
              </a:rPr>
              <a:t> </a:t>
            </a:r>
            <a:r>
              <a:rPr lang="en-US" sz="1400" dirty="0">
                <a:solidFill>
                  <a:srgbClr val="000000"/>
                </a:solidFill>
                <a:latin typeface="Times New Roman" pitchFamily="18" charset="0"/>
                <a:cs typeface="Times New Roman" pitchFamily="18" charset="0"/>
              </a:rPr>
              <a:t>in </a:t>
            </a:r>
            <a:r>
              <a:rPr lang="en-US" sz="1400" b="1" dirty="0">
                <a:solidFill>
                  <a:srgbClr val="000000"/>
                </a:solidFill>
                <a:latin typeface="Times New Roman" pitchFamily="18" charset="0"/>
                <a:cs typeface="Times New Roman" pitchFamily="18" charset="0"/>
              </a:rPr>
              <a:t>19th </a:t>
            </a:r>
            <a:r>
              <a:rPr lang="en-US" sz="1400" dirty="0">
                <a:solidFill>
                  <a:srgbClr val="000000"/>
                </a:solidFill>
                <a:latin typeface="Times New Roman" pitchFamily="18" charset="0"/>
                <a:cs typeface="Times New Roman" pitchFamily="18" charset="0"/>
              </a:rPr>
              <a:t>century </a:t>
            </a:r>
            <a:r>
              <a:rPr lang="en-US" sz="1400" b="1" dirty="0" err="1">
                <a:solidFill>
                  <a:srgbClr val="000000"/>
                </a:solidFill>
                <a:latin typeface="Times New Roman" pitchFamily="18" charset="0"/>
                <a:cs typeface="Times New Roman" pitchFamily="18" charset="0"/>
              </a:rPr>
              <a:t>Budrio</a:t>
            </a:r>
            <a:r>
              <a:rPr lang="en-US" sz="1400" b="1" dirty="0">
                <a:solidFill>
                  <a:srgbClr val="000000"/>
                </a:solidFill>
                <a:latin typeface="Times New Roman" pitchFamily="18" charset="0"/>
                <a:cs typeface="Times New Roman" pitchFamily="18" charset="0"/>
              </a:rPr>
              <a:t>, n</a:t>
            </a:r>
            <a:r>
              <a:rPr lang="en-US" sz="1400" dirty="0">
                <a:solidFill>
                  <a:srgbClr val="000000"/>
                </a:solidFill>
                <a:latin typeface="Times New Roman" pitchFamily="18" charset="0"/>
                <a:cs typeface="Times New Roman" pitchFamily="18" charset="0"/>
              </a:rPr>
              <a:t>orthern</a:t>
            </a:r>
            <a:r>
              <a:rPr lang="en-US" sz="1400" b="1" dirty="0">
                <a:solidFill>
                  <a:srgbClr val="000000"/>
                </a:solidFill>
                <a:latin typeface="Times New Roman" pitchFamily="18" charset="0"/>
                <a:cs typeface="Times New Roman" pitchFamily="18" charset="0"/>
              </a:rPr>
              <a:t> </a:t>
            </a:r>
            <a:r>
              <a:rPr lang="en-US" sz="1400" dirty="0">
                <a:solidFill>
                  <a:srgbClr val="000000"/>
                </a:solidFill>
                <a:latin typeface="Times New Roman" pitchFamily="18" charset="0"/>
                <a:cs typeface="Times New Roman" pitchFamily="18" charset="0"/>
              </a:rPr>
              <a:t>Italy. At the time, the only available vessel flutes were crude toys capable of playing just a few notes. </a:t>
            </a:r>
            <a:r>
              <a:rPr lang="en-US" sz="1400" dirty="0" err="1">
                <a:solidFill>
                  <a:srgbClr val="000000"/>
                </a:solidFill>
                <a:latin typeface="Times New Roman" pitchFamily="18" charset="0"/>
                <a:cs typeface="Times New Roman" pitchFamily="18" charset="0"/>
              </a:rPr>
              <a:t>Donati</a:t>
            </a:r>
            <a:r>
              <a:rPr lang="en-US" sz="1400" dirty="0">
                <a:solidFill>
                  <a:srgbClr val="000000"/>
                </a:solidFill>
                <a:latin typeface="Times New Roman" pitchFamily="18" charset="0"/>
                <a:cs typeface="Times New Roman" pitchFamily="18" charset="0"/>
              </a:rPr>
              <a:t> developed an instrument and fingering system capable of playing chromatically over an octave and a fourth. The word '</a:t>
            </a:r>
            <a:r>
              <a:rPr lang="en-US" sz="1400" b="1" dirty="0">
                <a:solidFill>
                  <a:srgbClr val="000000"/>
                </a:solidFill>
                <a:latin typeface="Times New Roman" pitchFamily="18" charset="0"/>
                <a:cs typeface="Times New Roman" pitchFamily="18" charset="0"/>
              </a:rPr>
              <a:t>ocarina</a:t>
            </a:r>
            <a:r>
              <a:rPr lang="en-US" sz="1400" dirty="0">
                <a:solidFill>
                  <a:srgbClr val="000000"/>
                </a:solidFill>
                <a:latin typeface="Times New Roman" pitchFamily="18" charset="0"/>
                <a:cs typeface="Times New Roman" pitchFamily="18" charset="0"/>
              </a:rPr>
              <a:t>' comes from a historic dialect of Italian, and means </a:t>
            </a:r>
            <a:r>
              <a:rPr lang="en-US" sz="1400" b="1" dirty="0">
                <a:solidFill>
                  <a:srgbClr val="000000"/>
                </a:solidFill>
                <a:latin typeface="Times New Roman" pitchFamily="18" charset="0"/>
                <a:cs typeface="Times New Roman" pitchFamily="18" charset="0"/>
              </a:rPr>
              <a:t>'little goose</a:t>
            </a:r>
            <a:r>
              <a:rPr lang="en-US" sz="1400" dirty="0">
                <a:solidFill>
                  <a:srgbClr val="000000"/>
                </a:solidFill>
                <a:latin typeface="Times New Roman" pitchFamily="18" charset="0"/>
                <a:cs typeface="Times New Roman" pitchFamily="18" charset="0"/>
              </a:rPr>
              <a:t>'. It originally referred to sculptural ceramic whistles shaped like a goose, and </a:t>
            </a:r>
            <a:r>
              <a:rPr lang="en-US" sz="1400" dirty="0" err="1">
                <a:solidFill>
                  <a:srgbClr val="000000"/>
                </a:solidFill>
                <a:latin typeface="Times New Roman" pitchFamily="18" charset="0"/>
                <a:cs typeface="Times New Roman" pitchFamily="18" charset="0"/>
              </a:rPr>
              <a:t>Donati</a:t>
            </a:r>
            <a:r>
              <a:rPr lang="en-US" sz="1400" dirty="0">
                <a:solidFill>
                  <a:srgbClr val="000000"/>
                </a:solidFill>
                <a:latin typeface="Times New Roman" pitchFamily="18" charset="0"/>
                <a:cs typeface="Times New Roman" pitchFamily="18" charset="0"/>
              </a:rPr>
              <a:t> adopted the name for his instrument.</a:t>
            </a:r>
            <a:br>
              <a:rPr lang="en-US" sz="1400" dirty="0">
                <a:solidFill>
                  <a:srgbClr val="000000"/>
                </a:solidFill>
                <a:latin typeface="Times New Roman" pitchFamily="18" charset="0"/>
                <a:cs typeface="Times New Roman" pitchFamily="18" charset="0"/>
              </a:rPr>
            </a:br>
            <a:r>
              <a:rPr lang="en-US" sz="1400" dirty="0" err="1">
                <a:solidFill>
                  <a:srgbClr val="000000"/>
                </a:solidFill>
                <a:latin typeface="Times New Roman" pitchFamily="18" charset="0"/>
                <a:cs typeface="Times New Roman" pitchFamily="18" charset="0"/>
              </a:rPr>
              <a:t>Donati's</a:t>
            </a:r>
            <a:r>
              <a:rPr lang="en-US" sz="1400" dirty="0">
                <a:solidFill>
                  <a:srgbClr val="000000"/>
                </a:solidFill>
                <a:latin typeface="Times New Roman" pitchFamily="18" charset="0"/>
                <a:cs typeface="Times New Roman" pitchFamily="18" charset="0"/>
              </a:rPr>
              <a:t> instrument was shaped like a cone, with a protruding mouthpiece and 10 finger holes. Modern instruments generally retain this same design, but have evolved in a number of ways. Most notably, '</a:t>
            </a:r>
            <a:r>
              <a:rPr lang="en-US" sz="1400" dirty="0" err="1">
                <a:solidFill>
                  <a:srgbClr val="005704"/>
                </a:solidFill>
                <a:latin typeface="Times New Roman" pitchFamily="18" charset="0"/>
                <a:cs typeface="Times New Roman" pitchFamily="18" charset="0"/>
              </a:rPr>
              <a:t>subholes</a:t>
            </a:r>
            <a:r>
              <a:rPr lang="en-US" sz="1400" dirty="0">
                <a:solidFill>
                  <a:srgbClr val="000000"/>
                </a:solidFill>
                <a:latin typeface="Times New Roman" pitchFamily="18" charset="0"/>
                <a:cs typeface="Times New Roman" pitchFamily="18" charset="0"/>
              </a:rPr>
              <a:t>’ were added by Asian makers, which extend the sounding range of the instrument downwards. Ocarinas often have one or two </a:t>
            </a:r>
            <a:r>
              <a:rPr lang="en-US" sz="1400" dirty="0" err="1">
                <a:solidFill>
                  <a:srgbClr val="000000"/>
                </a:solidFill>
                <a:latin typeface="Times New Roman" pitchFamily="18" charset="0"/>
                <a:cs typeface="Times New Roman" pitchFamily="18" charset="0"/>
              </a:rPr>
              <a:t>subholes</a:t>
            </a:r>
            <a:r>
              <a:rPr lang="en-US" sz="1400" dirty="0">
                <a:solidFill>
                  <a:srgbClr val="000000"/>
                </a:solidFill>
                <a:latin typeface="Times New Roman" pitchFamily="18" charset="0"/>
                <a:cs typeface="Times New Roman" pitchFamily="18" charset="0"/>
              </a:rPr>
              <a:t>; the one shown below has one.</a:t>
            </a:r>
            <a:br>
              <a:rPr lang="en-US" sz="1400" dirty="0">
                <a:solidFill>
                  <a:srgbClr val="000000"/>
                </a:solidFill>
                <a:latin typeface="Times New Roman" pitchFamily="18" charset="0"/>
                <a:cs typeface="Times New Roman" pitchFamily="18" charset="0"/>
              </a:rPr>
            </a:br>
            <a:r>
              <a:rPr lang="en-US" sz="1400" dirty="0">
                <a:latin typeface="Times New Roman" panose="02020603050405020304" pitchFamily="18" charset="0"/>
                <a:cs typeface="Times New Roman" panose="02020603050405020304" pitchFamily="18" charset="0"/>
              </a:rPr>
              <a:t>.Various sizes were made which enabled ocarina players to form ensembles. One such ocarina ensemble is the famed </a:t>
            </a:r>
            <a:r>
              <a:rPr lang="en-US" sz="1400" b="1" dirty="0" err="1">
                <a:latin typeface="Times New Roman" panose="02020603050405020304" pitchFamily="18" charset="0"/>
                <a:cs typeface="Times New Roman" panose="02020603050405020304" pitchFamily="18" charset="0"/>
              </a:rPr>
              <a:t>Gruppo</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Ocarinistico</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Budriese</a:t>
            </a:r>
            <a:r>
              <a:rPr lang="en-US" sz="1400"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which is still actively performing today. .</a:t>
            </a:r>
            <a:r>
              <a:rPr lang="en-US" sz="1400" baseline="30000" dirty="0">
                <a:latin typeface="Times New Roman" panose="02020603050405020304" pitchFamily="18" charset="0"/>
                <a:cs typeface="Times New Roman" panose="02020603050405020304" pitchFamily="18" charset="0"/>
              </a:rPr>
              <a:t> </a:t>
            </a:r>
            <a:endParaRPr lang="it-IT" sz="1400" dirty="0">
              <a:latin typeface="Times New Roman" panose="02020603050405020304" pitchFamily="18" charset="0"/>
              <a:cs typeface="Times New Roman" panose="02020603050405020304" pitchFamily="18" charset="0"/>
            </a:endParaRPr>
          </a:p>
        </p:txBody>
      </p:sp>
      <p:sp>
        <p:nvSpPr>
          <p:cNvPr id="4" name="Rettangolo 3"/>
          <p:cNvSpPr/>
          <p:nvPr/>
        </p:nvSpPr>
        <p:spPr>
          <a:xfrm>
            <a:off x="1844559" y="400110"/>
            <a:ext cx="4783012" cy="400110"/>
          </a:xfrm>
          <a:prstGeom prst="rect">
            <a:avLst/>
          </a:prstGeom>
        </p:spPr>
        <p:txBody>
          <a:bodyPr wrap="square">
            <a:spAutoFit/>
          </a:bodyPr>
          <a:lstStyle/>
          <a:p>
            <a:r>
              <a:rPr lang="it-IT" sz="2000" b="1" dirty="0">
                <a:latin typeface="Times New Roman"/>
                <a:cs typeface="Times New Roman"/>
              </a:rPr>
              <a:t>THE OCARINA:THE ORIGINS</a:t>
            </a:r>
          </a:p>
        </p:txBody>
      </p:sp>
      <p:pic>
        <p:nvPicPr>
          <p:cNvPr id="1026" name="Picture 2" descr="2016-01 Ocarina front.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415146" y="4075598"/>
            <a:ext cx="3905187" cy="2608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470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8857" y="2865437"/>
            <a:ext cx="7772400" cy="1470025"/>
          </a:xfrm>
        </p:spPr>
        <p:txBody>
          <a:bodyPr>
            <a:normAutofit fontScale="90000"/>
          </a:bodyPr>
          <a:lstStyle/>
          <a:p>
            <a:r>
              <a:rPr lang="en-US" sz="1600" dirty="0">
                <a:latin typeface="Times New Roman" panose="02020603050405020304" pitchFamily="18" charset="0"/>
                <a:cs typeface="Times New Roman" panose="02020603050405020304" pitchFamily="18" charset="0"/>
              </a:rPr>
              <a:t>There are many different styles of ocarinas varying in shape and the number of holes: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600" b="1" i="1" dirty="0">
                <a:latin typeface="Times New Roman" panose="02020603050405020304" pitchFamily="18" charset="0"/>
                <a:cs typeface="Times New Roman" panose="02020603050405020304" pitchFamily="18" charset="0"/>
              </a:rPr>
              <a:t>Transverse </a:t>
            </a:r>
            <a:r>
              <a:rPr lang="en-US" sz="1600" dirty="0">
                <a:latin typeface="Times New Roman" panose="02020603050405020304" pitchFamily="18" charset="0"/>
                <a:cs typeface="Times New Roman" panose="02020603050405020304" pitchFamily="18" charset="0"/>
              </a:rPr>
              <a:t> – This is the best known style of ocarina.</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It has a rounded shape and is held with two hands horizontally. Depending on the number of holes, the player opens one more hole than the previous note to ascend in pitch. The two most common transverse ocarinas are 10-hole (invented by Giuseppe </a:t>
            </a:r>
            <a:r>
              <a:rPr lang="en-US" sz="1600" dirty="0" err="1">
                <a:latin typeface="Times New Roman" panose="02020603050405020304" pitchFamily="18" charset="0"/>
                <a:cs typeface="Times New Roman" panose="02020603050405020304" pitchFamily="18" charset="0"/>
              </a:rPr>
              <a:t>Donati</a:t>
            </a:r>
            <a:r>
              <a:rPr lang="en-US" sz="1600" dirty="0">
                <a:latin typeface="Times New Roman" panose="02020603050405020304" pitchFamily="18" charset="0"/>
                <a:cs typeface="Times New Roman" panose="02020603050405020304" pitchFamily="18" charset="0"/>
              </a:rPr>
              <a:t> in Italy) and 12-hole.</a:t>
            </a:r>
            <a:br>
              <a:rPr lang="en-US" sz="1600" dirty="0">
                <a:latin typeface="Times New Roman" panose="02020603050405020304" pitchFamily="18" charset="0"/>
                <a:cs typeface="Times New Roman" panose="02020603050405020304" pitchFamily="18" charset="0"/>
              </a:rPr>
            </a:br>
            <a:r>
              <a:rPr lang="en-US" sz="1600" b="1" i="1" dirty="0">
                <a:latin typeface="Times New Roman" panose="02020603050405020304" pitchFamily="18" charset="0"/>
                <a:cs typeface="Times New Roman" panose="02020603050405020304" pitchFamily="18" charset="0"/>
              </a:rPr>
              <a:t>English Pendant</a:t>
            </a:r>
            <a:r>
              <a:rPr lang="en-US" sz="1600" dirty="0">
                <a:latin typeface="Times New Roman" panose="02020603050405020304" pitchFamily="18" charset="0"/>
                <a:cs typeface="Times New Roman" panose="02020603050405020304" pitchFamily="18" charset="0"/>
              </a:rPr>
              <a:t> – These are usually very small and portable, and use an English fingering system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(4–6 holes).</a:t>
            </a:r>
            <a:br>
              <a:rPr lang="en-US" sz="1600" dirty="0">
                <a:latin typeface="Times New Roman" panose="02020603050405020304" pitchFamily="18" charset="0"/>
                <a:cs typeface="Times New Roman" panose="02020603050405020304" pitchFamily="18" charset="0"/>
              </a:rPr>
            </a:br>
            <a:r>
              <a:rPr lang="en-US" sz="1600" b="1" i="1" dirty="0">
                <a:latin typeface="Times New Roman" panose="02020603050405020304" pitchFamily="18" charset="0"/>
                <a:cs typeface="Times New Roman" panose="02020603050405020304" pitchFamily="18" charset="0"/>
              </a:rPr>
              <a:t>Peruvian Pendant</a:t>
            </a:r>
            <a:r>
              <a:rPr lang="en-US" sz="1600" dirty="0">
                <a:latin typeface="Times New Roman" panose="02020603050405020304" pitchFamily="18" charset="0"/>
                <a:cs typeface="Times New Roman" panose="02020603050405020304" pitchFamily="18" charset="0"/>
              </a:rPr>
              <a:t> – Dating from the time of the Incas, used as instruments for festivals, rituals and ceremonies. They are often seen with designs of animals. They usually have 8–9 holes.</a:t>
            </a:r>
            <a:br>
              <a:rPr lang="en-US" sz="1600" dirty="0">
                <a:latin typeface="Times New Roman" panose="02020603050405020304" pitchFamily="18" charset="0"/>
                <a:cs typeface="Times New Roman" panose="02020603050405020304" pitchFamily="18" charset="0"/>
              </a:rPr>
            </a:br>
            <a:r>
              <a:rPr lang="en-US" sz="1600" b="1" i="1" dirty="0">
                <a:latin typeface="Times New Roman" panose="02020603050405020304" pitchFamily="18" charset="0"/>
                <a:cs typeface="Times New Roman" panose="02020603050405020304" pitchFamily="18" charset="0"/>
              </a:rPr>
              <a:t>Inline</a:t>
            </a:r>
            <a:r>
              <a:rPr lang="en-US" sz="1600" dirty="0">
                <a:latin typeface="Times New Roman" panose="02020603050405020304" pitchFamily="18" charset="0"/>
                <a:cs typeface="Times New Roman" panose="02020603050405020304" pitchFamily="18" charset="0"/>
              </a:rPr>
              <a:t> – These are often called a "fusion" of the pendant and transverse ocarinas. This style is known for being very small and compact, with more holes than the pendant. This allows one to ascend in pitch with the linear finger pattern rather than finger combinations.</a:t>
            </a:r>
            <a:br>
              <a:rPr lang="en-US" sz="1600" dirty="0">
                <a:latin typeface="Times New Roman" panose="02020603050405020304" pitchFamily="18" charset="0"/>
                <a:cs typeface="Times New Roman" panose="02020603050405020304" pitchFamily="18" charset="0"/>
              </a:rPr>
            </a:br>
            <a:r>
              <a:rPr lang="en-US" sz="1600" b="1" i="1" dirty="0">
                <a:latin typeface="Times New Roman" panose="02020603050405020304" pitchFamily="18" charset="0"/>
                <a:cs typeface="Times New Roman" panose="02020603050405020304" pitchFamily="18" charset="0"/>
              </a:rPr>
              <a:t>Multi-chambered ocarinas</a:t>
            </a:r>
            <a:r>
              <a:rPr lang="en-US" sz="1600" dirty="0">
                <a:latin typeface="Times New Roman" panose="02020603050405020304" pitchFamily="18" charset="0"/>
                <a:cs typeface="Times New Roman" panose="02020603050405020304" pitchFamily="18" charset="0"/>
              </a:rPr>
              <a:t> – exist within the three broad categories of ocarina. These ocarinas overcome the ocarina's usual limited range of notes. A transverse double ocarina typically plays two octaves plus a major second, and a transverse triple ocarina plays with a range about two octaves plus a fifth. Double ocarinas for pendant and inline ocarinas also exist. Double inline ocarinas are specially designed to play chords, for harmonic playing.</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Several makers have produced ocarinas with keys, mostly experimentally, beginning in the late 19th century. Keys and slides either expand the instrument's range, help fingers reach holes that are widely spaced, or play notes not in the native key of the instrument.</a:t>
            </a:r>
            <a:r>
              <a:rPr lang="en-US" dirty="0"/>
              <a:t/>
            </a:r>
            <a:br>
              <a:rPr lang="en-US" dirty="0"/>
            </a:br>
            <a:endParaRPr lang="it-IT" dirty="0"/>
          </a:p>
        </p:txBody>
      </p:sp>
      <p:sp>
        <p:nvSpPr>
          <p:cNvPr id="4" name="Rettangolo 3"/>
          <p:cNvSpPr/>
          <p:nvPr/>
        </p:nvSpPr>
        <p:spPr>
          <a:xfrm>
            <a:off x="2999232" y="505532"/>
            <a:ext cx="2775440" cy="400110"/>
          </a:xfrm>
          <a:prstGeom prst="rect">
            <a:avLst/>
          </a:prstGeom>
        </p:spPr>
        <p:txBody>
          <a:bodyPr wrap="none">
            <a:spAutoFit/>
          </a:bodyPr>
          <a:lstStyle/>
          <a:p>
            <a:r>
              <a:rPr lang="it-IT" sz="2000" b="1" dirty="0">
                <a:latin typeface="Times New Roman" pitchFamily="18" charset="0"/>
                <a:cs typeface="Times New Roman" pitchFamily="18" charset="0"/>
              </a:rPr>
              <a:t> TYPES OF OCARINA</a:t>
            </a:r>
          </a:p>
        </p:txBody>
      </p:sp>
      <p:pic>
        <p:nvPicPr>
          <p:cNvPr id="2050" name="Picture 2" descr="https://upload.wikimedia.org/wikipedia/commons/thumb/d/df/Ocarina.jpg/120px-Ocar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257" y="236537"/>
            <a:ext cx="1143000" cy="7810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f/f4/Blueandwhitepatternocarinaanonymous1923.png/120px-Blueandwhitepatternocarinaanonymous19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257" y="1589315"/>
            <a:ext cx="11430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thumb/4/45/Ocarina_SopranoF_AltoC.jpg/120px-Ocarina_SopranoF_Alto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1257" y="2756580"/>
            <a:ext cx="11430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upload.wikimedia.org/wikipedia/commons/thumb/1/14/Ocarina_2.JPG/120px-Ocarina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4397828"/>
            <a:ext cx="1143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upload.wikimedia.org/wikipedia/commons/thumb/3/31/Pendant4ocarina.gif/120px-Pendant4ocarin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119" y="5815920"/>
            <a:ext cx="1143000" cy="80962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upload.wikimedia.org/wikipedia/commons/thumb/b/b6/STL_Triple_Bass.jpg/120px-STL_Triple_Bas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6461" y="5649232"/>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594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49567"/>
          </a:xfrm>
        </p:spPr>
        <p:txBody>
          <a:bodyPr>
            <a:normAutofit/>
          </a:bodyPr>
          <a:lstStyle/>
          <a:p>
            <a:r>
              <a:rPr lang="it-IT" sz="2000" b="1" dirty="0" err="1">
                <a:latin typeface="Times New Roman" pitchFamily="18" charset="0"/>
                <a:cs typeface="Times New Roman" pitchFamily="18" charset="0"/>
              </a:rPr>
              <a:t>Characteristics</a:t>
            </a:r>
            <a:r>
              <a:rPr lang="it-IT" sz="2000" b="1" dirty="0">
                <a:latin typeface="Times New Roman" pitchFamily="18" charset="0"/>
                <a:cs typeface="Times New Roman" pitchFamily="18" charset="0"/>
              </a:rPr>
              <a:t> and </a:t>
            </a:r>
            <a:r>
              <a:rPr lang="it-IT" sz="2000" b="1" dirty="0" err="1">
                <a:latin typeface="Times New Roman" pitchFamily="18" charset="0"/>
                <a:cs typeface="Times New Roman" pitchFamily="18" charset="0"/>
              </a:rPr>
              <a:t>materials</a:t>
            </a:r>
            <a:endParaRPr lang="it-IT" sz="2000" b="1" dirty="0">
              <a:latin typeface="Times New Roman" pitchFamily="18" charset="0"/>
              <a:cs typeface="Times New Roman" pitchFamily="18" charset="0"/>
            </a:endParaRPr>
          </a:p>
        </p:txBody>
      </p:sp>
      <p:sp>
        <p:nvSpPr>
          <p:cNvPr id="3" name="Segnaposto contenuto 2"/>
          <p:cNvSpPr>
            <a:spLocks noGrp="1"/>
          </p:cNvSpPr>
          <p:nvPr>
            <p:ph idx="1"/>
          </p:nvPr>
        </p:nvSpPr>
        <p:spPr>
          <a:xfrm>
            <a:off x="457200" y="870510"/>
            <a:ext cx="8229600" cy="5255654"/>
          </a:xfrm>
        </p:spPr>
        <p:txBody>
          <a:bodyPr/>
          <a:lstStyle/>
          <a:p>
            <a:pPr marL="0" indent="0" fontAlgn="base">
              <a:buNone/>
            </a:pPr>
            <a:r>
              <a:rPr lang="en-US" sz="1400" b="1" dirty="0">
                <a:latin typeface="Times New Roman" pitchFamily="18" charset="0"/>
                <a:cs typeface="Times New Roman" pitchFamily="18" charset="0"/>
              </a:rPr>
              <a:t>CLAY OCARINAS</a:t>
            </a:r>
          </a:p>
          <a:p>
            <a:pPr marL="0" indent="0" fontAlgn="base">
              <a:buNone/>
            </a:pPr>
            <a:r>
              <a:rPr lang="en-US" sz="1400" dirty="0">
                <a:latin typeface="Times New Roman" pitchFamily="18" charset="0"/>
                <a:cs typeface="Times New Roman" pitchFamily="18" charset="0"/>
              </a:rPr>
              <a:t>Clay ocarinas are the most abundant type of ocarina. Various types of clay are used to make ocarinas.</a:t>
            </a:r>
          </a:p>
          <a:p>
            <a:pPr marL="0" indent="0" fontAlgn="base">
              <a:buNone/>
            </a:pPr>
            <a:r>
              <a:rPr lang="en-US" sz="1400" dirty="0">
                <a:latin typeface="Times New Roman" pitchFamily="18" charset="0"/>
                <a:cs typeface="Times New Roman" pitchFamily="18" charset="0"/>
              </a:rPr>
              <a:t>Clay ocarinas may be glazed, painted, lacquered, or left unglazed</a:t>
            </a:r>
            <a:r>
              <a:rPr lang="en-US" dirty="0"/>
              <a:t>.</a:t>
            </a:r>
          </a:p>
          <a:p>
            <a:pPr marL="0" indent="0">
              <a:buNone/>
            </a:pPr>
            <a:r>
              <a:rPr lang="it-IT" sz="1400" b="1" dirty="0">
                <a:latin typeface="Times New Roman" pitchFamily="18" charset="0"/>
                <a:cs typeface="Times New Roman" pitchFamily="18" charset="0"/>
              </a:rPr>
              <a:t>WOOD OCARINAS</a:t>
            </a:r>
          </a:p>
          <a:p>
            <a:pPr marL="0" indent="0">
              <a:buNone/>
            </a:pPr>
            <a:r>
              <a:rPr lang="en-US" sz="1400" dirty="0">
                <a:solidFill>
                  <a:srgbClr val="3A3A3A"/>
                </a:solidFill>
                <a:latin typeface="Times New Roman" pitchFamily="18" charset="0"/>
                <a:cs typeface="Times New Roman" pitchFamily="18" charset="0"/>
              </a:rPr>
              <a:t>Many different types of wood can be used to make a wooden ocarina. Common woods include, walnut, </a:t>
            </a:r>
            <a:r>
              <a:rPr lang="en-US" sz="1400" dirty="0" err="1">
                <a:solidFill>
                  <a:srgbClr val="3A3A3A"/>
                </a:solidFill>
                <a:latin typeface="Times New Roman" pitchFamily="18" charset="0"/>
                <a:cs typeface="Times New Roman" pitchFamily="18" charset="0"/>
              </a:rPr>
              <a:t>bloodwood</a:t>
            </a:r>
            <a:r>
              <a:rPr lang="en-US" sz="1400" dirty="0">
                <a:solidFill>
                  <a:srgbClr val="3A3A3A"/>
                </a:solidFill>
                <a:latin typeface="Times New Roman" pitchFamily="18" charset="0"/>
                <a:cs typeface="Times New Roman" pitchFamily="18" charset="0"/>
              </a:rPr>
              <a:t>, </a:t>
            </a:r>
            <a:r>
              <a:rPr lang="en-US" sz="1400" dirty="0" err="1">
                <a:solidFill>
                  <a:srgbClr val="3A3A3A"/>
                </a:solidFill>
                <a:latin typeface="Times New Roman" pitchFamily="18" charset="0"/>
                <a:cs typeface="Times New Roman" pitchFamily="18" charset="0"/>
              </a:rPr>
              <a:t>coccobolo</a:t>
            </a:r>
            <a:r>
              <a:rPr lang="en-US" sz="1400" dirty="0">
                <a:solidFill>
                  <a:srgbClr val="3A3A3A"/>
                </a:solidFill>
                <a:latin typeface="Times New Roman" pitchFamily="18" charset="0"/>
                <a:cs typeface="Times New Roman" pitchFamily="18" charset="0"/>
              </a:rPr>
              <a:t>.</a:t>
            </a:r>
          </a:p>
          <a:p>
            <a:pPr marL="0" indent="0" fontAlgn="base">
              <a:buNone/>
            </a:pPr>
            <a:r>
              <a:rPr lang="en-US" sz="1400" b="1" dirty="0">
                <a:solidFill>
                  <a:srgbClr val="3A3A3A"/>
                </a:solidFill>
                <a:latin typeface="Times New Roman" pitchFamily="18" charset="0"/>
                <a:cs typeface="Times New Roman" pitchFamily="18" charset="0"/>
              </a:rPr>
              <a:t>PLASTIC OCARINAS</a:t>
            </a:r>
          </a:p>
          <a:p>
            <a:pPr marL="0" indent="0" fontAlgn="base">
              <a:buNone/>
            </a:pPr>
            <a:r>
              <a:rPr lang="en-US" sz="1400" dirty="0">
                <a:solidFill>
                  <a:srgbClr val="3A3A3A"/>
                </a:solidFill>
                <a:latin typeface="Times New Roman" pitchFamily="18" charset="0"/>
                <a:cs typeface="Times New Roman" pitchFamily="18" charset="0"/>
              </a:rPr>
              <a:t>Plastic ocarinas are known for their relative indestructibility making them a popular choice for younger children or for those worried about breaking their ocarina while traveling.</a:t>
            </a:r>
          </a:p>
          <a:p>
            <a:pPr marL="0" indent="0" fontAlgn="base">
              <a:buNone/>
            </a:pPr>
            <a:r>
              <a:rPr lang="en-US" sz="1400" dirty="0">
                <a:solidFill>
                  <a:srgbClr val="3A3A3A"/>
                </a:solidFill>
                <a:latin typeface="Times New Roman" pitchFamily="18" charset="0"/>
                <a:cs typeface="Times New Roman" pitchFamily="18" charset="0"/>
              </a:rPr>
              <a:t>Several types of plastic are commonly used such as polycarbonate, </a:t>
            </a:r>
            <a:r>
              <a:rPr lang="en-US" sz="1400" dirty="0" err="1">
                <a:solidFill>
                  <a:srgbClr val="3A3A3A"/>
                </a:solidFill>
                <a:latin typeface="Times New Roman" pitchFamily="18" charset="0"/>
                <a:cs typeface="Times New Roman" pitchFamily="18" charset="0"/>
              </a:rPr>
              <a:t>corian</a:t>
            </a:r>
            <a:r>
              <a:rPr lang="en-US" sz="1400" dirty="0">
                <a:solidFill>
                  <a:srgbClr val="3A3A3A"/>
                </a:solidFill>
                <a:latin typeface="Times New Roman" pitchFamily="18" charset="0"/>
                <a:cs typeface="Times New Roman" pitchFamily="18" charset="0"/>
              </a:rPr>
              <a:t>.</a:t>
            </a:r>
          </a:p>
          <a:p>
            <a:pPr marL="0" indent="0" fontAlgn="base">
              <a:buNone/>
            </a:pPr>
            <a:r>
              <a:rPr lang="en-US" sz="1400" b="1" dirty="0">
                <a:solidFill>
                  <a:srgbClr val="3A3A3A"/>
                </a:solidFill>
                <a:latin typeface="Times New Roman" pitchFamily="18" charset="0"/>
                <a:cs typeface="Times New Roman" pitchFamily="18" charset="0"/>
              </a:rPr>
              <a:t>METAL OCARINAS</a:t>
            </a:r>
          </a:p>
          <a:p>
            <a:pPr marL="0" indent="0">
              <a:buNone/>
            </a:pPr>
            <a:r>
              <a:rPr lang="en-US" sz="1400" dirty="0">
                <a:solidFill>
                  <a:srgbClr val="3A3A3A"/>
                </a:solidFill>
                <a:latin typeface="Times New Roman" pitchFamily="18" charset="0"/>
                <a:cs typeface="Times New Roman" pitchFamily="18" charset="0"/>
              </a:rPr>
              <a:t>Ocarinas made of metal are typically made of aluminum</a:t>
            </a:r>
          </a:p>
          <a:p>
            <a:pPr marL="0" indent="0">
              <a:buNone/>
            </a:pPr>
            <a:endParaRPr lang="en-US" sz="1400" b="1" dirty="0">
              <a:solidFill>
                <a:srgbClr val="3A3A3A"/>
              </a:solidFill>
              <a:latin typeface="Times New Roman" pitchFamily="18" charset="0"/>
              <a:cs typeface="Times New Roman" pitchFamily="18" charset="0"/>
            </a:endParaRPr>
          </a:p>
          <a:p>
            <a:pPr marL="0" indent="0">
              <a:buNone/>
            </a:pPr>
            <a:endParaRPr lang="it-IT" sz="1400" b="1" dirty="0">
              <a:latin typeface="Times New Roman" pitchFamily="18" charset="0"/>
              <a:cs typeface="Times New Roman" pitchFamily="18" charset="0"/>
            </a:endParaRPr>
          </a:p>
          <a:p>
            <a:pPr marL="0" indent="0">
              <a:buNone/>
            </a:pPr>
            <a:endParaRPr lang="it-IT"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192824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964658" y="170295"/>
            <a:ext cx="2525050" cy="1015663"/>
          </a:xfrm>
          <a:prstGeom prst="rect">
            <a:avLst/>
          </a:prstGeom>
        </p:spPr>
        <p:txBody>
          <a:bodyPr wrap="none">
            <a:spAutoFit/>
          </a:bodyPr>
          <a:lstStyle/>
          <a:p>
            <a:r>
              <a:rPr lang="it-IT" sz="2000" b="1" dirty="0">
                <a:latin typeface="Times New Roman" pitchFamily="18" charset="0"/>
                <a:cs typeface="Times New Roman" pitchFamily="18" charset="0"/>
              </a:rPr>
              <a:t>Musical performance</a:t>
            </a:r>
          </a:p>
          <a:p>
            <a:endParaRPr lang="it-IT" sz="4000" dirty="0"/>
          </a:p>
        </p:txBody>
      </p:sp>
      <p:sp>
        <p:nvSpPr>
          <p:cNvPr id="6" name="Rettangolo 5"/>
          <p:cNvSpPr/>
          <p:nvPr/>
        </p:nvSpPr>
        <p:spPr>
          <a:xfrm>
            <a:off x="312722" y="678126"/>
            <a:ext cx="8481975" cy="3231654"/>
          </a:xfrm>
          <a:prstGeom prst="rect">
            <a:avLst/>
          </a:prstGeom>
        </p:spPr>
        <p:txBody>
          <a:bodyPr wrap="square">
            <a:spAutoFit/>
          </a:bodyPr>
          <a:lstStyle/>
          <a:p>
            <a:r>
              <a:rPr lang="en-US" sz="1400" dirty="0">
                <a:latin typeface="Times New Roman" pitchFamily="18" charset="0"/>
                <a:cs typeface="Times New Roman" pitchFamily="18" charset="0"/>
              </a:rPr>
              <a:t>To understand the ocarina's capability, it is important to take the right point of view: the ocarina is a limited instrument which works brilliantly in some situations. Limited does not mean useless, and no instrument is inherently 'better' than any other. Music is a collage of sound, and which instruments are best depends on the desired effect. Interest in music comes from the interplay of multiple instruments, rarely any single instrument in isolation</a:t>
            </a:r>
            <a:r>
              <a:rPr lang="en-US" dirty="0"/>
              <a:t>. </a:t>
            </a:r>
            <a:r>
              <a:rPr lang="en-US" sz="1400" dirty="0">
                <a:latin typeface="Times New Roman" pitchFamily="18" charset="0"/>
                <a:cs typeface="Times New Roman" pitchFamily="18" charset="0"/>
              </a:rPr>
              <a:t>Ocarinas can be used to play quite a wide range of music from lyrical vocal melodies to more upbeat music like Scottish dance tunes. They are functionally similar to the tin whistle, </a:t>
            </a:r>
            <a:r>
              <a:rPr lang="en-US" sz="1400" dirty="0" err="1">
                <a:latin typeface="Times New Roman" pitchFamily="18" charset="0"/>
                <a:cs typeface="Times New Roman" pitchFamily="18" charset="0"/>
              </a:rPr>
              <a:t>Uilleann</a:t>
            </a:r>
            <a:r>
              <a:rPr lang="en-US" sz="1400" dirty="0">
                <a:latin typeface="Times New Roman" pitchFamily="18" charset="0"/>
                <a:cs typeface="Times New Roman" pitchFamily="18" charset="0"/>
              </a:rPr>
              <a:t> pipe, and </a:t>
            </a:r>
            <a:r>
              <a:rPr lang="en-US" sz="1400" dirty="0" err="1">
                <a:latin typeface="Times New Roman" pitchFamily="18" charset="0"/>
                <a:cs typeface="Times New Roman" pitchFamily="18" charset="0"/>
              </a:rPr>
              <a:t>cornemuse</a:t>
            </a:r>
            <a:r>
              <a:rPr lang="en-US" sz="1400" dirty="0">
                <a:latin typeface="Times New Roman" pitchFamily="18" charset="0"/>
                <a:cs typeface="Times New Roman" pitchFamily="18" charset="0"/>
              </a:rPr>
              <a:t> du Centre. Single chambered ocarinas have a range of about an octave and a fourth, with </a:t>
            </a:r>
            <a:r>
              <a:rPr lang="en-US" sz="1400" dirty="0" err="1">
                <a:latin typeface="Times New Roman" pitchFamily="18" charset="0"/>
                <a:cs typeface="Times New Roman" pitchFamily="18" charset="0"/>
              </a:rPr>
              <a:t>multichambers</a:t>
            </a:r>
            <a:r>
              <a:rPr lang="en-US" sz="1400" dirty="0">
                <a:latin typeface="Times New Roman" pitchFamily="18" charset="0"/>
                <a:cs typeface="Times New Roman" pitchFamily="18" charset="0"/>
              </a:rPr>
              <a:t> breaking two octaves. They respond very quickly to both pressure changes and finger movements</a:t>
            </a:r>
          </a:p>
          <a:p>
            <a:r>
              <a:rPr lang="en-US" sz="1400" dirty="0">
                <a:latin typeface="Times New Roman" pitchFamily="18" charset="0"/>
                <a:cs typeface="Times New Roman" pitchFamily="18" charset="0"/>
              </a:rPr>
              <a:t>Ocarinas work best when paired with limited and simple accompaniment like acoustic guitar, ukulele, harp, and piano. The instrument's tone is close to but not exactly a pure sine wave: they have other tonal components including some quiet overtones and a portion of wind noise. These things are required to make the instrument listenable. However, it's very easy to drown them out with overpowering accompaniment, leaving you with an unpleasant sound as a result.</a:t>
            </a:r>
          </a:p>
          <a:p>
            <a:endParaRPr lang="it-IT" dirty="0"/>
          </a:p>
        </p:txBody>
      </p:sp>
    </p:spTree>
    <p:extLst>
      <p:ext uri="{BB962C8B-B14F-4D97-AF65-F5344CB8AC3E}">
        <p14:creationId xmlns:p14="http://schemas.microsoft.com/office/powerpoint/2010/main" val="1473091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68250"/>
            <a:ext cx="7772400" cy="917599"/>
          </a:xfrm>
        </p:spPr>
        <p:txBody>
          <a:bodyPr>
            <a:normAutofit/>
          </a:bodyPr>
          <a:lstStyle/>
          <a:p>
            <a:r>
              <a:rPr lang="it-IT" sz="2000" b="1" dirty="0">
                <a:latin typeface="Times New Roman" pitchFamily="18" charset="0"/>
                <a:cs typeface="Times New Roman" pitchFamily="18" charset="0"/>
              </a:rPr>
              <a:t>THE ACCORDION :THE ORIGIN</a:t>
            </a:r>
          </a:p>
        </p:txBody>
      </p:sp>
      <p:sp>
        <p:nvSpPr>
          <p:cNvPr id="3" name="Sottotitolo 2"/>
          <p:cNvSpPr>
            <a:spLocks noGrp="1"/>
          </p:cNvSpPr>
          <p:nvPr>
            <p:ph type="subTitle" idx="1"/>
          </p:nvPr>
        </p:nvSpPr>
        <p:spPr>
          <a:xfrm>
            <a:off x="0" y="968827"/>
            <a:ext cx="6876288" cy="4780919"/>
          </a:xfrm>
        </p:spPr>
        <p:txBody>
          <a:bodyPr>
            <a:noAutofit/>
          </a:bodyPr>
          <a:lstStyle/>
          <a:p>
            <a:r>
              <a:rPr lang="en-US" sz="1400" dirty="0">
                <a:solidFill>
                  <a:schemeClr val="tx1"/>
                </a:solidFill>
                <a:latin typeface="Times New Roman" panose="02020603050405020304" pitchFamily="18" charset="0"/>
                <a:cs typeface="Times New Roman" panose="02020603050405020304" pitchFamily="18" charset="0"/>
              </a:rPr>
              <a:t>The Accordion is a bellows-driven, free reed, </a:t>
            </a:r>
            <a:r>
              <a:rPr lang="en-US" sz="1400" dirty="0" err="1">
                <a:solidFill>
                  <a:schemeClr val="tx1"/>
                </a:solidFill>
                <a:latin typeface="Times New Roman" panose="02020603050405020304" pitchFamily="18" charset="0"/>
                <a:cs typeface="Times New Roman" panose="02020603050405020304" pitchFamily="18" charset="0"/>
              </a:rPr>
              <a:t>aerophone</a:t>
            </a:r>
            <a:r>
              <a:rPr lang="en-US" sz="1400" dirty="0">
                <a:solidFill>
                  <a:schemeClr val="tx1"/>
                </a:solidFill>
                <a:latin typeface="Times New Roman" panose="02020603050405020304" pitchFamily="18" charset="0"/>
                <a:cs typeface="Times New Roman" panose="02020603050405020304" pitchFamily="18" charset="0"/>
              </a:rPr>
              <a:t> musical instrument. For many years it was tied to traditional folk dancing, but it has undergone an evolution that actually began at the time of its inception and which has continued to this day, gaining widespread popularity.  It is believed that the forefather of the accordion is the ”sheng”, a Chinese wind instrument dating back 4,500 years which uses the principle of an oscillating reed, a metal tongue placed in a pipe which vibrates and produces a sound, thanks to the passage of air.</a:t>
            </a:r>
          </a:p>
          <a:p>
            <a:r>
              <a:rPr lang="en-US" sz="1400" dirty="0">
                <a:solidFill>
                  <a:schemeClr val="tx1"/>
                </a:solidFill>
                <a:latin typeface="Times New Roman" panose="02020603050405020304" pitchFamily="18" charset="0"/>
                <a:cs typeface="Times New Roman" panose="02020603050405020304" pitchFamily="18" charset="0"/>
              </a:rPr>
              <a:t>In the year 1500 Leonardo da Vinci designed a musical instrument that was very similar to an accordion; it had a double-action bellows with a vertical keyboard for the right hand and the sound was produced by flattened pipes made of paper or very thin wood.</a:t>
            </a:r>
          </a:p>
          <a:p>
            <a:r>
              <a:rPr lang="en-US" sz="1400" b="1" dirty="0" err="1">
                <a:solidFill>
                  <a:schemeClr val="tx1"/>
                </a:solidFill>
                <a:latin typeface="Times New Roman" panose="02020603050405020304" pitchFamily="18" charset="0"/>
                <a:cs typeface="Times New Roman" panose="02020603050405020304" pitchFamily="18" charset="0"/>
              </a:rPr>
              <a:t>Castelfidardo</a:t>
            </a:r>
            <a:r>
              <a:rPr lang="en-US" sz="1400" b="1" dirty="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a little city on the Hill of Marche in </a:t>
            </a:r>
            <a:r>
              <a:rPr lang="en-US" sz="1400" b="1" dirty="0">
                <a:solidFill>
                  <a:schemeClr val="tx1"/>
                </a:solidFill>
                <a:latin typeface="Times New Roman" panose="02020603050405020304" pitchFamily="18" charset="0"/>
                <a:cs typeface="Times New Roman" panose="02020603050405020304" pitchFamily="18" charset="0"/>
              </a:rPr>
              <a:t>Italy</a:t>
            </a:r>
            <a:r>
              <a:rPr lang="en-US" sz="1400" dirty="0">
                <a:solidFill>
                  <a:schemeClr val="tx1"/>
                </a:solidFill>
                <a:latin typeface="Times New Roman" panose="02020603050405020304" pitchFamily="18" charset="0"/>
                <a:cs typeface="Times New Roman" panose="02020603050405020304" pitchFamily="18" charset="0"/>
              </a:rPr>
              <a:t> is recognized internationally </a:t>
            </a:r>
            <a:r>
              <a:rPr lang="en-US" sz="1400" b="1" dirty="0">
                <a:solidFill>
                  <a:schemeClr val="tx1"/>
                </a:solidFill>
                <a:latin typeface="Times New Roman" panose="02020603050405020304" pitchFamily="18" charset="0"/>
                <a:cs typeface="Times New Roman" panose="02020603050405020304" pitchFamily="18" charset="0"/>
              </a:rPr>
              <a:t>as the home </a:t>
            </a:r>
            <a:r>
              <a:rPr lang="en-US" sz="1400" dirty="0">
                <a:solidFill>
                  <a:schemeClr val="tx1"/>
                </a:solidFill>
                <a:latin typeface="Times New Roman" panose="02020603050405020304" pitchFamily="18" charset="0"/>
                <a:cs typeface="Times New Roman" panose="02020603050405020304" pitchFamily="18" charset="0"/>
              </a:rPr>
              <a:t>of the accordion. </a:t>
            </a:r>
            <a:r>
              <a:rPr lang="en-US" sz="1400" b="1" dirty="0">
                <a:solidFill>
                  <a:schemeClr val="tx1"/>
                </a:solidFill>
                <a:latin typeface="Times New Roman" panose="02020603050405020304" pitchFamily="18" charset="0"/>
                <a:cs typeface="Times New Roman" panose="02020603050405020304" pitchFamily="18" charset="0"/>
              </a:rPr>
              <a:t>Paolo </a:t>
            </a:r>
            <a:r>
              <a:rPr lang="en-US" sz="1400" b="1" dirty="0" err="1">
                <a:solidFill>
                  <a:schemeClr val="tx1"/>
                </a:solidFill>
                <a:latin typeface="Times New Roman" panose="02020603050405020304" pitchFamily="18" charset="0"/>
                <a:cs typeface="Times New Roman" panose="02020603050405020304" pitchFamily="18" charset="0"/>
              </a:rPr>
              <a:t>Soprani</a:t>
            </a:r>
            <a:r>
              <a:rPr lang="en-US" sz="1400" dirty="0">
                <a:solidFill>
                  <a:schemeClr val="tx1"/>
                </a:solidFill>
                <a:latin typeface="Times New Roman" panose="02020603050405020304" pitchFamily="18" charset="0"/>
                <a:cs typeface="Times New Roman" panose="02020603050405020304" pitchFamily="18" charset="0"/>
              </a:rPr>
              <a:t>, a local craftsman, created the prototype of the instrument in the nineteenth century and founded one of the first Italian manufacturers. The International Museum of the Accordion of </a:t>
            </a:r>
            <a:r>
              <a:rPr lang="en-US" sz="1400" dirty="0" err="1">
                <a:solidFill>
                  <a:schemeClr val="tx1"/>
                </a:solidFill>
                <a:latin typeface="Times New Roman" panose="02020603050405020304" pitchFamily="18" charset="0"/>
                <a:cs typeface="Times New Roman" panose="02020603050405020304" pitchFamily="18" charset="0"/>
              </a:rPr>
              <a:t>Castelfidardo</a:t>
            </a:r>
            <a:r>
              <a:rPr lang="en-US" sz="1400" dirty="0">
                <a:solidFill>
                  <a:schemeClr val="tx1"/>
                </a:solidFill>
                <a:latin typeface="Times New Roman" panose="02020603050405020304" pitchFamily="18" charset="0"/>
                <a:cs typeface="Times New Roman" panose="02020603050405020304" pitchFamily="18" charset="0"/>
              </a:rPr>
              <a:t> hosts a collection consisting of about 150 specimens that also includes tools such as a rare forerunners accordions </a:t>
            </a:r>
            <a:r>
              <a:rPr lang="en-US" sz="1400" dirty="0" err="1">
                <a:solidFill>
                  <a:schemeClr val="tx1"/>
                </a:solidFill>
                <a:latin typeface="Times New Roman" panose="02020603050405020304" pitchFamily="18" charset="0"/>
                <a:cs typeface="Times New Roman" panose="02020603050405020304" pitchFamily="18" charset="0"/>
              </a:rPr>
              <a:t>cheng</a:t>
            </a:r>
            <a:r>
              <a:rPr lang="en-US" sz="1400" dirty="0">
                <a:solidFill>
                  <a:schemeClr val="tx1"/>
                </a:solidFill>
                <a:latin typeface="Times New Roman" panose="02020603050405020304" pitchFamily="18" charset="0"/>
                <a:cs typeface="Times New Roman" panose="02020603050405020304" pitchFamily="18" charset="0"/>
              </a:rPr>
              <a:t> Chinese and </a:t>
            </a:r>
            <a:r>
              <a:rPr lang="en-US" sz="1400" dirty="0" err="1">
                <a:solidFill>
                  <a:schemeClr val="tx1"/>
                </a:solidFill>
                <a:latin typeface="Times New Roman" panose="02020603050405020304" pitchFamily="18" charset="0"/>
                <a:cs typeface="Times New Roman" panose="02020603050405020304" pitchFamily="18" charset="0"/>
              </a:rPr>
              <a:t>Harmoniflute</a:t>
            </a:r>
            <a:r>
              <a:rPr lang="en-US" sz="1400" dirty="0">
                <a:solidFill>
                  <a:schemeClr val="tx1"/>
                </a:solidFill>
                <a:latin typeface="Times New Roman" panose="02020603050405020304" pitchFamily="18" charset="0"/>
                <a:cs typeface="Times New Roman" panose="02020603050405020304" pitchFamily="18" charset="0"/>
              </a:rPr>
              <a:t> of 1836. It ‘also revived a faithful reconstruction of a workshop of the early twentieth century.</a:t>
            </a:r>
          </a:p>
          <a:p>
            <a:endParaRPr lang="en-US" sz="1400" dirty="0">
              <a:solidFill>
                <a:schemeClr val="tx1"/>
              </a:solidFill>
              <a:latin typeface="Times New Roman" panose="02020603050405020304" pitchFamily="18" charset="0"/>
              <a:cs typeface="Times New Roman" panose="02020603050405020304" pitchFamily="18" charset="0"/>
            </a:endParaRPr>
          </a:p>
        </p:txBody>
      </p:sp>
      <p:pic>
        <p:nvPicPr>
          <p:cNvPr id="3074" name="Picture 2" descr="Accordéon diatoniq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492578"/>
            <a:ext cx="238125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755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97357" y="1485033"/>
            <a:ext cx="7772400" cy="1470025"/>
          </a:xfrm>
        </p:spPr>
        <p:txBody>
          <a:bodyPr>
            <a:noAutofit/>
          </a:bodyPr>
          <a:lstStyle/>
          <a:p>
            <a:pPr algn="l"/>
            <a:r>
              <a:rPr lang="en-US" sz="2000" b="1" dirty="0">
                <a:latin typeface="Times New Roman" panose="02020603050405020304" pitchFamily="18" charset="0"/>
                <a:cs typeface="Times New Roman" panose="02020603050405020304" pitchFamily="18" charset="0"/>
              </a:rPr>
              <a:t>Types of Accordions</a:t>
            </a:r>
            <a:br>
              <a:rPr lang="en-US" sz="2000" b="1"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There are three main styles of accordion: </a:t>
            </a:r>
            <a:r>
              <a:rPr lang="en-US" sz="1400" b="1" dirty="0">
                <a:latin typeface="Times New Roman" panose="02020603050405020304" pitchFamily="18" charset="0"/>
                <a:cs typeface="Times New Roman" panose="02020603050405020304" pitchFamily="18" charset="0"/>
              </a:rPr>
              <a:t>diatonic, chromatic and keyboard</a:t>
            </a:r>
            <a:r>
              <a:rPr lang="en-US" sz="1400" dirty="0">
                <a:latin typeface="Times New Roman" panose="02020603050405020304" pitchFamily="18" charset="0"/>
                <a:cs typeface="Times New Roman" panose="02020603050405020304" pitchFamily="18" charset="0"/>
              </a:rPr>
              <a:t>. Diatonic and chromatic accordions have buttons for keys and keyboard accordions have a piano keyboard for keys. In a standard instrument, the keys are on the player's right-hand side of the instrument. The left-hand side has chord or bass notes, used to play rhythm.</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Diatonic accordions </a:t>
            </a:r>
            <a:r>
              <a:rPr lang="en-US" sz="1400" dirty="0">
                <a:latin typeface="Times New Roman" panose="02020603050405020304" pitchFamily="18" charset="0"/>
                <a:cs typeface="Times New Roman" panose="02020603050405020304" pitchFamily="18" charset="0"/>
              </a:rPr>
              <a:t>have either one, two or three rows of buttons, and each row is tuned to a specific key, having only the notes of that scale. Each button plays a different note depending on whether the bellows are being compressed ("pushed") or expanded ("pulled"). Diatonic accordions generally have two or four left-hand buttons, providing bass notes and/or chords tuned to the same key of the melody buttons.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Chromatic accordions </a:t>
            </a:r>
            <a:r>
              <a:rPr lang="en-US" sz="1400" dirty="0">
                <a:latin typeface="Times New Roman" panose="02020603050405020304" pitchFamily="18" charset="0"/>
                <a:cs typeface="Times New Roman" panose="02020603050405020304" pitchFamily="18" charset="0"/>
              </a:rPr>
              <a:t>have three to five rows of buttons on the melody side of the instrument. Unlike the diatonic accordion, these buttons are tuned to a specific note, regardless of whether the bellows are being pushed or pulled. Chromatic accordions can generally play in any key, having at least one button for every standard note, whether natural, sharp, or flat. The left-hand side of the instrument contains a variety of chords.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Piano accordions </a:t>
            </a:r>
            <a:r>
              <a:rPr lang="en-US" sz="1400" dirty="0">
                <a:latin typeface="Times New Roman" panose="02020603050405020304" pitchFamily="18" charset="0"/>
                <a:cs typeface="Times New Roman" panose="02020603050405020304" pitchFamily="18" charset="0"/>
              </a:rPr>
              <a:t>are generally the most recognizable to the general public, having been popularized by people like Lawrence </a:t>
            </a:r>
            <a:r>
              <a:rPr lang="en-US" sz="1400" dirty="0" err="1">
                <a:latin typeface="Times New Roman" panose="02020603050405020304" pitchFamily="18" charset="0"/>
                <a:cs typeface="Times New Roman" panose="02020603050405020304" pitchFamily="18" charset="0"/>
              </a:rPr>
              <a:t>Welk</a:t>
            </a:r>
            <a:r>
              <a:rPr lang="en-US" sz="1400" dirty="0">
                <a:latin typeface="Times New Roman" panose="02020603050405020304" pitchFamily="18" charset="0"/>
                <a:cs typeface="Times New Roman" panose="02020603050405020304" pitchFamily="18" charset="0"/>
              </a:rPr>
              <a:t> and "Weird Al" </a:t>
            </a:r>
            <a:r>
              <a:rPr lang="en-US" sz="1400" dirty="0" err="1">
                <a:latin typeface="Times New Roman" panose="02020603050405020304" pitchFamily="18" charset="0"/>
                <a:cs typeface="Times New Roman" panose="02020603050405020304" pitchFamily="18" charset="0"/>
              </a:rPr>
              <a:t>Yankovic</a:t>
            </a:r>
            <a:r>
              <a:rPr lang="en-US" sz="1400" dirty="0">
                <a:latin typeface="Times New Roman" panose="02020603050405020304" pitchFamily="18" charset="0"/>
                <a:cs typeface="Times New Roman" panose="02020603050405020304" pitchFamily="18" charset="0"/>
              </a:rPr>
              <a:t>. The right-hand side is simply a piano keyboard and works just the same. The left-hand has anywhere from eight to 120 chord buttons.</a:t>
            </a:r>
          </a:p>
        </p:txBody>
      </p:sp>
    </p:spTree>
    <p:extLst>
      <p:ext uri="{BB962C8B-B14F-4D97-AF65-F5344CB8AC3E}">
        <p14:creationId xmlns:p14="http://schemas.microsoft.com/office/powerpoint/2010/main" val="369220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86112" y="117043"/>
            <a:ext cx="7692282" cy="4241182"/>
          </a:xfrm>
        </p:spPr>
        <p:txBody>
          <a:bodyPr>
            <a:noAutofit/>
          </a:bodyPr>
          <a:lstStyle/>
          <a:p>
            <a:pPr algn="l"/>
            <a:r>
              <a:rPr lang="en-US" sz="1400" dirty="0">
                <a:solidFill>
                  <a:srgbClr val="3C3C3C"/>
                </a:solidFill>
                <a:latin typeface="Times New Roman" pitchFamily="18" charset="0"/>
                <a:cs typeface="Times New Roman" pitchFamily="18" charset="0"/>
              </a:rPr>
              <a:t/>
            </a:r>
            <a:br>
              <a:rPr lang="en-US" sz="1400" dirty="0">
                <a:solidFill>
                  <a:srgbClr val="3C3C3C"/>
                </a:solidFill>
                <a:latin typeface="Times New Roman" pitchFamily="18" charset="0"/>
                <a:cs typeface="Times New Roman" pitchFamily="18" charset="0"/>
              </a:rPr>
            </a:br>
            <a:r>
              <a:rPr lang="en-US" sz="1400" dirty="0">
                <a:solidFill>
                  <a:srgbClr val="3C3C3C"/>
                </a:solidFill>
                <a:latin typeface="Times New Roman" pitchFamily="18" charset="0"/>
                <a:cs typeface="Times New Roman" pitchFamily="18" charset="0"/>
              </a:rPr>
              <a:t>Accordions make noise when the bellows fill with air and this air is forced out of holes which have a small reed over them. Accordion makers tune these reeds by hand, and each note may trigger anywhere from one to four reeds—the more reeds, the more volume you have.</a:t>
            </a:r>
            <a:br>
              <a:rPr lang="en-US" sz="1400" dirty="0">
                <a:solidFill>
                  <a:srgbClr val="3C3C3C"/>
                </a:solidFill>
                <a:latin typeface="Times New Roman" pitchFamily="18" charset="0"/>
                <a:cs typeface="Times New Roman" pitchFamily="18" charset="0"/>
              </a:rPr>
            </a:br>
            <a:r>
              <a:rPr lang="en-US" sz="1400" dirty="0">
                <a:solidFill>
                  <a:srgbClr val="3C3C3C"/>
                </a:solidFill>
                <a:latin typeface="Times New Roman" pitchFamily="18" charset="0"/>
                <a:cs typeface="Times New Roman" pitchFamily="18" charset="0"/>
              </a:rPr>
              <a:t>        </a:t>
            </a:r>
            <a:r>
              <a:rPr lang="en-US" sz="1400" b="1" dirty="0">
                <a:solidFill>
                  <a:srgbClr val="3C3C3C"/>
                </a:solidFill>
                <a:latin typeface="Times New Roman" pitchFamily="18" charset="0"/>
                <a:cs typeface="Times New Roman" pitchFamily="18" charset="0"/>
              </a:rPr>
              <a:t>Characteristics and </a:t>
            </a:r>
            <a:r>
              <a:rPr lang="en-US" sz="1400" b="1" dirty="0">
                <a:solidFill>
                  <a:srgbClr val="000000"/>
                </a:solidFill>
                <a:latin typeface="Times New Roman" pitchFamily="18" charset="0"/>
                <a:cs typeface="Times New Roman" pitchFamily="18" charset="0"/>
              </a:rPr>
              <a:t>Materials</a:t>
            </a:r>
            <a:r>
              <a:rPr lang="en-US" sz="1400" b="1" dirty="0">
                <a:solidFill>
                  <a:srgbClr val="000000"/>
                </a:solidFill>
                <a:latin typeface="montserrat"/>
              </a:rPr>
              <a:t/>
            </a:r>
            <a:br>
              <a:rPr lang="en-US" sz="1400" b="1" dirty="0">
                <a:solidFill>
                  <a:srgbClr val="000000"/>
                </a:solidFill>
                <a:latin typeface="montserrat"/>
              </a:rPr>
            </a:br>
            <a:r>
              <a:rPr lang="en-US" sz="1400" dirty="0">
                <a:solidFill>
                  <a:srgbClr val="575757"/>
                </a:solidFill>
                <a:latin typeface="Times New Roman" pitchFamily="18" charset="0"/>
                <a:cs typeface="Times New Roman" pitchFamily="18" charset="0"/>
              </a:rPr>
              <a:t>Literally hundreds of different parts are used to make an accordion. These can be made of a variety of materials, including wood, metal, plastic, and others. The larger parts of the instrument, such as the frame, pallets, and reed block are typically made of poplar wood. This wood is useful because it is sturdy and lightweight. The bellows are made of strong </a:t>
            </a:r>
            <a:r>
              <a:rPr lang="en-US" sz="1400" dirty="0" err="1">
                <a:solidFill>
                  <a:srgbClr val="575757"/>
                </a:solidFill>
                <a:latin typeface="Times New Roman" pitchFamily="18" charset="0"/>
                <a:cs typeface="Times New Roman" pitchFamily="18" charset="0"/>
              </a:rPr>
              <a:t>manilla</a:t>
            </a:r>
            <a:r>
              <a:rPr lang="en-US" sz="1400" dirty="0">
                <a:solidFill>
                  <a:srgbClr val="575757"/>
                </a:solidFill>
                <a:latin typeface="Times New Roman" pitchFamily="18" charset="0"/>
                <a:cs typeface="Times New Roman" pitchFamily="18" charset="0"/>
              </a:rPr>
              <a:t> cardboard which is folded and pleated. Leather gussets are put on each inner corner, and metal protectors are fashioned on the outer corners to strengthen and protect the bellows. The treble grill is a fretted metal cover. It is often decorated with the manufacturer's logo and is vented to allow greater sound production. Metal is also used to make many of the smaller pieces. For example, the reeds are made of highly tempered, watch-spring steel. They are riveted to an aluminum alloy reed plate. To minimize the amount of air that goes through a slot, leather or plastic flaps are used to cover the side opposite the reed. The rods which connect the bass buttons to the pallets and register slides that control the reed blocks on the inside of the accordion are also made of metal. The straps which allow the player to wear the accordion are made of strong leather and are usually padded. Leather or plastic washers are used throughout the instrument to keep it airtight. Additionally, wax is also used in some areas to prevent air leaks. Finally, the keys on the treble keyboard and the many buttons and switches are primarily made of plastic.</a:t>
            </a:r>
            <a:br>
              <a:rPr lang="en-US" sz="1400" dirty="0">
                <a:solidFill>
                  <a:srgbClr val="575757"/>
                </a:solidFill>
                <a:latin typeface="Times New Roman" pitchFamily="18" charset="0"/>
                <a:cs typeface="Times New Roman" pitchFamily="18" charset="0"/>
              </a:rPr>
            </a:br>
            <a:r>
              <a:rPr lang="en-US" sz="1400" dirty="0">
                <a:solidFill>
                  <a:srgbClr val="575757"/>
                </a:solidFill>
                <a:latin typeface="Times New Roman" pitchFamily="18" charset="0"/>
                <a:cs typeface="Times New Roman" pitchFamily="18" charset="0"/>
              </a:rPr>
              <a:t/>
            </a:r>
            <a:br>
              <a:rPr lang="en-US" sz="1400" dirty="0">
                <a:solidFill>
                  <a:srgbClr val="575757"/>
                </a:solidFill>
                <a:latin typeface="Times New Roman" pitchFamily="18" charset="0"/>
                <a:cs typeface="Times New Roman" pitchFamily="18" charset="0"/>
              </a:rPr>
            </a:br>
            <a:endParaRPr lang="it-IT" sz="1400" dirty="0">
              <a:latin typeface="Times New Roman" panose="02020603050405020304" pitchFamily="18" charset="0"/>
              <a:cs typeface="Times New Roman" panose="02020603050405020304" pitchFamily="18" charset="0"/>
            </a:endParaRPr>
          </a:p>
        </p:txBody>
      </p:sp>
      <p:pic>
        <p:nvPicPr>
          <p:cNvPr id="4098" name="Picture 2" descr="https://upload.wikimedia.org/wikipedia/commons/thumb/6/6a/German_button_accordion.jpg/200px-German_button_accord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729" y="4486955"/>
            <a:ext cx="2482384" cy="183696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upload.wikimedia.org/wikipedia/commons/thumb/6/6f/3row_button_accordion.jpg/220px-3row_button_accord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2060" y="4426743"/>
            <a:ext cx="2302808" cy="195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499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b="1" dirty="0" err="1">
                <a:latin typeface="Times New Roman" pitchFamily="18" charset="0"/>
                <a:cs typeface="Times New Roman" pitchFamily="18" charset="0"/>
              </a:rPr>
              <a:t>Accordion</a:t>
            </a:r>
            <a:r>
              <a:rPr lang="it-IT" sz="2000" b="1" dirty="0">
                <a:latin typeface="Times New Roman" pitchFamily="18" charset="0"/>
                <a:cs typeface="Times New Roman" pitchFamily="18" charset="0"/>
              </a:rPr>
              <a:t> </a:t>
            </a:r>
            <a:r>
              <a:rPr lang="it-IT" sz="2000" b="1" dirty="0" err="1">
                <a:latin typeface="Times New Roman" pitchFamily="18" charset="0"/>
                <a:cs typeface="Times New Roman" pitchFamily="18" charset="0"/>
              </a:rPr>
              <a:t>Today</a:t>
            </a:r>
            <a:endParaRPr lang="it-IT" sz="2000" b="1"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a:bodyPr>
          <a:lstStyle/>
          <a:p>
            <a:r>
              <a:rPr lang="en-US" sz="1400" dirty="0">
                <a:solidFill>
                  <a:srgbClr val="333333"/>
                </a:solidFill>
                <a:latin typeface="Times New Roman" pitchFamily="18" charset="0"/>
                <a:cs typeface="Times New Roman" pitchFamily="18" charset="0"/>
              </a:rPr>
              <a:t>Today there is a renewed enthusiasm for the accordion, with increased attention to higher quality instruments rather than the emphasis being on mass production. The study of the instrument has been included in musical conservatories, while several workshops have started . Furthermore there has been an emphasis on the attention to musical literature, while the idea that the accordion is exclusively a solo instrument is gradually changing, thanks to influential artists such as Richard Galliano and Marc </a:t>
            </a:r>
            <a:r>
              <a:rPr lang="en-US" sz="1400" dirty="0" err="1">
                <a:solidFill>
                  <a:srgbClr val="333333"/>
                </a:solidFill>
                <a:latin typeface="Times New Roman" pitchFamily="18" charset="0"/>
                <a:cs typeface="Times New Roman" pitchFamily="18" charset="0"/>
              </a:rPr>
              <a:t>Perrone</a:t>
            </a:r>
            <a:r>
              <a:rPr lang="en-US" sz="1400" dirty="0">
                <a:solidFill>
                  <a:srgbClr val="333333"/>
                </a:solidFill>
                <a:latin typeface="Times New Roman" pitchFamily="18" charset="0"/>
                <a:cs typeface="Times New Roman" pitchFamily="18" charset="0"/>
              </a:rPr>
              <a:t> in France, Gianni </a:t>
            </a:r>
            <a:r>
              <a:rPr lang="en-US" sz="1400" dirty="0" err="1">
                <a:solidFill>
                  <a:srgbClr val="333333"/>
                </a:solidFill>
                <a:latin typeface="Times New Roman" pitchFamily="18" charset="0"/>
                <a:cs typeface="Times New Roman" pitchFamily="18" charset="0"/>
              </a:rPr>
              <a:t>Coscia</a:t>
            </a:r>
            <a:r>
              <a:rPr lang="en-US" sz="1400" dirty="0">
                <a:solidFill>
                  <a:srgbClr val="333333"/>
                </a:solidFill>
                <a:latin typeface="Times New Roman" pitchFamily="18" charset="0"/>
                <a:cs typeface="Times New Roman" pitchFamily="18" charset="0"/>
              </a:rPr>
              <a:t> in Italy, and Frank </a:t>
            </a:r>
            <a:r>
              <a:rPr lang="en-US" sz="1400" dirty="0" err="1">
                <a:solidFill>
                  <a:srgbClr val="333333"/>
                </a:solidFill>
                <a:latin typeface="Times New Roman" pitchFamily="18" charset="0"/>
                <a:cs typeface="Times New Roman" pitchFamily="18" charset="0"/>
              </a:rPr>
              <a:t>Marocco</a:t>
            </a:r>
            <a:r>
              <a:rPr lang="en-US" sz="1400" dirty="0">
                <a:solidFill>
                  <a:srgbClr val="333333"/>
                </a:solidFill>
                <a:latin typeface="Times New Roman" pitchFamily="18" charset="0"/>
                <a:cs typeface="Times New Roman" pitchFamily="18" charset="0"/>
              </a:rPr>
              <a:t> in the USA</a:t>
            </a:r>
            <a:endParaRPr lang="en-US" sz="1400" dirty="0">
              <a:solidFill>
                <a:srgbClr val="747474"/>
              </a:solidFill>
              <a:latin typeface="Times New Roman" pitchFamily="18" charset="0"/>
              <a:cs typeface="Times New Roman" pitchFamily="18" charset="0"/>
            </a:endParaRPr>
          </a:p>
          <a:p>
            <a:r>
              <a:rPr lang="en-US" sz="1400" dirty="0">
                <a:solidFill>
                  <a:srgbClr val="333333"/>
                </a:solidFill>
                <a:latin typeface="Times New Roman" pitchFamily="18" charset="0"/>
                <a:cs typeface="Times New Roman" pitchFamily="18" charset="0"/>
              </a:rPr>
              <a:t>Further innovations followed and continue to the present. Various </a:t>
            </a:r>
            <a:r>
              <a:rPr lang="en-US" sz="1400" dirty="0" err="1">
                <a:solidFill>
                  <a:srgbClr val="333333"/>
                </a:solidFill>
                <a:latin typeface="Times New Roman" pitchFamily="18" charset="0"/>
                <a:cs typeface="Times New Roman" pitchFamily="18" charset="0"/>
              </a:rPr>
              <a:t>buttonboard</a:t>
            </a:r>
            <a:r>
              <a:rPr lang="en-US" sz="1400" dirty="0">
                <a:solidFill>
                  <a:srgbClr val="333333"/>
                </a:solidFill>
                <a:latin typeface="Times New Roman" pitchFamily="18" charset="0"/>
                <a:cs typeface="Times New Roman" pitchFamily="18" charset="0"/>
              </a:rPr>
              <a:t> and keyboard systems have been developed, as well as </a:t>
            </a:r>
            <a:r>
              <a:rPr lang="en-US" sz="1400" dirty="0" err="1">
                <a:solidFill>
                  <a:srgbClr val="333333"/>
                </a:solidFill>
                <a:latin typeface="Times New Roman" pitchFamily="18" charset="0"/>
                <a:cs typeface="Times New Roman" pitchFamily="18" charset="0"/>
              </a:rPr>
              <a:t>voicings</a:t>
            </a:r>
            <a:r>
              <a:rPr lang="en-US" sz="1400" dirty="0">
                <a:solidFill>
                  <a:srgbClr val="333333"/>
                </a:solidFill>
                <a:latin typeface="Times New Roman" pitchFamily="18" charset="0"/>
                <a:cs typeface="Times New Roman" pitchFamily="18" charset="0"/>
              </a:rPr>
              <a:t> (the combination of multiple tones at different octaves), with mechanisms to switch between different voices during performance, and different methods of internal construction to improve tone, stability and durability.  These companies will only have a future if they can correctly interpret market demands, as Paolo </a:t>
            </a:r>
            <a:r>
              <a:rPr lang="en-US" sz="1400" dirty="0" err="1">
                <a:solidFill>
                  <a:srgbClr val="333333"/>
                </a:solidFill>
                <a:latin typeface="Times New Roman" pitchFamily="18" charset="0"/>
                <a:cs typeface="Times New Roman" pitchFamily="18" charset="0"/>
              </a:rPr>
              <a:t>Soprani</a:t>
            </a:r>
            <a:r>
              <a:rPr lang="en-US" sz="1400" dirty="0">
                <a:solidFill>
                  <a:srgbClr val="333333"/>
                </a:solidFill>
                <a:latin typeface="Times New Roman" pitchFamily="18" charset="0"/>
                <a:cs typeface="Times New Roman" pitchFamily="18" charset="0"/>
              </a:rPr>
              <a:t> did in 1863.</a:t>
            </a:r>
            <a:endParaRPr lang="en-US" sz="1400" dirty="0">
              <a:solidFill>
                <a:srgbClr val="747474"/>
              </a:solidFill>
              <a:latin typeface="Times New Roman" pitchFamily="18" charset="0"/>
              <a:cs typeface="Times New Roman" pitchFamily="18" charset="0"/>
            </a:endParaRPr>
          </a:p>
          <a:p>
            <a:endParaRPr lang="it-IT" sz="1400" dirty="0">
              <a:latin typeface="Times New Roman" pitchFamily="18" charset="0"/>
              <a:cs typeface="Times New Roman" pitchFamily="18" charset="0"/>
            </a:endParaRPr>
          </a:p>
        </p:txBody>
      </p:sp>
    </p:spTree>
    <p:extLst>
      <p:ext uri="{BB962C8B-B14F-4D97-AF65-F5344CB8AC3E}">
        <p14:creationId xmlns:p14="http://schemas.microsoft.com/office/powerpoint/2010/main" val="1814235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3812841" y="914399"/>
            <a:ext cx="5276669" cy="5073337"/>
          </a:xfrm>
          <a:prstGeom prst="rect">
            <a:avLst/>
          </a:prstGeom>
        </p:spPr>
      </p:pic>
      <p:sp>
        <p:nvSpPr>
          <p:cNvPr id="2" name="Titolo 1"/>
          <p:cNvSpPr>
            <a:spLocks noGrp="1"/>
          </p:cNvSpPr>
          <p:nvPr>
            <p:ph type="ctrTitle"/>
          </p:nvPr>
        </p:nvSpPr>
        <p:spPr>
          <a:xfrm>
            <a:off x="236292" y="0"/>
            <a:ext cx="8323385" cy="1152768"/>
          </a:xfrm>
        </p:spPr>
        <p:txBody>
          <a:bodyPr>
            <a:normAutofit/>
          </a:bodyPr>
          <a:lstStyle/>
          <a:p>
            <a:r>
              <a:rPr lang="it-IT" sz="2000" b="1" dirty="0">
                <a:latin typeface="Times New Roman"/>
                <a:cs typeface="Times New Roman"/>
              </a:rPr>
              <a:t>THE MANDOLIN:THE ORIGINS</a:t>
            </a:r>
          </a:p>
        </p:txBody>
      </p:sp>
      <p:sp>
        <p:nvSpPr>
          <p:cNvPr id="3" name="CasellaDiTesto 2"/>
          <p:cNvSpPr txBox="1"/>
          <p:nvPr/>
        </p:nvSpPr>
        <p:spPr>
          <a:xfrm>
            <a:off x="0" y="811635"/>
            <a:ext cx="4886554" cy="6340197"/>
          </a:xfrm>
          <a:prstGeom prst="rect">
            <a:avLst/>
          </a:prstGeom>
          <a:noFill/>
        </p:spPr>
        <p:txBody>
          <a:bodyPr wrap="square" rtlCol="0">
            <a:spAutoFit/>
          </a:bodyPr>
          <a:lstStyle/>
          <a:p>
            <a:r>
              <a:rPr lang="en-US" sz="1400" dirty="0">
                <a:latin typeface="Times New Roman"/>
                <a:cs typeface="Times New Roman"/>
              </a:rPr>
              <a:t>The mandolin is a small, lute-like instrument with eight strings. Originally appearing in 18th-century Italy, this bright-toned instrument has become a staple in styles of music all over the world, ranging from classical to bluegrass and even to jazz. But that’s only a small part of the story of the mandolin.</a:t>
            </a:r>
          </a:p>
          <a:p>
            <a:r>
              <a:rPr lang="en-US" sz="1400" b="1" dirty="0">
                <a:latin typeface="Times New Roman"/>
                <a:cs typeface="Times New Roman"/>
              </a:rPr>
              <a:t>History</a:t>
            </a:r>
          </a:p>
          <a:p>
            <a:r>
              <a:rPr lang="en-US" sz="1400" dirty="0">
                <a:latin typeface="Times New Roman"/>
                <a:cs typeface="Times New Roman"/>
              </a:rPr>
              <a:t>The instrument we now call the mandolin first truly appeared in the workshops of Naples, Italy, in the middle of the 1700s. But similar instruments going by the names </a:t>
            </a:r>
            <a:r>
              <a:rPr lang="en-US" sz="1400" b="1" dirty="0" err="1">
                <a:latin typeface="Times New Roman"/>
                <a:cs typeface="Times New Roman"/>
              </a:rPr>
              <a:t>mandora</a:t>
            </a:r>
            <a:r>
              <a:rPr lang="en-US" sz="1400" b="1" dirty="0">
                <a:latin typeface="Times New Roman"/>
                <a:cs typeface="Times New Roman"/>
              </a:rPr>
              <a:t>, </a:t>
            </a:r>
            <a:r>
              <a:rPr lang="en-US" sz="1400" b="1" dirty="0" err="1">
                <a:latin typeface="Times New Roman"/>
                <a:cs typeface="Times New Roman"/>
              </a:rPr>
              <a:t>mandola</a:t>
            </a:r>
            <a:r>
              <a:rPr lang="en-US" sz="1400" dirty="0">
                <a:latin typeface="Times New Roman"/>
                <a:cs typeface="Times New Roman"/>
              </a:rPr>
              <a:t>, and </a:t>
            </a:r>
            <a:r>
              <a:rPr lang="en-US" sz="1400" b="1" dirty="0" err="1">
                <a:latin typeface="Times New Roman"/>
                <a:cs typeface="Times New Roman"/>
              </a:rPr>
              <a:t>mandore</a:t>
            </a:r>
            <a:r>
              <a:rPr lang="en-US" sz="1400" dirty="0">
                <a:latin typeface="Times New Roman"/>
                <a:cs typeface="Times New Roman"/>
              </a:rPr>
              <a:t> preceded the Neapolitan mandolin by centuries.</a:t>
            </a:r>
          </a:p>
          <a:p>
            <a:r>
              <a:rPr lang="en-US" sz="1400" dirty="0">
                <a:latin typeface="Times New Roman"/>
                <a:cs typeface="Times New Roman"/>
              </a:rPr>
              <a:t>The </a:t>
            </a:r>
            <a:r>
              <a:rPr lang="en-US" sz="1400" dirty="0" err="1">
                <a:latin typeface="Times New Roman"/>
                <a:cs typeface="Times New Roman"/>
              </a:rPr>
              <a:t>mandora</a:t>
            </a:r>
            <a:r>
              <a:rPr lang="en-US" sz="1400" dirty="0">
                <a:latin typeface="Times New Roman"/>
                <a:cs typeface="Times New Roman"/>
              </a:rPr>
              <a:t> first appeared as early as the 15th century in Italy. Starting out with only four or five strings, its name probably came from the word </a:t>
            </a:r>
            <a:r>
              <a:rPr lang="en-US" sz="1400" dirty="0" err="1">
                <a:latin typeface="Times New Roman"/>
                <a:cs typeface="Times New Roman"/>
              </a:rPr>
              <a:t>mandorla</a:t>
            </a:r>
            <a:r>
              <a:rPr lang="en-US" sz="1400" dirty="0">
                <a:latin typeface="Times New Roman"/>
                <a:cs typeface="Times New Roman"/>
              </a:rPr>
              <a:t>, or almond.</a:t>
            </a:r>
          </a:p>
          <a:p>
            <a:endParaRPr lang="en-US" sz="1400" dirty="0">
              <a:latin typeface="Times New Roman"/>
              <a:cs typeface="Times New Roman"/>
            </a:endParaRPr>
          </a:p>
          <a:p>
            <a:r>
              <a:rPr lang="en-US" sz="1400" dirty="0">
                <a:latin typeface="Times New Roman"/>
                <a:cs typeface="Times New Roman"/>
              </a:rPr>
              <a:t>With gut strings, a pear shaped body carved from a single piece of wood, and no frets, this instrument had a deeper, sweeter tone than today’s mandolins. The term </a:t>
            </a:r>
            <a:r>
              <a:rPr lang="en-US" sz="1400" dirty="0" err="1">
                <a:latin typeface="Times New Roman"/>
                <a:cs typeface="Times New Roman"/>
              </a:rPr>
              <a:t>mandora</a:t>
            </a:r>
            <a:r>
              <a:rPr lang="en-US" sz="1400" dirty="0">
                <a:latin typeface="Times New Roman"/>
                <a:cs typeface="Times New Roman"/>
              </a:rPr>
              <a:t> has since come to refer more broadly to mid-sized mandolins.</a:t>
            </a:r>
          </a:p>
          <a:p>
            <a:endParaRPr lang="en-US" sz="1400" dirty="0">
              <a:latin typeface="Times New Roman"/>
              <a:cs typeface="Times New Roman"/>
            </a:endParaRPr>
          </a:p>
          <a:p>
            <a:r>
              <a:rPr lang="en-US" sz="1400" dirty="0">
                <a:latin typeface="Times New Roman"/>
                <a:cs typeface="Times New Roman"/>
              </a:rPr>
              <a:t>By the Baroque period (roughly 1600–1750), a new instrument had developed that was known as the </a:t>
            </a:r>
            <a:r>
              <a:rPr lang="en-US" sz="1400" dirty="0" err="1">
                <a:latin typeface="Times New Roman"/>
                <a:cs typeface="Times New Roman"/>
              </a:rPr>
              <a:t>mandolino</a:t>
            </a:r>
            <a:r>
              <a:rPr lang="en-US" sz="1400" dirty="0">
                <a:latin typeface="Times New Roman"/>
                <a:cs typeface="Times New Roman"/>
              </a:rPr>
              <a:t>, or little </a:t>
            </a:r>
            <a:r>
              <a:rPr lang="en-US" sz="1400" dirty="0" err="1">
                <a:latin typeface="Times New Roman"/>
                <a:cs typeface="Times New Roman"/>
              </a:rPr>
              <a:t>mandola</a:t>
            </a:r>
            <a:r>
              <a:rPr lang="en-US" sz="1400" dirty="0">
                <a:latin typeface="Times New Roman"/>
                <a:cs typeface="Times New Roman"/>
              </a:rPr>
              <a:t>.</a:t>
            </a:r>
          </a:p>
          <a:p>
            <a:endParaRPr lang="en-US" sz="1400" dirty="0">
              <a:latin typeface="Times New Roman"/>
              <a:cs typeface="Times New Roman"/>
            </a:endParaRPr>
          </a:p>
          <a:p>
            <a:r>
              <a:rPr lang="en-US" sz="1400" dirty="0">
                <a:latin typeface="Times New Roman"/>
                <a:cs typeface="Times New Roman"/>
              </a:rPr>
              <a:t>It was primarily a melodic instrument, which differentiated it from the lute, which played both harmonic and melodic roles in the music of that time.</a:t>
            </a:r>
          </a:p>
          <a:p>
            <a:endParaRPr lang="en-US" sz="1400" b="1" dirty="0">
              <a:latin typeface="Times New Roman"/>
              <a:cs typeface="Times New Roman"/>
            </a:endParaRPr>
          </a:p>
          <a:p>
            <a:endParaRPr lang="it-IT" sz="1400" b="1" dirty="0">
              <a:latin typeface="Times New Roman"/>
              <a:cs typeface="Times New Roman"/>
            </a:endParaRPr>
          </a:p>
        </p:txBody>
      </p:sp>
    </p:spTree>
    <p:extLst>
      <p:ext uri="{BB962C8B-B14F-4D97-AF65-F5344CB8AC3E}">
        <p14:creationId xmlns:p14="http://schemas.microsoft.com/office/powerpoint/2010/main" val="4171940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457200" y="3107132"/>
            <a:ext cx="8229600" cy="762610"/>
          </a:xfrm>
        </p:spPr>
        <p:txBody>
          <a:bodyPr/>
          <a:lstStyle/>
          <a:p>
            <a:pPr marL="0" indent="0" algn="ctr">
              <a:buNone/>
            </a:pPr>
            <a:r>
              <a:rPr lang="it-IT" dirty="0"/>
              <a:t>THANKS FOR YOUR ATTENTION</a:t>
            </a:r>
          </a:p>
        </p:txBody>
      </p:sp>
    </p:spTree>
    <p:extLst>
      <p:ext uri="{BB962C8B-B14F-4D97-AF65-F5344CB8AC3E}">
        <p14:creationId xmlns:p14="http://schemas.microsoft.com/office/powerpoint/2010/main" val="180771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0624" y="1457519"/>
            <a:ext cx="8273491" cy="4401205"/>
          </a:xfrm>
          <a:prstGeom prst="rect">
            <a:avLst/>
          </a:prstGeom>
        </p:spPr>
        <p:txBody>
          <a:bodyPr wrap="square">
            <a:spAutoFit/>
          </a:bodyPr>
          <a:lstStyle/>
          <a:p>
            <a:r>
              <a:rPr lang="en-US" sz="1400" dirty="0">
                <a:latin typeface="Times New Roman" pitchFamily="18" charset="0"/>
                <a:cs typeface="Times New Roman" pitchFamily="18" charset="0"/>
              </a:rPr>
              <a:t>The modern mandolin developed from the </a:t>
            </a:r>
            <a:r>
              <a:rPr lang="en-US" sz="1400" dirty="0" err="1">
                <a:latin typeface="Times New Roman" pitchFamily="18" charset="0"/>
                <a:cs typeface="Times New Roman" pitchFamily="18" charset="0"/>
              </a:rPr>
              <a:t>mandolino</a:t>
            </a:r>
            <a:r>
              <a:rPr lang="en-US" sz="1400" dirty="0">
                <a:latin typeface="Times New Roman" pitchFamily="18" charset="0"/>
                <a:cs typeface="Times New Roman" pitchFamily="18" charset="0"/>
              </a:rPr>
              <a:t> between 1750 and 1850. </a:t>
            </a:r>
          </a:p>
          <a:p>
            <a:r>
              <a:rPr lang="en-US" sz="1400" dirty="0">
                <a:latin typeface="Times New Roman" pitchFamily="18" charset="0"/>
                <a:cs typeface="Times New Roman" pitchFamily="18" charset="0"/>
              </a:rPr>
              <a:t>The </a:t>
            </a:r>
            <a:r>
              <a:rPr lang="en-US" sz="1400" b="1" dirty="0" err="1">
                <a:latin typeface="Times New Roman" pitchFamily="18" charset="0"/>
                <a:cs typeface="Times New Roman" pitchFamily="18" charset="0"/>
              </a:rPr>
              <a:t>Vinaccia</a:t>
            </a:r>
            <a:r>
              <a:rPr lang="en-US" sz="1400" dirty="0">
                <a:latin typeface="Times New Roman" pitchFamily="18" charset="0"/>
                <a:cs typeface="Times New Roman" pitchFamily="18" charset="0"/>
              </a:rPr>
              <a:t> family in Naples played a crucial role in this development throughout that period, and Pasquale </a:t>
            </a:r>
            <a:r>
              <a:rPr lang="en-US" sz="1400" dirty="0" err="1">
                <a:latin typeface="Times New Roman" pitchFamily="18" charset="0"/>
                <a:cs typeface="Times New Roman" pitchFamily="18" charset="0"/>
              </a:rPr>
              <a:t>Vinaccia</a:t>
            </a:r>
            <a:r>
              <a:rPr lang="en-US" sz="1400" dirty="0">
                <a:latin typeface="Times New Roman" pitchFamily="18" charset="0"/>
                <a:cs typeface="Times New Roman" pitchFamily="18" charset="0"/>
              </a:rPr>
              <a:t> (1806–82) is the man who was most responsible for establishing the standard design of the instrument.</a:t>
            </a:r>
          </a:p>
          <a:p>
            <a:r>
              <a:rPr lang="en-US" sz="1400" dirty="0">
                <a:latin typeface="Times New Roman" pitchFamily="18" charset="0"/>
                <a:cs typeface="Times New Roman" pitchFamily="18" charset="0"/>
              </a:rPr>
              <a:t>Among the developments that differentiate the mandolin from the Baroque mandolin were a bent soundboard, a raised fret board, more frets (and therefore more notes), and 8 metal strings.</a:t>
            </a:r>
          </a:p>
          <a:p>
            <a:r>
              <a:rPr lang="en-US" sz="1400" dirty="0">
                <a:latin typeface="Times New Roman" pitchFamily="18" charset="0"/>
                <a:cs typeface="Times New Roman" pitchFamily="18" charset="0"/>
              </a:rPr>
              <a:t>The strings are paired in sets, known as courses, of two, in which each pair of strings is tuned to the exact same pitch.</a:t>
            </a:r>
          </a:p>
          <a:p>
            <a:r>
              <a:rPr lang="en-US" sz="1400" dirty="0">
                <a:latin typeface="Times New Roman" pitchFamily="18" charset="0"/>
                <a:cs typeface="Times New Roman" pitchFamily="18" charset="0"/>
              </a:rPr>
              <a:t>This means there are actually only four pitches represented by the eight strings. The strings are tuned to the same pitches as are the strings of a violin – G, D, A, and E, from low to high. </a:t>
            </a:r>
          </a:p>
          <a:p>
            <a:r>
              <a:rPr lang="en-US" sz="1400" dirty="0">
                <a:latin typeface="Times New Roman" pitchFamily="18" charset="0"/>
                <a:cs typeface="Times New Roman" pitchFamily="18" charset="0"/>
              </a:rPr>
              <a:t>In the second half of the 1800s, the mandolin began to become a worldwide phenomenon. Virtuoso performers such as Carlos </a:t>
            </a:r>
            <a:r>
              <a:rPr lang="en-US" sz="1400" dirty="0" err="1">
                <a:latin typeface="Times New Roman" pitchFamily="18" charset="0"/>
                <a:cs typeface="Times New Roman" pitchFamily="18" charset="0"/>
              </a:rPr>
              <a:t>Munier</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grandon</a:t>
            </a:r>
            <a:r>
              <a:rPr lang="en-US" sz="1400" dirty="0">
                <a:latin typeface="Times New Roman" pitchFamily="18" charset="0"/>
                <a:cs typeface="Times New Roman" pitchFamily="18" charset="0"/>
              </a:rPr>
              <a:t> of Pasquale </a:t>
            </a:r>
            <a:r>
              <a:rPr lang="en-US" sz="1400" dirty="0" err="1">
                <a:latin typeface="Times New Roman" pitchFamily="18" charset="0"/>
                <a:cs typeface="Times New Roman" pitchFamily="18" charset="0"/>
              </a:rPr>
              <a:t>Vinaccia</a:t>
            </a:r>
            <a:r>
              <a:rPr lang="en-US" sz="1400" dirty="0">
                <a:latin typeface="Times New Roman" pitchFamily="18" charset="0"/>
                <a:cs typeface="Times New Roman" pitchFamily="18" charset="0"/>
              </a:rPr>
              <a:t>, toured Europe and persuaded audiences that the mandolin was more than just an Italian folk instrument. And, from the 1870s onward, masses of immigrants to the United States from Italy brought their mandolins along with them</a:t>
            </a:r>
          </a:p>
          <a:p>
            <a:endParaRPr lang="en-US" sz="1400" dirty="0">
              <a:latin typeface="Times New Roman" pitchFamily="18" charset="0"/>
              <a:cs typeface="Times New Roman" pitchFamily="18" charset="0"/>
            </a:endParaRPr>
          </a:p>
          <a:p>
            <a:r>
              <a:rPr lang="en-US" sz="1400" b="1" dirty="0">
                <a:latin typeface="Times New Roman" pitchFamily="18" charset="0"/>
                <a:cs typeface="Times New Roman" pitchFamily="18" charset="0"/>
              </a:rPr>
              <a:t>Styles of music</a:t>
            </a:r>
          </a:p>
          <a:p>
            <a:r>
              <a:rPr lang="en-US" sz="1400" dirty="0">
                <a:latin typeface="Times New Roman" pitchFamily="18" charset="0"/>
                <a:cs typeface="Times New Roman" pitchFamily="18" charset="0"/>
              </a:rPr>
              <a:t>The earliest music for the mandolin is found in Italian classical music and folk music. In the classical world, composers like </a:t>
            </a:r>
            <a:r>
              <a:rPr lang="en-US" sz="1400" b="1" dirty="0">
                <a:latin typeface="Times New Roman" pitchFamily="18" charset="0"/>
                <a:cs typeface="Times New Roman" pitchFamily="18" charset="0"/>
              </a:rPr>
              <a:t>Antonio Vivaldi </a:t>
            </a:r>
            <a:r>
              <a:rPr lang="en-US" sz="1400" dirty="0">
                <a:latin typeface="Times New Roman" pitchFamily="18" charset="0"/>
                <a:cs typeface="Times New Roman" pitchFamily="18" charset="0"/>
              </a:rPr>
              <a:t>(1678–1741) incorporated the mandolin into the orchestra.</a:t>
            </a:r>
          </a:p>
          <a:p>
            <a:r>
              <a:rPr lang="en-US" sz="1400" dirty="0">
                <a:latin typeface="Times New Roman" pitchFamily="18" charset="0"/>
                <a:cs typeface="Times New Roman" pitchFamily="18" charset="0"/>
              </a:rPr>
              <a:t>Vivaldi himself wrote two concertos for the instrument; one for mandolin solo and one for two mandolins.</a:t>
            </a:r>
          </a:p>
          <a:p>
            <a:r>
              <a:rPr lang="en-US" sz="1400" dirty="0">
                <a:latin typeface="Times New Roman" pitchFamily="18" charset="0"/>
                <a:cs typeface="Times New Roman" pitchFamily="18" charset="0"/>
              </a:rPr>
              <a:t>Another composer, </a:t>
            </a:r>
            <a:r>
              <a:rPr lang="en-US" sz="1400" b="1" dirty="0">
                <a:latin typeface="Times New Roman" pitchFamily="18" charset="0"/>
                <a:cs typeface="Times New Roman" pitchFamily="18" charset="0"/>
              </a:rPr>
              <a:t>Wolfgang Amadeus Mozart </a:t>
            </a:r>
            <a:r>
              <a:rPr lang="en-US" sz="1400" dirty="0">
                <a:latin typeface="Times New Roman" pitchFamily="18" charset="0"/>
                <a:cs typeface="Times New Roman" pitchFamily="18" charset="0"/>
              </a:rPr>
              <a:t>(1756–1791), wrote music for the mandolin in his opera Don Giovanni.</a:t>
            </a:r>
            <a:endParaRPr lang="it-IT" sz="1400" dirty="0">
              <a:latin typeface="Times New Roman" pitchFamily="18" charset="0"/>
              <a:cs typeface="Times New Roman" pitchFamily="18" charset="0"/>
            </a:endParaRPr>
          </a:p>
        </p:txBody>
      </p:sp>
    </p:spTree>
    <p:extLst>
      <p:ext uri="{BB962C8B-B14F-4D97-AF65-F5344CB8AC3E}">
        <p14:creationId xmlns:p14="http://schemas.microsoft.com/office/powerpoint/2010/main" val="1920084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stretch>
            <a:fillRect/>
          </a:stretch>
        </p:blipFill>
        <p:spPr>
          <a:xfrm>
            <a:off x="6286500" y="3847140"/>
            <a:ext cx="2857500" cy="2857500"/>
          </a:xfrm>
          <a:prstGeom prst="rect">
            <a:avLst/>
          </a:prstGeom>
        </p:spPr>
      </p:pic>
      <p:sp>
        <p:nvSpPr>
          <p:cNvPr id="2" name="Titolo 1"/>
          <p:cNvSpPr>
            <a:spLocks noGrp="1"/>
          </p:cNvSpPr>
          <p:nvPr>
            <p:ph type="title"/>
          </p:nvPr>
        </p:nvSpPr>
        <p:spPr/>
        <p:txBody>
          <a:bodyPr>
            <a:normAutofit/>
          </a:bodyPr>
          <a:lstStyle/>
          <a:p>
            <a:r>
              <a:rPr lang="it-IT" sz="2000" b="1" dirty="0">
                <a:latin typeface="Times New Roman" pitchFamily="18" charset="0"/>
                <a:cs typeface="Times New Roman" pitchFamily="18" charset="0"/>
              </a:rPr>
              <a:t>TYPES OF MANDOLIN</a:t>
            </a:r>
          </a:p>
        </p:txBody>
      </p:sp>
      <p:sp>
        <p:nvSpPr>
          <p:cNvPr id="3" name="Segnaposto contenuto 2"/>
          <p:cNvSpPr>
            <a:spLocks noGrp="1"/>
          </p:cNvSpPr>
          <p:nvPr>
            <p:ph idx="1"/>
          </p:nvPr>
        </p:nvSpPr>
        <p:spPr>
          <a:xfrm>
            <a:off x="391508" y="1501753"/>
            <a:ext cx="6779236" cy="1372873"/>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it-IT" sz="1400" b="1" dirty="0">
                <a:latin typeface="Times New Roman"/>
                <a:cs typeface="Times New Roman"/>
              </a:rPr>
              <a:t>The </a:t>
            </a:r>
            <a:r>
              <a:rPr lang="it-IT" sz="1400" b="1" dirty="0" err="1">
                <a:latin typeface="Times New Roman"/>
                <a:cs typeface="Times New Roman"/>
              </a:rPr>
              <a:t>classic</a:t>
            </a:r>
            <a:r>
              <a:rPr lang="it-IT" sz="1400" b="1" dirty="0">
                <a:latin typeface="Times New Roman"/>
                <a:cs typeface="Times New Roman"/>
              </a:rPr>
              <a:t> </a:t>
            </a:r>
            <a:r>
              <a:rPr lang="it-IT" sz="1400" b="1" dirty="0" err="1">
                <a:latin typeface="Times New Roman"/>
                <a:cs typeface="Times New Roman"/>
              </a:rPr>
              <a:t>mandolin</a:t>
            </a:r>
            <a:r>
              <a:rPr lang="it-IT" sz="1400" b="1" dirty="0">
                <a:latin typeface="Times New Roman"/>
                <a:cs typeface="Times New Roman"/>
              </a:rPr>
              <a:t>, </a:t>
            </a:r>
            <a:r>
              <a:rPr lang="it-IT" sz="1400" dirty="0" err="1">
                <a:latin typeface="Times New Roman"/>
                <a:cs typeface="Times New Roman"/>
              </a:rPr>
              <a:t>also</a:t>
            </a:r>
            <a:r>
              <a:rPr lang="it-IT" sz="1400" dirty="0">
                <a:latin typeface="Times New Roman"/>
                <a:cs typeface="Times New Roman"/>
              </a:rPr>
              <a:t> </a:t>
            </a:r>
            <a:r>
              <a:rPr lang="it-IT" sz="1400" dirty="0" err="1">
                <a:latin typeface="Times New Roman"/>
                <a:cs typeface="Times New Roman"/>
              </a:rPr>
              <a:t>known</a:t>
            </a:r>
            <a:r>
              <a:rPr lang="it-IT" sz="1400" dirty="0">
                <a:latin typeface="Times New Roman"/>
                <a:cs typeface="Times New Roman"/>
              </a:rPr>
              <a:t> </a:t>
            </a:r>
            <a:r>
              <a:rPr lang="it-IT" sz="1400" dirty="0" err="1">
                <a:latin typeface="Times New Roman"/>
                <a:cs typeface="Times New Roman"/>
              </a:rPr>
              <a:t>as</a:t>
            </a:r>
            <a:r>
              <a:rPr lang="it-IT" sz="1400" dirty="0">
                <a:latin typeface="Times New Roman"/>
                <a:cs typeface="Times New Roman"/>
              </a:rPr>
              <a:t> </a:t>
            </a:r>
            <a:r>
              <a:rPr lang="it-IT" sz="1400" dirty="0" err="1">
                <a:latin typeface="Times New Roman"/>
                <a:cs typeface="Times New Roman"/>
              </a:rPr>
              <a:t>neapolitan,is</a:t>
            </a:r>
            <a:r>
              <a:rPr lang="it-IT" sz="1400" dirty="0">
                <a:latin typeface="Times New Roman"/>
                <a:cs typeface="Times New Roman"/>
              </a:rPr>
              <a:t> </a:t>
            </a:r>
            <a:r>
              <a:rPr lang="it-IT" sz="1400" dirty="0" err="1">
                <a:latin typeface="Times New Roman"/>
                <a:cs typeface="Times New Roman"/>
              </a:rPr>
              <a:t>characterized</a:t>
            </a:r>
            <a:r>
              <a:rPr lang="it-IT" sz="1400" dirty="0">
                <a:latin typeface="Times New Roman"/>
                <a:cs typeface="Times New Roman"/>
              </a:rPr>
              <a:t> by a </a:t>
            </a:r>
            <a:r>
              <a:rPr lang="it-IT" sz="1400" dirty="0" err="1">
                <a:latin typeface="Times New Roman"/>
                <a:cs typeface="Times New Roman"/>
              </a:rPr>
              <a:t>paunchy</a:t>
            </a:r>
            <a:r>
              <a:rPr lang="it-IT" sz="1400" dirty="0">
                <a:latin typeface="Times New Roman"/>
                <a:cs typeface="Times New Roman"/>
              </a:rPr>
              <a:t> </a:t>
            </a:r>
            <a:r>
              <a:rPr lang="it-IT" sz="1400" dirty="0" err="1">
                <a:latin typeface="Times New Roman"/>
                <a:cs typeface="Times New Roman"/>
              </a:rPr>
              <a:t>drop-shaped</a:t>
            </a:r>
            <a:r>
              <a:rPr lang="it-IT" sz="1400" dirty="0">
                <a:latin typeface="Times New Roman"/>
                <a:cs typeface="Times New Roman"/>
              </a:rPr>
              <a:t> body made of </a:t>
            </a:r>
            <a:r>
              <a:rPr lang="it-IT" sz="1400" dirty="0" err="1">
                <a:latin typeface="Times New Roman"/>
                <a:cs typeface="Times New Roman"/>
              </a:rPr>
              <a:t>staves</a:t>
            </a:r>
            <a:r>
              <a:rPr lang="it-IT" sz="1400" dirty="0">
                <a:latin typeface="Times New Roman"/>
                <a:cs typeface="Times New Roman"/>
              </a:rPr>
              <a:t> </a:t>
            </a:r>
            <a:r>
              <a:rPr lang="it-IT" sz="1400" dirty="0" err="1">
                <a:latin typeface="Times New Roman"/>
                <a:cs typeface="Times New Roman"/>
              </a:rPr>
              <a:t>that</a:t>
            </a:r>
            <a:r>
              <a:rPr lang="it-IT" sz="1400" dirty="0">
                <a:latin typeface="Times New Roman"/>
                <a:cs typeface="Times New Roman"/>
              </a:rPr>
              <a:t> join </a:t>
            </a:r>
            <a:r>
              <a:rPr lang="it-IT" sz="1400" dirty="0" err="1">
                <a:latin typeface="Times New Roman"/>
                <a:cs typeface="Times New Roman"/>
              </a:rPr>
              <a:t>at</a:t>
            </a:r>
            <a:r>
              <a:rPr lang="it-IT" sz="1400" dirty="0">
                <a:latin typeface="Times New Roman"/>
                <a:cs typeface="Times New Roman"/>
              </a:rPr>
              <a:t> the top </a:t>
            </a:r>
            <a:r>
              <a:rPr lang="it-IT" sz="1400" dirty="0" err="1">
                <a:latin typeface="Times New Roman"/>
                <a:cs typeface="Times New Roman"/>
              </a:rPr>
              <a:t>at</a:t>
            </a:r>
            <a:r>
              <a:rPr lang="it-IT" sz="1400" dirty="0">
                <a:latin typeface="Times New Roman"/>
                <a:cs typeface="Times New Roman"/>
              </a:rPr>
              <a:t> the </a:t>
            </a:r>
            <a:r>
              <a:rPr lang="it-IT" sz="1400" dirty="0" err="1">
                <a:latin typeface="Times New Roman"/>
                <a:cs typeface="Times New Roman"/>
              </a:rPr>
              <a:t>handle</a:t>
            </a:r>
            <a:r>
              <a:rPr lang="it-IT" sz="1400" dirty="0">
                <a:latin typeface="Times New Roman"/>
                <a:cs typeface="Times New Roman"/>
              </a:rPr>
              <a:t>; </a:t>
            </a:r>
            <a:r>
              <a:rPr lang="it-IT" sz="1400" dirty="0" err="1">
                <a:latin typeface="Times New Roman"/>
                <a:cs typeface="Times New Roman"/>
              </a:rPr>
              <a:t>while</a:t>
            </a:r>
            <a:r>
              <a:rPr lang="it-IT" sz="1400" dirty="0">
                <a:latin typeface="Times New Roman"/>
                <a:cs typeface="Times New Roman"/>
              </a:rPr>
              <a:t> the back of the case </a:t>
            </a:r>
            <a:r>
              <a:rPr lang="it-IT" sz="1400" dirty="0" err="1">
                <a:latin typeface="Times New Roman"/>
                <a:cs typeface="Times New Roman"/>
              </a:rPr>
              <a:t>is</a:t>
            </a:r>
            <a:r>
              <a:rPr lang="it-IT" sz="1400" dirty="0">
                <a:latin typeface="Times New Roman"/>
                <a:cs typeface="Times New Roman"/>
              </a:rPr>
              <a:t> </a:t>
            </a:r>
            <a:r>
              <a:rPr lang="it-IT" sz="1400" dirty="0" err="1">
                <a:latin typeface="Times New Roman"/>
                <a:cs typeface="Times New Roman"/>
              </a:rPr>
              <a:t>strengthened</a:t>
            </a:r>
            <a:r>
              <a:rPr lang="it-IT" sz="1400" dirty="0">
                <a:latin typeface="Times New Roman"/>
                <a:cs typeface="Times New Roman"/>
              </a:rPr>
              <a:t> by the </a:t>
            </a:r>
            <a:r>
              <a:rPr lang="it-IT" sz="1400" dirty="0" err="1">
                <a:latin typeface="Times New Roman"/>
                <a:cs typeface="Times New Roman"/>
              </a:rPr>
              <a:t>shield</a:t>
            </a:r>
            <a:r>
              <a:rPr lang="it-IT" sz="1400" dirty="0">
                <a:latin typeface="Times New Roman"/>
                <a:cs typeface="Times New Roman"/>
              </a:rPr>
              <a:t> :a </a:t>
            </a:r>
            <a:r>
              <a:rPr lang="it-IT" sz="1400" dirty="0" err="1">
                <a:latin typeface="Times New Roman"/>
                <a:cs typeface="Times New Roman"/>
              </a:rPr>
              <a:t>wooden</a:t>
            </a:r>
            <a:r>
              <a:rPr lang="it-IT" sz="1400" dirty="0">
                <a:latin typeface="Times New Roman"/>
                <a:cs typeface="Times New Roman"/>
              </a:rPr>
              <a:t> band </a:t>
            </a:r>
            <a:r>
              <a:rPr lang="it-IT" sz="1400" dirty="0" err="1">
                <a:latin typeface="Times New Roman"/>
                <a:cs typeface="Times New Roman"/>
              </a:rPr>
              <a:t>that</a:t>
            </a:r>
            <a:r>
              <a:rPr lang="it-IT" sz="1400" dirty="0">
                <a:latin typeface="Times New Roman"/>
                <a:cs typeface="Times New Roman"/>
              </a:rPr>
              <a:t> </a:t>
            </a:r>
            <a:r>
              <a:rPr lang="it-IT" sz="1400" dirty="0" err="1">
                <a:latin typeface="Times New Roman"/>
                <a:cs typeface="Times New Roman"/>
              </a:rPr>
              <a:t>sorrounds</a:t>
            </a:r>
            <a:r>
              <a:rPr lang="it-IT" sz="1400" dirty="0">
                <a:latin typeface="Times New Roman"/>
                <a:cs typeface="Times New Roman"/>
              </a:rPr>
              <a:t> the </a:t>
            </a:r>
            <a:r>
              <a:rPr lang="it-IT" sz="1400" dirty="0" err="1">
                <a:latin typeface="Times New Roman"/>
                <a:cs typeface="Times New Roman"/>
              </a:rPr>
              <a:t>soundboard</a:t>
            </a:r>
            <a:r>
              <a:rPr lang="it-IT" sz="1400" dirty="0">
                <a:latin typeface="Times New Roman"/>
                <a:cs typeface="Times New Roman"/>
              </a:rPr>
              <a:t> of the </a:t>
            </a:r>
            <a:r>
              <a:rPr lang="it-IT" sz="1400" dirty="0" err="1">
                <a:latin typeface="Times New Roman"/>
                <a:cs typeface="Times New Roman"/>
              </a:rPr>
              <a:t>perimeter</a:t>
            </a:r>
            <a:r>
              <a:rPr lang="it-IT" sz="1400" dirty="0">
                <a:latin typeface="Times New Roman"/>
                <a:cs typeface="Times New Roman"/>
              </a:rPr>
              <a:t>. The </a:t>
            </a:r>
            <a:r>
              <a:rPr lang="it-IT" sz="1400" dirty="0" err="1">
                <a:latin typeface="Times New Roman"/>
                <a:cs typeface="Times New Roman"/>
              </a:rPr>
              <a:t>classic</a:t>
            </a:r>
            <a:r>
              <a:rPr lang="it-IT" sz="1400" dirty="0">
                <a:latin typeface="Times New Roman"/>
                <a:cs typeface="Times New Roman"/>
              </a:rPr>
              <a:t> </a:t>
            </a:r>
            <a:r>
              <a:rPr lang="it-IT" sz="1400" dirty="0" err="1">
                <a:latin typeface="Times New Roman"/>
                <a:cs typeface="Times New Roman"/>
              </a:rPr>
              <a:t>mandolinhas</a:t>
            </a:r>
            <a:r>
              <a:rPr lang="it-IT" sz="1400" dirty="0">
                <a:latin typeface="Times New Roman"/>
                <a:cs typeface="Times New Roman"/>
              </a:rPr>
              <a:t> a delicate and </a:t>
            </a:r>
            <a:r>
              <a:rPr lang="it-IT" sz="1400" dirty="0" err="1">
                <a:latin typeface="Times New Roman"/>
                <a:cs typeface="Times New Roman"/>
              </a:rPr>
              <a:t>very</a:t>
            </a:r>
            <a:r>
              <a:rPr lang="it-IT" sz="1400" dirty="0">
                <a:latin typeface="Times New Roman"/>
                <a:cs typeface="Times New Roman"/>
              </a:rPr>
              <a:t> </a:t>
            </a:r>
            <a:r>
              <a:rPr lang="it-IT" sz="1400" dirty="0" err="1">
                <a:latin typeface="Times New Roman"/>
                <a:cs typeface="Times New Roman"/>
              </a:rPr>
              <a:t>expressive</a:t>
            </a:r>
            <a:r>
              <a:rPr lang="it-IT" sz="1400" dirty="0">
                <a:latin typeface="Times New Roman"/>
                <a:cs typeface="Times New Roman"/>
              </a:rPr>
              <a:t> </a:t>
            </a:r>
            <a:r>
              <a:rPr lang="it-IT" sz="1400" dirty="0" err="1">
                <a:latin typeface="Times New Roman"/>
                <a:cs typeface="Times New Roman"/>
              </a:rPr>
              <a:t>tone</a:t>
            </a:r>
            <a:r>
              <a:rPr lang="it-IT" sz="1400" dirty="0">
                <a:latin typeface="Times New Roman"/>
                <a:cs typeface="Times New Roman"/>
              </a:rPr>
              <a:t> and the sound </a:t>
            </a:r>
            <a:r>
              <a:rPr lang="it-IT" sz="1400" dirty="0" err="1">
                <a:latin typeface="Times New Roman"/>
                <a:cs typeface="Times New Roman"/>
              </a:rPr>
              <a:t>is</a:t>
            </a:r>
            <a:r>
              <a:rPr lang="it-IT" sz="1400" dirty="0">
                <a:latin typeface="Times New Roman"/>
                <a:cs typeface="Times New Roman"/>
              </a:rPr>
              <a:t> </a:t>
            </a:r>
            <a:r>
              <a:rPr lang="it-IT" sz="1400" dirty="0" err="1">
                <a:latin typeface="Times New Roman"/>
                <a:cs typeface="Times New Roman"/>
              </a:rPr>
              <a:t>sweet</a:t>
            </a:r>
            <a:r>
              <a:rPr lang="it-IT" sz="1400" dirty="0">
                <a:latin typeface="Times New Roman"/>
                <a:cs typeface="Times New Roman"/>
              </a:rPr>
              <a:t> and argentine.</a:t>
            </a:r>
          </a:p>
        </p:txBody>
      </p:sp>
      <p:pic>
        <p:nvPicPr>
          <p:cNvPr id="5" name="Immagine 4"/>
          <p:cNvPicPr>
            <a:picLocks noChangeAspect="1"/>
          </p:cNvPicPr>
          <p:nvPr/>
        </p:nvPicPr>
        <p:blipFill>
          <a:blip r:embed="rId3"/>
          <a:stretch>
            <a:fillRect/>
          </a:stretch>
        </p:blipFill>
        <p:spPr>
          <a:xfrm>
            <a:off x="7236436" y="1124043"/>
            <a:ext cx="1312527" cy="1750583"/>
          </a:xfrm>
          <a:prstGeom prst="rect">
            <a:avLst/>
          </a:prstGeom>
        </p:spPr>
      </p:pic>
      <p:sp>
        <p:nvSpPr>
          <p:cNvPr id="6" name="CasellaDiTesto 5"/>
          <p:cNvSpPr txBox="1"/>
          <p:nvPr/>
        </p:nvSpPr>
        <p:spPr>
          <a:xfrm>
            <a:off x="457200" y="3081362"/>
            <a:ext cx="6133742"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t-IT" sz="1400" b="1" dirty="0">
                <a:latin typeface="Times New Roman"/>
                <a:cs typeface="Times New Roman"/>
              </a:rPr>
              <a:t>The </a:t>
            </a:r>
            <a:r>
              <a:rPr lang="it-IT" sz="1400" b="1" dirty="0" err="1">
                <a:latin typeface="Times New Roman"/>
                <a:cs typeface="Times New Roman"/>
              </a:rPr>
              <a:t>Italian</a:t>
            </a:r>
            <a:r>
              <a:rPr lang="it-IT" sz="1400" b="1" dirty="0">
                <a:latin typeface="Times New Roman"/>
                <a:cs typeface="Times New Roman"/>
              </a:rPr>
              <a:t> </a:t>
            </a:r>
            <a:r>
              <a:rPr lang="it-IT" sz="1400" b="1" dirty="0" err="1">
                <a:latin typeface="Times New Roman"/>
                <a:cs typeface="Times New Roman"/>
              </a:rPr>
              <a:t>nordic</a:t>
            </a:r>
            <a:r>
              <a:rPr lang="it-IT" sz="1400" b="1" dirty="0">
                <a:latin typeface="Times New Roman"/>
                <a:cs typeface="Times New Roman"/>
              </a:rPr>
              <a:t> </a:t>
            </a:r>
            <a:r>
              <a:rPr lang="it-IT" sz="1400" b="1" dirty="0" err="1">
                <a:latin typeface="Times New Roman"/>
                <a:cs typeface="Times New Roman"/>
              </a:rPr>
              <a:t>mandolin</a:t>
            </a:r>
            <a:r>
              <a:rPr lang="it-IT" sz="1400" b="1" dirty="0">
                <a:latin typeface="Times New Roman"/>
                <a:cs typeface="Times New Roman"/>
              </a:rPr>
              <a:t> </a:t>
            </a:r>
            <a:r>
              <a:rPr lang="it-IT" sz="1400" dirty="0" err="1">
                <a:latin typeface="Times New Roman"/>
                <a:cs typeface="Times New Roman"/>
              </a:rPr>
              <a:t>is</a:t>
            </a:r>
            <a:r>
              <a:rPr lang="it-IT" sz="1400" dirty="0">
                <a:latin typeface="Times New Roman"/>
                <a:cs typeface="Times New Roman"/>
              </a:rPr>
              <a:t> </a:t>
            </a:r>
            <a:r>
              <a:rPr lang="it-IT" sz="1400" dirty="0" err="1">
                <a:latin typeface="Times New Roman"/>
                <a:cs typeface="Times New Roman"/>
              </a:rPr>
              <a:t>very</a:t>
            </a:r>
            <a:r>
              <a:rPr lang="it-IT" sz="1400" dirty="0">
                <a:latin typeface="Times New Roman"/>
                <a:cs typeface="Times New Roman"/>
              </a:rPr>
              <a:t> </a:t>
            </a:r>
            <a:r>
              <a:rPr lang="it-IT" sz="1400" dirty="0" err="1">
                <a:latin typeface="Times New Roman"/>
                <a:cs typeface="Times New Roman"/>
              </a:rPr>
              <a:t>similar</a:t>
            </a:r>
            <a:r>
              <a:rPr lang="it-IT" sz="1400" dirty="0">
                <a:latin typeface="Times New Roman"/>
                <a:cs typeface="Times New Roman"/>
              </a:rPr>
              <a:t> to the </a:t>
            </a:r>
            <a:r>
              <a:rPr lang="it-IT" sz="1400" dirty="0" err="1">
                <a:latin typeface="Times New Roman"/>
                <a:cs typeface="Times New Roman"/>
              </a:rPr>
              <a:t>previous</a:t>
            </a:r>
            <a:r>
              <a:rPr lang="it-IT" sz="1400" dirty="0">
                <a:latin typeface="Times New Roman"/>
                <a:cs typeface="Times New Roman"/>
              </a:rPr>
              <a:t> one with the </a:t>
            </a:r>
            <a:r>
              <a:rPr lang="it-IT" sz="1400" dirty="0" err="1">
                <a:latin typeface="Times New Roman"/>
                <a:cs typeface="Times New Roman"/>
              </a:rPr>
              <a:t>only</a:t>
            </a:r>
            <a:r>
              <a:rPr lang="it-IT" sz="1400" dirty="0">
                <a:latin typeface="Times New Roman"/>
                <a:cs typeface="Times New Roman"/>
              </a:rPr>
              <a:t> </a:t>
            </a:r>
            <a:r>
              <a:rPr lang="it-IT" sz="1400" dirty="0" err="1">
                <a:latin typeface="Times New Roman"/>
                <a:cs typeface="Times New Roman"/>
              </a:rPr>
              <a:t>characteristic</a:t>
            </a:r>
            <a:r>
              <a:rPr lang="it-IT" sz="1400" dirty="0">
                <a:latin typeface="Times New Roman"/>
                <a:cs typeface="Times New Roman"/>
              </a:rPr>
              <a:t> </a:t>
            </a:r>
            <a:r>
              <a:rPr lang="it-IT" sz="1400" dirty="0" err="1">
                <a:latin typeface="Times New Roman"/>
                <a:cs typeface="Times New Roman"/>
              </a:rPr>
              <a:t>that</a:t>
            </a:r>
            <a:r>
              <a:rPr lang="it-IT" sz="1400" dirty="0">
                <a:latin typeface="Times New Roman"/>
                <a:cs typeface="Times New Roman"/>
              </a:rPr>
              <a:t> the </a:t>
            </a:r>
            <a:r>
              <a:rPr lang="it-IT" sz="1400" dirty="0" err="1">
                <a:latin typeface="Times New Roman"/>
                <a:cs typeface="Times New Roman"/>
              </a:rPr>
              <a:t>shield</a:t>
            </a:r>
            <a:r>
              <a:rPr lang="it-IT" sz="1400" dirty="0">
                <a:latin typeface="Times New Roman"/>
                <a:cs typeface="Times New Roman"/>
              </a:rPr>
              <a:t> </a:t>
            </a:r>
            <a:r>
              <a:rPr lang="it-IT" sz="1400" dirty="0" err="1">
                <a:latin typeface="Times New Roman"/>
                <a:cs typeface="Times New Roman"/>
              </a:rPr>
              <a:t>is</a:t>
            </a:r>
            <a:r>
              <a:rPr lang="it-IT" sz="1400" dirty="0">
                <a:latin typeface="Times New Roman"/>
                <a:cs typeface="Times New Roman"/>
              </a:rPr>
              <a:t> </a:t>
            </a:r>
            <a:r>
              <a:rPr lang="it-IT" sz="1400" dirty="0" err="1">
                <a:latin typeface="Times New Roman"/>
                <a:cs typeface="Times New Roman"/>
              </a:rPr>
              <a:t>langer</a:t>
            </a:r>
            <a:r>
              <a:rPr lang="it-IT" sz="1400" dirty="0">
                <a:latin typeface="Times New Roman"/>
                <a:cs typeface="Times New Roman"/>
              </a:rPr>
              <a:t>. The bottom </a:t>
            </a:r>
            <a:r>
              <a:rPr lang="it-IT" sz="1400" dirty="0" err="1">
                <a:latin typeface="Times New Roman"/>
                <a:cs typeface="Times New Roman"/>
              </a:rPr>
              <a:t>is</a:t>
            </a:r>
            <a:r>
              <a:rPr lang="it-IT" sz="1400" dirty="0">
                <a:latin typeface="Times New Roman"/>
                <a:cs typeface="Times New Roman"/>
              </a:rPr>
              <a:t> </a:t>
            </a:r>
            <a:r>
              <a:rPr lang="it-IT" sz="1400" dirty="0" err="1">
                <a:latin typeface="Times New Roman"/>
                <a:cs typeface="Times New Roman"/>
              </a:rPr>
              <a:t>flat</a:t>
            </a:r>
            <a:r>
              <a:rPr lang="it-IT" sz="1400" dirty="0">
                <a:latin typeface="Times New Roman"/>
                <a:cs typeface="Times New Roman"/>
              </a:rPr>
              <a:t>; the </a:t>
            </a:r>
            <a:r>
              <a:rPr lang="it-IT" sz="1400" dirty="0" err="1">
                <a:latin typeface="Times New Roman"/>
                <a:cs typeface="Times New Roman"/>
              </a:rPr>
              <a:t>instrument</a:t>
            </a:r>
            <a:r>
              <a:rPr lang="it-IT" sz="1400" dirty="0">
                <a:latin typeface="Times New Roman"/>
                <a:cs typeface="Times New Roman"/>
              </a:rPr>
              <a:t> </a:t>
            </a:r>
            <a:r>
              <a:rPr lang="it-IT" sz="1400" dirty="0" err="1">
                <a:latin typeface="Times New Roman"/>
                <a:cs typeface="Times New Roman"/>
              </a:rPr>
              <a:t>has</a:t>
            </a:r>
            <a:r>
              <a:rPr lang="it-IT" sz="1400" dirty="0">
                <a:latin typeface="Times New Roman"/>
                <a:cs typeface="Times New Roman"/>
              </a:rPr>
              <a:t> </a:t>
            </a:r>
            <a:r>
              <a:rPr lang="it-IT" sz="1400" dirty="0" err="1">
                <a:latin typeface="Times New Roman"/>
                <a:cs typeface="Times New Roman"/>
              </a:rPr>
              <a:t>better</a:t>
            </a:r>
            <a:r>
              <a:rPr lang="it-IT" sz="1400" dirty="0">
                <a:latin typeface="Times New Roman"/>
                <a:cs typeface="Times New Roman"/>
              </a:rPr>
              <a:t> </a:t>
            </a:r>
            <a:r>
              <a:rPr lang="it-IT" sz="1400" dirty="0" err="1">
                <a:latin typeface="Times New Roman"/>
                <a:cs typeface="Times New Roman"/>
              </a:rPr>
              <a:t>projection</a:t>
            </a:r>
            <a:r>
              <a:rPr lang="it-IT" sz="1400" dirty="0">
                <a:latin typeface="Times New Roman"/>
                <a:cs typeface="Times New Roman"/>
              </a:rPr>
              <a:t> </a:t>
            </a:r>
            <a:r>
              <a:rPr lang="it-IT" sz="1400" dirty="0" err="1">
                <a:latin typeface="Times New Roman"/>
                <a:cs typeface="Times New Roman"/>
              </a:rPr>
              <a:t>capability</a:t>
            </a:r>
            <a:r>
              <a:rPr lang="it-IT" sz="1400" dirty="0">
                <a:latin typeface="Times New Roman"/>
                <a:cs typeface="Times New Roman"/>
              </a:rPr>
              <a:t> and </a:t>
            </a:r>
            <a:r>
              <a:rPr lang="it-IT" sz="1400" dirty="0" err="1">
                <a:latin typeface="Times New Roman"/>
                <a:cs typeface="Times New Roman"/>
              </a:rPr>
              <a:t>is</a:t>
            </a:r>
            <a:r>
              <a:rPr lang="it-IT" sz="1400" dirty="0">
                <a:latin typeface="Times New Roman"/>
                <a:cs typeface="Times New Roman"/>
              </a:rPr>
              <a:t> </a:t>
            </a:r>
            <a:r>
              <a:rPr lang="it-IT" sz="1400" dirty="0" err="1">
                <a:latin typeface="Times New Roman"/>
                <a:cs typeface="Times New Roman"/>
              </a:rPr>
              <a:t>used</a:t>
            </a:r>
            <a:r>
              <a:rPr lang="it-IT" sz="1400" dirty="0">
                <a:latin typeface="Times New Roman"/>
                <a:cs typeface="Times New Roman"/>
              </a:rPr>
              <a:t> for more aggressive use.</a:t>
            </a:r>
          </a:p>
        </p:txBody>
      </p:sp>
      <p:sp>
        <p:nvSpPr>
          <p:cNvPr id="4" name="CasellaDiTesto 3"/>
          <p:cNvSpPr txBox="1"/>
          <p:nvPr/>
        </p:nvSpPr>
        <p:spPr>
          <a:xfrm>
            <a:off x="502120" y="4321783"/>
            <a:ext cx="6202659"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t-IT" sz="1400" b="1" dirty="0">
                <a:latin typeface="Times New Roman" pitchFamily="18" charset="0"/>
                <a:cs typeface="Times New Roman" pitchFamily="18" charset="0"/>
              </a:rPr>
              <a:t>The </a:t>
            </a:r>
            <a:r>
              <a:rPr lang="it-IT" sz="1400" b="1" dirty="0" err="1">
                <a:latin typeface="Times New Roman" pitchFamily="18" charset="0"/>
                <a:cs typeface="Times New Roman" pitchFamily="18" charset="0"/>
              </a:rPr>
              <a:t>Portuguese</a:t>
            </a:r>
            <a:r>
              <a:rPr lang="it-IT" sz="1400" b="1" dirty="0">
                <a:latin typeface="Times New Roman" pitchFamily="18" charset="0"/>
                <a:cs typeface="Times New Roman" pitchFamily="18" charset="0"/>
              </a:rPr>
              <a:t> </a:t>
            </a:r>
            <a:r>
              <a:rPr lang="it-IT" sz="1400" b="1" dirty="0" err="1">
                <a:latin typeface="Times New Roman" pitchFamily="18" charset="0"/>
                <a:cs typeface="Times New Roman" pitchFamily="18" charset="0"/>
              </a:rPr>
              <a:t>mandolin</a:t>
            </a:r>
            <a:r>
              <a:rPr lang="it-IT" sz="1400" b="1" dirty="0">
                <a:latin typeface="Times New Roman" pitchFamily="18" charset="0"/>
                <a:cs typeface="Times New Roman" pitchFamily="18" charset="0"/>
              </a:rPr>
              <a:t>, </a:t>
            </a:r>
            <a:r>
              <a:rPr lang="it-IT" sz="1400" dirty="0" err="1">
                <a:latin typeface="Times New Roman" pitchFamily="18" charset="0"/>
                <a:cs typeface="Times New Roman" pitchFamily="18" charset="0"/>
              </a:rPr>
              <a:t>also</a:t>
            </a:r>
            <a:r>
              <a:rPr lang="it-IT" sz="1400" dirty="0">
                <a:latin typeface="Times New Roman" pitchFamily="18" charset="0"/>
                <a:cs typeface="Times New Roman" pitchFamily="18" charset="0"/>
              </a:rPr>
              <a:t> </a:t>
            </a:r>
            <a:r>
              <a:rPr lang="it-IT" sz="1400" dirty="0" err="1">
                <a:latin typeface="Times New Roman" pitchFamily="18" charset="0"/>
                <a:cs typeface="Times New Roman" pitchFamily="18" charset="0"/>
              </a:rPr>
              <a:t>called</a:t>
            </a:r>
            <a:r>
              <a:rPr lang="it-IT" sz="1400" i="1" dirty="0">
                <a:latin typeface="Times New Roman" pitchFamily="18" charset="0"/>
                <a:cs typeface="Times New Roman" pitchFamily="18" charset="0"/>
              </a:rPr>
              <a:t> </a:t>
            </a:r>
            <a:r>
              <a:rPr lang="it-IT" sz="1400" i="1" dirty="0" err="1">
                <a:latin typeface="Times New Roman" pitchFamily="18" charset="0"/>
                <a:cs typeface="Times New Roman" pitchFamily="18" charset="0"/>
              </a:rPr>
              <a:t>bandolim</a:t>
            </a:r>
            <a:r>
              <a:rPr lang="it-IT" sz="1400" i="1" dirty="0">
                <a:latin typeface="Times New Roman" pitchFamily="18" charset="0"/>
                <a:cs typeface="Times New Roman" pitchFamily="18" charset="0"/>
              </a:rPr>
              <a:t> </a:t>
            </a:r>
            <a:r>
              <a:rPr lang="it-IT" sz="1400" dirty="0" err="1">
                <a:latin typeface="Times New Roman" pitchFamily="18" charset="0"/>
                <a:cs typeface="Times New Roman" pitchFamily="18" charset="0"/>
              </a:rPr>
              <a:t>has</a:t>
            </a:r>
            <a:r>
              <a:rPr lang="it-IT" sz="1400" dirty="0">
                <a:latin typeface="Times New Roman" pitchFamily="18" charset="0"/>
                <a:cs typeface="Times New Roman" pitchFamily="18" charset="0"/>
              </a:rPr>
              <a:t> the </a:t>
            </a:r>
            <a:r>
              <a:rPr lang="it-IT" sz="1400" dirty="0" err="1">
                <a:latin typeface="Times New Roman" pitchFamily="18" charset="0"/>
                <a:cs typeface="Times New Roman" pitchFamily="18" charset="0"/>
              </a:rPr>
              <a:t>table</a:t>
            </a:r>
            <a:r>
              <a:rPr lang="it-IT" sz="1400" dirty="0">
                <a:latin typeface="Times New Roman" pitchFamily="18" charset="0"/>
                <a:cs typeface="Times New Roman" pitchFamily="18" charset="0"/>
              </a:rPr>
              <a:t> </a:t>
            </a:r>
            <a:r>
              <a:rPr lang="it-IT" sz="1400" dirty="0" err="1">
                <a:latin typeface="Times New Roman" pitchFamily="18" charset="0"/>
                <a:cs typeface="Times New Roman" pitchFamily="18" charset="0"/>
              </a:rPr>
              <a:t>very</a:t>
            </a:r>
            <a:r>
              <a:rPr lang="it-IT" sz="1400" dirty="0">
                <a:latin typeface="Times New Roman" pitchFamily="18" charset="0"/>
                <a:cs typeface="Times New Roman" pitchFamily="18" charset="0"/>
              </a:rPr>
              <a:t> wide and </a:t>
            </a:r>
            <a:r>
              <a:rPr lang="it-IT" sz="1400" dirty="0" err="1">
                <a:latin typeface="Times New Roman" pitchFamily="18" charset="0"/>
                <a:cs typeface="Times New Roman" pitchFamily="18" charset="0"/>
              </a:rPr>
              <a:t>has</a:t>
            </a:r>
            <a:r>
              <a:rPr lang="it-IT" sz="1400" dirty="0">
                <a:latin typeface="Times New Roman" pitchFamily="18" charset="0"/>
                <a:cs typeface="Times New Roman" pitchFamily="18" charset="0"/>
              </a:rPr>
              <a:t> </a:t>
            </a:r>
            <a:r>
              <a:rPr lang="it-IT" sz="1400" dirty="0" err="1">
                <a:latin typeface="Times New Roman" pitchFamily="18" charset="0"/>
                <a:cs typeface="Times New Roman" pitchFamily="18" charset="0"/>
              </a:rPr>
              <a:t>parallel</a:t>
            </a:r>
            <a:r>
              <a:rPr lang="it-IT" sz="1400" dirty="0">
                <a:latin typeface="Times New Roman" pitchFamily="18" charset="0"/>
                <a:cs typeface="Times New Roman" pitchFamily="18" charset="0"/>
              </a:rPr>
              <a:t> chains </a:t>
            </a:r>
            <a:r>
              <a:rPr lang="it-IT" sz="1400" dirty="0" err="1">
                <a:latin typeface="Times New Roman" pitchFamily="18" charset="0"/>
                <a:cs typeface="Times New Roman" pitchFamily="18" charset="0"/>
              </a:rPr>
              <a:t>arranged</a:t>
            </a:r>
            <a:r>
              <a:rPr lang="it-IT" sz="1400" dirty="0">
                <a:latin typeface="Times New Roman" pitchFamily="18" charset="0"/>
                <a:cs typeface="Times New Roman" pitchFamily="18" charset="0"/>
              </a:rPr>
              <a:t> </a:t>
            </a:r>
            <a:r>
              <a:rPr lang="it-IT" sz="1400" dirty="0" err="1">
                <a:latin typeface="Times New Roman" pitchFamily="18" charset="0"/>
                <a:cs typeface="Times New Roman" pitchFamily="18" charset="0"/>
              </a:rPr>
              <a:t>perpendicularly</a:t>
            </a:r>
            <a:r>
              <a:rPr lang="it-IT" sz="1400" dirty="0">
                <a:latin typeface="Times New Roman" pitchFamily="18" charset="0"/>
                <a:cs typeface="Times New Roman" pitchFamily="18" charset="0"/>
              </a:rPr>
              <a:t> to the </a:t>
            </a:r>
            <a:r>
              <a:rPr lang="it-IT" sz="1400" dirty="0" err="1">
                <a:latin typeface="Times New Roman" pitchFamily="18" charset="0"/>
                <a:cs typeface="Times New Roman" pitchFamily="18" charset="0"/>
              </a:rPr>
              <a:t>centerline</a:t>
            </a:r>
            <a:r>
              <a:rPr lang="it-IT" sz="1400" dirty="0">
                <a:latin typeface="Times New Roman" pitchFamily="18" charset="0"/>
                <a:cs typeface="Times New Roman" pitchFamily="18" charset="0"/>
              </a:rPr>
              <a:t> . The </a:t>
            </a:r>
            <a:r>
              <a:rPr lang="it-IT" sz="1400" dirty="0" err="1">
                <a:latin typeface="Times New Roman" pitchFamily="18" charset="0"/>
                <a:cs typeface="Times New Roman" pitchFamily="18" charset="0"/>
              </a:rPr>
              <a:t>handle</a:t>
            </a:r>
            <a:r>
              <a:rPr lang="it-IT" sz="1400" dirty="0">
                <a:latin typeface="Times New Roman" pitchFamily="18" charset="0"/>
                <a:cs typeface="Times New Roman" pitchFamily="18" charset="0"/>
              </a:rPr>
              <a:t> </a:t>
            </a:r>
            <a:r>
              <a:rPr lang="it-IT" sz="1400" dirty="0" err="1">
                <a:latin typeface="Times New Roman" pitchFamily="18" charset="0"/>
                <a:cs typeface="Times New Roman" pitchFamily="18" charset="0"/>
              </a:rPr>
              <a:t>joins</a:t>
            </a:r>
            <a:r>
              <a:rPr lang="it-IT" sz="1400" dirty="0">
                <a:latin typeface="Times New Roman" pitchFamily="18" charset="0"/>
                <a:cs typeface="Times New Roman" pitchFamily="18" charset="0"/>
              </a:rPr>
              <a:t> the case in a more </a:t>
            </a:r>
            <a:r>
              <a:rPr lang="it-IT" sz="1400" dirty="0" err="1">
                <a:latin typeface="Times New Roman" pitchFamily="18" charset="0"/>
                <a:cs typeface="Times New Roman" pitchFamily="18" charset="0"/>
              </a:rPr>
              <a:t>backward</a:t>
            </a:r>
            <a:r>
              <a:rPr lang="it-IT" sz="1400" dirty="0">
                <a:latin typeface="Times New Roman" pitchFamily="18" charset="0"/>
                <a:cs typeface="Times New Roman" pitchFamily="18" charset="0"/>
              </a:rPr>
              <a:t> position </a:t>
            </a:r>
            <a:r>
              <a:rPr lang="it-IT" sz="1400" dirty="0" err="1">
                <a:latin typeface="Times New Roman" pitchFamily="18" charset="0"/>
                <a:cs typeface="Times New Roman" pitchFamily="18" charset="0"/>
              </a:rPr>
              <a:t>than</a:t>
            </a:r>
            <a:r>
              <a:rPr lang="it-IT" sz="1400" dirty="0">
                <a:latin typeface="Times New Roman" pitchFamily="18" charset="0"/>
                <a:cs typeface="Times New Roman" pitchFamily="18" charset="0"/>
              </a:rPr>
              <a:t> the </a:t>
            </a:r>
            <a:r>
              <a:rPr lang="it-IT" sz="1400" dirty="0" err="1">
                <a:latin typeface="Times New Roman" pitchFamily="18" charset="0"/>
                <a:cs typeface="Times New Roman" pitchFamily="18" charset="0"/>
              </a:rPr>
              <a:t>classic</a:t>
            </a:r>
            <a:r>
              <a:rPr lang="it-IT" sz="1400" dirty="0">
                <a:latin typeface="Times New Roman" pitchFamily="18" charset="0"/>
                <a:cs typeface="Times New Roman" pitchFamily="18" charset="0"/>
              </a:rPr>
              <a:t> </a:t>
            </a:r>
            <a:r>
              <a:rPr lang="it-IT" sz="1400" dirty="0" err="1">
                <a:latin typeface="Times New Roman" pitchFamily="18" charset="0"/>
                <a:cs typeface="Times New Roman" pitchFamily="18" charset="0"/>
              </a:rPr>
              <a:t>one</a:t>
            </a:r>
            <a:r>
              <a:rPr lang="it-IT" sz="1400" dirty="0">
                <a:latin typeface="Times New Roman" pitchFamily="18" charset="0"/>
                <a:cs typeface="Times New Roman" pitchFamily="18" charset="0"/>
              </a:rPr>
              <a:t> and </a:t>
            </a:r>
            <a:r>
              <a:rPr lang="it-IT" sz="1400" dirty="0" err="1">
                <a:latin typeface="Times New Roman" pitchFamily="18" charset="0"/>
                <a:cs typeface="Times New Roman" pitchFamily="18" charset="0"/>
              </a:rPr>
              <a:t>has</a:t>
            </a:r>
            <a:r>
              <a:rPr lang="it-IT" sz="1400" dirty="0">
                <a:latin typeface="Times New Roman" pitchFamily="18" charset="0"/>
                <a:cs typeface="Times New Roman" pitchFamily="18" charset="0"/>
              </a:rPr>
              <a:t> a </a:t>
            </a:r>
            <a:r>
              <a:rPr lang="it-IT" sz="1400" dirty="0" err="1">
                <a:latin typeface="Times New Roman" pitchFamily="18" charset="0"/>
                <a:cs typeface="Times New Roman" pitchFamily="18" charset="0"/>
              </a:rPr>
              <a:t>thin</a:t>
            </a:r>
            <a:r>
              <a:rPr lang="it-IT" sz="1400" dirty="0">
                <a:latin typeface="Times New Roman" pitchFamily="18" charset="0"/>
                <a:cs typeface="Times New Roman" pitchFamily="18" charset="0"/>
              </a:rPr>
              <a:t> </a:t>
            </a:r>
            <a:r>
              <a:rPr lang="it-IT" sz="1400" dirty="0" err="1">
                <a:latin typeface="Times New Roman" pitchFamily="18" charset="0"/>
                <a:cs typeface="Times New Roman" pitchFamily="18" charset="0"/>
              </a:rPr>
              <a:t>dorsal</a:t>
            </a:r>
            <a:r>
              <a:rPr lang="it-IT" sz="1400" dirty="0">
                <a:latin typeface="Times New Roman" pitchFamily="18" charset="0"/>
                <a:cs typeface="Times New Roman" pitchFamily="18" charset="0"/>
              </a:rPr>
              <a:t> </a:t>
            </a:r>
            <a:r>
              <a:rPr lang="it-IT" sz="1400" dirty="0" err="1">
                <a:latin typeface="Times New Roman" pitchFamily="18" charset="0"/>
                <a:cs typeface="Times New Roman" pitchFamily="18" charset="0"/>
              </a:rPr>
              <a:t>profile</a:t>
            </a:r>
            <a:r>
              <a:rPr lang="it-IT" sz="1400" dirty="0">
                <a:latin typeface="Times New Roman" pitchFamily="18" charset="0"/>
                <a:cs typeface="Times New Roman" pitchFamily="18" charset="0"/>
              </a:rPr>
              <a:t> </a:t>
            </a:r>
            <a:r>
              <a:rPr lang="it-IT" sz="1400" dirty="0" err="1">
                <a:latin typeface="Times New Roman" pitchFamily="18" charset="0"/>
                <a:cs typeface="Times New Roman" pitchFamily="18" charset="0"/>
              </a:rPr>
              <a:t>favoring</a:t>
            </a:r>
            <a:r>
              <a:rPr lang="it-IT" sz="1400" dirty="0">
                <a:latin typeface="Times New Roman" pitchFamily="18" charset="0"/>
                <a:cs typeface="Times New Roman" pitchFamily="18" charset="0"/>
              </a:rPr>
              <a:t> the </a:t>
            </a:r>
            <a:r>
              <a:rPr lang="it-IT" sz="1400" dirty="0" err="1">
                <a:latin typeface="Times New Roman" pitchFamily="18" charset="0"/>
                <a:cs typeface="Times New Roman" pitchFamily="18" charset="0"/>
              </a:rPr>
              <a:t>emission</a:t>
            </a:r>
            <a:r>
              <a:rPr lang="it-IT" sz="1400" dirty="0">
                <a:latin typeface="Times New Roman" pitchFamily="18" charset="0"/>
                <a:cs typeface="Times New Roman" pitchFamily="18" charset="0"/>
              </a:rPr>
              <a:t> of more acute </a:t>
            </a:r>
            <a:r>
              <a:rPr lang="it-IT" sz="1400" dirty="0" err="1">
                <a:latin typeface="Times New Roman" pitchFamily="18" charset="0"/>
                <a:cs typeface="Times New Roman" pitchFamily="18" charset="0"/>
              </a:rPr>
              <a:t>sounds</a:t>
            </a:r>
            <a:r>
              <a:rPr lang="it-IT" sz="1400" dirty="0">
                <a:latin typeface="Times New Roman" pitchFamily="18" charset="0"/>
                <a:cs typeface="Times New Roman" pitchFamily="18" charset="0"/>
              </a:rPr>
              <a:t>.</a:t>
            </a:r>
            <a:endParaRPr lang="it-IT" sz="1400" i="1" dirty="0">
              <a:latin typeface="Times New Roman" pitchFamily="18" charset="0"/>
              <a:cs typeface="Times New Roman" pitchFamily="18" charset="0"/>
            </a:endParaRPr>
          </a:p>
        </p:txBody>
      </p:sp>
    </p:spTree>
    <p:extLst>
      <p:ext uri="{BB962C8B-B14F-4D97-AF65-F5344CB8AC3E}">
        <p14:creationId xmlns:p14="http://schemas.microsoft.com/office/powerpoint/2010/main" val="1407987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le parti del mandolino .png"/>
          <p:cNvPicPr>
            <a:picLocks noGrp="1" noChangeAspect="1"/>
          </p:cNvPicPr>
          <p:nvPr>
            <p:ph idx="1"/>
          </p:nvPr>
        </p:nvPicPr>
        <p:blipFill rotWithShape="1">
          <a:blip r:embed="rId2">
            <a:extLst>
              <a:ext uri="{28A0092B-C50C-407E-A947-70E740481C1C}">
                <a14:useLocalDpi xmlns:a14="http://schemas.microsoft.com/office/drawing/2010/main" val="0"/>
              </a:ext>
            </a:extLst>
          </a:blip>
          <a:srcRect l="-95859" r="-95859"/>
          <a:stretch/>
        </p:blipFill>
        <p:spPr>
          <a:xfrm>
            <a:off x="3825851" y="1417638"/>
            <a:ext cx="5318150" cy="4858804"/>
          </a:xfrm>
        </p:spPr>
      </p:pic>
      <p:sp>
        <p:nvSpPr>
          <p:cNvPr id="2" name="Titolo 1"/>
          <p:cNvSpPr>
            <a:spLocks noGrp="1"/>
          </p:cNvSpPr>
          <p:nvPr>
            <p:ph type="title"/>
          </p:nvPr>
        </p:nvSpPr>
        <p:spPr/>
        <p:txBody>
          <a:bodyPr>
            <a:normAutofit/>
          </a:bodyPr>
          <a:lstStyle/>
          <a:p>
            <a:r>
              <a:rPr lang="it-IT" sz="2000" b="1" dirty="0">
                <a:latin typeface="Times New Roman" pitchFamily="18" charset="0"/>
                <a:cs typeface="Times New Roman" pitchFamily="18" charset="0"/>
              </a:rPr>
              <a:t>THE MANDOLIN: </a:t>
            </a:r>
            <a:r>
              <a:rPr lang="it-IT" sz="2000" b="1" dirty="0" err="1">
                <a:latin typeface="Times New Roman" pitchFamily="18" charset="0"/>
                <a:cs typeface="Times New Roman" pitchFamily="18" charset="0"/>
              </a:rPr>
              <a:t>characteristics</a:t>
            </a:r>
            <a:r>
              <a:rPr lang="it-IT" sz="2000" b="1" dirty="0">
                <a:latin typeface="Times New Roman" pitchFamily="18" charset="0"/>
                <a:cs typeface="Times New Roman" pitchFamily="18" charset="0"/>
              </a:rPr>
              <a:t> and </a:t>
            </a:r>
            <a:r>
              <a:rPr lang="it-IT" sz="2000" b="1" dirty="0" err="1">
                <a:latin typeface="Times New Roman" pitchFamily="18" charset="0"/>
                <a:cs typeface="Times New Roman" pitchFamily="18" charset="0"/>
              </a:rPr>
              <a:t>materials</a:t>
            </a:r>
            <a:endParaRPr lang="it-IT" sz="2000" b="1" dirty="0">
              <a:latin typeface="Times New Roman" pitchFamily="18" charset="0"/>
              <a:cs typeface="Times New Roman" pitchFamily="18" charset="0"/>
            </a:endParaRPr>
          </a:p>
        </p:txBody>
      </p:sp>
      <p:sp>
        <p:nvSpPr>
          <p:cNvPr id="7" name="CasellaDiTesto 6"/>
          <p:cNvSpPr txBox="1"/>
          <p:nvPr/>
        </p:nvSpPr>
        <p:spPr>
          <a:xfrm>
            <a:off x="143019" y="1516814"/>
            <a:ext cx="5773610" cy="2677656"/>
          </a:xfrm>
          <a:prstGeom prst="rect">
            <a:avLst/>
          </a:prstGeom>
          <a:noFill/>
        </p:spPr>
        <p:txBody>
          <a:bodyPr wrap="square" rtlCol="0">
            <a:spAutoFit/>
          </a:bodyPr>
          <a:lstStyle/>
          <a:p>
            <a:r>
              <a:rPr lang="en-US" sz="1400" dirty="0">
                <a:latin typeface="Times New Roman" pitchFamily="18" charset="0"/>
                <a:cs typeface="Times New Roman" pitchFamily="18" charset="0"/>
              </a:rPr>
              <a:t>The mandolin has a relatively short </a:t>
            </a:r>
            <a:r>
              <a:rPr lang="en-US" sz="1400" b="1" dirty="0">
                <a:latin typeface="Times New Roman" pitchFamily="18" charset="0"/>
                <a:cs typeface="Times New Roman" pitchFamily="18" charset="0"/>
              </a:rPr>
              <a:t>neck</a:t>
            </a:r>
            <a:r>
              <a:rPr lang="en-US" sz="1400" dirty="0">
                <a:latin typeface="Times New Roman" pitchFamily="18" charset="0"/>
                <a:cs typeface="Times New Roman" pitchFamily="18" charset="0"/>
              </a:rPr>
              <a:t> comprised of two main parts: a fingerboard and </a:t>
            </a:r>
            <a:r>
              <a:rPr lang="en-US" sz="1400" b="1" dirty="0">
                <a:latin typeface="Times New Roman" pitchFamily="18" charset="0"/>
                <a:cs typeface="Times New Roman" pitchFamily="18" charset="0"/>
              </a:rPr>
              <a:t>frets</a:t>
            </a:r>
            <a:r>
              <a:rPr lang="en-US" sz="1400" dirty="0">
                <a:latin typeface="Times New Roman" pitchFamily="18" charset="0"/>
                <a:cs typeface="Times New Roman" pitchFamily="18" charset="0"/>
              </a:rPr>
              <a:t>. The fingerboard is a flat piece of wood attached to the neck, while the frets are thin pieces of metal that are hammered into channels on the </a:t>
            </a:r>
            <a:r>
              <a:rPr lang="en-US" sz="1400" dirty="0" err="1">
                <a:latin typeface="Times New Roman" pitchFamily="18" charset="0"/>
                <a:cs typeface="Times New Roman" pitchFamily="18" charset="0"/>
              </a:rPr>
              <a:t>fretboard</a:t>
            </a:r>
            <a:r>
              <a:rPr lang="en-US" sz="1400" dirty="0">
                <a:latin typeface="Times New Roman" pitchFamily="18" charset="0"/>
                <a:cs typeface="Times New Roman" pitchFamily="18" charset="0"/>
              </a:rPr>
              <a:t>.</a:t>
            </a:r>
          </a:p>
          <a:p>
            <a:endParaRPr lang="en-US" sz="1400" dirty="0">
              <a:latin typeface="Times New Roman" pitchFamily="18" charset="0"/>
              <a:cs typeface="Times New Roman" pitchFamily="18" charset="0"/>
            </a:endParaRPr>
          </a:p>
          <a:p>
            <a:r>
              <a:rPr lang="en-US" sz="1400" dirty="0">
                <a:latin typeface="Times New Roman" pitchFamily="18" charset="0"/>
                <a:cs typeface="Times New Roman" pitchFamily="18" charset="0"/>
              </a:rPr>
              <a:t>The frets stop the vibration of the strings at a specific point along the neck of the instrument, creating a different pitch depending on the length of the string.</a:t>
            </a:r>
          </a:p>
          <a:p>
            <a:endParaRPr lang="en-US" sz="1400" dirty="0">
              <a:latin typeface="Times New Roman" pitchFamily="18" charset="0"/>
              <a:cs typeface="Times New Roman" pitchFamily="18" charset="0"/>
            </a:endParaRPr>
          </a:p>
          <a:p>
            <a:r>
              <a:rPr lang="en-US" sz="1400" dirty="0">
                <a:latin typeface="Times New Roman" pitchFamily="18" charset="0"/>
                <a:cs typeface="Times New Roman" pitchFamily="18" charset="0"/>
              </a:rPr>
              <a:t>The strings end at the final major part of the mandolin, its head. The head is a solid piece of wood that hosts the tuners, a set of eight pegs attached to gears that are turned to tighten or loosen the strings, which in turn raises or lowers the pitch of that string.</a:t>
            </a:r>
            <a:endParaRPr lang="it-IT" sz="1400" dirty="0">
              <a:latin typeface="Times New Roman" pitchFamily="18" charset="0"/>
              <a:cs typeface="Times New Roman" pitchFamily="18" charset="0"/>
            </a:endParaRPr>
          </a:p>
        </p:txBody>
      </p:sp>
      <p:sp>
        <p:nvSpPr>
          <p:cNvPr id="8" name="CasellaDiTesto 7"/>
          <p:cNvSpPr txBox="1"/>
          <p:nvPr/>
        </p:nvSpPr>
        <p:spPr>
          <a:xfrm>
            <a:off x="143019" y="4289119"/>
            <a:ext cx="4340424" cy="523220"/>
          </a:xfrm>
          <a:prstGeom prst="rect">
            <a:avLst/>
          </a:prstGeom>
          <a:noFill/>
        </p:spPr>
        <p:txBody>
          <a:bodyPr wrap="square" rtlCol="0">
            <a:spAutoFit/>
          </a:bodyPr>
          <a:lstStyle/>
          <a:p>
            <a:r>
              <a:rPr lang="en-US" sz="1400" dirty="0">
                <a:latin typeface="Times New Roman" pitchFamily="18" charset="0"/>
                <a:cs typeface="Times New Roman" pitchFamily="18" charset="0"/>
              </a:rPr>
              <a:t>The rope is a plate equipped with hooks to which the strings are normally fixed in harmonic steel.</a:t>
            </a:r>
            <a:endParaRPr lang="it-IT" sz="1400" dirty="0">
              <a:latin typeface="Times New Roman" pitchFamily="18" charset="0"/>
              <a:cs typeface="Times New Roman" pitchFamily="18" charset="0"/>
            </a:endParaRPr>
          </a:p>
        </p:txBody>
      </p:sp>
    </p:spTree>
    <p:extLst>
      <p:ext uri="{BB962C8B-B14F-4D97-AF65-F5344CB8AC3E}">
        <p14:creationId xmlns:p14="http://schemas.microsoft.com/office/powerpoint/2010/main" val="3506538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6243" y="1265531"/>
            <a:ext cx="5704942" cy="3503980"/>
          </a:xfrm>
        </p:spPr>
        <p:txBody>
          <a:bodyPr>
            <a:normAutofit fontScale="90000"/>
          </a:bodyPr>
          <a:lstStyle/>
          <a:p>
            <a:r>
              <a:rPr lang="it-IT" sz="1400" dirty="0">
                <a:latin typeface="Times New Roman" panose="02020603050405020304" pitchFamily="18" charset="0"/>
                <a:cs typeface="Times New Roman" panose="02020603050405020304" pitchFamily="18" charset="0"/>
              </a:rPr>
              <a:t>The </a:t>
            </a:r>
            <a:r>
              <a:rPr lang="it-IT" sz="1400" dirty="0" err="1">
                <a:latin typeface="Times New Roman" panose="02020603050405020304" pitchFamily="18" charset="0"/>
                <a:cs typeface="Times New Roman" panose="02020603050405020304" pitchFamily="18" charset="0"/>
              </a:rPr>
              <a:t>violin</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is</a:t>
            </a:r>
            <a:r>
              <a:rPr lang="it-IT" sz="1400" dirty="0">
                <a:latin typeface="Times New Roman" panose="02020603050405020304" pitchFamily="18" charset="0"/>
                <a:cs typeface="Times New Roman" panose="02020603050405020304" pitchFamily="18" charset="0"/>
              </a:rPr>
              <a:t> a </a:t>
            </a:r>
            <a:r>
              <a:rPr lang="it-IT" sz="1400" dirty="0" err="1">
                <a:latin typeface="Times New Roman" panose="02020603050405020304" pitchFamily="18" charset="0"/>
                <a:cs typeface="Times New Roman" panose="02020603050405020304" pitchFamily="18" charset="0"/>
              </a:rPr>
              <a:t>string</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instrument</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which</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has</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four</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strings</a:t>
            </a:r>
            <a:r>
              <a:rPr lang="it-IT" sz="1400" dirty="0">
                <a:latin typeface="Times New Roman" panose="02020603050405020304" pitchFamily="18" charset="0"/>
                <a:cs typeface="Times New Roman" panose="02020603050405020304" pitchFamily="18" charset="0"/>
              </a:rPr>
              <a:t> and </a:t>
            </a:r>
            <a:r>
              <a:rPr lang="it-IT" sz="1400" dirty="0" err="1">
                <a:latin typeface="Times New Roman" panose="02020603050405020304" pitchFamily="18" charset="0"/>
                <a:cs typeface="Times New Roman" panose="02020603050405020304" pitchFamily="18" charset="0"/>
              </a:rPr>
              <a:t>is</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played</a:t>
            </a:r>
            <a:r>
              <a:rPr lang="it-IT" sz="1400" dirty="0">
                <a:latin typeface="Times New Roman" panose="02020603050405020304" pitchFamily="18" charset="0"/>
                <a:cs typeface="Times New Roman" panose="02020603050405020304" pitchFamily="18" charset="0"/>
              </a:rPr>
              <a:t> with a </a:t>
            </a:r>
            <a:r>
              <a:rPr lang="it-IT" sz="1400" dirty="0" err="1">
                <a:latin typeface="Times New Roman" panose="02020603050405020304" pitchFamily="18" charset="0"/>
                <a:cs typeface="Times New Roman" panose="02020603050405020304" pitchFamily="18" charset="0"/>
              </a:rPr>
              <a:t>bow.It</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is</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held</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between</a:t>
            </a:r>
            <a:r>
              <a:rPr lang="it-IT" sz="1400" dirty="0">
                <a:latin typeface="Times New Roman" panose="02020603050405020304" pitchFamily="18" charset="0"/>
                <a:cs typeface="Times New Roman" panose="02020603050405020304" pitchFamily="18" charset="0"/>
              </a:rPr>
              <a:t> the </a:t>
            </a:r>
            <a:r>
              <a:rPr lang="it-IT" sz="1400" dirty="0" err="1">
                <a:latin typeface="Times New Roman" panose="02020603050405020304" pitchFamily="18" charset="0"/>
                <a:cs typeface="Times New Roman" panose="02020603050405020304" pitchFamily="18" charset="0"/>
              </a:rPr>
              <a:t>left</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collar</a:t>
            </a:r>
            <a:r>
              <a:rPr lang="it-IT" sz="1400" dirty="0">
                <a:latin typeface="Times New Roman" panose="02020603050405020304" pitchFamily="18" charset="0"/>
                <a:cs typeface="Times New Roman" panose="02020603050405020304" pitchFamily="18" charset="0"/>
              </a:rPr>
              <a:t> bone (</a:t>
            </a:r>
            <a:r>
              <a:rPr lang="it-IT" sz="1400" dirty="0" err="1">
                <a:latin typeface="Times New Roman" panose="02020603050405020304" pitchFamily="18" charset="0"/>
                <a:cs typeface="Times New Roman" panose="02020603050405020304" pitchFamily="18" charset="0"/>
              </a:rPr>
              <a:t>near</a:t>
            </a:r>
            <a:r>
              <a:rPr lang="it-IT" sz="1400" dirty="0">
                <a:latin typeface="Times New Roman" panose="02020603050405020304" pitchFamily="18" charset="0"/>
                <a:cs typeface="Times New Roman" panose="02020603050405020304" pitchFamily="18" charset="0"/>
              </a:rPr>
              <a:t> the </a:t>
            </a:r>
            <a:r>
              <a:rPr lang="it-IT" sz="1400" dirty="0" err="1">
                <a:latin typeface="Times New Roman" panose="02020603050405020304" pitchFamily="18" charset="0"/>
                <a:cs typeface="Times New Roman" panose="02020603050405020304" pitchFamily="18" charset="0"/>
              </a:rPr>
              <a:t>shoulder</a:t>
            </a:r>
            <a:r>
              <a:rPr lang="it-IT" sz="1400" dirty="0">
                <a:latin typeface="Times New Roman" panose="02020603050405020304" pitchFamily="18" charset="0"/>
                <a:cs typeface="Times New Roman" panose="02020603050405020304" pitchFamily="18" charset="0"/>
              </a:rPr>
              <a:t>) and the </a:t>
            </a:r>
            <a:r>
              <a:rPr lang="it-IT" sz="1400" dirty="0" err="1">
                <a:latin typeface="Times New Roman" panose="02020603050405020304" pitchFamily="18" charset="0"/>
                <a:cs typeface="Times New Roman" panose="02020603050405020304" pitchFamily="18" charset="0"/>
              </a:rPr>
              <a:t>chin</a:t>
            </a:r>
            <a:r>
              <a:rPr lang="it-IT" sz="14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Most historians agree that today’s violin emerged in the early </a:t>
            </a:r>
            <a:r>
              <a:rPr lang="en-US" sz="1400" b="1" dirty="0">
                <a:latin typeface="Times New Roman" panose="02020603050405020304" pitchFamily="18" charset="0"/>
                <a:cs typeface="Times New Roman" panose="02020603050405020304" pitchFamily="18" charset="0"/>
              </a:rPr>
              <a:t>16th century</a:t>
            </a:r>
            <a:br>
              <a:rPr lang="en-US" sz="1400" b="1"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in northern Italy</a:t>
            </a:r>
            <a:r>
              <a:rPr lang="en-US" sz="1400" dirty="0">
                <a:latin typeface="Times New Roman" panose="02020603050405020304" pitchFamily="18" charset="0"/>
                <a:cs typeface="Times New Roman" panose="02020603050405020304" pitchFamily="18" charset="0"/>
              </a:rPr>
              <a:t>, an area which would maintain the violin-making tradition over the coming centuries. </a:t>
            </a:r>
            <a:r>
              <a:rPr lang="en-US" sz="1400" b="1" dirty="0">
                <a:latin typeface="Times New Roman" panose="02020603050405020304" pitchFamily="18" charset="0"/>
                <a:cs typeface="Times New Roman" panose="02020603050405020304" pitchFamily="18" charset="0"/>
              </a:rPr>
              <a:t>Maple and spruce</a:t>
            </a:r>
            <a:r>
              <a:rPr lang="en-US" sz="1400" dirty="0">
                <a:latin typeface="Times New Roman" panose="02020603050405020304" pitchFamily="18" charset="0"/>
                <a:cs typeface="Times New Roman" panose="02020603050405020304" pitchFamily="18" charset="0"/>
              </a:rPr>
              <a:t>, the two types </a:t>
            </a:r>
            <a:r>
              <a:rPr lang="en-US" sz="1400" b="1" dirty="0">
                <a:latin typeface="Times New Roman" panose="02020603050405020304" pitchFamily="18" charset="0"/>
                <a:cs typeface="Times New Roman" panose="02020603050405020304" pitchFamily="18" charset="0"/>
              </a:rPr>
              <a:t>of wood </a:t>
            </a:r>
            <a:r>
              <a:rPr lang="en-US" sz="1400" dirty="0">
                <a:latin typeface="Times New Roman" panose="02020603050405020304" pitchFamily="18" charset="0"/>
                <a:cs typeface="Times New Roman" panose="02020603050405020304" pitchFamily="18" charset="0"/>
              </a:rPr>
              <a:t>most favored by violin makers then and since, were readily available in the Lombardy region. The city of Brescia, located at the foot of the Alps, was the earliest to excel in the crafting of violins, but Cremona, home to the world’s most famous </a:t>
            </a:r>
            <a:r>
              <a:rPr lang="en-US" sz="1400" dirty="0" err="1">
                <a:latin typeface="Times New Roman" panose="02020603050405020304" pitchFamily="18" charset="0"/>
                <a:cs typeface="Times New Roman" panose="02020603050405020304" pitchFamily="18" charset="0"/>
              </a:rPr>
              <a:t>luthiers</a:t>
            </a:r>
            <a:r>
              <a:rPr lang="en-US" sz="1400" dirty="0">
                <a:latin typeface="Times New Roman" panose="02020603050405020304" pitchFamily="18" charset="0"/>
                <a:cs typeface="Times New Roman" panose="02020603050405020304" pitchFamily="18" charset="0"/>
              </a:rPr>
              <a:t>, Giuseppe Guarneri, Antonio Stradivari, and the Amati family, became synonymous with the art of violin making</a:t>
            </a:r>
            <a:r>
              <a:rPr lang="it-IT" sz="1400" dirty="0">
                <a:latin typeface="Times New Roman" panose="02020603050405020304" pitchFamily="18" charset="0"/>
                <a:cs typeface="Times New Roman" panose="02020603050405020304" pitchFamily="18" charset="0"/>
              </a:rPr>
              <a:t> </a:t>
            </a:r>
            <a:br>
              <a:rPr lang="it-IT"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The violin’s sound continued to expand through the centuries, embraced by fiddlers and virtuosos alike. During the 17th century, the violin became an important instrument in the orchestra as composers like Claudio Monteverdi incorporated it into their compositions.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Composers and musicians, such as </a:t>
            </a:r>
            <a:r>
              <a:rPr lang="en-US" sz="1400" b="1" dirty="0">
                <a:latin typeface="Times New Roman" panose="02020603050405020304" pitchFamily="18" charset="0"/>
                <a:cs typeface="Times New Roman" panose="02020603050405020304" pitchFamily="18" charset="0"/>
              </a:rPr>
              <a:t>Antonio Vivaldi </a:t>
            </a:r>
            <a:r>
              <a:rPr lang="en-US" sz="1400" dirty="0">
                <a:latin typeface="Times New Roman" panose="02020603050405020304" pitchFamily="18" charset="0"/>
                <a:cs typeface="Times New Roman" panose="02020603050405020304" pitchFamily="18" charset="0"/>
              </a:rPr>
              <a:t>(1678-1741), </a:t>
            </a:r>
            <a:r>
              <a:rPr lang="en-US" sz="1400" b="1" dirty="0">
                <a:latin typeface="Times New Roman" panose="02020603050405020304" pitchFamily="18" charset="0"/>
                <a:cs typeface="Times New Roman" panose="02020603050405020304" pitchFamily="18" charset="0"/>
              </a:rPr>
              <a:t>Franz Joseph Haydn </a:t>
            </a:r>
            <a:r>
              <a:rPr lang="en-US" sz="1400" dirty="0">
                <a:latin typeface="Times New Roman" panose="02020603050405020304" pitchFamily="18" charset="0"/>
                <a:cs typeface="Times New Roman" panose="02020603050405020304" pitchFamily="18" charset="0"/>
              </a:rPr>
              <a:t>(1731-1809), and </a:t>
            </a:r>
            <a:r>
              <a:rPr lang="en-US" sz="1400" b="1" dirty="0" err="1">
                <a:latin typeface="Times New Roman" panose="02020603050405020304" pitchFamily="18" charset="0"/>
                <a:cs typeface="Times New Roman" panose="02020603050405020304" pitchFamily="18" charset="0"/>
              </a:rPr>
              <a:t>Niccolò</a:t>
            </a:r>
            <a:r>
              <a:rPr lang="en-US" sz="1400" b="1" dirty="0">
                <a:latin typeface="Times New Roman" panose="02020603050405020304" pitchFamily="18" charset="0"/>
                <a:cs typeface="Times New Roman" panose="02020603050405020304" pitchFamily="18" charset="0"/>
              </a:rPr>
              <a:t> Paganini </a:t>
            </a:r>
            <a:r>
              <a:rPr lang="en-US" sz="1400" dirty="0">
                <a:latin typeface="Times New Roman" panose="02020603050405020304" pitchFamily="18" charset="0"/>
                <a:cs typeface="Times New Roman" panose="02020603050405020304" pitchFamily="18" charset="0"/>
              </a:rPr>
              <a:t>(1782-1840), continued to focus on the sounds of the strings, bringing the violin to greater prominence in the </a:t>
            </a:r>
            <a:r>
              <a:rPr lang="en-US" sz="1400" b="1" dirty="0">
                <a:latin typeface="Times New Roman" panose="02020603050405020304" pitchFamily="18" charset="0"/>
                <a:cs typeface="Times New Roman" panose="02020603050405020304" pitchFamily="18" charset="0"/>
              </a:rPr>
              <a:t>orchestra.</a:t>
            </a: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it-IT" sz="1400" dirty="0">
                <a:latin typeface="Times New Roman" panose="02020603050405020304" pitchFamily="18" charset="0"/>
                <a:cs typeface="Times New Roman" panose="02020603050405020304" pitchFamily="18" charset="0"/>
              </a:rPr>
              <a:t/>
            </a:r>
            <a:br>
              <a:rPr lang="it-IT" sz="1400" dirty="0">
                <a:latin typeface="Times New Roman" panose="02020603050405020304" pitchFamily="18" charset="0"/>
                <a:cs typeface="Times New Roman" panose="02020603050405020304" pitchFamily="18" charset="0"/>
              </a:rPr>
            </a:br>
            <a:endParaRPr lang="it-IT" sz="1400" dirty="0"/>
          </a:p>
        </p:txBody>
      </p:sp>
      <p:pic>
        <p:nvPicPr>
          <p:cNvPr id="4" name="Immagine 3"/>
          <p:cNvPicPr/>
          <p:nvPr/>
        </p:nvPicPr>
        <p:blipFill>
          <a:blip r:embed="rId2">
            <a:extLst>
              <a:ext uri="{28A0092B-C50C-407E-A947-70E740481C1C}">
                <a14:useLocalDpi xmlns:a14="http://schemas.microsoft.com/office/drawing/2010/main" val="0"/>
              </a:ext>
            </a:extLst>
          </a:blip>
          <a:srcRect/>
          <a:stretch>
            <a:fillRect/>
          </a:stretch>
        </p:blipFill>
        <p:spPr bwMode="auto">
          <a:xfrm>
            <a:off x="5961185" y="89683"/>
            <a:ext cx="3182815" cy="4089593"/>
          </a:xfrm>
          <a:prstGeom prst="rect">
            <a:avLst/>
          </a:prstGeom>
          <a:noFill/>
          <a:ln>
            <a:noFill/>
          </a:ln>
        </p:spPr>
      </p:pic>
      <p:sp>
        <p:nvSpPr>
          <p:cNvPr id="5" name="Rettangolo 4"/>
          <p:cNvSpPr/>
          <p:nvPr/>
        </p:nvSpPr>
        <p:spPr>
          <a:xfrm>
            <a:off x="444303" y="501133"/>
            <a:ext cx="6659882" cy="400110"/>
          </a:xfrm>
          <a:prstGeom prst="rect">
            <a:avLst/>
          </a:prstGeom>
        </p:spPr>
        <p:txBody>
          <a:bodyPr wrap="square">
            <a:spAutoFit/>
          </a:bodyPr>
          <a:lstStyle/>
          <a:p>
            <a:r>
              <a:rPr lang="it-IT" sz="2000" b="1" dirty="0">
                <a:latin typeface="Times New Roman"/>
                <a:cs typeface="Times New Roman"/>
              </a:rPr>
              <a:t>THE VIOLIN: THE ORIGINS</a:t>
            </a:r>
            <a:endParaRPr lang="it-IT" sz="2000" b="1" dirty="0"/>
          </a:p>
        </p:txBody>
      </p:sp>
    </p:spTree>
    <p:extLst>
      <p:ext uri="{BB962C8B-B14F-4D97-AF65-F5344CB8AC3E}">
        <p14:creationId xmlns:p14="http://schemas.microsoft.com/office/powerpoint/2010/main" val="530625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865924"/>
            <a:ext cx="4888523" cy="1470025"/>
          </a:xfrm>
        </p:spPr>
        <p:txBody>
          <a:bodyPr>
            <a:normAutofit fontScale="90000"/>
          </a:bodyPr>
          <a:lstStyle/>
          <a:p>
            <a:pPr algn="l"/>
            <a:r>
              <a:rPr lang="it-IT" sz="1600" dirty="0"/>
              <a:t>T</a:t>
            </a:r>
            <a:r>
              <a:rPr lang="it-IT" sz="1600" dirty="0">
                <a:latin typeface="Times New Roman" panose="02020603050405020304" pitchFamily="18" charset="0"/>
                <a:cs typeface="Times New Roman" panose="02020603050405020304" pitchFamily="18" charset="0"/>
              </a:rPr>
              <a:t>he </a:t>
            </a:r>
            <a:r>
              <a:rPr lang="it-IT" sz="1600" dirty="0" err="1">
                <a:latin typeface="Times New Roman" panose="02020603050405020304" pitchFamily="18" charset="0"/>
                <a:cs typeface="Times New Roman" panose="02020603050405020304" pitchFamily="18" charset="0"/>
              </a:rPr>
              <a:t>biggest</a:t>
            </a:r>
            <a:r>
              <a:rPr lang="it-IT" sz="1600" dirty="0">
                <a:latin typeface="Times New Roman" panose="02020603050405020304" pitchFamily="18" charset="0"/>
                <a:cs typeface="Times New Roman" panose="02020603050405020304" pitchFamily="18" charset="0"/>
              </a:rPr>
              <a:t> part of the </a:t>
            </a:r>
            <a:r>
              <a:rPr lang="it-IT" sz="1600" dirty="0" err="1">
                <a:latin typeface="Times New Roman" panose="02020603050405020304" pitchFamily="18" charset="0"/>
                <a:cs typeface="Times New Roman" panose="02020603050405020304" pitchFamily="18" charset="0"/>
              </a:rPr>
              <a:t>violin</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is</a:t>
            </a:r>
            <a:r>
              <a:rPr lang="it-IT" sz="1600" dirty="0">
                <a:latin typeface="Times New Roman" panose="02020603050405020304" pitchFamily="18" charset="0"/>
                <a:cs typeface="Times New Roman" panose="02020603050405020304" pitchFamily="18" charset="0"/>
              </a:rPr>
              <a:t> the </a:t>
            </a:r>
            <a:r>
              <a:rPr lang="it-IT" sz="1600" dirty="0" err="1">
                <a:latin typeface="Times New Roman" panose="02020603050405020304" pitchFamily="18" charset="0"/>
                <a:cs typeface="Times New Roman" panose="02020603050405020304" pitchFamily="18" charset="0"/>
              </a:rPr>
              <a:t>wooden</a:t>
            </a:r>
            <a:r>
              <a:rPr lang="it-IT" sz="1600" dirty="0">
                <a:latin typeface="Times New Roman" panose="02020603050405020304" pitchFamily="18" charset="0"/>
                <a:cs typeface="Times New Roman" panose="02020603050405020304" pitchFamily="18" charset="0"/>
              </a:rPr>
              <a:t> body. </a:t>
            </a:r>
            <a:r>
              <a:rPr lang="it-IT" sz="1600" dirty="0" err="1">
                <a:latin typeface="Times New Roman" panose="02020603050405020304" pitchFamily="18" charset="0"/>
                <a:cs typeface="Times New Roman" panose="02020603050405020304" pitchFamily="18" charset="0"/>
              </a:rPr>
              <a:t>This</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acts</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as</a:t>
            </a:r>
            <a:r>
              <a:rPr lang="it-IT" sz="1600" dirty="0">
                <a:latin typeface="Times New Roman" panose="02020603050405020304" pitchFamily="18" charset="0"/>
                <a:cs typeface="Times New Roman" panose="02020603050405020304" pitchFamily="18" charset="0"/>
              </a:rPr>
              <a:t> a </a:t>
            </a:r>
            <a:r>
              <a:rPr lang="it-IT" sz="1600" dirty="0" err="1">
                <a:latin typeface="Times New Roman" panose="02020603050405020304" pitchFamily="18" charset="0"/>
                <a:cs typeface="Times New Roman" panose="02020603050405020304" pitchFamily="18" charset="0"/>
              </a:rPr>
              <a:t>resonating</a:t>
            </a:r>
            <a:r>
              <a:rPr lang="it-IT" sz="1600" dirty="0">
                <a:latin typeface="Times New Roman" panose="02020603050405020304" pitchFamily="18" charset="0"/>
                <a:cs typeface="Times New Roman" panose="02020603050405020304" pitchFamily="18" charset="0"/>
              </a:rPr>
              <a:t> box.</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It</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makes</a:t>
            </a:r>
            <a:r>
              <a:rPr lang="it-IT" sz="1600" dirty="0">
                <a:latin typeface="Times New Roman" panose="02020603050405020304" pitchFamily="18" charset="0"/>
                <a:cs typeface="Times New Roman" panose="02020603050405020304" pitchFamily="18" charset="0"/>
              </a:rPr>
              <a:t> the </a:t>
            </a:r>
            <a:r>
              <a:rPr lang="it-IT" sz="1600" dirty="0" err="1">
                <a:latin typeface="Times New Roman" panose="02020603050405020304" pitchFamily="18" charset="0"/>
                <a:cs typeface="Times New Roman" panose="02020603050405020304" pitchFamily="18" charset="0"/>
              </a:rPr>
              <a:t>vibrating</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strings</a:t>
            </a:r>
            <a:r>
              <a:rPr lang="it-IT" sz="1600" dirty="0">
                <a:latin typeface="Times New Roman" panose="02020603050405020304" pitchFamily="18" charset="0"/>
                <a:cs typeface="Times New Roman" panose="02020603050405020304" pitchFamily="18" charset="0"/>
              </a:rPr>
              <a:t> sound </a:t>
            </a:r>
            <a:r>
              <a:rPr lang="it-IT" sz="1600" dirty="0" err="1">
                <a:latin typeface="Times New Roman" panose="02020603050405020304" pitchFamily="18" charset="0"/>
                <a:cs typeface="Times New Roman" panose="02020603050405020304" pitchFamily="18" charset="0"/>
              </a:rPr>
              <a:t>louder</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Many</a:t>
            </a:r>
            <a:r>
              <a:rPr lang="it-IT" sz="1600" dirty="0">
                <a:latin typeface="Times New Roman" panose="02020603050405020304" pitchFamily="18" charset="0"/>
                <a:cs typeface="Times New Roman" panose="02020603050405020304" pitchFamily="18" charset="0"/>
              </a:rPr>
              <a:t> of the </a:t>
            </a:r>
            <a:r>
              <a:rPr lang="it-IT" sz="1600" dirty="0" err="1">
                <a:latin typeface="Times New Roman" panose="02020603050405020304" pitchFamily="18" charset="0"/>
                <a:cs typeface="Times New Roman" panose="02020603050405020304" pitchFamily="18" charset="0"/>
              </a:rPr>
              <a:t>parts</a:t>
            </a:r>
            <a:r>
              <a:rPr lang="it-IT" sz="1600" dirty="0">
                <a:latin typeface="Times New Roman" panose="02020603050405020304" pitchFamily="18" charset="0"/>
                <a:cs typeface="Times New Roman" panose="02020603050405020304" pitchFamily="18" charset="0"/>
              </a:rPr>
              <a:t> of the </a:t>
            </a:r>
            <a:r>
              <a:rPr lang="it-IT" sz="1600" dirty="0" err="1">
                <a:latin typeface="Times New Roman" panose="02020603050405020304" pitchFamily="18" charset="0"/>
                <a:cs typeface="Times New Roman" panose="02020603050405020304" pitchFamily="18" charset="0"/>
              </a:rPr>
              <a:t>violin</a:t>
            </a:r>
            <a:r>
              <a:rPr lang="it-IT" sz="1600" dirty="0">
                <a:latin typeface="Times New Roman" panose="02020603050405020304" pitchFamily="18" charset="0"/>
                <a:cs typeface="Times New Roman" panose="02020603050405020304" pitchFamily="18" charset="0"/>
              </a:rPr>
              <a:t> are </a:t>
            </a:r>
            <a:r>
              <a:rPr lang="it-IT" sz="1600" dirty="0" err="1">
                <a:latin typeface="Times New Roman" panose="02020603050405020304" pitchFamily="18" charset="0"/>
                <a:cs typeface="Times New Roman" panose="02020603050405020304" pitchFamily="18" charset="0"/>
              </a:rPr>
              <a:t>named</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after</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parts</a:t>
            </a:r>
            <a:r>
              <a:rPr lang="it-IT" sz="1600" dirty="0">
                <a:latin typeface="Times New Roman" panose="02020603050405020304" pitchFamily="18" charset="0"/>
                <a:cs typeface="Times New Roman" panose="02020603050405020304" pitchFamily="18" charset="0"/>
              </a:rPr>
              <a:t> of the body. The front </a:t>
            </a:r>
            <a:r>
              <a:rPr lang="it-IT" sz="1600" dirty="0" err="1">
                <a:latin typeface="Times New Roman" panose="02020603050405020304" pitchFamily="18" charset="0"/>
                <a:cs typeface="Times New Roman" panose="02020603050405020304" pitchFamily="18" charset="0"/>
              </a:rPr>
              <a:t>is</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called</a:t>
            </a:r>
            <a:r>
              <a:rPr lang="it-IT" sz="1600" dirty="0">
                <a:latin typeface="Times New Roman" panose="02020603050405020304" pitchFamily="18" charset="0"/>
                <a:cs typeface="Times New Roman" panose="02020603050405020304" pitchFamily="18" charset="0"/>
              </a:rPr>
              <a:t> the </a:t>
            </a:r>
            <a:r>
              <a:rPr lang="it-IT" sz="1600" b="1" dirty="0">
                <a:latin typeface="Times New Roman" panose="02020603050405020304" pitchFamily="18" charset="0"/>
                <a:cs typeface="Times New Roman" panose="02020603050405020304" pitchFamily="18" charset="0"/>
              </a:rPr>
              <a:t>“</a:t>
            </a:r>
            <a:r>
              <a:rPr lang="it-IT" sz="1600" b="1" dirty="0" err="1">
                <a:latin typeface="Times New Roman" panose="02020603050405020304" pitchFamily="18" charset="0"/>
                <a:cs typeface="Times New Roman" panose="02020603050405020304" pitchFamily="18" charset="0"/>
              </a:rPr>
              <a:t>belly</a:t>
            </a:r>
            <a:r>
              <a:rPr lang="it-IT" sz="1600" dirty="0">
                <a:latin typeface="Times New Roman" panose="02020603050405020304" pitchFamily="18" charset="0"/>
                <a:cs typeface="Times New Roman" panose="02020603050405020304" pitchFamily="18" charset="0"/>
              </a:rPr>
              <a:t>”. The back </a:t>
            </a:r>
            <a:r>
              <a:rPr lang="it-IT" sz="1600" dirty="0" err="1">
                <a:latin typeface="Times New Roman" panose="02020603050405020304" pitchFamily="18" charset="0"/>
                <a:cs typeface="Times New Roman" panose="02020603050405020304" pitchFamily="18" charset="0"/>
              </a:rPr>
              <a:t>is</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called</a:t>
            </a:r>
            <a:r>
              <a:rPr lang="it-IT" sz="1600" dirty="0">
                <a:latin typeface="Times New Roman" panose="02020603050405020304" pitchFamily="18" charset="0"/>
                <a:cs typeface="Times New Roman" panose="02020603050405020304" pitchFamily="18" charset="0"/>
              </a:rPr>
              <a:t> the “</a:t>
            </a:r>
            <a:r>
              <a:rPr lang="it-IT" sz="1600" b="1" dirty="0">
                <a:latin typeface="Times New Roman" panose="02020603050405020304" pitchFamily="18" charset="0"/>
                <a:cs typeface="Times New Roman" panose="02020603050405020304" pitchFamily="18" charset="0"/>
              </a:rPr>
              <a:t>back”</a:t>
            </a:r>
            <a:r>
              <a:rPr lang="it-IT" sz="1600" dirty="0">
                <a:latin typeface="Times New Roman" panose="02020603050405020304" pitchFamily="18" charset="0"/>
                <a:cs typeface="Times New Roman" panose="02020603050405020304" pitchFamily="18" charset="0"/>
              </a:rPr>
              <a:t>. The </a:t>
            </a:r>
            <a:r>
              <a:rPr lang="it-IT" sz="1600" dirty="0" err="1">
                <a:latin typeface="Times New Roman" panose="02020603050405020304" pitchFamily="18" charset="0"/>
                <a:cs typeface="Times New Roman" panose="02020603050405020304" pitchFamily="18" charset="0"/>
              </a:rPr>
              <a:t>sides</a:t>
            </a:r>
            <a:r>
              <a:rPr lang="it-IT" sz="1600" dirty="0">
                <a:latin typeface="Times New Roman" panose="02020603050405020304" pitchFamily="18" charset="0"/>
                <a:cs typeface="Times New Roman" panose="02020603050405020304" pitchFamily="18" charset="0"/>
              </a:rPr>
              <a:t> are the “</a:t>
            </a:r>
            <a:r>
              <a:rPr lang="it-IT" sz="1600" b="1" dirty="0" err="1">
                <a:latin typeface="Times New Roman" panose="02020603050405020304" pitchFamily="18" charset="0"/>
                <a:cs typeface="Times New Roman" panose="02020603050405020304" pitchFamily="18" charset="0"/>
              </a:rPr>
              <a:t>ribs</a:t>
            </a:r>
            <a:r>
              <a:rPr lang="it-IT" sz="1600" dirty="0">
                <a:latin typeface="Times New Roman" panose="02020603050405020304" pitchFamily="18" charset="0"/>
                <a:cs typeface="Times New Roman" panose="02020603050405020304" pitchFamily="18" charset="0"/>
              </a:rPr>
              <a:t>”. The </a:t>
            </a:r>
            <a:r>
              <a:rPr lang="it-IT" sz="1600" dirty="0" err="1">
                <a:latin typeface="Times New Roman" panose="02020603050405020304" pitchFamily="18" charset="0"/>
                <a:cs typeface="Times New Roman" panose="02020603050405020304" pitchFamily="18" charset="0"/>
              </a:rPr>
              <a:t>strings</a:t>
            </a:r>
            <a:r>
              <a:rPr lang="it-IT" sz="1600" dirty="0">
                <a:latin typeface="Times New Roman" panose="02020603050405020304" pitchFamily="18" charset="0"/>
                <a:cs typeface="Times New Roman" panose="02020603050405020304" pitchFamily="18" charset="0"/>
              </a:rPr>
              <a:t> go from </a:t>
            </a:r>
            <a:r>
              <a:rPr lang="it-IT" sz="1600" dirty="0" err="1">
                <a:latin typeface="Times New Roman" panose="02020603050405020304" pitchFamily="18" charset="0"/>
                <a:cs typeface="Times New Roman" panose="02020603050405020304" pitchFamily="18" charset="0"/>
              </a:rPr>
              <a:t>near</a:t>
            </a:r>
            <a:r>
              <a:rPr lang="it-IT" sz="1600" dirty="0">
                <a:latin typeface="Times New Roman" panose="02020603050405020304" pitchFamily="18" charset="0"/>
                <a:cs typeface="Times New Roman" panose="02020603050405020304" pitchFamily="18" charset="0"/>
              </a:rPr>
              <a:t> the top of the </a:t>
            </a:r>
            <a:r>
              <a:rPr lang="it-IT" sz="1600" b="1" dirty="0">
                <a:latin typeface="Times New Roman" panose="02020603050405020304" pitchFamily="18" charset="0"/>
                <a:cs typeface="Times New Roman" panose="02020603050405020304" pitchFamily="18" charset="0"/>
              </a:rPr>
              <a:t>“</a:t>
            </a:r>
            <a:r>
              <a:rPr lang="it-IT" sz="1600" b="1" dirty="0" err="1">
                <a:latin typeface="Times New Roman" panose="02020603050405020304" pitchFamily="18" charset="0"/>
                <a:cs typeface="Times New Roman" panose="02020603050405020304" pitchFamily="18" charset="0"/>
              </a:rPr>
              <a:t>neck</a:t>
            </a:r>
            <a:r>
              <a:rPr lang="it-IT" sz="1600" dirty="0">
                <a:latin typeface="Times New Roman" panose="02020603050405020304" pitchFamily="18" charset="0"/>
                <a:cs typeface="Times New Roman" panose="02020603050405020304" pitchFamily="18" charset="0"/>
              </a:rPr>
              <a:t>” down the “</a:t>
            </a:r>
            <a:r>
              <a:rPr lang="it-IT" sz="1600" b="1" dirty="0" err="1">
                <a:latin typeface="Times New Roman" panose="02020603050405020304" pitchFamily="18" charset="0"/>
                <a:cs typeface="Times New Roman" panose="02020603050405020304" pitchFamily="18" charset="0"/>
              </a:rPr>
              <a:t>fingerboard</a:t>
            </a:r>
            <a:r>
              <a:rPr lang="it-IT" sz="1600" dirty="0">
                <a:latin typeface="Times New Roman" panose="02020603050405020304" pitchFamily="18" charset="0"/>
                <a:cs typeface="Times New Roman" panose="02020603050405020304" pitchFamily="18" charset="0"/>
              </a:rPr>
              <a:t>” and on to the “</a:t>
            </a:r>
            <a:r>
              <a:rPr lang="it-IT" sz="1600" b="1" dirty="0" err="1">
                <a:latin typeface="Times New Roman" panose="02020603050405020304" pitchFamily="18" charset="0"/>
                <a:cs typeface="Times New Roman" panose="02020603050405020304" pitchFamily="18" charset="0"/>
              </a:rPr>
              <a:t>tail</a:t>
            </a:r>
            <a:r>
              <a:rPr lang="it-IT" sz="1600" b="1" dirty="0">
                <a:latin typeface="Times New Roman" panose="02020603050405020304" pitchFamily="18" charset="0"/>
                <a:cs typeface="Times New Roman" panose="02020603050405020304" pitchFamily="18" charset="0"/>
              </a:rPr>
              <a:t> </a:t>
            </a:r>
            <a:r>
              <a:rPr lang="it-IT" sz="1600" b="1" dirty="0" err="1">
                <a:latin typeface="Times New Roman" panose="02020603050405020304" pitchFamily="18" charset="0"/>
                <a:cs typeface="Times New Roman" panose="02020603050405020304" pitchFamily="18" charset="0"/>
              </a:rPr>
              <a:t>piece</a:t>
            </a:r>
            <a:r>
              <a:rPr lang="it-IT" sz="1600" dirty="0">
                <a:latin typeface="Times New Roman" panose="02020603050405020304" pitchFamily="18" charset="0"/>
                <a:cs typeface="Times New Roman" panose="02020603050405020304" pitchFamily="18" charset="0"/>
              </a:rPr>
              <a:t>”. The </a:t>
            </a:r>
            <a:r>
              <a:rPr lang="it-IT" sz="1600" dirty="0" err="1">
                <a:latin typeface="Times New Roman" panose="02020603050405020304" pitchFamily="18" charset="0"/>
                <a:cs typeface="Times New Roman" panose="02020603050405020304" pitchFamily="18" charset="0"/>
              </a:rPr>
              <a:t>strings</a:t>
            </a:r>
            <a:r>
              <a:rPr lang="it-IT" sz="1600" dirty="0">
                <a:latin typeface="Times New Roman" panose="02020603050405020304" pitchFamily="18" charset="0"/>
                <a:cs typeface="Times New Roman" panose="02020603050405020304" pitchFamily="18" charset="0"/>
              </a:rPr>
              <a:t> go </a:t>
            </a:r>
            <a:r>
              <a:rPr lang="it-IT" sz="1600" dirty="0" err="1">
                <a:latin typeface="Times New Roman" panose="02020603050405020304" pitchFamily="18" charset="0"/>
                <a:cs typeface="Times New Roman" panose="02020603050405020304" pitchFamily="18" charset="0"/>
              </a:rPr>
              <a:t>across</a:t>
            </a:r>
            <a:r>
              <a:rPr lang="it-IT" sz="1600" dirty="0">
                <a:latin typeface="Times New Roman" panose="02020603050405020304" pitchFamily="18" charset="0"/>
                <a:cs typeface="Times New Roman" panose="02020603050405020304" pitchFamily="18" charset="0"/>
              </a:rPr>
              <a:t> the bridge </a:t>
            </a:r>
            <a:r>
              <a:rPr lang="it-IT" sz="1600" dirty="0" err="1">
                <a:latin typeface="Times New Roman" panose="02020603050405020304" pitchFamily="18" charset="0"/>
                <a:cs typeface="Times New Roman" panose="02020603050405020304" pitchFamily="18" charset="0"/>
              </a:rPr>
              <a:t>halfway</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between</a:t>
            </a:r>
            <a:r>
              <a:rPr lang="it-IT" sz="1600" dirty="0">
                <a:latin typeface="Times New Roman" panose="02020603050405020304" pitchFamily="18" charset="0"/>
                <a:cs typeface="Times New Roman" panose="02020603050405020304" pitchFamily="18" charset="0"/>
              </a:rPr>
              <a:t> the end of the </a:t>
            </a:r>
            <a:r>
              <a:rPr lang="it-IT" sz="1600" dirty="0" err="1">
                <a:latin typeface="Times New Roman" panose="02020603050405020304" pitchFamily="18" charset="0"/>
                <a:cs typeface="Times New Roman" panose="02020603050405020304" pitchFamily="18" charset="0"/>
              </a:rPr>
              <a:t>fingerboard</a:t>
            </a:r>
            <a:r>
              <a:rPr lang="it-IT" sz="1600" dirty="0">
                <a:latin typeface="Times New Roman" panose="02020603050405020304" pitchFamily="18" charset="0"/>
                <a:cs typeface="Times New Roman" panose="02020603050405020304" pitchFamily="18" charset="0"/>
              </a:rPr>
              <a:t> and the </a:t>
            </a:r>
            <a:r>
              <a:rPr lang="it-IT" sz="1600" dirty="0" err="1">
                <a:latin typeface="Times New Roman" panose="02020603050405020304" pitchFamily="18" charset="0"/>
                <a:cs typeface="Times New Roman" panose="02020603050405020304" pitchFamily="18" charset="0"/>
              </a:rPr>
              <a:t>tailpiece</a:t>
            </a:r>
            <a:r>
              <a:rPr lang="it-IT" sz="1600" dirty="0">
                <a:latin typeface="Times New Roman" panose="02020603050405020304" pitchFamily="18" charset="0"/>
                <a:cs typeface="Times New Roman" panose="02020603050405020304" pitchFamily="18" charset="0"/>
              </a:rPr>
              <a:t>. The bridge </a:t>
            </a:r>
            <a:r>
              <a:rPr lang="it-IT" sz="1600" dirty="0" err="1">
                <a:latin typeface="Times New Roman" panose="02020603050405020304" pitchFamily="18" charset="0"/>
                <a:cs typeface="Times New Roman" panose="02020603050405020304" pitchFamily="18" charset="0"/>
              </a:rPr>
              <a:t>is</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not</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fixed</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onto</a:t>
            </a:r>
            <a:r>
              <a:rPr lang="it-IT" sz="1600" dirty="0">
                <a:latin typeface="Times New Roman" panose="02020603050405020304" pitchFamily="18" charset="0"/>
                <a:cs typeface="Times New Roman" panose="02020603050405020304" pitchFamily="18" charset="0"/>
              </a:rPr>
              <a:t> the </a:t>
            </a:r>
            <a:r>
              <a:rPr lang="it-IT" sz="1600" dirty="0" err="1">
                <a:latin typeface="Times New Roman" panose="02020603050405020304" pitchFamily="18" charset="0"/>
                <a:cs typeface="Times New Roman" panose="02020603050405020304" pitchFamily="18" charset="0"/>
              </a:rPr>
              <a:t>violin</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It</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is</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held</a:t>
            </a:r>
            <a:r>
              <a:rPr lang="it-IT" sz="1600" dirty="0">
                <a:latin typeface="Times New Roman" panose="02020603050405020304" pitchFamily="18" charset="0"/>
                <a:cs typeface="Times New Roman" panose="02020603050405020304" pitchFamily="18" charset="0"/>
              </a:rPr>
              <a:t> in </a:t>
            </a:r>
            <a:r>
              <a:rPr lang="it-IT" sz="1600" dirty="0" err="1">
                <a:latin typeface="Times New Roman" panose="02020603050405020304" pitchFamily="18" charset="0"/>
                <a:cs typeface="Times New Roman" panose="02020603050405020304" pitchFamily="18" charset="0"/>
              </a:rPr>
              <a:t>place</a:t>
            </a:r>
            <a:r>
              <a:rPr lang="it-IT" sz="1600" dirty="0">
                <a:latin typeface="Times New Roman" panose="02020603050405020304" pitchFamily="18" charset="0"/>
                <a:cs typeface="Times New Roman" panose="02020603050405020304" pitchFamily="18" charset="0"/>
              </a:rPr>
              <a:t> by the </a:t>
            </a:r>
            <a:r>
              <a:rPr lang="it-IT" sz="1600" dirty="0" err="1">
                <a:latin typeface="Times New Roman" panose="02020603050405020304" pitchFamily="18" charset="0"/>
                <a:cs typeface="Times New Roman" panose="02020603050405020304" pitchFamily="18" charset="0"/>
              </a:rPr>
              <a:t>strings</a:t>
            </a:r>
            <a:r>
              <a:rPr lang="it-IT" sz="1600" dirty="0">
                <a:latin typeface="Times New Roman" panose="02020603050405020304" pitchFamily="18" charset="0"/>
                <a:cs typeface="Times New Roman" panose="02020603050405020304" pitchFamily="18" charset="0"/>
              </a:rPr>
              <a:t>. The </a:t>
            </a:r>
            <a:r>
              <a:rPr lang="it-IT" sz="1600" dirty="0" err="1">
                <a:latin typeface="Times New Roman" panose="02020603050405020304" pitchFamily="18" charset="0"/>
                <a:cs typeface="Times New Roman" panose="02020603050405020304" pitchFamily="18" charset="0"/>
              </a:rPr>
              <a:t>strings</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keep</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it</a:t>
            </a:r>
            <a:r>
              <a:rPr lang="it-IT" sz="1600" dirty="0">
                <a:latin typeface="Times New Roman" panose="02020603050405020304" pitchFamily="18" charset="0"/>
                <a:cs typeface="Times New Roman" panose="02020603050405020304" pitchFamily="18" charset="0"/>
              </a:rPr>
              <a:t> in </a:t>
            </a:r>
            <a:r>
              <a:rPr lang="it-IT" sz="1600" dirty="0" err="1">
                <a:latin typeface="Times New Roman" panose="02020603050405020304" pitchFamily="18" charset="0"/>
                <a:cs typeface="Times New Roman" panose="02020603050405020304" pitchFamily="18" charset="0"/>
              </a:rPr>
              <a:t>place</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because</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they</a:t>
            </a:r>
            <a:r>
              <a:rPr lang="it-IT" sz="1600" dirty="0">
                <a:latin typeface="Times New Roman" panose="02020603050405020304" pitchFamily="18" charset="0"/>
                <a:cs typeface="Times New Roman" panose="02020603050405020304" pitchFamily="18" charset="0"/>
              </a:rPr>
              <a:t> are so tight. </a:t>
            </a:r>
            <a:r>
              <a:rPr lang="it-IT" sz="1600" dirty="0" err="1">
                <a:latin typeface="Times New Roman" panose="02020603050405020304" pitchFamily="18" charset="0"/>
                <a:cs typeface="Times New Roman" panose="02020603050405020304" pitchFamily="18" charset="0"/>
              </a:rPr>
              <a:t>If</a:t>
            </a:r>
            <a:r>
              <a:rPr lang="it-IT" sz="1600" dirty="0">
                <a:latin typeface="Times New Roman" panose="02020603050405020304" pitchFamily="18" charset="0"/>
                <a:cs typeface="Times New Roman" panose="02020603050405020304" pitchFamily="18" charset="0"/>
              </a:rPr>
              <a:t> the </a:t>
            </a:r>
            <a:r>
              <a:rPr lang="it-IT" sz="1600" dirty="0" err="1">
                <a:latin typeface="Times New Roman" panose="02020603050405020304" pitchFamily="18" charset="0"/>
                <a:cs typeface="Times New Roman" panose="02020603050405020304" pitchFamily="18" charset="0"/>
              </a:rPr>
              <a:t>strings</a:t>
            </a:r>
            <a:r>
              <a:rPr lang="it-IT" sz="1600" dirty="0">
                <a:latin typeface="Times New Roman" panose="02020603050405020304" pitchFamily="18" charset="0"/>
                <a:cs typeface="Times New Roman" panose="02020603050405020304" pitchFamily="18" charset="0"/>
              </a:rPr>
              <a:t> are </a:t>
            </a:r>
            <a:r>
              <a:rPr lang="it-IT" sz="1600" dirty="0" err="1">
                <a:latin typeface="Times New Roman" panose="02020603050405020304" pitchFamily="18" charset="0"/>
                <a:cs typeface="Times New Roman" panose="02020603050405020304" pitchFamily="18" charset="0"/>
              </a:rPr>
              <a:t>completely</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loosened</a:t>
            </a:r>
            <a:r>
              <a:rPr lang="it-IT" sz="1600" dirty="0">
                <a:latin typeface="Times New Roman" panose="02020603050405020304" pitchFamily="18" charset="0"/>
                <a:cs typeface="Times New Roman" panose="02020603050405020304" pitchFamily="18" charset="0"/>
              </a:rPr>
              <a:t>, the bridge </a:t>
            </a:r>
            <a:r>
              <a:rPr lang="it-IT" sz="1600" dirty="0" err="1">
                <a:latin typeface="Times New Roman" panose="02020603050405020304" pitchFamily="18" charset="0"/>
                <a:cs typeface="Times New Roman" panose="02020603050405020304" pitchFamily="18" charset="0"/>
              </a:rPr>
              <a:t>will</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not</a:t>
            </a:r>
            <a:r>
              <a:rPr lang="it-IT" sz="1600" dirty="0">
                <a:latin typeface="Times New Roman" panose="02020603050405020304" pitchFamily="18" charset="0"/>
                <a:cs typeface="Times New Roman" panose="02020603050405020304" pitchFamily="18" charset="0"/>
              </a:rPr>
              <a:t> stay on. </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The bridge </a:t>
            </a:r>
            <a:r>
              <a:rPr lang="it-IT" sz="1600" dirty="0" err="1">
                <a:latin typeface="Times New Roman" panose="02020603050405020304" pitchFamily="18" charset="0"/>
                <a:cs typeface="Times New Roman" panose="02020603050405020304" pitchFamily="18" charset="0"/>
              </a:rPr>
              <a:t>helps</a:t>
            </a:r>
            <a:r>
              <a:rPr lang="it-IT" sz="1600" dirty="0">
                <a:latin typeface="Times New Roman" panose="02020603050405020304" pitchFamily="18" charset="0"/>
                <a:cs typeface="Times New Roman" panose="02020603050405020304" pitchFamily="18" charset="0"/>
              </a:rPr>
              <a:t> to </a:t>
            </a:r>
            <a:r>
              <a:rPr lang="it-IT" sz="1600" dirty="0" err="1">
                <a:latin typeface="Times New Roman" panose="02020603050405020304" pitchFamily="18" charset="0"/>
                <a:cs typeface="Times New Roman" panose="02020603050405020304" pitchFamily="18" charset="0"/>
              </a:rPr>
              <a:t>send</a:t>
            </a:r>
            <a:r>
              <a:rPr lang="it-IT" sz="1600" dirty="0">
                <a:latin typeface="Times New Roman" panose="02020603050405020304" pitchFamily="18" charset="0"/>
                <a:cs typeface="Times New Roman" panose="02020603050405020304" pitchFamily="18" charset="0"/>
              </a:rPr>
              <a:t> the </a:t>
            </a:r>
            <a:r>
              <a:rPr lang="it-IT" sz="1600" dirty="0" err="1">
                <a:latin typeface="Times New Roman" panose="02020603050405020304" pitchFamily="18" charset="0"/>
                <a:cs typeface="Times New Roman" panose="02020603050405020304" pitchFamily="18" charset="0"/>
              </a:rPr>
              <a:t>vibrations</a:t>
            </a:r>
            <a:r>
              <a:rPr lang="it-IT" sz="1600" dirty="0">
                <a:latin typeface="Times New Roman" panose="02020603050405020304" pitchFamily="18" charset="0"/>
                <a:cs typeface="Times New Roman" panose="02020603050405020304" pitchFamily="18" charset="0"/>
              </a:rPr>
              <a:t> of the </a:t>
            </a:r>
            <a:r>
              <a:rPr lang="it-IT" sz="1600" dirty="0" err="1">
                <a:latin typeface="Times New Roman" panose="02020603050405020304" pitchFamily="18" charset="0"/>
                <a:cs typeface="Times New Roman" panose="02020603050405020304" pitchFamily="18" charset="0"/>
              </a:rPr>
              <a:t>strings</a:t>
            </a:r>
            <a:r>
              <a:rPr lang="it-IT" sz="1600" dirty="0">
                <a:latin typeface="Times New Roman" panose="02020603050405020304" pitchFamily="18" charset="0"/>
                <a:cs typeface="Times New Roman" panose="02020603050405020304" pitchFamily="18" charset="0"/>
              </a:rPr>
              <a:t> down to the body of the </a:t>
            </a:r>
            <a:r>
              <a:rPr lang="it-IT" sz="1600" dirty="0" err="1">
                <a:latin typeface="Times New Roman" panose="02020603050405020304" pitchFamily="18" charset="0"/>
                <a:cs typeface="Times New Roman" panose="02020603050405020304" pitchFamily="18" charset="0"/>
              </a:rPr>
              <a:t>instrument</a:t>
            </a:r>
            <a:r>
              <a:rPr lang="it-IT" sz="1600" dirty="0">
                <a:latin typeface="Times New Roman" panose="02020603050405020304" pitchFamily="18" charset="0"/>
                <a:cs typeface="Times New Roman" panose="02020603050405020304" pitchFamily="18" charset="0"/>
              </a:rPr>
              <a:t>. Inside the body </a:t>
            </a:r>
            <a:r>
              <a:rPr lang="it-IT" sz="1600" dirty="0" err="1">
                <a:latin typeface="Times New Roman" panose="02020603050405020304" pitchFamily="18" charset="0"/>
                <a:cs typeface="Times New Roman" panose="02020603050405020304" pitchFamily="18" charset="0"/>
              </a:rPr>
              <a:t>there</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is</a:t>
            </a:r>
            <a:r>
              <a:rPr lang="it-IT" sz="1600" dirty="0">
                <a:latin typeface="Times New Roman" panose="02020603050405020304" pitchFamily="18" charset="0"/>
                <a:cs typeface="Times New Roman" panose="02020603050405020304" pitchFamily="18" charset="0"/>
              </a:rPr>
              <a:t> a “</a:t>
            </a:r>
            <a:r>
              <a:rPr lang="it-IT" sz="1600" dirty="0" err="1">
                <a:latin typeface="Times New Roman" panose="02020603050405020304" pitchFamily="18" charset="0"/>
                <a:cs typeface="Times New Roman" panose="02020603050405020304" pitchFamily="18" charset="0"/>
              </a:rPr>
              <a:t>soundpost</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This</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is</a:t>
            </a:r>
            <a:r>
              <a:rPr lang="it-IT" sz="1600" dirty="0">
                <a:latin typeface="Times New Roman" panose="02020603050405020304" pitchFamily="18" charset="0"/>
                <a:cs typeface="Times New Roman" panose="02020603050405020304" pitchFamily="18" charset="0"/>
              </a:rPr>
              <a:t> a small </a:t>
            </a:r>
            <a:r>
              <a:rPr lang="it-IT" sz="1600" dirty="0" err="1">
                <a:latin typeface="Times New Roman" panose="02020603050405020304" pitchFamily="18" charset="0"/>
                <a:cs typeface="Times New Roman" panose="02020603050405020304" pitchFamily="18" charset="0"/>
              </a:rPr>
              <a:t>piece</a:t>
            </a:r>
            <a:r>
              <a:rPr lang="it-IT" sz="1600" dirty="0">
                <a:latin typeface="Times New Roman" panose="02020603050405020304" pitchFamily="18" charset="0"/>
                <a:cs typeface="Times New Roman" panose="02020603050405020304" pitchFamily="18" charset="0"/>
              </a:rPr>
              <a:t> of </a:t>
            </a:r>
            <a:r>
              <a:rPr lang="it-IT" sz="1600" dirty="0" err="1">
                <a:latin typeface="Times New Roman" panose="02020603050405020304" pitchFamily="18" charset="0"/>
                <a:cs typeface="Times New Roman" panose="02020603050405020304" pitchFamily="18" charset="0"/>
              </a:rPr>
              <a:t>wood</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It</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looks</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like</a:t>
            </a:r>
            <a:r>
              <a:rPr lang="it-IT" sz="1600" dirty="0">
                <a:latin typeface="Times New Roman" panose="02020603050405020304" pitchFamily="18" charset="0"/>
                <a:cs typeface="Times New Roman" panose="02020603050405020304" pitchFamily="18" charset="0"/>
              </a:rPr>
              <a:t> a small finger. </a:t>
            </a:r>
            <a:r>
              <a:rPr lang="it-IT" sz="1600" dirty="0" err="1">
                <a:latin typeface="Times New Roman" panose="02020603050405020304" pitchFamily="18" charset="0"/>
                <a:cs typeface="Times New Roman" panose="02020603050405020304" pitchFamily="18" charset="0"/>
              </a:rPr>
              <a:t>It</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goes</a:t>
            </a:r>
            <a:r>
              <a:rPr lang="it-IT" sz="1600" dirty="0">
                <a:latin typeface="Times New Roman" panose="02020603050405020304" pitchFamily="18" charset="0"/>
                <a:cs typeface="Times New Roman" panose="02020603050405020304" pitchFamily="18" charset="0"/>
              </a:rPr>
              <a:t> from the </a:t>
            </a:r>
            <a:r>
              <a:rPr lang="it-IT" sz="1600" dirty="0" err="1">
                <a:latin typeface="Times New Roman" panose="02020603050405020304" pitchFamily="18" charset="0"/>
                <a:cs typeface="Times New Roman" panose="02020603050405020304" pitchFamily="18" charset="0"/>
              </a:rPr>
              <a:t>belly</a:t>
            </a:r>
            <a:r>
              <a:rPr lang="it-IT" sz="1600" dirty="0">
                <a:latin typeface="Times New Roman" panose="02020603050405020304" pitchFamily="18" charset="0"/>
                <a:cs typeface="Times New Roman" panose="02020603050405020304" pitchFamily="18" charset="0"/>
              </a:rPr>
              <a:t> to the back. </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The </a:t>
            </a:r>
            <a:r>
              <a:rPr lang="it-IT" sz="1600" dirty="0" err="1">
                <a:latin typeface="Times New Roman" panose="02020603050405020304" pitchFamily="18" charset="0"/>
                <a:cs typeface="Times New Roman" panose="02020603050405020304" pitchFamily="18" charset="0"/>
              </a:rPr>
              <a:t>soundpost</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is</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also</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held</a:t>
            </a:r>
            <a:r>
              <a:rPr lang="it-IT" sz="1600" dirty="0">
                <a:latin typeface="Times New Roman" panose="02020603050405020304" pitchFamily="18" charset="0"/>
                <a:cs typeface="Times New Roman" panose="02020603050405020304" pitchFamily="18" charset="0"/>
              </a:rPr>
              <a:t> in </a:t>
            </a:r>
            <a:r>
              <a:rPr lang="it-IT" sz="1600" dirty="0" err="1">
                <a:latin typeface="Times New Roman" panose="02020603050405020304" pitchFamily="18" charset="0"/>
                <a:cs typeface="Times New Roman" panose="02020603050405020304" pitchFamily="18" charset="0"/>
              </a:rPr>
              <a:t>place</a:t>
            </a:r>
            <a:r>
              <a:rPr lang="it-IT" sz="1600" dirty="0">
                <a:latin typeface="Times New Roman" panose="02020603050405020304" pitchFamily="18" charset="0"/>
                <a:cs typeface="Times New Roman" panose="02020603050405020304" pitchFamily="18" charset="0"/>
              </a:rPr>
              <a:t> by the </a:t>
            </a:r>
            <a:r>
              <a:rPr lang="it-IT" sz="1600" dirty="0" err="1">
                <a:latin typeface="Times New Roman" panose="02020603050405020304" pitchFamily="18" charset="0"/>
                <a:cs typeface="Times New Roman" panose="02020603050405020304" pitchFamily="18" charset="0"/>
              </a:rPr>
              <a:t>strings</a:t>
            </a:r>
            <a:r>
              <a:rPr lang="it-IT" sz="1600" dirty="0">
                <a:latin typeface="Times New Roman" panose="02020603050405020304" pitchFamily="18" charset="0"/>
                <a:cs typeface="Times New Roman" panose="02020603050405020304" pitchFamily="18" charset="0"/>
              </a:rPr>
              <a:t>. In the middle of the </a:t>
            </a:r>
            <a:r>
              <a:rPr lang="it-IT" sz="1600" dirty="0" err="1">
                <a:latin typeface="Times New Roman" panose="02020603050405020304" pitchFamily="18" charset="0"/>
                <a:cs typeface="Times New Roman" panose="02020603050405020304" pitchFamily="18" charset="0"/>
              </a:rPr>
              <a:t>belly</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there</a:t>
            </a:r>
            <a:r>
              <a:rPr lang="it-IT" sz="1600" dirty="0">
                <a:latin typeface="Times New Roman" panose="02020603050405020304" pitchFamily="18" charset="0"/>
                <a:cs typeface="Times New Roman" panose="02020603050405020304" pitchFamily="18" charset="0"/>
              </a:rPr>
              <a:t> are </a:t>
            </a:r>
            <a:r>
              <a:rPr lang="it-IT" sz="1600" dirty="0" err="1">
                <a:latin typeface="Times New Roman" panose="02020603050405020304" pitchFamily="18" charset="0"/>
                <a:cs typeface="Times New Roman" panose="02020603050405020304" pitchFamily="18" charset="0"/>
              </a:rPr>
              <a:t>two</a:t>
            </a:r>
            <a:r>
              <a:rPr lang="it-IT" sz="1600" dirty="0">
                <a:latin typeface="Times New Roman" panose="02020603050405020304" pitchFamily="18" charset="0"/>
                <a:cs typeface="Times New Roman" panose="02020603050405020304" pitchFamily="18" charset="0"/>
              </a:rPr>
              <a:t> long, </a:t>
            </a:r>
            <a:r>
              <a:rPr lang="it-IT" sz="1600" dirty="0" err="1">
                <a:latin typeface="Times New Roman" panose="02020603050405020304" pitchFamily="18" charset="0"/>
                <a:cs typeface="Times New Roman" panose="02020603050405020304" pitchFamily="18" charset="0"/>
              </a:rPr>
              <a:t>curved</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holes</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They</a:t>
            </a:r>
            <a:r>
              <a:rPr lang="it-IT" sz="1600" dirty="0">
                <a:latin typeface="Times New Roman" panose="02020603050405020304" pitchFamily="18" charset="0"/>
                <a:cs typeface="Times New Roman" panose="02020603050405020304" pitchFamily="18" charset="0"/>
              </a:rPr>
              <a:t> are </a:t>
            </a:r>
            <a:r>
              <a:rPr lang="it-IT" sz="1600" dirty="0" err="1">
                <a:latin typeface="Times New Roman" panose="02020603050405020304" pitchFamily="18" charset="0"/>
                <a:cs typeface="Times New Roman" panose="02020603050405020304" pitchFamily="18" charset="0"/>
              </a:rPr>
              <a:t>called</a:t>
            </a:r>
            <a:r>
              <a:rPr lang="it-IT" sz="1600" dirty="0">
                <a:latin typeface="Times New Roman" panose="02020603050405020304" pitchFamily="18" charset="0"/>
                <a:cs typeface="Times New Roman" panose="02020603050405020304" pitchFamily="18" charset="0"/>
              </a:rPr>
              <a:t> “f </a:t>
            </a:r>
            <a:r>
              <a:rPr lang="it-IT" sz="1600" dirty="0" err="1">
                <a:latin typeface="Times New Roman" panose="02020603050405020304" pitchFamily="18" charset="0"/>
                <a:cs typeface="Times New Roman" panose="02020603050405020304" pitchFamily="18" charset="0"/>
              </a:rPr>
              <a:t>holes</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This</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is</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because</a:t>
            </a:r>
            <a:r>
              <a:rPr lang="it-IT" sz="1600" dirty="0">
                <a:latin typeface="Times New Roman" panose="02020603050405020304" pitchFamily="18" charset="0"/>
                <a:cs typeface="Times New Roman" panose="02020603050405020304" pitchFamily="18" charset="0"/>
              </a:rPr>
              <a:t> of </a:t>
            </a:r>
            <a:r>
              <a:rPr lang="it-IT" sz="1600" dirty="0" err="1">
                <a:latin typeface="Times New Roman" panose="02020603050405020304" pitchFamily="18" charset="0"/>
                <a:cs typeface="Times New Roman" panose="02020603050405020304" pitchFamily="18" charset="0"/>
              </a:rPr>
              <a:t>their</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shape</a:t>
            </a:r>
            <a:r>
              <a:rPr lang="it-IT" sz="1600" dirty="0">
                <a:latin typeface="Times New Roman" panose="02020603050405020304" pitchFamily="18" charset="0"/>
                <a:cs typeface="Times New Roman" panose="02020603050405020304" pitchFamily="18" charset="0"/>
              </a:rPr>
              <a:t>. </a:t>
            </a:r>
            <a:br>
              <a:rPr lang="it-IT" sz="1600" dirty="0">
                <a:latin typeface="Times New Roman" panose="02020603050405020304" pitchFamily="18" charset="0"/>
                <a:cs typeface="Times New Roman" panose="02020603050405020304" pitchFamily="18" charset="0"/>
              </a:rPr>
            </a:br>
            <a:r>
              <a:rPr lang="it-IT" sz="1600" dirty="0">
                <a:latin typeface="Times New Roman" panose="02020603050405020304" pitchFamily="18" charset="0"/>
                <a:cs typeface="Times New Roman" panose="02020603050405020304" pitchFamily="18" charset="0"/>
              </a:rPr>
              <a:t>The top of the </a:t>
            </a:r>
            <a:r>
              <a:rPr lang="it-IT" sz="1600" dirty="0" err="1">
                <a:latin typeface="Times New Roman" panose="02020603050405020304" pitchFamily="18" charset="0"/>
                <a:cs typeface="Times New Roman" panose="02020603050405020304" pitchFamily="18" charset="0"/>
              </a:rPr>
              <a:t>strings</a:t>
            </a:r>
            <a:r>
              <a:rPr lang="it-IT" sz="1600" dirty="0">
                <a:latin typeface="Times New Roman" panose="02020603050405020304" pitchFamily="18" charset="0"/>
                <a:cs typeface="Times New Roman" panose="02020603050405020304" pitchFamily="18" charset="0"/>
              </a:rPr>
              <a:t> are </a:t>
            </a:r>
            <a:r>
              <a:rPr lang="it-IT" sz="1600" dirty="0" err="1">
                <a:latin typeface="Times New Roman" panose="02020603050405020304" pitchFamily="18" charset="0"/>
                <a:cs typeface="Times New Roman" panose="02020603050405020304" pitchFamily="18" charset="0"/>
              </a:rPr>
              <a:t>wound</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around</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pegs</a:t>
            </a:r>
            <a:r>
              <a:rPr lang="it-IT" sz="1600" dirty="0">
                <a:latin typeface="Times New Roman" panose="02020603050405020304" pitchFamily="18" charset="0"/>
                <a:cs typeface="Times New Roman" panose="02020603050405020304" pitchFamily="18" charset="0"/>
              </a:rPr>
              <a:t>. The </a:t>
            </a:r>
            <a:r>
              <a:rPr lang="it-IT" sz="1600" dirty="0" err="1">
                <a:latin typeface="Times New Roman" panose="02020603050405020304" pitchFamily="18" charset="0"/>
                <a:cs typeface="Times New Roman" panose="02020603050405020304" pitchFamily="18" charset="0"/>
              </a:rPr>
              <a:t>violin</a:t>
            </a:r>
            <a:r>
              <a:rPr lang="it-IT" sz="1600" dirty="0">
                <a:latin typeface="Times New Roman" panose="02020603050405020304" pitchFamily="18" charset="0"/>
                <a:cs typeface="Times New Roman" panose="02020603050405020304" pitchFamily="18" charset="0"/>
              </a:rPr>
              <a:t> can be </a:t>
            </a:r>
            <a:r>
              <a:rPr lang="it-IT" sz="1600" dirty="0" err="1">
                <a:latin typeface="Times New Roman" panose="02020603050405020304" pitchFamily="18" charset="0"/>
                <a:cs typeface="Times New Roman" panose="02020603050405020304" pitchFamily="18" charset="0"/>
              </a:rPr>
              <a:t>tuned</a:t>
            </a:r>
            <a:r>
              <a:rPr lang="it-IT" sz="1600" dirty="0">
                <a:latin typeface="Times New Roman" panose="02020603050405020304" pitchFamily="18" charset="0"/>
                <a:cs typeface="Times New Roman" panose="02020603050405020304" pitchFamily="18" charset="0"/>
              </a:rPr>
              <a:t> by </a:t>
            </a:r>
            <a:r>
              <a:rPr lang="it-IT" sz="1600" dirty="0" err="1">
                <a:latin typeface="Times New Roman" panose="02020603050405020304" pitchFamily="18" charset="0"/>
                <a:cs typeface="Times New Roman" panose="02020603050405020304" pitchFamily="18" charset="0"/>
              </a:rPr>
              <a:t>turning</a:t>
            </a:r>
            <a:r>
              <a:rPr lang="it-IT" sz="1600" dirty="0">
                <a:latin typeface="Times New Roman" panose="02020603050405020304" pitchFamily="18" charset="0"/>
                <a:cs typeface="Times New Roman" panose="02020603050405020304" pitchFamily="18" charset="0"/>
              </a:rPr>
              <a:t> the </a:t>
            </a:r>
            <a:r>
              <a:rPr lang="it-IT" sz="1600" dirty="0" err="1">
                <a:latin typeface="Times New Roman" panose="02020603050405020304" pitchFamily="18" charset="0"/>
                <a:cs typeface="Times New Roman" panose="02020603050405020304" pitchFamily="18" charset="0"/>
              </a:rPr>
              <a:t>pegs</a:t>
            </a:r>
            <a:r>
              <a:rPr lang="it-IT" sz="1600" dirty="0">
                <a:latin typeface="Times New Roman" panose="02020603050405020304" pitchFamily="18" charset="0"/>
                <a:cs typeface="Times New Roman" panose="02020603050405020304" pitchFamily="18" charset="0"/>
              </a:rPr>
              <a:t>. The </a:t>
            </a:r>
            <a:r>
              <a:rPr lang="it-IT" sz="1600" dirty="0" err="1">
                <a:latin typeface="Times New Roman" panose="02020603050405020304" pitchFamily="18" charset="0"/>
                <a:cs typeface="Times New Roman" panose="02020603050405020304" pitchFamily="18" charset="0"/>
              </a:rPr>
              <a:t>very</a:t>
            </a:r>
            <a:r>
              <a:rPr lang="it-IT" sz="1600" dirty="0">
                <a:latin typeface="Times New Roman" panose="02020603050405020304" pitchFamily="18" charset="0"/>
                <a:cs typeface="Times New Roman" panose="02020603050405020304" pitchFamily="18" charset="0"/>
              </a:rPr>
              <a:t> top of the </a:t>
            </a:r>
            <a:r>
              <a:rPr lang="it-IT" sz="1600" dirty="0" err="1">
                <a:latin typeface="Times New Roman" panose="02020603050405020304" pitchFamily="18" charset="0"/>
                <a:cs typeface="Times New Roman" panose="02020603050405020304" pitchFamily="18" charset="0"/>
              </a:rPr>
              <a:t>neck</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is</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called</a:t>
            </a:r>
            <a:r>
              <a:rPr lang="it-IT" sz="1600" dirty="0">
                <a:latin typeface="Times New Roman" panose="02020603050405020304" pitchFamily="18" charset="0"/>
                <a:cs typeface="Times New Roman" panose="02020603050405020304" pitchFamily="18" charset="0"/>
              </a:rPr>
              <a:t> the scroll. </a:t>
            </a:r>
            <a:r>
              <a:rPr lang="it-IT" sz="1600" dirty="0" err="1">
                <a:latin typeface="Times New Roman" panose="02020603050405020304" pitchFamily="18" charset="0"/>
                <a:cs typeface="Times New Roman" panose="02020603050405020304" pitchFamily="18" charset="0"/>
              </a:rPr>
              <a:t>Violins</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today</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also</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have</a:t>
            </a:r>
            <a:r>
              <a:rPr lang="it-IT" sz="1600" dirty="0">
                <a:latin typeface="Times New Roman" panose="02020603050405020304" pitchFamily="18" charset="0"/>
                <a:cs typeface="Times New Roman" panose="02020603050405020304" pitchFamily="18" charset="0"/>
              </a:rPr>
              <a:t> a </a:t>
            </a:r>
            <a:r>
              <a:rPr lang="it-IT" sz="1600" dirty="0" err="1">
                <a:latin typeface="Times New Roman" panose="02020603050405020304" pitchFamily="18" charset="0"/>
                <a:cs typeface="Times New Roman" panose="02020603050405020304" pitchFamily="18" charset="0"/>
              </a:rPr>
              <a:t>chinrest</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This</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helps</a:t>
            </a:r>
            <a:r>
              <a:rPr lang="it-IT" sz="1600" dirty="0">
                <a:latin typeface="Times New Roman" panose="02020603050405020304" pitchFamily="18" charset="0"/>
                <a:cs typeface="Times New Roman" panose="02020603050405020304" pitchFamily="18" charset="0"/>
              </a:rPr>
              <a:t> to </a:t>
            </a:r>
            <a:r>
              <a:rPr lang="it-IT" sz="1600" dirty="0" err="1">
                <a:latin typeface="Times New Roman" panose="02020603050405020304" pitchFamily="18" charset="0"/>
                <a:cs typeface="Times New Roman" panose="02020603050405020304" pitchFamily="18" charset="0"/>
              </a:rPr>
              <a:t>hold</a:t>
            </a:r>
            <a:r>
              <a:rPr lang="it-IT" sz="1600" dirty="0">
                <a:latin typeface="Times New Roman" panose="02020603050405020304" pitchFamily="18" charset="0"/>
                <a:cs typeface="Times New Roman" panose="02020603050405020304" pitchFamily="18" charset="0"/>
              </a:rPr>
              <a:t> the </a:t>
            </a:r>
            <a:r>
              <a:rPr lang="it-IT" sz="1600" dirty="0" err="1">
                <a:latin typeface="Times New Roman" panose="02020603050405020304" pitchFamily="18" charset="0"/>
                <a:cs typeface="Times New Roman" panose="02020603050405020304" pitchFamily="18" charset="0"/>
              </a:rPr>
              <a:t>violin</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against</a:t>
            </a:r>
            <a:r>
              <a:rPr lang="it-IT" sz="1600" dirty="0">
                <a:latin typeface="Times New Roman" panose="02020603050405020304" pitchFamily="18" charset="0"/>
                <a:cs typeface="Times New Roman" panose="02020603050405020304" pitchFamily="18" charset="0"/>
              </a:rPr>
              <a:t> the </a:t>
            </a:r>
            <a:r>
              <a:rPr lang="it-IT" sz="1600" dirty="0" err="1">
                <a:latin typeface="Times New Roman" panose="02020603050405020304" pitchFamily="18" charset="0"/>
                <a:cs typeface="Times New Roman" panose="02020603050405020304" pitchFamily="18" charset="0"/>
              </a:rPr>
              <a:t>player's</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shoulder</a:t>
            </a:r>
            <a:r>
              <a:rPr lang="it-IT" sz="1600" dirty="0">
                <a:latin typeface="Times New Roman" panose="02020603050405020304" pitchFamily="18" charset="0"/>
                <a:cs typeface="Times New Roman" panose="02020603050405020304" pitchFamily="18" charset="0"/>
              </a:rPr>
              <a:t>.</a:t>
            </a:r>
          </a:p>
        </p:txBody>
      </p:sp>
      <p:sp>
        <p:nvSpPr>
          <p:cNvPr id="4" name="Rettangolo 3"/>
          <p:cNvSpPr/>
          <p:nvPr/>
        </p:nvSpPr>
        <p:spPr>
          <a:xfrm>
            <a:off x="-43961" y="26349"/>
            <a:ext cx="5154168" cy="707886"/>
          </a:xfrm>
          <a:prstGeom prst="rect">
            <a:avLst/>
          </a:prstGeom>
        </p:spPr>
        <p:txBody>
          <a:bodyPr wrap="none">
            <a:spAutoFit/>
          </a:bodyPr>
          <a:lstStyle/>
          <a:p>
            <a:r>
              <a:rPr lang="it-IT" sz="2000" b="1" dirty="0">
                <a:latin typeface="Times New Roman" pitchFamily="18" charset="0"/>
                <a:cs typeface="Times New Roman" pitchFamily="18" charset="0"/>
              </a:rPr>
              <a:t>THE VIOLIN:</a:t>
            </a:r>
            <a:r>
              <a:rPr lang="it-IT" sz="4000" dirty="0">
                <a:latin typeface="Times New Roman" pitchFamily="18" charset="0"/>
                <a:cs typeface="Times New Roman" pitchFamily="18" charset="0"/>
              </a:rPr>
              <a:t> </a:t>
            </a:r>
            <a:r>
              <a:rPr lang="it-IT" sz="2000" b="1" dirty="0" err="1">
                <a:latin typeface="Times New Roman" pitchFamily="18" charset="0"/>
                <a:cs typeface="Times New Roman" pitchFamily="18" charset="0"/>
              </a:rPr>
              <a:t>characteristics</a:t>
            </a:r>
            <a:r>
              <a:rPr lang="it-IT" sz="2000" b="1" dirty="0">
                <a:latin typeface="Times New Roman" pitchFamily="18" charset="0"/>
                <a:cs typeface="Times New Roman" pitchFamily="18" charset="0"/>
              </a:rPr>
              <a:t> and </a:t>
            </a:r>
            <a:r>
              <a:rPr lang="it-IT" sz="2000" b="1" dirty="0" err="1">
                <a:latin typeface="Times New Roman" pitchFamily="18" charset="0"/>
                <a:cs typeface="Times New Roman" pitchFamily="18" charset="0"/>
              </a:rPr>
              <a:t>materials</a:t>
            </a:r>
            <a:endParaRPr lang="it-IT" sz="2000" b="1" dirty="0">
              <a:latin typeface="Times New Roman" pitchFamily="18" charset="0"/>
              <a:cs typeface="Times New Roman" pitchFamily="18" charset="0"/>
            </a:endParaRPr>
          </a:p>
        </p:txBody>
      </p:sp>
      <p:pic>
        <p:nvPicPr>
          <p:cNvPr id="5" name="Immagine 4"/>
          <p:cNvPicPr/>
          <p:nvPr/>
        </p:nvPicPr>
        <p:blipFill>
          <a:blip r:embed="rId2">
            <a:extLst>
              <a:ext uri="{28A0092B-C50C-407E-A947-70E740481C1C}">
                <a14:useLocalDpi xmlns:a14="http://schemas.microsoft.com/office/drawing/2010/main" val="0"/>
              </a:ext>
            </a:extLst>
          </a:blip>
          <a:srcRect/>
          <a:stretch>
            <a:fillRect/>
          </a:stretch>
        </p:blipFill>
        <p:spPr bwMode="auto">
          <a:xfrm>
            <a:off x="4882726" y="973624"/>
            <a:ext cx="3810000" cy="3853353"/>
          </a:xfrm>
          <a:prstGeom prst="rect">
            <a:avLst/>
          </a:prstGeom>
          <a:noFill/>
          <a:ln>
            <a:noFill/>
          </a:ln>
        </p:spPr>
      </p:pic>
    </p:spTree>
    <p:extLst>
      <p:ext uri="{BB962C8B-B14F-4D97-AF65-F5344CB8AC3E}">
        <p14:creationId xmlns:p14="http://schemas.microsoft.com/office/powerpoint/2010/main" val="2728960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1205" y="477389"/>
            <a:ext cx="5953941" cy="2752504"/>
          </a:xfrm>
        </p:spPr>
        <p:txBody>
          <a:bodyPr>
            <a:normAutofit/>
          </a:bodyPr>
          <a:lstStyle/>
          <a:p>
            <a:r>
              <a:rPr lang="it-IT" sz="1400" dirty="0">
                <a:latin typeface="Times New Roman" pitchFamily="18" charset="0"/>
                <a:cs typeface="Times New Roman" pitchFamily="18" charset="0"/>
              </a:rPr>
              <a:t>The piano </a:t>
            </a:r>
            <a:r>
              <a:rPr lang="it-IT" sz="1400" dirty="0" err="1">
                <a:latin typeface="Times New Roman" pitchFamily="18" charset="0"/>
                <a:cs typeface="Times New Roman" pitchFamily="18" charset="0"/>
              </a:rPr>
              <a:t>is</a:t>
            </a:r>
            <a:r>
              <a:rPr lang="it-IT" sz="1400" dirty="0">
                <a:latin typeface="Times New Roman" pitchFamily="18" charset="0"/>
                <a:cs typeface="Times New Roman" pitchFamily="18" charset="0"/>
              </a:rPr>
              <a:t> an </a:t>
            </a:r>
            <a:r>
              <a:rPr lang="it-IT" sz="1400" dirty="0" err="1">
                <a:latin typeface="Times New Roman" pitchFamily="18" charset="0"/>
                <a:cs typeface="Times New Roman" pitchFamily="18" charset="0"/>
              </a:rPr>
              <a:t>italian</a:t>
            </a:r>
            <a:r>
              <a:rPr lang="it-IT" sz="1400" dirty="0">
                <a:latin typeface="Times New Roman" pitchFamily="18" charset="0"/>
                <a:cs typeface="Times New Roman" pitchFamily="18" charset="0"/>
              </a:rPr>
              <a:t> musical </a:t>
            </a:r>
            <a:r>
              <a:rPr lang="it-IT" sz="1400" dirty="0" err="1">
                <a:latin typeface="Times New Roman" pitchFamily="18" charset="0"/>
                <a:cs typeface="Times New Roman" pitchFamily="18" charset="0"/>
              </a:rPr>
              <a:t>instrument</a:t>
            </a:r>
            <a:r>
              <a:rPr lang="it-IT" sz="1400" dirty="0">
                <a:latin typeface="Times New Roman" pitchFamily="18" charset="0"/>
                <a:cs typeface="Times New Roman" pitchFamily="18" charset="0"/>
              </a:rPr>
              <a:t> </a:t>
            </a:r>
            <a:r>
              <a:rPr lang="it-IT" sz="1400" dirty="0" err="1">
                <a:latin typeface="Times New Roman" pitchFamily="18" charset="0"/>
                <a:cs typeface="Times New Roman" pitchFamily="18" charset="0"/>
              </a:rPr>
              <a:t>invented</a:t>
            </a:r>
            <a:r>
              <a:rPr lang="it-IT" sz="1400" dirty="0">
                <a:latin typeface="Times New Roman" pitchFamily="18" charset="0"/>
                <a:cs typeface="Times New Roman" pitchFamily="18" charset="0"/>
              </a:rPr>
              <a:t> by </a:t>
            </a:r>
            <a:r>
              <a:rPr lang="it-IT" sz="1400" b="1" dirty="0">
                <a:latin typeface="Times New Roman" pitchFamily="18" charset="0"/>
                <a:cs typeface="Times New Roman" pitchFamily="18" charset="0"/>
              </a:rPr>
              <a:t>Bartolomeo </a:t>
            </a:r>
            <a:r>
              <a:rPr lang="it-IT" sz="1400" b="1" dirty="0" err="1">
                <a:latin typeface="Times New Roman" pitchFamily="18" charset="0"/>
                <a:cs typeface="Times New Roman" pitchFamily="18" charset="0"/>
              </a:rPr>
              <a:t>Cristofori</a:t>
            </a:r>
            <a:r>
              <a:rPr lang="it-IT" sz="1400" b="1" dirty="0">
                <a:latin typeface="Times New Roman" pitchFamily="18" charset="0"/>
                <a:cs typeface="Times New Roman" pitchFamily="18" charset="0"/>
              </a:rPr>
              <a:t> </a:t>
            </a:r>
            <a:r>
              <a:rPr lang="it-IT" sz="1400" b="1" dirty="0" err="1">
                <a:latin typeface="Times New Roman" pitchFamily="18" charset="0"/>
                <a:cs typeface="Times New Roman" pitchFamily="18" charset="0"/>
              </a:rPr>
              <a:t>around</a:t>
            </a:r>
            <a:r>
              <a:rPr lang="it-IT" sz="1400" b="1" dirty="0">
                <a:latin typeface="Times New Roman" pitchFamily="18" charset="0"/>
                <a:cs typeface="Times New Roman" pitchFamily="18" charset="0"/>
              </a:rPr>
              <a:t> </a:t>
            </a:r>
            <a:r>
              <a:rPr lang="it-IT" sz="1400" dirty="0">
                <a:latin typeface="Times New Roman" pitchFamily="18" charset="0"/>
                <a:cs typeface="Times New Roman" pitchFamily="18" charset="0"/>
              </a:rPr>
              <a:t>the </a:t>
            </a:r>
            <a:r>
              <a:rPr lang="it-IT" sz="1400" dirty="0" err="1">
                <a:latin typeface="Times New Roman" pitchFamily="18" charset="0"/>
                <a:cs typeface="Times New Roman" pitchFamily="18" charset="0"/>
              </a:rPr>
              <a:t>year</a:t>
            </a:r>
            <a:r>
              <a:rPr lang="it-IT" sz="1400" dirty="0">
                <a:latin typeface="Times New Roman" pitchFamily="18" charset="0"/>
                <a:cs typeface="Times New Roman" pitchFamily="18" charset="0"/>
              </a:rPr>
              <a:t> 1700 in </a:t>
            </a:r>
            <a:r>
              <a:rPr lang="it-IT" sz="1400" dirty="0" err="1">
                <a:latin typeface="Times New Roman" pitchFamily="18" charset="0"/>
                <a:cs typeface="Times New Roman" pitchFamily="18" charset="0"/>
              </a:rPr>
              <a:t>which</a:t>
            </a:r>
            <a:r>
              <a:rPr lang="it-IT" sz="1400" dirty="0">
                <a:latin typeface="Times New Roman" pitchFamily="18" charset="0"/>
                <a:cs typeface="Times New Roman" pitchFamily="18" charset="0"/>
              </a:rPr>
              <a:t> the </a:t>
            </a:r>
            <a:r>
              <a:rPr lang="it-IT" sz="1400" dirty="0" err="1">
                <a:latin typeface="Times New Roman" pitchFamily="18" charset="0"/>
                <a:cs typeface="Times New Roman" pitchFamily="18" charset="0"/>
              </a:rPr>
              <a:t>strings</a:t>
            </a:r>
            <a:r>
              <a:rPr lang="it-IT" sz="1400" dirty="0">
                <a:latin typeface="Times New Roman" pitchFamily="18" charset="0"/>
                <a:cs typeface="Times New Roman" pitchFamily="18" charset="0"/>
              </a:rPr>
              <a:t> are </a:t>
            </a:r>
            <a:r>
              <a:rPr lang="it-IT" sz="1400" dirty="0" err="1">
                <a:latin typeface="Times New Roman" pitchFamily="18" charset="0"/>
                <a:cs typeface="Times New Roman" pitchFamily="18" charset="0"/>
              </a:rPr>
              <a:t>struck</a:t>
            </a:r>
            <a:r>
              <a:rPr lang="it-IT" sz="1400" dirty="0">
                <a:latin typeface="Times New Roman" pitchFamily="18" charset="0"/>
                <a:cs typeface="Times New Roman" pitchFamily="18" charset="0"/>
              </a:rPr>
              <a:t> by </a:t>
            </a:r>
            <a:r>
              <a:rPr lang="it-IT" sz="1400" dirty="0" err="1">
                <a:latin typeface="Times New Roman" pitchFamily="18" charset="0"/>
                <a:cs typeface="Times New Roman" pitchFamily="18" charset="0"/>
              </a:rPr>
              <a:t>hammer</a:t>
            </a:r>
            <a:r>
              <a:rPr lang="it-IT" sz="1400" dirty="0">
                <a:latin typeface="Times New Roman" pitchFamily="18" charset="0"/>
                <a:cs typeface="Times New Roman" pitchFamily="18" charset="0"/>
              </a:rPr>
              <a:t>. </a:t>
            </a:r>
            <a:r>
              <a:rPr lang="it-IT" sz="1400" dirty="0" err="1">
                <a:latin typeface="Times New Roman" pitchFamily="18" charset="0"/>
                <a:cs typeface="Times New Roman" pitchFamily="18" charset="0"/>
              </a:rPr>
              <a:t>It</a:t>
            </a:r>
            <a:r>
              <a:rPr lang="it-IT" sz="1400" dirty="0">
                <a:latin typeface="Times New Roman" pitchFamily="18" charset="0"/>
                <a:cs typeface="Times New Roman" pitchFamily="18" charset="0"/>
              </a:rPr>
              <a:t> </a:t>
            </a:r>
            <a:r>
              <a:rPr lang="it-IT" sz="1400" dirty="0" err="1">
                <a:latin typeface="Times New Roman" pitchFamily="18" charset="0"/>
                <a:cs typeface="Times New Roman" pitchFamily="18" charset="0"/>
              </a:rPr>
              <a:t>is</a:t>
            </a:r>
            <a:r>
              <a:rPr lang="it-IT" sz="1400" dirty="0">
                <a:latin typeface="Times New Roman" pitchFamily="18" charset="0"/>
                <a:cs typeface="Times New Roman" pitchFamily="18" charset="0"/>
              </a:rPr>
              <a:t> </a:t>
            </a:r>
            <a:r>
              <a:rPr lang="it-IT" sz="1400" dirty="0" err="1">
                <a:latin typeface="Times New Roman" pitchFamily="18" charset="0"/>
                <a:cs typeface="Times New Roman" pitchFamily="18" charset="0"/>
              </a:rPr>
              <a:t>played</a:t>
            </a:r>
            <a:r>
              <a:rPr lang="it-IT" sz="1400" dirty="0">
                <a:latin typeface="Times New Roman" pitchFamily="18" charset="0"/>
                <a:cs typeface="Times New Roman" pitchFamily="18" charset="0"/>
              </a:rPr>
              <a:t> </a:t>
            </a:r>
            <a:r>
              <a:rPr lang="it-IT" sz="1400" dirty="0" err="1">
                <a:latin typeface="Times New Roman" pitchFamily="18" charset="0"/>
                <a:cs typeface="Times New Roman" pitchFamily="18" charset="0"/>
              </a:rPr>
              <a:t>using</a:t>
            </a:r>
            <a:r>
              <a:rPr lang="it-IT" sz="1400" dirty="0">
                <a:latin typeface="Times New Roman" pitchFamily="18" charset="0"/>
                <a:cs typeface="Times New Roman" pitchFamily="18" charset="0"/>
              </a:rPr>
              <a:t> a </a:t>
            </a:r>
            <a:r>
              <a:rPr lang="it-IT" sz="1400" dirty="0" err="1">
                <a:latin typeface="Times New Roman" pitchFamily="18" charset="0"/>
                <a:cs typeface="Times New Roman" pitchFamily="18" charset="0"/>
              </a:rPr>
              <a:t>keybord</a:t>
            </a:r>
            <a:r>
              <a:rPr lang="it-IT" sz="1400" dirty="0">
                <a:latin typeface="Times New Roman" pitchFamily="18" charset="0"/>
                <a:cs typeface="Times New Roman" pitchFamily="18" charset="0"/>
              </a:rPr>
              <a:t> with 88 </a:t>
            </a:r>
            <a:r>
              <a:rPr lang="it-IT" sz="1400" dirty="0" err="1">
                <a:latin typeface="Times New Roman" pitchFamily="18" charset="0"/>
                <a:cs typeface="Times New Roman" pitchFamily="18" charset="0"/>
              </a:rPr>
              <a:t>keys</a:t>
            </a:r>
            <a:r>
              <a:rPr lang="it-IT" sz="1400" dirty="0">
                <a:latin typeface="Times New Roman" pitchFamily="18" charset="0"/>
                <a:cs typeface="Times New Roman" pitchFamily="18" charset="0"/>
              </a:rPr>
              <a:t>; 52 </a:t>
            </a:r>
            <a:r>
              <a:rPr lang="it-IT" sz="1400" dirty="0" err="1">
                <a:latin typeface="Times New Roman" pitchFamily="18" charset="0"/>
                <a:cs typeface="Times New Roman" pitchFamily="18" charset="0"/>
              </a:rPr>
              <a:t>white</a:t>
            </a:r>
            <a:r>
              <a:rPr lang="it-IT" sz="1400" dirty="0">
                <a:latin typeface="Times New Roman" pitchFamily="18" charset="0"/>
                <a:cs typeface="Times New Roman" pitchFamily="18" charset="0"/>
              </a:rPr>
              <a:t> for the notes of the c major scale (C,D,E,F,G,A,B) and 36 </a:t>
            </a:r>
            <a:r>
              <a:rPr lang="it-IT" sz="1400" dirty="0" err="1">
                <a:latin typeface="Times New Roman" pitchFamily="18" charset="0"/>
                <a:cs typeface="Times New Roman" pitchFamily="18" charset="0"/>
              </a:rPr>
              <a:t>black</a:t>
            </a:r>
            <a:r>
              <a:rPr lang="it-IT" sz="1400" dirty="0">
                <a:latin typeface="Times New Roman" pitchFamily="18" charset="0"/>
                <a:cs typeface="Times New Roman" pitchFamily="18" charset="0"/>
              </a:rPr>
              <a:t>. The </a:t>
            </a:r>
            <a:r>
              <a:rPr lang="it-IT" sz="1400" dirty="0" err="1">
                <a:latin typeface="Times New Roman" pitchFamily="18" charset="0"/>
                <a:cs typeface="Times New Roman" pitchFamily="18" charset="0"/>
              </a:rPr>
              <a:t>black</a:t>
            </a:r>
            <a:r>
              <a:rPr lang="it-IT" sz="1400" dirty="0">
                <a:latin typeface="Times New Roman" pitchFamily="18" charset="0"/>
                <a:cs typeface="Times New Roman" pitchFamily="18" charset="0"/>
              </a:rPr>
              <a:t> </a:t>
            </a:r>
            <a:r>
              <a:rPr lang="it-IT" sz="1400" dirty="0" err="1">
                <a:latin typeface="Times New Roman" pitchFamily="18" charset="0"/>
                <a:cs typeface="Times New Roman" pitchFamily="18" charset="0"/>
              </a:rPr>
              <a:t>keysareaccidental</a:t>
            </a:r>
            <a:r>
              <a:rPr lang="it-IT" sz="1400" dirty="0">
                <a:latin typeface="Times New Roman" pitchFamily="18" charset="0"/>
                <a:cs typeface="Times New Roman" pitchFamily="18" charset="0"/>
              </a:rPr>
              <a:t>. </a:t>
            </a:r>
            <a:r>
              <a:rPr lang="it-IT" sz="1400" dirty="0" err="1">
                <a:latin typeface="Times New Roman" pitchFamily="18" charset="0"/>
                <a:cs typeface="Times New Roman" pitchFamily="18" charset="0"/>
              </a:rPr>
              <a:t>There</a:t>
            </a:r>
            <a:r>
              <a:rPr lang="it-IT" sz="1400" dirty="0">
                <a:latin typeface="Times New Roman" pitchFamily="18" charset="0"/>
                <a:cs typeface="Times New Roman" pitchFamily="18" charset="0"/>
              </a:rPr>
              <a:t> are </a:t>
            </a:r>
            <a:r>
              <a:rPr lang="it-IT" sz="1400" dirty="0" err="1">
                <a:latin typeface="Times New Roman" pitchFamily="18" charset="0"/>
                <a:cs typeface="Times New Roman" pitchFamily="18" charset="0"/>
              </a:rPr>
              <a:t>different</a:t>
            </a:r>
            <a:r>
              <a:rPr lang="it-IT" sz="1400" dirty="0">
                <a:latin typeface="Times New Roman" pitchFamily="18" charset="0"/>
                <a:cs typeface="Times New Roman" pitchFamily="18" charset="0"/>
              </a:rPr>
              <a:t> </a:t>
            </a:r>
            <a:r>
              <a:rPr lang="it-IT" sz="1400" dirty="0" err="1">
                <a:latin typeface="Times New Roman" pitchFamily="18" charset="0"/>
                <a:cs typeface="Times New Roman" pitchFamily="18" charset="0"/>
              </a:rPr>
              <a:t>types</a:t>
            </a:r>
            <a:r>
              <a:rPr lang="it-IT" sz="1400" dirty="0">
                <a:latin typeface="Times New Roman" pitchFamily="18" charset="0"/>
                <a:cs typeface="Times New Roman" pitchFamily="18" charset="0"/>
              </a:rPr>
              <a:t> of piano:</a:t>
            </a:r>
            <a:br>
              <a:rPr lang="it-IT" sz="1400" dirty="0">
                <a:latin typeface="Times New Roman" pitchFamily="18" charset="0"/>
                <a:cs typeface="Times New Roman" pitchFamily="18" charset="0"/>
              </a:rPr>
            </a:br>
            <a:r>
              <a:rPr lang="it-IT" sz="1400" b="1" dirty="0">
                <a:latin typeface="Times New Roman" pitchFamily="18" charset="0"/>
                <a:cs typeface="Times New Roman" pitchFamily="18" charset="0"/>
              </a:rPr>
              <a:t>The </a:t>
            </a:r>
            <a:r>
              <a:rPr lang="it-IT" sz="1400" b="1" dirty="0" err="1">
                <a:latin typeface="Times New Roman" pitchFamily="18" charset="0"/>
                <a:cs typeface="Times New Roman" pitchFamily="18" charset="0"/>
              </a:rPr>
              <a:t>Grand</a:t>
            </a:r>
            <a:r>
              <a:rPr lang="it-IT" sz="1400" b="1" dirty="0">
                <a:latin typeface="Times New Roman" pitchFamily="18" charset="0"/>
                <a:cs typeface="Times New Roman" pitchFamily="18" charset="0"/>
              </a:rPr>
              <a:t> Piano;</a:t>
            </a:r>
            <a:br>
              <a:rPr lang="it-IT" sz="1400" b="1" dirty="0">
                <a:latin typeface="Times New Roman" pitchFamily="18" charset="0"/>
                <a:cs typeface="Times New Roman" pitchFamily="18" charset="0"/>
              </a:rPr>
            </a:br>
            <a:r>
              <a:rPr lang="it-IT" sz="1400" b="1" dirty="0">
                <a:latin typeface="Times New Roman" pitchFamily="18" charset="0"/>
                <a:cs typeface="Times New Roman" pitchFamily="18" charset="0"/>
              </a:rPr>
              <a:t>The </a:t>
            </a:r>
            <a:r>
              <a:rPr lang="it-IT" sz="1400" b="1" dirty="0" err="1">
                <a:latin typeface="Times New Roman" pitchFamily="18" charset="0"/>
                <a:cs typeface="Times New Roman" pitchFamily="18" charset="0"/>
              </a:rPr>
              <a:t>Upright</a:t>
            </a:r>
            <a:r>
              <a:rPr lang="it-IT" sz="1400" b="1" dirty="0">
                <a:latin typeface="Times New Roman" pitchFamily="18" charset="0"/>
                <a:cs typeface="Times New Roman" pitchFamily="18" charset="0"/>
              </a:rPr>
              <a:t> Piano</a:t>
            </a:r>
            <a:r>
              <a:rPr lang="it-IT" sz="1400" dirty="0">
                <a:latin typeface="Times New Roman" pitchFamily="18" charset="0"/>
                <a:cs typeface="Times New Roman" pitchFamily="18" charset="0"/>
              </a:rPr>
              <a:t>;</a:t>
            </a:r>
            <a:br>
              <a:rPr lang="it-IT" sz="1400" dirty="0">
                <a:latin typeface="Times New Roman" pitchFamily="18" charset="0"/>
                <a:cs typeface="Times New Roman" pitchFamily="18" charset="0"/>
              </a:rPr>
            </a:br>
            <a:r>
              <a:rPr lang="it-IT" sz="1400" b="1" dirty="0">
                <a:latin typeface="Times New Roman" pitchFamily="18" charset="0"/>
                <a:cs typeface="Times New Roman" pitchFamily="18" charset="0"/>
              </a:rPr>
              <a:t>The </a:t>
            </a:r>
            <a:r>
              <a:rPr lang="it-IT" sz="1400" b="1" dirty="0" err="1">
                <a:latin typeface="Times New Roman" pitchFamily="18" charset="0"/>
                <a:cs typeface="Times New Roman" pitchFamily="18" charset="0"/>
              </a:rPr>
              <a:t>electric</a:t>
            </a:r>
            <a:r>
              <a:rPr lang="it-IT" sz="1400" b="1" dirty="0">
                <a:latin typeface="Times New Roman" pitchFamily="18" charset="0"/>
                <a:cs typeface="Times New Roman" pitchFamily="18" charset="0"/>
              </a:rPr>
              <a:t>, </a:t>
            </a:r>
            <a:r>
              <a:rPr lang="it-IT" sz="1400" b="1" dirty="0" err="1">
                <a:latin typeface="Times New Roman" pitchFamily="18" charset="0"/>
                <a:cs typeface="Times New Roman" pitchFamily="18" charset="0"/>
              </a:rPr>
              <a:t>electronic</a:t>
            </a:r>
            <a:r>
              <a:rPr lang="it-IT" sz="1400" b="1" dirty="0">
                <a:latin typeface="Times New Roman" pitchFamily="18" charset="0"/>
                <a:cs typeface="Times New Roman" pitchFamily="18" charset="0"/>
              </a:rPr>
              <a:t> and </a:t>
            </a:r>
            <a:r>
              <a:rPr lang="it-IT" sz="1400" b="1" dirty="0" err="1">
                <a:latin typeface="Times New Roman" pitchFamily="18" charset="0"/>
                <a:cs typeface="Times New Roman" pitchFamily="18" charset="0"/>
              </a:rPr>
              <a:t>digital</a:t>
            </a:r>
            <a:r>
              <a:rPr lang="it-IT" sz="1400" b="1" dirty="0">
                <a:latin typeface="Times New Roman" pitchFamily="18" charset="0"/>
                <a:cs typeface="Times New Roman" pitchFamily="18" charset="0"/>
              </a:rPr>
              <a:t> </a:t>
            </a:r>
            <a:r>
              <a:rPr lang="it-IT" sz="1400" b="1" dirty="0" smtClean="0">
                <a:latin typeface="Times New Roman" pitchFamily="18" charset="0"/>
                <a:cs typeface="Times New Roman" pitchFamily="18" charset="0"/>
              </a:rPr>
              <a:t>piano</a:t>
            </a:r>
            <a:r>
              <a:rPr lang="it-IT" sz="1400" dirty="0" smtClean="0">
                <a:latin typeface="Times New Roman" pitchFamily="18" charset="0"/>
                <a:cs typeface="Times New Roman" pitchFamily="18" charset="0"/>
              </a:rPr>
              <a:t>.</a:t>
            </a:r>
            <a:r>
              <a:rPr lang="it-IT" sz="1400" dirty="0">
                <a:latin typeface="Times New Roman" pitchFamily="18" charset="0"/>
                <a:cs typeface="Times New Roman" pitchFamily="18" charset="0"/>
              </a:rPr>
              <a:t/>
            </a:r>
            <a:br>
              <a:rPr lang="it-IT" sz="1400" dirty="0">
                <a:latin typeface="Times New Roman" pitchFamily="18" charset="0"/>
                <a:cs typeface="Times New Roman" pitchFamily="18" charset="0"/>
              </a:rPr>
            </a:br>
            <a:r>
              <a:rPr lang="it-IT" sz="1400" dirty="0" err="1" smtClean="0">
                <a:latin typeface="Times New Roman" pitchFamily="18" charset="0"/>
                <a:cs typeface="Times New Roman" pitchFamily="18" charset="0"/>
              </a:rPr>
              <a:t>This</a:t>
            </a:r>
            <a:r>
              <a:rPr lang="it-IT" sz="1400" dirty="0" smtClean="0">
                <a:latin typeface="Times New Roman" pitchFamily="18" charset="0"/>
                <a:cs typeface="Times New Roman" pitchFamily="18" charset="0"/>
              </a:rPr>
              <a:t> </a:t>
            </a:r>
            <a:r>
              <a:rPr lang="it-IT" sz="1400" dirty="0" err="1">
                <a:latin typeface="Times New Roman" pitchFamily="18" charset="0"/>
                <a:cs typeface="Times New Roman" pitchFamily="18" charset="0"/>
              </a:rPr>
              <a:t>instrument</a:t>
            </a:r>
            <a:r>
              <a:rPr lang="it-IT" sz="1400" dirty="0">
                <a:latin typeface="Times New Roman" pitchFamily="18" charset="0"/>
                <a:cs typeface="Times New Roman" pitchFamily="18" charset="0"/>
              </a:rPr>
              <a:t> </a:t>
            </a:r>
            <a:r>
              <a:rPr lang="it-IT" sz="1400" dirty="0" err="1">
                <a:latin typeface="Times New Roman" pitchFamily="18" charset="0"/>
                <a:cs typeface="Times New Roman" pitchFamily="18" charset="0"/>
              </a:rPr>
              <a:t>it's</a:t>
            </a:r>
            <a:r>
              <a:rPr lang="it-IT" sz="1400" dirty="0">
                <a:latin typeface="Times New Roman" pitchFamily="18" charset="0"/>
                <a:cs typeface="Times New Roman" pitchFamily="18" charset="0"/>
              </a:rPr>
              <a:t> </a:t>
            </a:r>
            <a:r>
              <a:rPr lang="it-IT" sz="1400" dirty="0" err="1">
                <a:latin typeface="Times New Roman" pitchFamily="18" charset="0"/>
                <a:cs typeface="Times New Roman" pitchFamily="18" charset="0"/>
              </a:rPr>
              <a:t>very</a:t>
            </a:r>
            <a:r>
              <a:rPr lang="it-IT" sz="1400" dirty="0">
                <a:latin typeface="Times New Roman" pitchFamily="18" charset="0"/>
                <a:cs typeface="Times New Roman" pitchFamily="18" charset="0"/>
              </a:rPr>
              <a:t> </a:t>
            </a:r>
            <a:r>
              <a:rPr lang="it-IT" sz="1400" dirty="0" err="1">
                <a:latin typeface="Times New Roman" pitchFamily="18" charset="0"/>
                <a:cs typeface="Times New Roman" pitchFamily="18" charset="0"/>
              </a:rPr>
              <a:t>diffucult</a:t>
            </a:r>
            <a:r>
              <a:rPr lang="it-IT" sz="1400" dirty="0">
                <a:latin typeface="Times New Roman" pitchFamily="18" charset="0"/>
                <a:cs typeface="Times New Roman" pitchFamily="18" charset="0"/>
              </a:rPr>
              <a:t> and </a:t>
            </a:r>
            <a:r>
              <a:rPr lang="it-IT" sz="1400" dirty="0" err="1">
                <a:latin typeface="Times New Roman" pitchFamily="18" charset="0"/>
                <a:cs typeface="Times New Roman" pitchFamily="18" charset="0"/>
              </a:rPr>
              <a:t>expensive</a:t>
            </a:r>
            <a:r>
              <a:rPr lang="it-IT" sz="1400" dirty="0">
                <a:latin typeface="Times New Roman" pitchFamily="18" charset="0"/>
                <a:cs typeface="Times New Roman" pitchFamily="18" charset="0"/>
              </a:rPr>
              <a:t> </a:t>
            </a:r>
            <a:r>
              <a:rPr lang="it-IT" sz="1400" dirty="0" err="1">
                <a:latin typeface="Times New Roman" pitchFamily="18" charset="0"/>
                <a:cs typeface="Times New Roman" pitchFamily="18" charset="0"/>
              </a:rPr>
              <a:t>but</a:t>
            </a:r>
            <a:r>
              <a:rPr lang="it-IT" sz="1400" dirty="0">
                <a:latin typeface="Times New Roman" pitchFamily="18" charset="0"/>
                <a:cs typeface="Times New Roman" pitchFamily="18" charset="0"/>
              </a:rPr>
              <a:t> </a:t>
            </a:r>
            <a:r>
              <a:rPr lang="it-IT" sz="1400" dirty="0" err="1">
                <a:latin typeface="Times New Roman" pitchFamily="18" charset="0"/>
                <a:cs typeface="Times New Roman" pitchFamily="18" charset="0"/>
              </a:rPr>
              <a:t>it's</a:t>
            </a:r>
            <a:r>
              <a:rPr lang="it-IT" sz="1400" dirty="0">
                <a:latin typeface="Times New Roman" pitchFamily="18" charset="0"/>
                <a:cs typeface="Times New Roman" pitchFamily="18" charset="0"/>
              </a:rPr>
              <a:t> </a:t>
            </a:r>
            <a:r>
              <a:rPr lang="it-IT" sz="1400" dirty="0" err="1">
                <a:latin typeface="Times New Roman" pitchFamily="18" charset="0"/>
                <a:cs typeface="Times New Roman" pitchFamily="18" charset="0"/>
              </a:rPr>
              <a:t>very</a:t>
            </a:r>
            <a:r>
              <a:rPr lang="it-IT" sz="1400" dirty="0">
                <a:latin typeface="Times New Roman" pitchFamily="18" charset="0"/>
                <a:cs typeface="Times New Roman" pitchFamily="18" charset="0"/>
              </a:rPr>
              <a:t> </a:t>
            </a:r>
            <a:r>
              <a:rPr lang="it-IT" sz="1400" dirty="0" err="1">
                <a:latin typeface="Times New Roman" pitchFamily="18" charset="0"/>
                <a:cs typeface="Times New Roman" pitchFamily="18" charset="0"/>
              </a:rPr>
              <a:t>great</a:t>
            </a:r>
            <a:r>
              <a:rPr lang="it-IT" sz="1400" dirty="0">
                <a:latin typeface="Times New Roman" pitchFamily="18" charset="0"/>
                <a:cs typeface="Times New Roman" pitchFamily="18" charset="0"/>
              </a:rPr>
              <a:t> and </a:t>
            </a:r>
            <a:r>
              <a:rPr lang="it-IT" sz="1400" b="1" dirty="0" smtClean="0">
                <a:latin typeface="Times New Roman" pitchFamily="18" charset="0"/>
                <a:cs typeface="Times New Roman" pitchFamily="18" charset="0"/>
              </a:rPr>
              <a:t>to play</a:t>
            </a:r>
            <a:endParaRPr lang="it-IT" sz="1400" b="1" dirty="0"/>
          </a:p>
        </p:txBody>
      </p:sp>
      <p:pic>
        <p:nvPicPr>
          <p:cNvPr id="4" name="immagini1"/>
          <p:cNvPicPr/>
          <p:nvPr/>
        </p:nvPicPr>
        <p:blipFill>
          <a:blip r:embed="rId2">
            <a:lum/>
            <a:alphaModFix/>
          </a:blip>
          <a:srcRect/>
          <a:stretch>
            <a:fillRect/>
          </a:stretch>
        </p:blipFill>
        <p:spPr>
          <a:xfrm>
            <a:off x="5873262" y="77278"/>
            <a:ext cx="3270737" cy="3360053"/>
          </a:xfrm>
          <a:prstGeom prst="rect">
            <a:avLst/>
          </a:prstGeom>
        </p:spPr>
      </p:pic>
      <p:sp>
        <p:nvSpPr>
          <p:cNvPr id="5" name="Rettangolo 4"/>
          <p:cNvSpPr/>
          <p:nvPr/>
        </p:nvSpPr>
        <p:spPr>
          <a:xfrm>
            <a:off x="2228669" y="77279"/>
            <a:ext cx="3479029" cy="400110"/>
          </a:xfrm>
          <a:prstGeom prst="rect">
            <a:avLst/>
          </a:prstGeom>
        </p:spPr>
        <p:txBody>
          <a:bodyPr wrap="none">
            <a:spAutoFit/>
          </a:bodyPr>
          <a:lstStyle/>
          <a:p>
            <a:r>
              <a:rPr lang="it-IT" sz="2000" b="1" dirty="0">
                <a:latin typeface="Times New Roman"/>
                <a:cs typeface="Times New Roman"/>
              </a:rPr>
              <a:t>THE PIANO: THE ORIGINS</a:t>
            </a:r>
            <a:endParaRPr lang="it-IT" sz="2000" b="1" dirty="0"/>
          </a:p>
        </p:txBody>
      </p:sp>
      <p:sp>
        <p:nvSpPr>
          <p:cNvPr id="6" name="Rettangolo 5"/>
          <p:cNvSpPr/>
          <p:nvPr/>
        </p:nvSpPr>
        <p:spPr>
          <a:xfrm>
            <a:off x="57037" y="3520630"/>
            <a:ext cx="8950839" cy="523220"/>
          </a:xfrm>
          <a:prstGeom prst="rect">
            <a:avLst/>
          </a:prstGeom>
        </p:spPr>
        <p:txBody>
          <a:bodyPr wrap="square">
            <a:spAutoFit/>
          </a:bodyPr>
          <a:lstStyle/>
          <a:p>
            <a:r>
              <a:rPr lang="it-IT" sz="1400" dirty="0">
                <a:latin typeface="Times New Roman" panose="02020603050405020304" pitchFamily="18" charset="0"/>
                <a:cs typeface="Times New Roman" panose="02020603050405020304" pitchFamily="18" charset="0"/>
              </a:rPr>
              <a:t> </a:t>
            </a:r>
          </a:p>
          <a:p>
            <a:r>
              <a:rPr lang="it-IT" sz="1400" dirty="0">
                <a:latin typeface="Times New Roman" panose="02020603050405020304" pitchFamily="18" charset="0"/>
                <a:cs typeface="Times New Roman" panose="02020603050405020304" pitchFamily="18" charset="0"/>
              </a:rPr>
              <a:t>.</a:t>
            </a:r>
          </a:p>
        </p:txBody>
      </p:sp>
      <p:sp>
        <p:nvSpPr>
          <p:cNvPr id="7" name="Rettangolo 6"/>
          <p:cNvSpPr/>
          <p:nvPr/>
        </p:nvSpPr>
        <p:spPr>
          <a:xfrm>
            <a:off x="-1" y="3363201"/>
            <a:ext cx="8950839" cy="3600986"/>
          </a:xfrm>
          <a:prstGeom prst="rect">
            <a:avLst/>
          </a:prstGeom>
        </p:spPr>
        <p:txBody>
          <a:bodyPr wrap="square">
            <a:spAutoFit/>
          </a:bodyPr>
          <a:lstStyle/>
          <a:p>
            <a:r>
              <a:rPr lang="en-US" sz="1400" dirty="0">
                <a:latin typeface="Times New Roman" pitchFamily="18" charset="0"/>
                <a:cs typeface="Times New Roman" pitchFamily="18" charset="0"/>
              </a:rPr>
              <a:t>The story of the piano begins in Padua, Italy in 1709, in the shop of a harpsichord maker named </a:t>
            </a:r>
            <a:r>
              <a:rPr lang="en-US" sz="1400" dirty="0" err="1">
                <a:latin typeface="Times New Roman" pitchFamily="18" charset="0"/>
                <a:cs typeface="Times New Roman" pitchFamily="18" charset="0"/>
              </a:rPr>
              <a:t>Bartolomeo</a:t>
            </a:r>
            <a:r>
              <a:rPr lang="en-US" sz="1400" dirty="0">
                <a:latin typeface="Times New Roman" pitchFamily="18" charset="0"/>
                <a:cs typeface="Times New Roman" pitchFamily="18" charset="0"/>
              </a:rPr>
              <a:t> di Francesco </a:t>
            </a:r>
            <a:r>
              <a:rPr lang="en-US" sz="1400" dirty="0" err="1">
                <a:latin typeface="Times New Roman" pitchFamily="18" charset="0"/>
                <a:cs typeface="Times New Roman" pitchFamily="18" charset="0"/>
              </a:rPr>
              <a:t>Cristofori</a:t>
            </a:r>
            <a:r>
              <a:rPr lang="en-US" sz="1400" dirty="0">
                <a:latin typeface="Times New Roman" pitchFamily="18" charset="0"/>
                <a:cs typeface="Times New Roman" pitchFamily="18" charset="0"/>
              </a:rPr>
              <a:t> (1655-1731). Many other stringed and keyboard instruments preceded the piano and led to the development of the instrument as we know it today</a:t>
            </a:r>
            <a:r>
              <a:rPr lang="en-US" dirty="0"/>
              <a:t>. </a:t>
            </a:r>
            <a:r>
              <a:rPr lang="en-US" sz="1400" dirty="0">
                <a:latin typeface="Times New Roman" pitchFamily="18" charset="0"/>
                <a:cs typeface="Times New Roman" pitchFamily="18" charset="0"/>
              </a:rPr>
              <a:t>First exhibited in Florence in 1709, </a:t>
            </a:r>
            <a:r>
              <a:rPr lang="en-US" sz="1400" dirty="0" err="1">
                <a:latin typeface="Times New Roman" pitchFamily="18" charset="0"/>
                <a:cs typeface="Times New Roman" pitchFamily="18" charset="0"/>
              </a:rPr>
              <a:t>Cristofori’s</a:t>
            </a:r>
            <a:r>
              <a:rPr lang="en-US" sz="1400" dirty="0">
                <a:latin typeface="Times New Roman" pitchFamily="18" charset="0"/>
                <a:cs typeface="Times New Roman" pitchFamily="18" charset="0"/>
              </a:rPr>
              <a:t> new instrument was named </a:t>
            </a:r>
            <a:r>
              <a:rPr lang="en-US" sz="1400" b="1" dirty="0" err="1">
                <a:latin typeface="Times New Roman" pitchFamily="18" charset="0"/>
                <a:cs typeface="Times New Roman" pitchFamily="18" charset="0"/>
              </a:rPr>
              <a:t>gravicembalo</a:t>
            </a:r>
            <a:r>
              <a:rPr lang="en-US" sz="1400" dirty="0">
                <a:latin typeface="Times New Roman" pitchFamily="18" charset="0"/>
                <a:cs typeface="Times New Roman" pitchFamily="18" charset="0"/>
              </a:rPr>
              <a:t> col piano e forte (roughly “soft and loud keyboard instrument”). Eventually, it was shortened to </a:t>
            </a:r>
            <a:r>
              <a:rPr lang="en-US" sz="1400" b="1" dirty="0">
                <a:latin typeface="Times New Roman" pitchFamily="18" charset="0"/>
                <a:cs typeface="Times New Roman" pitchFamily="18" charset="0"/>
              </a:rPr>
              <a:t>fortepiano</a:t>
            </a:r>
            <a:r>
              <a:rPr lang="en-US" sz="1400" dirty="0">
                <a:latin typeface="Times New Roman" pitchFamily="18" charset="0"/>
                <a:cs typeface="Times New Roman" pitchFamily="18" charset="0"/>
              </a:rPr>
              <a:t> or </a:t>
            </a:r>
            <a:r>
              <a:rPr lang="en-US" sz="1400" b="1" dirty="0">
                <a:latin typeface="Times New Roman" pitchFamily="18" charset="0"/>
                <a:cs typeface="Times New Roman" pitchFamily="18" charset="0"/>
              </a:rPr>
              <a:t>pianoforte</a:t>
            </a:r>
            <a:r>
              <a:rPr lang="en-US" sz="1400" dirty="0">
                <a:latin typeface="Times New Roman" pitchFamily="18" charset="0"/>
                <a:cs typeface="Times New Roman" pitchFamily="18" charset="0"/>
              </a:rPr>
              <a:t>, and finally </a:t>
            </a:r>
            <a:r>
              <a:rPr lang="en-US" sz="1400" b="1" dirty="0">
                <a:latin typeface="Times New Roman" pitchFamily="18" charset="0"/>
                <a:cs typeface="Times New Roman" pitchFamily="18" charset="0"/>
              </a:rPr>
              <a:t>just piano</a:t>
            </a:r>
            <a:r>
              <a:rPr lang="en-US" sz="1400" dirty="0">
                <a:latin typeface="Times New Roman" pitchFamily="18" charset="0"/>
                <a:cs typeface="Times New Roman" pitchFamily="18" charset="0"/>
              </a:rPr>
              <a:t>. </a:t>
            </a:r>
          </a:p>
          <a:p>
            <a:r>
              <a:rPr lang="en-US" sz="1400" dirty="0">
                <a:latin typeface="Times New Roman" pitchFamily="18" charset="0"/>
                <a:cs typeface="Times New Roman" pitchFamily="18" charset="0"/>
              </a:rPr>
              <a:t>The piano as a musical instrument suffered various transformations since its invention in 1700, according to the needs and exigencies of the musicians. </a:t>
            </a:r>
            <a:r>
              <a:rPr lang="en-US" sz="1400" dirty="0" err="1">
                <a:latin typeface="Times New Roman" pitchFamily="18" charset="0"/>
                <a:cs typeface="Times New Roman" pitchFamily="18" charset="0"/>
              </a:rPr>
              <a:t>Bartolomeo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Cristofori</a:t>
            </a:r>
            <a:r>
              <a:rPr lang="en-US" sz="1400" dirty="0">
                <a:latin typeface="Times New Roman" pitchFamily="18" charset="0"/>
                <a:cs typeface="Times New Roman" pitchFamily="18" charset="0"/>
              </a:rPr>
              <a:t> fabricated 20 pianos before his death, and the first piano recital open to the public in history occurred in 1768, performed by Johann </a:t>
            </a:r>
            <a:r>
              <a:rPr lang="en-US" sz="1400" b="1" dirty="0">
                <a:latin typeface="Times New Roman" pitchFamily="18" charset="0"/>
                <a:cs typeface="Times New Roman" pitchFamily="18" charset="0"/>
              </a:rPr>
              <a:t>Christian Bach, </a:t>
            </a:r>
            <a:r>
              <a:rPr lang="en-US" sz="1400" dirty="0">
                <a:latin typeface="Times New Roman" pitchFamily="18" charset="0"/>
                <a:cs typeface="Times New Roman" pitchFamily="18" charset="0"/>
              </a:rPr>
              <a:t>son of Johan Sebastian Bach.</a:t>
            </a:r>
          </a:p>
          <a:p>
            <a:r>
              <a:rPr lang="en-US" sz="1400" b="1" dirty="0">
                <a:latin typeface="Times New Roman" pitchFamily="18" charset="0"/>
                <a:cs typeface="Times New Roman" pitchFamily="18" charset="0"/>
              </a:rPr>
              <a:t>What’s the piano made of?</a:t>
            </a:r>
          </a:p>
          <a:p>
            <a:r>
              <a:rPr lang="en-US" sz="1400" dirty="0">
                <a:latin typeface="Times New Roman" pitchFamily="18" charset="0"/>
                <a:cs typeface="Times New Roman" pitchFamily="18" charset="0"/>
              </a:rPr>
              <a:t>Pianos are made of the optimum materials, not only for looks but for excellent sound creation. The long fibers </a:t>
            </a:r>
            <a:r>
              <a:rPr lang="en-US" sz="1400" b="1" dirty="0">
                <a:latin typeface="Times New Roman" pitchFamily="18" charset="0"/>
                <a:cs typeface="Times New Roman" pitchFamily="18" charset="0"/>
              </a:rPr>
              <a:t>of maple wood</a:t>
            </a:r>
            <a:r>
              <a:rPr lang="en-US" sz="1400" dirty="0">
                <a:latin typeface="Times New Roman" pitchFamily="18" charset="0"/>
                <a:cs typeface="Times New Roman" pitchFamily="18" charset="0"/>
              </a:rPr>
              <a:t> are strong and flexible for construction of the border, but long fibers </a:t>
            </a:r>
            <a:r>
              <a:rPr lang="en-US" sz="1400" b="1" dirty="0">
                <a:latin typeface="Times New Roman" pitchFamily="18" charset="0"/>
                <a:cs typeface="Times New Roman" pitchFamily="18" charset="0"/>
              </a:rPr>
              <a:t>of spruce </a:t>
            </a:r>
            <a:r>
              <a:rPr lang="en-US" sz="1400" dirty="0">
                <a:latin typeface="Times New Roman" pitchFamily="18" charset="0"/>
                <a:cs typeface="Times New Roman" pitchFamily="18" charset="0"/>
              </a:rPr>
              <a:t>are needed for the strength of the brackets. Wood is also needed for making patterns of other parts. </a:t>
            </a:r>
            <a:r>
              <a:rPr lang="en-US" sz="1400" b="1" dirty="0">
                <a:latin typeface="Times New Roman" pitchFamily="18" charset="0"/>
                <a:cs typeface="Times New Roman" pitchFamily="18" charset="0"/>
              </a:rPr>
              <a:t>Metal</a:t>
            </a:r>
            <a:r>
              <a:rPr lang="en-US" sz="1400" dirty="0">
                <a:latin typeface="Times New Roman" pitchFamily="18" charset="0"/>
                <a:cs typeface="Times New Roman" pitchFamily="18" charset="0"/>
              </a:rPr>
              <a:t> is used for a variety of parts, counting the cast iron plate; and </a:t>
            </a:r>
            <a:r>
              <a:rPr lang="en-US" sz="1400" b="1" dirty="0">
                <a:latin typeface="Times New Roman" pitchFamily="18" charset="0"/>
                <a:cs typeface="Times New Roman" pitchFamily="18" charset="0"/>
              </a:rPr>
              <a:t>sand</a:t>
            </a:r>
            <a:r>
              <a:rPr lang="en-US" sz="1400" dirty="0">
                <a:latin typeface="Times New Roman" pitchFamily="18" charset="0"/>
                <a:cs typeface="Times New Roman" pitchFamily="18" charset="0"/>
              </a:rPr>
              <a:t> is needed for casting molds. The character of the sand is altered by using additives and folders such as </a:t>
            </a:r>
            <a:r>
              <a:rPr lang="en-US" sz="1400" dirty="0" err="1">
                <a:latin typeface="Times New Roman" pitchFamily="18" charset="0"/>
                <a:cs typeface="Times New Roman" pitchFamily="18" charset="0"/>
              </a:rPr>
              <a:t>bentonite</a:t>
            </a:r>
            <a:r>
              <a:rPr lang="en-US" sz="1400" dirty="0">
                <a:latin typeface="Times New Roman" pitchFamily="18" charset="0"/>
                <a:cs typeface="Times New Roman" pitchFamily="18" charset="0"/>
              </a:rPr>
              <a:t> (a type of clay) and firewood powder. </a:t>
            </a:r>
            <a:r>
              <a:rPr lang="en-US" sz="1400" b="1" dirty="0">
                <a:latin typeface="Times New Roman" pitchFamily="18" charset="0"/>
                <a:cs typeface="Times New Roman" pitchFamily="18" charset="0"/>
              </a:rPr>
              <a:t>Molten iron </a:t>
            </a:r>
            <a:r>
              <a:rPr lang="en-US" sz="1400" dirty="0">
                <a:latin typeface="Times New Roman" pitchFamily="18" charset="0"/>
                <a:cs typeface="Times New Roman" pitchFamily="18" charset="0"/>
              </a:rPr>
              <a:t>for the casting is made of pig iron with some steel and scrap iron to add strength. Strings are made of high tensile steel cable that is manufactured at specialized piano string mills.</a:t>
            </a:r>
          </a:p>
          <a:p>
            <a:endParaRPr lang="it-IT" sz="1400" dirty="0">
              <a:latin typeface="Times New Roman" pitchFamily="18" charset="0"/>
              <a:cs typeface="Times New Roman" pitchFamily="18" charset="0"/>
            </a:endParaRPr>
          </a:p>
        </p:txBody>
      </p:sp>
    </p:spTree>
    <p:extLst>
      <p:ext uri="{BB962C8B-B14F-4D97-AF65-F5344CB8AC3E}">
        <p14:creationId xmlns:p14="http://schemas.microsoft.com/office/powerpoint/2010/main" val="298408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9425" y="3514442"/>
            <a:ext cx="5540829" cy="2103289"/>
          </a:xfrm>
        </p:spPr>
        <p:txBody>
          <a:bodyPr>
            <a:normAutofit fontScale="90000"/>
          </a:bodyPr>
          <a:lstStyle/>
          <a:p>
            <a:r>
              <a:rPr lang="it-IT" sz="1400" b="1" dirty="0">
                <a:latin typeface="Times New Roman" pitchFamily="18" charset="0"/>
                <a:cs typeface="Times New Roman" pitchFamily="18" charset="0"/>
              </a:rPr>
              <a:t>UPRIGHT PIANO</a:t>
            </a:r>
            <a:br>
              <a:rPr lang="it-IT" sz="1400" b="1" dirty="0">
                <a:latin typeface="Times New Roman" pitchFamily="18" charset="0"/>
                <a:cs typeface="Times New Roman" pitchFamily="18" charset="0"/>
              </a:rPr>
            </a:br>
            <a:r>
              <a:rPr lang="it-IT" sz="1400" dirty="0" err="1">
                <a:latin typeface="Times New Roman" panose="02020603050405020304" pitchFamily="18" charset="0"/>
                <a:cs typeface="Times New Roman" panose="02020603050405020304" pitchFamily="18" charset="0"/>
              </a:rPr>
              <a:t>Upright</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pianos</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also</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called</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vertical</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pianos</a:t>
            </a:r>
            <a:r>
              <a:rPr lang="it-IT" sz="1400" dirty="0">
                <a:latin typeface="Times New Roman" panose="02020603050405020304" pitchFamily="18" charset="0"/>
                <a:cs typeface="Times New Roman" panose="02020603050405020304" pitchFamily="18" charset="0"/>
              </a:rPr>
              <a:t>, are more compact due to the </a:t>
            </a:r>
            <a:r>
              <a:rPr lang="it-IT" sz="1400" dirty="0" err="1">
                <a:latin typeface="Times New Roman" panose="02020603050405020304" pitchFamily="18" charset="0"/>
                <a:cs typeface="Times New Roman" panose="02020603050405020304" pitchFamily="18" charset="0"/>
              </a:rPr>
              <a:t>vertical</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structure</a:t>
            </a:r>
            <a:r>
              <a:rPr lang="it-IT" sz="1400" dirty="0">
                <a:latin typeface="Times New Roman" panose="02020603050405020304" pitchFamily="18" charset="0"/>
                <a:cs typeface="Times New Roman" panose="02020603050405020304" pitchFamily="18" charset="0"/>
              </a:rPr>
              <a:t> of the frame and </a:t>
            </a:r>
            <a:r>
              <a:rPr lang="it-IT" sz="1400" dirty="0" err="1">
                <a:latin typeface="Times New Roman" panose="02020603050405020304" pitchFamily="18" charset="0"/>
                <a:cs typeface="Times New Roman" panose="02020603050405020304" pitchFamily="18" charset="0"/>
              </a:rPr>
              <a:t>strings</a:t>
            </a:r>
            <a:r>
              <a:rPr lang="it-IT" sz="1400" dirty="0">
                <a:latin typeface="Times New Roman" panose="02020603050405020304" pitchFamily="18" charset="0"/>
                <a:cs typeface="Times New Roman" panose="02020603050405020304" pitchFamily="18" charset="0"/>
              </a:rPr>
              <a:t>. I</a:t>
            </a:r>
            <a:r>
              <a:rPr lang="en-US" sz="1400" dirty="0">
                <a:latin typeface="Times New Roman" panose="02020603050405020304" pitchFamily="18" charset="0"/>
                <a:cs typeface="Times New Roman" panose="02020603050405020304" pitchFamily="18" charset="0"/>
              </a:rPr>
              <a:t>n an upright piano, the strings are strung vertically to make the instrument more compact, which allows the piano to be played in a limited space. In contrast, the grand piano retains the shape of the original pianoforte in which the strings are strung horizontally, and has a greater potential for expression.</a:t>
            </a:r>
            <a:r>
              <a:rPr lang="it-IT" sz="1400" b="1" dirty="0">
                <a:latin typeface="Times New Roman" pitchFamily="18" charset="0"/>
                <a:cs typeface="Times New Roman" pitchFamily="18" charset="0"/>
              </a:rPr>
              <a:t/>
            </a:r>
            <a:br>
              <a:rPr lang="it-IT" sz="1400" b="1" dirty="0">
                <a:latin typeface="Times New Roman" pitchFamily="18" charset="0"/>
                <a:cs typeface="Times New Roman" pitchFamily="18" charset="0"/>
              </a:rPr>
            </a:br>
            <a:r>
              <a:rPr lang="it-IT" sz="1400" b="1" dirty="0">
                <a:latin typeface="Times New Roman" pitchFamily="18" charset="0"/>
                <a:cs typeface="Times New Roman" pitchFamily="18" charset="0"/>
              </a:rPr>
              <a:t/>
            </a:r>
            <a:br>
              <a:rPr lang="it-IT" sz="1400" b="1" dirty="0">
                <a:latin typeface="Times New Roman" pitchFamily="18" charset="0"/>
                <a:cs typeface="Times New Roman" pitchFamily="18" charset="0"/>
              </a:rPr>
            </a:br>
            <a:r>
              <a:rPr lang="it-IT" sz="1400" b="1" dirty="0">
                <a:latin typeface="Times New Roman" pitchFamily="18" charset="0"/>
                <a:cs typeface="Times New Roman" pitchFamily="18" charset="0"/>
              </a:rPr>
              <a:t/>
            </a:r>
            <a:br>
              <a:rPr lang="it-IT" sz="1400" b="1" dirty="0">
                <a:latin typeface="Times New Roman" pitchFamily="18" charset="0"/>
                <a:cs typeface="Times New Roman" pitchFamily="18" charset="0"/>
              </a:rPr>
            </a:br>
            <a:r>
              <a:rPr lang="it-IT" sz="1400" b="1" dirty="0">
                <a:latin typeface="Times New Roman" pitchFamily="18" charset="0"/>
                <a:cs typeface="Times New Roman" pitchFamily="18" charset="0"/>
              </a:rPr>
              <a:t/>
            </a:r>
            <a:br>
              <a:rPr lang="it-IT" sz="1400" b="1" dirty="0">
                <a:latin typeface="Times New Roman" pitchFamily="18" charset="0"/>
                <a:cs typeface="Times New Roman" pitchFamily="18" charset="0"/>
              </a:rPr>
            </a:br>
            <a:r>
              <a:rPr lang="it-IT" sz="1400" b="1" dirty="0">
                <a:latin typeface="Times New Roman" pitchFamily="18" charset="0"/>
                <a:cs typeface="Times New Roman" pitchFamily="18" charset="0"/>
              </a:rPr>
              <a:t/>
            </a:r>
            <a:br>
              <a:rPr lang="it-IT" sz="1400" b="1" dirty="0">
                <a:latin typeface="Times New Roman" pitchFamily="18" charset="0"/>
                <a:cs typeface="Times New Roman" pitchFamily="18" charset="0"/>
              </a:rPr>
            </a:br>
            <a:r>
              <a:rPr lang="it-IT" sz="1400" b="1" dirty="0">
                <a:latin typeface="Times New Roman" pitchFamily="18" charset="0"/>
                <a:cs typeface="Times New Roman" pitchFamily="18" charset="0"/>
              </a:rPr>
              <a:t/>
            </a:r>
            <a:br>
              <a:rPr lang="it-IT" sz="1400" b="1" dirty="0">
                <a:latin typeface="Times New Roman" pitchFamily="18" charset="0"/>
                <a:cs typeface="Times New Roman" pitchFamily="18" charset="0"/>
              </a:rPr>
            </a:br>
            <a:endParaRPr lang="it-IT" sz="1400" b="1" dirty="0">
              <a:latin typeface="Times New Roman" pitchFamily="18" charset="0"/>
              <a:cs typeface="Times New Roman" pitchFamily="18" charset="0"/>
            </a:endParaRPr>
          </a:p>
        </p:txBody>
      </p:sp>
      <p:pic>
        <p:nvPicPr>
          <p:cNvPr id="5" name="immagini3"/>
          <p:cNvPicPr/>
          <p:nvPr/>
        </p:nvPicPr>
        <p:blipFill>
          <a:blip r:embed="rId2">
            <a:lum/>
            <a:alphaModFix/>
          </a:blip>
          <a:srcRect/>
          <a:stretch>
            <a:fillRect/>
          </a:stretch>
        </p:blipFill>
        <p:spPr>
          <a:xfrm>
            <a:off x="5399315" y="365219"/>
            <a:ext cx="3576638" cy="2377981"/>
          </a:xfrm>
          <a:prstGeom prst="rect">
            <a:avLst/>
          </a:prstGeom>
        </p:spPr>
      </p:pic>
      <p:sp>
        <p:nvSpPr>
          <p:cNvPr id="6" name="CasellaDiTesto 5"/>
          <p:cNvSpPr txBox="1"/>
          <p:nvPr/>
        </p:nvSpPr>
        <p:spPr>
          <a:xfrm>
            <a:off x="54866" y="21697"/>
            <a:ext cx="5625388" cy="2677656"/>
          </a:xfrm>
          <a:prstGeom prst="rect">
            <a:avLst/>
          </a:prstGeom>
          <a:noFill/>
        </p:spPr>
        <p:txBody>
          <a:bodyPr wrap="square" rtlCol="0">
            <a:spAutoFit/>
          </a:bodyPr>
          <a:lstStyle/>
          <a:p>
            <a:r>
              <a:rPr lang="en-US" sz="1400" b="1" dirty="0">
                <a:solidFill>
                  <a:srgbClr val="444444"/>
                </a:solidFill>
                <a:latin typeface="Times New Roman" pitchFamily="18" charset="0"/>
                <a:cs typeface="Times New Roman" pitchFamily="18" charset="0"/>
              </a:rPr>
              <a:t>GRAN PIANO</a:t>
            </a:r>
          </a:p>
          <a:p>
            <a:r>
              <a:rPr lang="en-US" sz="1400" dirty="0">
                <a:solidFill>
                  <a:srgbClr val="444444"/>
                </a:solidFill>
                <a:latin typeface="Times New Roman" pitchFamily="18" charset="0"/>
                <a:cs typeface="Times New Roman" pitchFamily="18" charset="0"/>
              </a:rPr>
              <a:t>In grand pianos the frame and strings are horizontal, with the strings spreading away from the keyboard. F</a:t>
            </a:r>
          </a:p>
          <a:p>
            <a:r>
              <a:rPr lang="en-US" sz="1400" b="1" dirty="0">
                <a:solidFill>
                  <a:srgbClr val="444444"/>
                </a:solidFill>
                <a:latin typeface="Times New Roman" pitchFamily="18" charset="0"/>
                <a:cs typeface="Times New Roman" pitchFamily="18" charset="0"/>
              </a:rPr>
              <a:t>Features of the grand piano include</a:t>
            </a:r>
            <a:r>
              <a:rPr lang="en-US" sz="1400" dirty="0">
                <a:solidFill>
                  <a:srgbClr val="444444"/>
                </a:solidFill>
                <a:latin typeface="Times New Roman" pitchFamily="18" charset="0"/>
                <a:cs typeface="Times New Roman" pitchFamily="18" charset="0"/>
              </a:rPr>
              <a:t>:</a:t>
            </a:r>
          </a:p>
          <a:p>
            <a:pPr marL="285750" indent="-285750">
              <a:buFont typeface="Wingdings" pitchFamily="2" charset="2"/>
              <a:buChar char="§"/>
            </a:pPr>
            <a:r>
              <a:rPr lang="en-US" sz="1400" dirty="0">
                <a:solidFill>
                  <a:srgbClr val="444444"/>
                </a:solidFill>
                <a:latin typeface="Times New Roman" pitchFamily="18" charset="0"/>
                <a:cs typeface="Times New Roman" pitchFamily="18" charset="0"/>
              </a:rPr>
              <a:t>More rich and varying sonority with wide dynamics-from pianissimo to fortissimo.</a:t>
            </a:r>
          </a:p>
          <a:p>
            <a:pPr marL="285750" indent="-285750">
              <a:buFont typeface="Wingdings" pitchFamily="2" charset="2"/>
              <a:buChar char="§"/>
            </a:pPr>
            <a:r>
              <a:rPr lang="en-US" sz="1400" dirty="0">
                <a:solidFill>
                  <a:srgbClr val="444444"/>
                </a:solidFill>
                <a:latin typeface="Times New Roman" pitchFamily="18" charset="0"/>
                <a:cs typeface="Times New Roman" pitchFamily="18" charset="0"/>
              </a:rPr>
              <a:t>Smoother sustain.</a:t>
            </a:r>
          </a:p>
          <a:p>
            <a:pPr marL="285750" indent="-285750">
              <a:buFont typeface="Wingdings" pitchFamily="2" charset="2"/>
              <a:buChar char="§"/>
            </a:pPr>
            <a:r>
              <a:rPr lang="en-US" sz="1400" dirty="0">
                <a:solidFill>
                  <a:srgbClr val="444444"/>
                </a:solidFill>
                <a:latin typeface="Times New Roman" pitchFamily="18" charset="0"/>
                <a:cs typeface="Times New Roman" pitchFamily="18" charset="0"/>
              </a:rPr>
              <a:t>More substantial tone.</a:t>
            </a:r>
          </a:p>
          <a:p>
            <a:pPr marL="285750" indent="-285750">
              <a:buFont typeface="Wingdings" pitchFamily="2" charset="2"/>
              <a:buChar char="§"/>
            </a:pPr>
            <a:r>
              <a:rPr lang="en-US" sz="1400" dirty="0">
                <a:solidFill>
                  <a:srgbClr val="444444"/>
                </a:solidFill>
                <a:latin typeface="Times New Roman" pitchFamily="18" charset="0"/>
                <a:cs typeface="Times New Roman" pitchFamily="18" charset="0"/>
              </a:rPr>
              <a:t>Higher ability to add subtle expression to notes.</a:t>
            </a:r>
          </a:p>
          <a:p>
            <a:pPr marL="285750" indent="-285750">
              <a:buFont typeface="Wingdings" pitchFamily="2" charset="2"/>
              <a:buChar char="§"/>
            </a:pPr>
            <a:r>
              <a:rPr lang="en-US" sz="1400" dirty="0">
                <a:solidFill>
                  <a:srgbClr val="444444"/>
                </a:solidFill>
                <a:latin typeface="Times New Roman" pitchFamily="18" charset="0"/>
                <a:cs typeface="Times New Roman" pitchFamily="18" charset="0"/>
              </a:rPr>
              <a:t>Sound is uniform and well balanced.</a:t>
            </a:r>
          </a:p>
          <a:p>
            <a:pPr marL="285750" indent="-285750">
              <a:buFont typeface="Wingdings" pitchFamily="2" charset="2"/>
              <a:buChar char="§"/>
            </a:pPr>
            <a:r>
              <a:rPr lang="en-US" sz="1400" dirty="0">
                <a:solidFill>
                  <a:srgbClr val="444444"/>
                </a:solidFill>
                <a:latin typeface="Times New Roman" pitchFamily="18" charset="0"/>
                <a:cs typeface="Times New Roman" pitchFamily="18" charset="0"/>
              </a:rPr>
              <a:t>Higher ability of note repetitions</a:t>
            </a:r>
          </a:p>
          <a:p>
            <a:endParaRPr lang="it-IT" sz="1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829" y="3116314"/>
            <a:ext cx="313372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320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6440</TotalTime>
  <Words>2213</Words>
  <Application>Microsoft Office PowerPoint</Application>
  <PresentationFormat>Presentazione su schermo (4:3)</PresentationFormat>
  <Paragraphs>96</Paragraphs>
  <Slides>20</Slides>
  <Notes>2</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Presentazione standard di PowerPoint</vt:lpstr>
      <vt:lpstr>THE MANDOLIN:THE ORIGINS</vt:lpstr>
      <vt:lpstr>Presentazione standard di PowerPoint</vt:lpstr>
      <vt:lpstr>TYPES OF MANDOLIN</vt:lpstr>
      <vt:lpstr>THE MANDOLIN: characteristics and materials</vt:lpstr>
      <vt:lpstr>The violin is a string instrument which has four strings and is played with a bow.It is held between the left collar bone (near the shoulder) and the chin..  Most historians agree that today’s violin emerged in the early 16th century in northern Italy, an area which would maintain the violin-making tradition over the coming centuries. Maple and spruce, the two types of wood most favored by violin makers then and since, were readily available in the Lombardy region. The city of Brescia, located at the foot of the Alps, was the earliest to excel in the crafting of violins, but Cremona, home to the world’s most famous luthiers, Giuseppe Guarneri, Antonio Stradivari, and the Amati family, became synonymous with the art of violin making  The violin’s sound continued to expand through the centuries, embraced by fiddlers and virtuosos alike. During the 17th century, the violin became an important instrument in the orchestra as composers like Claudio Monteverdi incorporated it into their compositions.  Composers and musicians, such as Antonio Vivaldi (1678-1741), Franz Joseph Haydn (1731-1809), and Niccolò Paganini (1782-1840), continued to focus on the sounds of the strings, bringing the violin to greater prominence in the orchestra.  </vt:lpstr>
      <vt:lpstr>The biggest part of the violin is the wooden body. This acts as a resonating box.  It makes the vibrating strings sound louder. Many of the parts of the violin are named after parts of the body. The front is called the “belly”. The back is called the “back”. The sides are the “ribs”. The strings go from near the top of the “neck” down the “fingerboard” and on to the “tail piece”. The strings go across the bridge halfway between the end of the fingerboard and the tailpiece. The bridge is not fixed onto the violin. It is held in place by the strings. The strings keep it in place because they are so tight. If the strings are completely loosened, the bridge will not stay on.  The bridge helps to send the vibrations of the strings down to the body of the instrument. Inside the body there is a “soundpost”. This is a small piece of wood. It looks like a small finger. It goes from the belly to the back.  The soundpost is also held in place by the strings. In the middle of the belly there are two long, curved holes. They are called “f holes”. This is because of their shape.  The top of the strings are wound around pegs. The violin can be tuned by turning the pegs. The very top of the neck is called the scroll. Violins today also have a chinrest. This helps to hold the violin against the player's shoulder.</vt:lpstr>
      <vt:lpstr>The piano is an italian musical instrument invented by Bartolomeo Cristofori around the year 1700 in which the strings are struck by hammer. It is played using a keybord with 88 keys; 52 white for the notes of the c major scale (C,D,E,F,G,A,B) and 36 black. The black keysareaccidental. There are different types of piano: The Grand Piano; The Upright Piano; The electric, electronic and digital piano. This instrument it's very diffucult and expensive but it's very great and to play</vt:lpstr>
      <vt:lpstr>UPRIGHT PIANO Upright pianos, also called vertical pianos, are more compact due to the vertical structure of the frame and strings. In an upright piano, the strings are strung vertically to make the instrument more compact, which allows the piano to be played in a limited space. In contrast, the grand piano retains the shape of the original pianoforte in which the strings are strung horizontally, and has a greater potential for expression.      </vt:lpstr>
      <vt:lpstr>Digital piano - Electronic keyboards designed to sound and feel like an ordinary acoustic piano. They typically contain a amplifier and loudspeakers built into the instrument. In most cases they can fully replace acoustic pianos and provide several features, such as recording and saving files to a computer. Digital pianos are a mix between an acoustic piano and an electronic keyboard. ... Electronic keyboards are typically smaller than a full acoustic piano in that they tend to have approximately 61 keys (4 or 5 octaves) whereas a full acoustic has 88 keys (6 octaves Digital piano features: Keyboard action and touch response. One of the main differences between pianos and electronic keyboards is the feel of the keys. ... Digital piano sound quality. ... Polyphony. ... Number of sounds/tones. ... Learning tools. ... Amplification and speakers. ... Amps and Cables. ... Piano benches.</vt:lpstr>
      <vt:lpstr>Pianos can have over 12,000 individual parts,supporting six functional features: keyboard, hammers, dampers, bridge, soundboard, and strings. Many parts of a piano are made of materials selected for strength and longevity. T It is most commonly made of hardwood, typically hard maple or beech." Hardwood rims are commonly made by laminating thin, hence flexible, strips of hardwood, bending them to the desired shape immediately after the application of glue.  Previously, the rim was constructed from several pieces of solid wood, joined and veneered, and European makers used this method well into the 20th century. A modern exception, Bösendorfer  the Austrian manufacturer of high-quality pianos, constructs their inner rims from solid spruce. the same wood that the soundboard is made from, which is notched to allow it to bend; rather than isolating the rim from vibration, their "resonance case principle" allows the framework to resonate more freely with the soundboard, creating additional coloration and complexity of the overall sound. </vt:lpstr>
      <vt:lpstr>The modern ocarina was created by Giuseppe Donati in 19th century Budrio, northern Italy. At the time, the only available vessel flutes were crude toys capable of playing just a few notes. Donati developed an instrument and fingering system capable of playing chromatically over an octave and a fourth. The word 'ocarina' comes from a historic dialect of Italian, and means 'little goose'. It originally referred to sculptural ceramic whistles shaped like a goose, and Donati adopted the name for his instrument. Donati's instrument was shaped like a cone, with a protruding mouthpiece and 10 finger holes. Modern instruments generally retain this same design, but have evolved in a number of ways. Most notably, 'subholes’ were added by Asian makers, which extend the sounding range of the instrument downwards. Ocarinas often have one or two subholes; the one shown below has one. .Various sizes were made which enabled ocarina players to form ensembles. One such ocarina ensemble is the famed Gruppo Ocarinistico Budriese which is still actively performing today. . </vt:lpstr>
      <vt:lpstr>There are many different styles of ocarinas varying in shape and the number of holes:  Transverse  – This is the best known style of ocarina. It has a rounded shape and is held with two hands horizontally. Depending on the number of holes, the player opens one more hole than the previous note to ascend in pitch. The two most common transverse ocarinas are 10-hole (invented by Giuseppe Donati in Italy) and 12-hole. English Pendant – These are usually very small and portable, and use an English fingering system  (4–6 holes). Peruvian Pendant – Dating from the time of the Incas, used as instruments for festivals, rituals and ceremonies. They are often seen with designs of animals. They usually have 8–9 holes. Inline – These are often called a "fusion" of the pendant and transverse ocarinas. This style is known for being very small and compact, with more holes than the pendant. This allows one to ascend in pitch with the linear finger pattern rather than finger combinations. Multi-chambered ocarinas – exist within the three broad categories of ocarina. These ocarinas overcome the ocarina's usual limited range of notes. A transverse double ocarina typically plays two octaves plus a major second, and a transverse triple ocarina plays with a range about two octaves plus a fifth. Double ocarinas for pendant and inline ocarinas also exist. Double inline ocarinas are specially designed to play chords, for harmonic playing. Several makers have produced ocarinas with keys, mostly experimentally, beginning in the late 19th century. Keys and slides either expand the instrument's range, help fingers reach holes that are widely spaced, or play notes not in the native key of the instrument. </vt:lpstr>
      <vt:lpstr>Characteristics and materials</vt:lpstr>
      <vt:lpstr>Presentazione standard di PowerPoint</vt:lpstr>
      <vt:lpstr>THE ACCORDION :THE ORIGIN</vt:lpstr>
      <vt:lpstr>Types of Accordions There are three main styles of accordion: diatonic, chromatic and keyboard. Diatonic and chromatic accordions have buttons for keys and keyboard accordions have a piano keyboard for keys. In a standard instrument, the keys are on the player's right-hand side of the instrument. The left-hand side has chord or bass notes, used to play rhythm.  Diatonic accordions have either one, two or three rows of buttons, and each row is tuned to a specific key, having only the notes of that scale. Each button plays a different note depending on whether the bellows are being compressed ("pushed") or expanded ("pulled"). Diatonic accordions generally have two or four left-hand buttons, providing bass notes and/or chords tuned to the same key of the melody buttons.  Chromatic accordions have three to five rows of buttons on the melody side of the instrument. Unlike the diatonic accordion, these buttons are tuned to a specific note, regardless of whether the bellows are being pushed or pulled. Chromatic accordions can generally play in any key, having at least one button for every standard note, whether natural, sharp, or flat. The left-hand side of the instrument contains a variety of chords.  Piano accordions are generally the most recognizable to the general public, having been popularized by people like Lawrence Welk and "Weird Al" Yankovic. The right-hand side is simply a piano keyboard and works just the same. The left-hand has anywhere from eight to 120 chord buttons.</vt:lpstr>
      <vt:lpstr> Accordions make noise when the bellows fill with air and this air is forced out of holes which have a small reed over them. Accordion makers tune these reeds by hand, and each note may trigger anywhere from one to four reeds—the more reeds, the more volume you have.         Characteristics and Materials Literally hundreds of different parts are used to make an accordion. These can be made of a variety of materials, including wood, metal, plastic, and others. The larger parts of the instrument, such as the frame, pallets, and reed block are typically made of poplar wood. This wood is useful because it is sturdy and lightweight. The bellows are made of strong manilla cardboard which is folded and pleated. Leather gussets are put on each inner corner, and metal protectors are fashioned on the outer corners to strengthen and protect the bellows. The treble grill is a fretted metal cover. It is often decorated with the manufacturer's logo and is vented to allow greater sound production. Metal is also used to make many of the smaller pieces. For example, the reeds are made of highly tempered, watch-spring steel. They are riveted to an aluminum alloy reed plate. To minimize the amount of air that goes through a slot, leather or plastic flaps are used to cover the side opposite the reed. The rods which connect the bass buttons to the pallets and register slides that control the reed blocks on the inside of the accordion are also made of metal. The straps which allow the player to wear the accordion are made of strong leather and are usually padded. Leather or plastic washers are used throughout the instrument to keep it airtight. Additionally, wax is also used in some areas to prevent air leaks. Finally, the keys on the treble keyboard and the many buttons and switches are primarily made of plastic.  </vt:lpstr>
      <vt:lpstr>Accordion Today</vt:lpstr>
      <vt:lpstr>Presentazione standard di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mandolino</dc:title>
  <dc:creator>*** ***</dc:creator>
  <cp:lastModifiedBy>Annarosa</cp:lastModifiedBy>
  <cp:revision>54</cp:revision>
  <dcterms:created xsi:type="dcterms:W3CDTF">2019-10-20T09:17:45Z</dcterms:created>
  <dcterms:modified xsi:type="dcterms:W3CDTF">2019-11-03T14:19:15Z</dcterms:modified>
</cp:coreProperties>
</file>