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90" r:id="rId4"/>
    <p:sldId id="282" r:id="rId5"/>
    <p:sldId id="283" r:id="rId6"/>
    <p:sldId id="284" r:id="rId7"/>
    <p:sldId id="285" r:id="rId8"/>
    <p:sldId id="286" r:id="rId9"/>
    <p:sldId id="280" r:id="rId10"/>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434A7-9608-457C-9225-F37BF228A3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a:extLst>
              <a:ext uri="{FF2B5EF4-FFF2-40B4-BE49-F238E27FC236}">
                <a16:creationId xmlns:a16="http://schemas.microsoft.com/office/drawing/2014/main" id="{E756938D-8A71-4FD2-B81B-198DB332CE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a:extLst>
              <a:ext uri="{FF2B5EF4-FFF2-40B4-BE49-F238E27FC236}">
                <a16:creationId xmlns:a16="http://schemas.microsoft.com/office/drawing/2014/main" id="{BA78809B-166E-4B7E-A398-ECC02D491270}"/>
              </a:ext>
            </a:extLst>
          </p:cNvPr>
          <p:cNvSpPr>
            <a:spLocks noGrp="1"/>
          </p:cNvSpPr>
          <p:nvPr>
            <p:ph type="dt" sz="half" idx="10"/>
          </p:nvPr>
        </p:nvSpPr>
        <p:spPr/>
        <p:txBody>
          <a:bodyPr/>
          <a:lstStyle/>
          <a:p>
            <a:fld id="{960A733B-DB60-43A1-B52E-9AFC1DB96569}" type="datetimeFigureOut">
              <a:rPr lang="ro-RO" smtClean="0"/>
              <a:t>09.11.2019</a:t>
            </a:fld>
            <a:endParaRPr lang="ro-RO"/>
          </a:p>
        </p:txBody>
      </p:sp>
      <p:sp>
        <p:nvSpPr>
          <p:cNvPr id="5" name="Footer Placeholder 4">
            <a:extLst>
              <a:ext uri="{FF2B5EF4-FFF2-40B4-BE49-F238E27FC236}">
                <a16:creationId xmlns:a16="http://schemas.microsoft.com/office/drawing/2014/main" id="{3215FEC7-2783-49F3-9339-6A8EBBBBDBD3}"/>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D58ECF78-9C07-481A-A2D6-0253A2344DE1}"/>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4068139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4C7F3-DEB4-4C1F-A9FC-F37CCD4CDF25}"/>
              </a:ext>
            </a:extLst>
          </p:cNvPr>
          <p:cNvSpPr>
            <a:spLocks noGrp="1"/>
          </p:cNvSpPr>
          <p:nvPr>
            <p:ph type="title"/>
          </p:nvPr>
        </p:nvSpPr>
        <p:spPr/>
        <p:txBody>
          <a:bodyPr/>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3BD593CA-EDBC-43E9-BE79-741717A860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965277DB-F96B-429B-A50C-642C739D57DB}"/>
              </a:ext>
            </a:extLst>
          </p:cNvPr>
          <p:cNvSpPr>
            <a:spLocks noGrp="1"/>
          </p:cNvSpPr>
          <p:nvPr>
            <p:ph type="dt" sz="half" idx="10"/>
          </p:nvPr>
        </p:nvSpPr>
        <p:spPr/>
        <p:txBody>
          <a:bodyPr/>
          <a:lstStyle/>
          <a:p>
            <a:fld id="{960A733B-DB60-43A1-B52E-9AFC1DB96569}" type="datetimeFigureOut">
              <a:rPr lang="ro-RO" smtClean="0"/>
              <a:t>09.11.2019</a:t>
            </a:fld>
            <a:endParaRPr lang="ro-RO"/>
          </a:p>
        </p:txBody>
      </p:sp>
      <p:sp>
        <p:nvSpPr>
          <p:cNvPr id="5" name="Footer Placeholder 4">
            <a:extLst>
              <a:ext uri="{FF2B5EF4-FFF2-40B4-BE49-F238E27FC236}">
                <a16:creationId xmlns:a16="http://schemas.microsoft.com/office/drawing/2014/main" id="{EAA7357B-31C1-4FD1-8D81-FFA44839AEF4}"/>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A7AC1576-DC3B-41CC-AA41-D223118F7EAB}"/>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8948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E87666-072C-4488-919F-EDDE2596240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58157000-EEB6-4001-A1A7-68FE7967B0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555DD8AB-2429-4B21-9762-953785F11BCA}"/>
              </a:ext>
            </a:extLst>
          </p:cNvPr>
          <p:cNvSpPr>
            <a:spLocks noGrp="1"/>
          </p:cNvSpPr>
          <p:nvPr>
            <p:ph type="dt" sz="half" idx="10"/>
          </p:nvPr>
        </p:nvSpPr>
        <p:spPr/>
        <p:txBody>
          <a:bodyPr/>
          <a:lstStyle/>
          <a:p>
            <a:fld id="{960A733B-DB60-43A1-B52E-9AFC1DB96569}" type="datetimeFigureOut">
              <a:rPr lang="ro-RO" smtClean="0"/>
              <a:t>09.11.2019</a:t>
            </a:fld>
            <a:endParaRPr lang="ro-RO"/>
          </a:p>
        </p:txBody>
      </p:sp>
      <p:sp>
        <p:nvSpPr>
          <p:cNvPr id="5" name="Footer Placeholder 4">
            <a:extLst>
              <a:ext uri="{FF2B5EF4-FFF2-40B4-BE49-F238E27FC236}">
                <a16:creationId xmlns:a16="http://schemas.microsoft.com/office/drawing/2014/main" id="{9ED36A59-6DBE-4B36-A0E1-604574DA12CE}"/>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BAF1E9F4-12E8-4067-A5F0-C53D7AEFF246}"/>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1613325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895E7-7E09-4BBC-9238-F40240E64104}"/>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3C0A68C3-0549-45E3-A1BC-848A2F4257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5A889A94-4A6F-45CA-9F4E-D3D2463BDDDE}"/>
              </a:ext>
            </a:extLst>
          </p:cNvPr>
          <p:cNvSpPr>
            <a:spLocks noGrp="1"/>
          </p:cNvSpPr>
          <p:nvPr>
            <p:ph type="dt" sz="half" idx="10"/>
          </p:nvPr>
        </p:nvSpPr>
        <p:spPr/>
        <p:txBody>
          <a:bodyPr/>
          <a:lstStyle/>
          <a:p>
            <a:fld id="{960A733B-DB60-43A1-B52E-9AFC1DB96569}" type="datetimeFigureOut">
              <a:rPr lang="ro-RO" smtClean="0"/>
              <a:t>09.11.2019</a:t>
            </a:fld>
            <a:endParaRPr lang="ro-RO"/>
          </a:p>
        </p:txBody>
      </p:sp>
      <p:sp>
        <p:nvSpPr>
          <p:cNvPr id="5" name="Footer Placeholder 4">
            <a:extLst>
              <a:ext uri="{FF2B5EF4-FFF2-40B4-BE49-F238E27FC236}">
                <a16:creationId xmlns:a16="http://schemas.microsoft.com/office/drawing/2014/main" id="{D004D2BA-5A86-46E7-AFD0-213CAE82D47C}"/>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7826407A-CE2A-482D-8DC5-1C3E869E274B}"/>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264506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04135-A623-42C7-9591-640FCAE1DE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a:extLst>
              <a:ext uri="{FF2B5EF4-FFF2-40B4-BE49-F238E27FC236}">
                <a16:creationId xmlns:a16="http://schemas.microsoft.com/office/drawing/2014/main" id="{0327AB5B-15F5-45D3-B393-7E97304B79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9DC29D-D5F0-4B09-A6A2-FD04EB84BBF8}"/>
              </a:ext>
            </a:extLst>
          </p:cNvPr>
          <p:cNvSpPr>
            <a:spLocks noGrp="1"/>
          </p:cNvSpPr>
          <p:nvPr>
            <p:ph type="dt" sz="half" idx="10"/>
          </p:nvPr>
        </p:nvSpPr>
        <p:spPr/>
        <p:txBody>
          <a:bodyPr/>
          <a:lstStyle/>
          <a:p>
            <a:fld id="{960A733B-DB60-43A1-B52E-9AFC1DB96569}" type="datetimeFigureOut">
              <a:rPr lang="ro-RO" smtClean="0"/>
              <a:t>09.11.2019</a:t>
            </a:fld>
            <a:endParaRPr lang="ro-RO"/>
          </a:p>
        </p:txBody>
      </p:sp>
      <p:sp>
        <p:nvSpPr>
          <p:cNvPr id="5" name="Footer Placeholder 4">
            <a:extLst>
              <a:ext uri="{FF2B5EF4-FFF2-40B4-BE49-F238E27FC236}">
                <a16:creationId xmlns:a16="http://schemas.microsoft.com/office/drawing/2014/main" id="{0DB39EC9-5366-40FC-997E-9C897C260176}"/>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4C71231D-388C-4917-91E4-98F96AA07F8E}"/>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734816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528CE-C77C-45B1-9E0A-AFF35294BC9A}"/>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425E39D0-C545-4E15-99ED-54876E0959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a:extLst>
              <a:ext uri="{FF2B5EF4-FFF2-40B4-BE49-F238E27FC236}">
                <a16:creationId xmlns:a16="http://schemas.microsoft.com/office/drawing/2014/main" id="{E2C6D3A1-284A-411B-A9BF-51EED48529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a:extLst>
              <a:ext uri="{FF2B5EF4-FFF2-40B4-BE49-F238E27FC236}">
                <a16:creationId xmlns:a16="http://schemas.microsoft.com/office/drawing/2014/main" id="{3E68A60A-C27C-447D-8BF4-082EB92BDBEC}"/>
              </a:ext>
            </a:extLst>
          </p:cNvPr>
          <p:cNvSpPr>
            <a:spLocks noGrp="1"/>
          </p:cNvSpPr>
          <p:nvPr>
            <p:ph type="dt" sz="half" idx="10"/>
          </p:nvPr>
        </p:nvSpPr>
        <p:spPr/>
        <p:txBody>
          <a:bodyPr/>
          <a:lstStyle/>
          <a:p>
            <a:fld id="{960A733B-DB60-43A1-B52E-9AFC1DB96569}" type="datetimeFigureOut">
              <a:rPr lang="ro-RO" smtClean="0"/>
              <a:t>09.11.2019</a:t>
            </a:fld>
            <a:endParaRPr lang="ro-RO"/>
          </a:p>
        </p:txBody>
      </p:sp>
      <p:sp>
        <p:nvSpPr>
          <p:cNvPr id="6" name="Footer Placeholder 5">
            <a:extLst>
              <a:ext uri="{FF2B5EF4-FFF2-40B4-BE49-F238E27FC236}">
                <a16:creationId xmlns:a16="http://schemas.microsoft.com/office/drawing/2014/main" id="{ACB855EB-2032-4440-971F-8346EC2BF95B}"/>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5CE8E638-1F2C-4F07-AF9E-EF85AC38FE60}"/>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1245052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794FE-8EA0-4754-849B-56D9CC211BCD}"/>
              </a:ext>
            </a:extLst>
          </p:cNvPr>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a:extLst>
              <a:ext uri="{FF2B5EF4-FFF2-40B4-BE49-F238E27FC236}">
                <a16:creationId xmlns:a16="http://schemas.microsoft.com/office/drawing/2014/main" id="{21DA0B35-0B72-4BFD-B216-4C1729AD93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D34FAD-E317-4FE7-9740-007EA1C533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a:extLst>
              <a:ext uri="{FF2B5EF4-FFF2-40B4-BE49-F238E27FC236}">
                <a16:creationId xmlns:a16="http://schemas.microsoft.com/office/drawing/2014/main" id="{A2C34E27-4D44-46C3-96AE-3520CEE0E5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E58553-FCD6-4AEB-8B62-395E8D9360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a:extLst>
              <a:ext uri="{FF2B5EF4-FFF2-40B4-BE49-F238E27FC236}">
                <a16:creationId xmlns:a16="http://schemas.microsoft.com/office/drawing/2014/main" id="{8A9161FB-0B3D-4F76-962F-1AEE7E066BF7}"/>
              </a:ext>
            </a:extLst>
          </p:cNvPr>
          <p:cNvSpPr>
            <a:spLocks noGrp="1"/>
          </p:cNvSpPr>
          <p:nvPr>
            <p:ph type="dt" sz="half" idx="10"/>
          </p:nvPr>
        </p:nvSpPr>
        <p:spPr/>
        <p:txBody>
          <a:bodyPr/>
          <a:lstStyle/>
          <a:p>
            <a:fld id="{960A733B-DB60-43A1-B52E-9AFC1DB96569}" type="datetimeFigureOut">
              <a:rPr lang="ro-RO" smtClean="0"/>
              <a:t>09.11.2019</a:t>
            </a:fld>
            <a:endParaRPr lang="ro-RO"/>
          </a:p>
        </p:txBody>
      </p:sp>
      <p:sp>
        <p:nvSpPr>
          <p:cNvPr id="8" name="Footer Placeholder 7">
            <a:extLst>
              <a:ext uri="{FF2B5EF4-FFF2-40B4-BE49-F238E27FC236}">
                <a16:creationId xmlns:a16="http://schemas.microsoft.com/office/drawing/2014/main" id="{A4B009C0-9E45-4238-9895-63BD3C54D70D}"/>
              </a:ext>
            </a:extLst>
          </p:cNvPr>
          <p:cNvSpPr>
            <a:spLocks noGrp="1"/>
          </p:cNvSpPr>
          <p:nvPr>
            <p:ph type="ftr" sz="quarter" idx="11"/>
          </p:nvPr>
        </p:nvSpPr>
        <p:spPr/>
        <p:txBody>
          <a:bodyPr/>
          <a:lstStyle/>
          <a:p>
            <a:endParaRPr lang="ro-RO"/>
          </a:p>
        </p:txBody>
      </p:sp>
      <p:sp>
        <p:nvSpPr>
          <p:cNvPr id="9" name="Slide Number Placeholder 8">
            <a:extLst>
              <a:ext uri="{FF2B5EF4-FFF2-40B4-BE49-F238E27FC236}">
                <a16:creationId xmlns:a16="http://schemas.microsoft.com/office/drawing/2014/main" id="{FE30D3B9-3DB4-43E1-AE34-F4BECCBAFDDB}"/>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198318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4B6AA-8B5C-4242-80F9-57F17E66CCD7}"/>
              </a:ext>
            </a:extLst>
          </p:cNvPr>
          <p:cNvSpPr>
            <a:spLocks noGrp="1"/>
          </p:cNvSpPr>
          <p:nvPr>
            <p:ph type="title"/>
          </p:nvPr>
        </p:nvSpPr>
        <p:spPr/>
        <p:txBody>
          <a:bodyPr/>
          <a:lstStyle/>
          <a:p>
            <a:r>
              <a:rPr lang="en-US"/>
              <a:t>Click to edit Master title style</a:t>
            </a:r>
            <a:endParaRPr lang="ro-RO"/>
          </a:p>
        </p:txBody>
      </p:sp>
      <p:sp>
        <p:nvSpPr>
          <p:cNvPr id="3" name="Date Placeholder 2">
            <a:extLst>
              <a:ext uri="{FF2B5EF4-FFF2-40B4-BE49-F238E27FC236}">
                <a16:creationId xmlns:a16="http://schemas.microsoft.com/office/drawing/2014/main" id="{F39015CD-E6DB-4D6F-AB33-76B51F85EE99}"/>
              </a:ext>
            </a:extLst>
          </p:cNvPr>
          <p:cNvSpPr>
            <a:spLocks noGrp="1"/>
          </p:cNvSpPr>
          <p:nvPr>
            <p:ph type="dt" sz="half" idx="10"/>
          </p:nvPr>
        </p:nvSpPr>
        <p:spPr/>
        <p:txBody>
          <a:bodyPr/>
          <a:lstStyle/>
          <a:p>
            <a:fld id="{960A733B-DB60-43A1-B52E-9AFC1DB96569}" type="datetimeFigureOut">
              <a:rPr lang="ro-RO" smtClean="0"/>
              <a:t>09.11.2019</a:t>
            </a:fld>
            <a:endParaRPr lang="ro-RO"/>
          </a:p>
        </p:txBody>
      </p:sp>
      <p:sp>
        <p:nvSpPr>
          <p:cNvPr id="4" name="Footer Placeholder 3">
            <a:extLst>
              <a:ext uri="{FF2B5EF4-FFF2-40B4-BE49-F238E27FC236}">
                <a16:creationId xmlns:a16="http://schemas.microsoft.com/office/drawing/2014/main" id="{C20C8432-3D0C-4393-8DAB-C8A7A62FD961}"/>
              </a:ext>
            </a:extLst>
          </p:cNvPr>
          <p:cNvSpPr>
            <a:spLocks noGrp="1"/>
          </p:cNvSpPr>
          <p:nvPr>
            <p:ph type="ftr" sz="quarter" idx="11"/>
          </p:nvPr>
        </p:nvSpPr>
        <p:spPr/>
        <p:txBody>
          <a:bodyPr/>
          <a:lstStyle/>
          <a:p>
            <a:endParaRPr lang="ro-RO"/>
          </a:p>
        </p:txBody>
      </p:sp>
      <p:sp>
        <p:nvSpPr>
          <p:cNvPr id="5" name="Slide Number Placeholder 4">
            <a:extLst>
              <a:ext uri="{FF2B5EF4-FFF2-40B4-BE49-F238E27FC236}">
                <a16:creationId xmlns:a16="http://schemas.microsoft.com/office/drawing/2014/main" id="{1F575C60-BDC3-494C-A327-4413E3F38BC0}"/>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923456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6E503B-0D83-4504-9D2D-A48E7F3FD439}"/>
              </a:ext>
            </a:extLst>
          </p:cNvPr>
          <p:cNvSpPr>
            <a:spLocks noGrp="1"/>
          </p:cNvSpPr>
          <p:nvPr>
            <p:ph type="dt" sz="half" idx="10"/>
          </p:nvPr>
        </p:nvSpPr>
        <p:spPr/>
        <p:txBody>
          <a:bodyPr/>
          <a:lstStyle/>
          <a:p>
            <a:fld id="{960A733B-DB60-43A1-B52E-9AFC1DB96569}" type="datetimeFigureOut">
              <a:rPr lang="ro-RO" smtClean="0"/>
              <a:t>09.11.2019</a:t>
            </a:fld>
            <a:endParaRPr lang="ro-RO"/>
          </a:p>
        </p:txBody>
      </p:sp>
      <p:sp>
        <p:nvSpPr>
          <p:cNvPr id="3" name="Footer Placeholder 2">
            <a:extLst>
              <a:ext uri="{FF2B5EF4-FFF2-40B4-BE49-F238E27FC236}">
                <a16:creationId xmlns:a16="http://schemas.microsoft.com/office/drawing/2014/main" id="{651D3D04-B337-4C69-BFC7-304CE7D0D5EC}"/>
              </a:ext>
            </a:extLst>
          </p:cNvPr>
          <p:cNvSpPr>
            <a:spLocks noGrp="1"/>
          </p:cNvSpPr>
          <p:nvPr>
            <p:ph type="ftr" sz="quarter" idx="11"/>
          </p:nvPr>
        </p:nvSpPr>
        <p:spPr/>
        <p:txBody>
          <a:bodyPr/>
          <a:lstStyle/>
          <a:p>
            <a:endParaRPr lang="ro-RO"/>
          </a:p>
        </p:txBody>
      </p:sp>
      <p:sp>
        <p:nvSpPr>
          <p:cNvPr id="4" name="Slide Number Placeholder 3">
            <a:extLst>
              <a:ext uri="{FF2B5EF4-FFF2-40B4-BE49-F238E27FC236}">
                <a16:creationId xmlns:a16="http://schemas.microsoft.com/office/drawing/2014/main" id="{3DB38679-6215-45A0-AB67-63C363739B6B}"/>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121342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11872-0E0D-4632-B326-CB7799FA44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a:extLst>
              <a:ext uri="{FF2B5EF4-FFF2-40B4-BE49-F238E27FC236}">
                <a16:creationId xmlns:a16="http://schemas.microsoft.com/office/drawing/2014/main" id="{AE2DF9B0-5042-4D68-91A0-E97C68A653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a:extLst>
              <a:ext uri="{FF2B5EF4-FFF2-40B4-BE49-F238E27FC236}">
                <a16:creationId xmlns:a16="http://schemas.microsoft.com/office/drawing/2014/main" id="{1E4CEEFB-269D-49EA-8629-4FD10EF3F0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D83669-2DC3-455A-8446-4B5EF9AACC0B}"/>
              </a:ext>
            </a:extLst>
          </p:cNvPr>
          <p:cNvSpPr>
            <a:spLocks noGrp="1"/>
          </p:cNvSpPr>
          <p:nvPr>
            <p:ph type="dt" sz="half" idx="10"/>
          </p:nvPr>
        </p:nvSpPr>
        <p:spPr/>
        <p:txBody>
          <a:bodyPr/>
          <a:lstStyle/>
          <a:p>
            <a:fld id="{960A733B-DB60-43A1-B52E-9AFC1DB96569}" type="datetimeFigureOut">
              <a:rPr lang="ro-RO" smtClean="0"/>
              <a:t>09.11.2019</a:t>
            </a:fld>
            <a:endParaRPr lang="ro-RO"/>
          </a:p>
        </p:txBody>
      </p:sp>
      <p:sp>
        <p:nvSpPr>
          <p:cNvPr id="6" name="Footer Placeholder 5">
            <a:extLst>
              <a:ext uri="{FF2B5EF4-FFF2-40B4-BE49-F238E27FC236}">
                <a16:creationId xmlns:a16="http://schemas.microsoft.com/office/drawing/2014/main" id="{7D0B2D9D-9E82-44FF-ACC6-E5EE0202E47D}"/>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6E7807E8-B66B-4559-9C4E-6F9CDCF5C6A8}"/>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146399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CEAFF-9E2B-4C97-ABA5-BC96A5E14A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a:extLst>
              <a:ext uri="{FF2B5EF4-FFF2-40B4-BE49-F238E27FC236}">
                <a16:creationId xmlns:a16="http://schemas.microsoft.com/office/drawing/2014/main" id="{F3D29A18-FF14-4423-B8C1-F8140AA326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a:extLst>
              <a:ext uri="{FF2B5EF4-FFF2-40B4-BE49-F238E27FC236}">
                <a16:creationId xmlns:a16="http://schemas.microsoft.com/office/drawing/2014/main" id="{F7C9187C-C945-4EB6-BD03-19A7D66C10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A210C6-6B4A-42B9-9C06-E2639FB3499B}"/>
              </a:ext>
            </a:extLst>
          </p:cNvPr>
          <p:cNvSpPr>
            <a:spLocks noGrp="1"/>
          </p:cNvSpPr>
          <p:nvPr>
            <p:ph type="dt" sz="half" idx="10"/>
          </p:nvPr>
        </p:nvSpPr>
        <p:spPr/>
        <p:txBody>
          <a:bodyPr/>
          <a:lstStyle/>
          <a:p>
            <a:fld id="{960A733B-DB60-43A1-B52E-9AFC1DB96569}" type="datetimeFigureOut">
              <a:rPr lang="ro-RO" smtClean="0"/>
              <a:t>09.11.2019</a:t>
            </a:fld>
            <a:endParaRPr lang="ro-RO"/>
          </a:p>
        </p:txBody>
      </p:sp>
      <p:sp>
        <p:nvSpPr>
          <p:cNvPr id="6" name="Footer Placeholder 5">
            <a:extLst>
              <a:ext uri="{FF2B5EF4-FFF2-40B4-BE49-F238E27FC236}">
                <a16:creationId xmlns:a16="http://schemas.microsoft.com/office/drawing/2014/main" id="{D10CC56C-D21E-4CBA-8E5F-41A47DA86F11}"/>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2BE8ABD6-3C54-4847-8121-A8C8506E6F56}"/>
              </a:ext>
            </a:extLst>
          </p:cNvPr>
          <p:cNvSpPr>
            <a:spLocks noGrp="1"/>
          </p:cNvSpPr>
          <p:nvPr>
            <p:ph type="sldNum" sz="quarter" idx="12"/>
          </p:nvPr>
        </p:nvSpPr>
        <p:spPr/>
        <p:txBody>
          <a:bodyPr/>
          <a:lstStyle/>
          <a:p>
            <a:fld id="{937419C3-6D02-4CCA-B61C-B77380263739}" type="slidenum">
              <a:rPr lang="ro-RO" smtClean="0"/>
              <a:t>‹#›</a:t>
            </a:fld>
            <a:endParaRPr lang="ro-RO"/>
          </a:p>
        </p:txBody>
      </p:sp>
    </p:spTree>
    <p:extLst>
      <p:ext uri="{BB962C8B-B14F-4D97-AF65-F5344CB8AC3E}">
        <p14:creationId xmlns:p14="http://schemas.microsoft.com/office/powerpoint/2010/main" val="692528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4B12A3-47E0-4638-981C-6ECA4FC158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a:extLst>
              <a:ext uri="{FF2B5EF4-FFF2-40B4-BE49-F238E27FC236}">
                <a16:creationId xmlns:a16="http://schemas.microsoft.com/office/drawing/2014/main" id="{4251BFF7-44C2-4644-91D1-0B1663CE41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0824CC59-903D-4B3F-981B-21F5EC98F8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0A733B-DB60-43A1-B52E-9AFC1DB96569}" type="datetimeFigureOut">
              <a:rPr lang="ro-RO" smtClean="0"/>
              <a:t>09.11.2019</a:t>
            </a:fld>
            <a:endParaRPr lang="ro-RO"/>
          </a:p>
        </p:txBody>
      </p:sp>
      <p:sp>
        <p:nvSpPr>
          <p:cNvPr id="5" name="Footer Placeholder 4">
            <a:extLst>
              <a:ext uri="{FF2B5EF4-FFF2-40B4-BE49-F238E27FC236}">
                <a16:creationId xmlns:a16="http://schemas.microsoft.com/office/drawing/2014/main" id="{6CF5E2A4-A73A-4B69-B2D8-73068530F1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a:extLst>
              <a:ext uri="{FF2B5EF4-FFF2-40B4-BE49-F238E27FC236}">
                <a16:creationId xmlns:a16="http://schemas.microsoft.com/office/drawing/2014/main" id="{1D7ECE81-DC0A-48DA-AF20-67D4711160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419C3-6D02-4CCA-B61C-B77380263739}" type="slidenum">
              <a:rPr lang="ro-RO" smtClean="0"/>
              <a:t>‹#›</a:t>
            </a:fld>
            <a:endParaRPr lang="ro-RO"/>
          </a:p>
        </p:txBody>
      </p:sp>
    </p:spTree>
    <p:extLst>
      <p:ext uri="{BB962C8B-B14F-4D97-AF65-F5344CB8AC3E}">
        <p14:creationId xmlns:p14="http://schemas.microsoft.com/office/powerpoint/2010/main" val="2835229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F:\DEFINITIVO.jpg">
            <a:extLst>
              <a:ext uri="{FF2B5EF4-FFF2-40B4-BE49-F238E27FC236}">
                <a16:creationId xmlns:a16="http://schemas.microsoft.com/office/drawing/2014/main" id="{6FD28465-0A00-4A87-B841-7159A9C32E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698" y="167951"/>
            <a:ext cx="1837677" cy="1962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C:\Users\Mirandolina\Desktop\LogosBeneficairesErasmus+LEFT_EN.jpg">
            <a:extLst>
              <a:ext uri="{FF2B5EF4-FFF2-40B4-BE49-F238E27FC236}">
                <a16:creationId xmlns:a16="http://schemas.microsoft.com/office/drawing/2014/main" id="{BD61A4D1-EBAA-4BFD-8B27-D971EC1B31F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7130" y="251019"/>
            <a:ext cx="5359350" cy="1666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2486026D-F4BE-4685-A64A-EC517493015A}"/>
              </a:ext>
            </a:extLst>
          </p:cNvPr>
          <p:cNvSpPr/>
          <p:nvPr/>
        </p:nvSpPr>
        <p:spPr>
          <a:xfrm>
            <a:off x="1381957" y="2478411"/>
            <a:ext cx="9428085" cy="2800767"/>
          </a:xfrm>
          <a:prstGeom prst="rect">
            <a:avLst/>
          </a:prstGeom>
        </p:spPr>
        <p:txBody>
          <a:bodyPr wrap="square">
            <a:spAutoFit/>
          </a:bodyPr>
          <a:lstStyle/>
          <a:p>
            <a:pPr lvl="0" algn="ctr"/>
            <a:r>
              <a:rPr lang="en-US" sz="2000" b="1" dirty="0">
                <a:solidFill>
                  <a:prstClr val="black"/>
                </a:solidFill>
                <a:latin typeface="Times New Roman" panose="02020603050405020304" pitchFamily="18" charset="0"/>
                <a:cs typeface="Times New Roman" panose="02020603050405020304" pitchFamily="18" charset="0"/>
              </a:rPr>
              <a:t>MUSIC: A MELODIC METHODOLOGY INTO TEACHING AND LEARNING</a:t>
            </a:r>
            <a:br>
              <a:rPr lang="en-US" sz="2000" b="1" dirty="0">
                <a:solidFill>
                  <a:prstClr val="black"/>
                </a:solidFill>
                <a:latin typeface="Times New Roman" panose="02020603050405020304" pitchFamily="18" charset="0"/>
                <a:cs typeface="Times New Roman" panose="02020603050405020304" pitchFamily="18" charset="0"/>
              </a:rPr>
            </a:br>
            <a:r>
              <a:rPr lang="en-US" sz="2000" b="1" dirty="0">
                <a:solidFill>
                  <a:prstClr val="black"/>
                </a:solidFill>
                <a:latin typeface="Times New Roman" panose="02020603050405020304" pitchFamily="18" charset="0"/>
                <a:cs typeface="Times New Roman" panose="02020603050405020304" pitchFamily="18" charset="0"/>
              </a:rPr>
              <a:t>2018-1-ES01-KA229-050761</a:t>
            </a:r>
            <a:br>
              <a:rPr lang="en-US" sz="2000" b="1" dirty="0">
                <a:solidFill>
                  <a:prstClr val="black"/>
                </a:solidFill>
                <a:latin typeface="Times New Roman" panose="02020603050405020304" pitchFamily="18" charset="0"/>
                <a:cs typeface="Times New Roman" panose="02020603050405020304" pitchFamily="18" charset="0"/>
              </a:rPr>
            </a:br>
            <a:br>
              <a:rPr lang="en-US" sz="2000" b="1" dirty="0">
                <a:solidFill>
                  <a:prstClr val="black"/>
                </a:solidFill>
                <a:latin typeface="Times New Roman" panose="02020603050405020304" pitchFamily="18" charset="0"/>
                <a:cs typeface="Times New Roman" panose="02020603050405020304" pitchFamily="18" charset="0"/>
              </a:rPr>
            </a:br>
            <a:r>
              <a:rPr lang="en-US" sz="2000" b="1" dirty="0">
                <a:solidFill>
                  <a:prstClr val="black"/>
                </a:solidFill>
                <a:latin typeface="Times New Roman" panose="02020603050405020304" pitchFamily="18" charset="0"/>
                <a:cs typeface="Times New Roman" panose="02020603050405020304" pitchFamily="18" charset="0"/>
              </a:rPr>
              <a:t> SCHOOL EXCHANGE PARTNERSHIP</a:t>
            </a:r>
          </a:p>
          <a:p>
            <a:pPr lvl="0" algn="ctr"/>
            <a:endParaRPr lang="en-US" sz="2000" b="1" dirty="0">
              <a:solidFill>
                <a:prstClr val="black"/>
              </a:solidFill>
              <a:latin typeface="Times New Roman" panose="02020603050405020304" pitchFamily="18" charset="0"/>
              <a:cs typeface="Times New Roman" panose="02020603050405020304" pitchFamily="18" charset="0"/>
            </a:endParaRPr>
          </a:p>
          <a:p>
            <a:pPr lvl="0" algn="ctr"/>
            <a:r>
              <a:rPr lang="ro-RO" sz="2400" b="1" dirty="0">
                <a:solidFill>
                  <a:prstClr val="black"/>
                </a:solidFill>
                <a:latin typeface="Times New Roman" panose="02020603050405020304" pitchFamily="18" charset="0"/>
                <a:cs typeface="Times New Roman" panose="02020603050405020304" pitchFamily="18" charset="0"/>
              </a:rPr>
              <a:t>THE ROMANIAN TEAM PRESENTS</a:t>
            </a:r>
            <a:endParaRPr lang="en-US" sz="2400" b="1" dirty="0">
              <a:solidFill>
                <a:prstClr val="black"/>
              </a:solidFill>
              <a:latin typeface="Times New Roman" panose="02020603050405020304" pitchFamily="18" charset="0"/>
              <a:cs typeface="Times New Roman" panose="02020603050405020304" pitchFamily="18" charset="0"/>
            </a:endParaRPr>
          </a:p>
          <a:p>
            <a:pPr lvl="0" algn="ctr"/>
            <a:endParaRPr lang="en-US" sz="2400" b="1" dirty="0">
              <a:solidFill>
                <a:prstClr val="black"/>
              </a:solidFill>
              <a:latin typeface="Times New Roman" panose="02020603050405020304" pitchFamily="18" charset="0"/>
              <a:cs typeface="Times New Roman" panose="02020603050405020304" pitchFamily="18" charset="0"/>
            </a:endParaRPr>
          </a:p>
          <a:p>
            <a:pPr lvl="0" algn="ctr"/>
            <a:r>
              <a:rPr lang="ro-RO" sz="2400" b="1" dirty="0">
                <a:solidFill>
                  <a:prstClr val="black"/>
                </a:solidFill>
                <a:latin typeface="Times New Roman" panose="02020603050405020304" pitchFamily="18" charset="0"/>
                <a:cs typeface="Times New Roman" panose="02020603050405020304" pitchFamily="18" charset="0"/>
              </a:rPr>
              <a:t> </a:t>
            </a:r>
            <a:r>
              <a:rPr lang="en-US" sz="2800" b="1" dirty="0">
                <a:solidFill>
                  <a:prstClr val="black"/>
                </a:solidFill>
                <a:latin typeface="Times New Roman" panose="02020603050405020304" pitchFamily="18" charset="0"/>
                <a:cs typeface="Times New Roman" panose="02020603050405020304" pitchFamily="18" charset="0"/>
              </a:rPr>
              <a:t>TRADITIONAL INSTRUMENTS</a:t>
            </a:r>
            <a:endParaRPr lang="ro-RO" sz="28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5150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36624D8-5FA8-450C-BA4E-10B853A22BE5}"/>
              </a:ext>
            </a:extLst>
          </p:cNvPr>
          <p:cNvSpPr/>
          <p:nvPr/>
        </p:nvSpPr>
        <p:spPr>
          <a:xfrm>
            <a:off x="861133" y="417958"/>
            <a:ext cx="11097088" cy="6053645"/>
          </a:xfrm>
          <a:prstGeom prst="rect">
            <a:avLst/>
          </a:prstGeom>
        </p:spPr>
        <p:txBody>
          <a:bodyPr wrap="square">
            <a:spAutoFit/>
          </a:bodyPr>
          <a:lstStyle/>
          <a:p>
            <a:pPr>
              <a:lnSpc>
                <a:spcPct val="115000"/>
              </a:lnSpc>
              <a:spcAft>
                <a:spcPts val="1000"/>
              </a:spcAft>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Folk music is the oldest form of Romanian musical creation, characterized by great vitality; it is the defining source of the cultured musical creation, both religious and lay. The earliest music was played on various pipes with rhythmical accompaniment.</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The religious musical creation, born under the influence of Byzantine music adjusted to the intonations of the local folk music, saw a period of glory between the 15th-17th centuries, when reputed schools of liturgical music developed within Romanian Monasteries. Let’s discover now some important musical instruments that played a key role in our mentality and our cultural dimension as a nation.</a:t>
            </a:r>
          </a:p>
          <a:p>
            <a:pPr>
              <a:lnSpc>
                <a:spcPct val="115000"/>
              </a:lnSpc>
              <a:spcAft>
                <a:spcPts val="1000"/>
              </a:spcAft>
            </a:pPr>
            <a:endParaRPr lang="en-US" sz="1400" b="1"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				</a:t>
            </a:r>
            <a:r>
              <a:rPr lang="ro-RO" sz="1600" b="1" dirty="0">
                <a:latin typeface="Times New Roman" panose="02020603050405020304" pitchFamily="18" charset="0"/>
                <a:ea typeface="Times New Roman" panose="02020603050405020304" pitchFamily="18" charset="0"/>
                <a:cs typeface="Times New Roman" panose="02020603050405020304" pitchFamily="18" charset="0"/>
              </a:rPr>
              <a:t>The Whistle</a:t>
            </a:r>
            <a:endParaRPr lang="en-US" sz="1600" b="1"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000"/>
              </a:spcAft>
            </a:pPr>
            <a:endParaRPr lang="ro-RO" sz="1400"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endParaRPr lang="en-US" sz="1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ro-RO" sz="1400" dirty="0">
                <a:latin typeface="Times New Roman" panose="02020603050405020304" pitchFamily="18" charset="0"/>
                <a:ea typeface="Times New Roman" panose="02020603050405020304" pitchFamily="18" charset="0"/>
                <a:cs typeface="Times New Roman" panose="02020603050405020304" pitchFamily="18" charset="0"/>
              </a:rPr>
              <a:t>The whistle is a musical blowing instrument, made of wood, bone, and occasional made of metal. All types of whistles have the shape of a cylindrical tube, with or without holes.The traditional Romanian whistle was made by shepherds from different types of wood. Sometimes they used soft wood such as: walnut, elder tree or willow. Other times they took the wood from the orchard, which is harder to process and produce low sounds, such as: apricot, cherry or plum, the latter having the most beautiful sound.</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ro-RO" sz="1400" dirty="0">
                <a:latin typeface="Times New Roman" panose="02020603050405020304" pitchFamily="18" charset="0"/>
                <a:ea typeface="Times New Roman" panose="02020603050405020304" pitchFamily="18" charset="0"/>
                <a:cs typeface="Times New Roman" panose="02020603050405020304" pitchFamily="18" charset="0"/>
              </a:rPr>
              <a:t> First the shepherds harvested and brought the wood home, kept it dry for about two weeks, then carved it and polished it in a round shape, along the fiber, all the holes being made manually by carving.</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ro-RO" sz="1400" dirty="0">
                <a:latin typeface="Times New Roman" panose="02020603050405020304" pitchFamily="18" charset="0"/>
                <a:ea typeface="Times New Roman" panose="02020603050405020304" pitchFamily="18" charset="0"/>
                <a:cs typeface="Times New Roman" panose="02020603050405020304" pitchFamily="18" charset="0"/>
              </a:rPr>
              <a:t> The whistle has at one end the hole half-blocked, this being the hole through which the interpreter blows air inside. The side holes are closed in a row with the fingers to produce the scales.</a:t>
            </a:r>
            <a:endParaRPr lang="en-US" sz="1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ro-RO" sz="1400" dirty="0">
                <a:latin typeface="Times New Roman" panose="02020603050405020304" pitchFamily="18" charset="0"/>
                <a:ea typeface="Times New Roman" panose="02020603050405020304" pitchFamily="18" charset="0"/>
                <a:cs typeface="Times New Roman" panose="02020603050405020304" pitchFamily="18" charset="0"/>
              </a:rPr>
              <a:t>The whistle was a traditional musical instrument, used especially by the shepherds in ancient times when they went with the sheep up in the mountains or down the hills according to season. It is melodious,  it produces slightly melancholic sound, it is small  and very easy to carry.</a:t>
            </a:r>
            <a:br>
              <a:rPr lang="ro-RO" sz="1400" dirty="0">
                <a:latin typeface="Times New Roman" panose="02020603050405020304" pitchFamily="18" charset="0"/>
                <a:ea typeface="Times New Roman" panose="02020603050405020304" pitchFamily="18" charset="0"/>
                <a:cs typeface="Times New Roman" panose="02020603050405020304" pitchFamily="18" charset="0"/>
              </a:rPr>
            </a:br>
            <a:r>
              <a:rPr lang="ro-RO" sz="1400" dirty="0">
                <a:latin typeface="Times New Roman" panose="02020603050405020304" pitchFamily="18" charset="0"/>
                <a:ea typeface="Times New Roman" panose="02020603050405020304" pitchFamily="18" charset="0"/>
                <a:cs typeface="Times New Roman" panose="02020603050405020304" pitchFamily="18" charset="0"/>
              </a:rPr>
              <a:t>   </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2E660766-14B0-4F59-A9BA-C6EF68D2000F}"/>
              </a:ext>
            </a:extLst>
          </p:cNvPr>
          <p:cNvPicPr>
            <a:picLocks noChangeAspect="1"/>
          </p:cNvPicPr>
          <p:nvPr/>
        </p:nvPicPr>
        <p:blipFill>
          <a:blip r:embed="rId2"/>
          <a:stretch>
            <a:fillRect/>
          </a:stretch>
        </p:blipFill>
        <p:spPr>
          <a:xfrm>
            <a:off x="8691240" y="1525501"/>
            <a:ext cx="3045040" cy="1697093"/>
          </a:xfrm>
          <a:prstGeom prst="rect">
            <a:avLst/>
          </a:prstGeom>
        </p:spPr>
      </p:pic>
    </p:spTree>
    <p:extLst>
      <p:ext uri="{BB962C8B-B14F-4D97-AF65-F5344CB8AC3E}">
        <p14:creationId xmlns:p14="http://schemas.microsoft.com/office/powerpoint/2010/main" val="3596089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5EA13B-F924-4675-8054-1F3960C30BE2}"/>
              </a:ext>
            </a:extLst>
          </p:cNvPr>
          <p:cNvSpPr/>
          <p:nvPr/>
        </p:nvSpPr>
        <p:spPr>
          <a:xfrm>
            <a:off x="594803" y="186794"/>
            <a:ext cx="10644327" cy="2893100"/>
          </a:xfrm>
          <a:prstGeom prst="rect">
            <a:avLst/>
          </a:prstGeom>
        </p:spPr>
        <p:txBody>
          <a:bodyPr wrap="square">
            <a:spAutoFit/>
          </a:bodyPr>
          <a:lstStyle/>
          <a:p>
            <a:r>
              <a:rPr lang="ro-RO" sz="1400" dirty="0">
                <a:latin typeface="Times New Roman" panose="02020603050405020304" pitchFamily="18" charset="0"/>
                <a:ea typeface="Times New Roman" panose="02020603050405020304" pitchFamily="18" charset="0"/>
                <a:cs typeface="Times New Roman" panose="02020603050405020304" pitchFamily="18" charset="0"/>
              </a:rPr>
              <a:t>In the old Romanian fairy tales, the whistle was used by heroes for its magical powers to act on the forces of evil, to tame wild animals and as a weapon to fight against the supernatural powers of evil characters. </a:t>
            </a:r>
            <a:endParaRPr lang="en-US" sz="1400" dirty="0">
              <a:latin typeface="Times New Roman" panose="02020603050405020304" pitchFamily="18" charset="0"/>
              <a:ea typeface="Times New Roman" panose="02020603050405020304" pitchFamily="18" charset="0"/>
              <a:cs typeface="Times New Roman" panose="02020603050405020304" pitchFamily="18" charset="0"/>
            </a:endParaRPr>
          </a:p>
          <a:p>
            <a:r>
              <a:rPr lang="ro-RO" sz="1400" dirty="0">
                <a:latin typeface="Times New Roman" panose="02020603050405020304" pitchFamily="18" charset="0"/>
                <a:ea typeface="Times New Roman" panose="02020603050405020304" pitchFamily="18" charset="0"/>
                <a:cs typeface="Times New Roman" panose="02020603050405020304" pitchFamily="18" charset="0"/>
              </a:rPr>
              <a:t>An example of an ancient song, in which the hero loses his flock of sheep and then uses this instrument in order to find it,  is the ballad    </a:t>
            </a:r>
            <a:r>
              <a:rPr lang="ro-RO" sz="1400" i="1" dirty="0">
                <a:latin typeface="Times New Roman" panose="02020603050405020304" pitchFamily="18" charset="0"/>
                <a:ea typeface="Times New Roman" panose="02020603050405020304" pitchFamily="18" charset="0"/>
                <a:cs typeface="Times New Roman" panose="02020603050405020304" pitchFamily="18" charset="0"/>
              </a:rPr>
              <a:t>When The Shepherd Lost His Sheep</a:t>
            </a:r>
            <a:r>
              <a:rPr lang="ro-RO" sz="1400" dirty="0">
                <a:latin typeface="Times New Roman" panose="02020603050405020304" pitchFamily="18" charset="0"/>
                <a:ea typeface="Times New Roman" panose="02020603050405020304" pitchFamily="18" charset="0"/>
                <a:cs typeface="Times New Roman" panose="02020603050405020304" pitchFamily="18" charset="0"/>
              </a:rPr>
              <a:t>, a song that shows the close connection between the shepherds and their favourite instrument which accompanied  them all the time witnessing daily problems, but also their moments of joy.</a:t>
            </a:r>
            <a:br>
              <a:rPr lang="ro-RO" sz="1400" dirty="0">
                <a:latin typeface="Times New Roman" panose="02020603050405020304" pitchFamily="18" charset="0"/>
                <a:ea typeface="Times New Roman" panose="02020603050405020304" pitchFamily="18" charset="0"/>
                <a:cs typeface="Times New Roman" panose="02020603050405020304" pitchFamily="18" charset="0"/>
              </a:rPr>
            </a:br>
            <a:r>
              <a:rPr lang="ro-RO" sz="1400" dirty="0">
                <a:latin typeface="Times New Roman" panose="02020603050405020304" pitchFamily="18" charset="0"/>
                <a:ea typeface="Times New Roman" panose="02020603050405020304" pitchFamily="18" charset="0"/>
                <a:cs typeface="Times New Roman" panose="02020603050405020304" pitchFamily="18" charset="0"/>
              </a:rPr>
              <a:t> The ballad is an old folk legend, according to which  a shepherd, with his great flock of sheep on a plain far from the village, on the hill, on the mountain or near a frightening forest at a certain moment, sleeps in the middle of nature.  When he wakes up after a certain time, he no longer finds his flock.  Overwhelmed with fear, pain and worry, he sets off in search of the lost flock, playing whistle songs well known by his animals, but also songs of sorrow that express his sadness.  He hopes that  this way the flock will hear him and that the sheep, attracted by the magical sound of his instrument, will come to him.  In his journey, the shepherd goes through many trials, but his whistle seems to have magical powers, helping him to defeat the forces of nature, evil spirits, and wild animals.  After many searches, the shepherd finds his flock. At this moment, the feeling of sadness is changed into a state of joy and optimism. Finally, the songs performed by the shepherd's whistle are cheerful.</a:t>
            </a:r>
            <a:endParaRPr lang="en-US" sz="14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ro-RO" sz="1400" dirty="0"/>
          </a:p>
        </p:txBody>
      </p:sp>
      <p:pic>
        <p:nvPicPr>
          <p:cNvPr id="3" name="Picture 2">
            <a:extLst>
              <a:ext uri="{FF2B5EF4-FFF2-40B4-BE49-F238E27FC236}">
                <a16:creationId xmlns:a16="http://schemas.microsoft.com/office/drawing/2014/main" id="{C497C00D-42BF-4296-A0A3-0A48CE97A75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76993" y="3365657"/>
            <a:ext cx="4919007" cy="2893100"/>
          </a:xfrm>
          <a:prstGeom prst="rect">
            <a:avLst/>
          </a:prstGeom>
          <a:noFill/>
          <a:ln>
            <a:noFill/>
          </a:ln>
        </p:spPr>
      </p:pic>
      <p:pic>
        <p:nvPicPr>
          <p:cNvPr id="4" name="Picture 3">
            <a:extLst>
              <a:ext uri="{FF2B5EF4-FFF2-40B4-BE49-F238E27FC236}">
                <a16:creationId xmlns:a16="http://schemas.microsoft.com/office/drawing/2014/main" id="{57F112AC-39E4-463A-A38D-497AA57985FC}"/>
              </a:ext>
            </a:extLst>
          </p:cNvPr>
          <p:cNvPicPr>
            <a:picLocks noChangeAspect="1"/>
          </p:cNvPicPr>
          <p:nvPr/>
        </p:nvPicPr>
        <p:blipFill>
          <a:blip r:embed="rId3"/>
          <a:stretch>
            <a:fillRect/>
          </a:stretch>
        </p:blipFill>
        <p:spPr>
          <a:xfrm>
            <a:off x="7111014" y="3365657"/>
            <a:ext cx="3903993" cy="2893100"/>
          </a:xfrm>
          <a:prstGeom prst="rect">
            <a:avLst/>
          </a:prstGeom>
        </p:spPr>
      </p:pic>
    </p:spTree>
    <p:extLst>
      <p:ext uri="{BB962C8B-B14F-4D97-AF65-F5344CB8AC3E}">
        <p14:creationId xmlns:p14="http://schemas.microsoft.com/office/powerpoint/2010/main" val="2509309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D95E6FD-3887-4F3E-9135-B1D31DDB9BC9}"/>
              </a:ext>
            </a:extLst>
          </p:cNvPr>
          <p:cNvSpPr/>
          <p:nvPr/>
        </p:nvSpPr>
        <p:spPr>
          <a:xfrm>
            <a:off x="674703" y="335846"/>
            <a:ext cx="10955045" cy="2954655"/>
          </a:xfrm>
          <a:prstGeom prst="rect">
            <a:avLst/>
          </a:prstGeom>
        </p:spPr>
        <p:txBody>
          <a:bodyPr wrap="square">
            <a:spAutoFit/>
          </a:bodyPr>
          <a:lstStyle/>
          <a:p>
            <a:r>
              <a:rPr lang="en-US" sz="1600" b="1" dirty="0">
                <a:latin typeface="Times New Roman" panose="02020603050405020304" pitchFamily="18" charset="0"/>
                <a:cs typeface="Times New Roman" panose="02020603050405020304" pitchFamily="18" charset="0"/>
              </a:rPr>
              <a:t>The Kaval (</a:t>
            </a:r>
            <a:r>
              <a:rPr lang="en-US" sz="1600" b="1" dirty="0" err="1">
                <a:latin typeface="Times New Roman" panose="02020603050405020304" pitchFamily="18" charset="0"/>
                <a:cs typeface="Times New Roman" panose="02020603050405020304" pitchFamily="18" charset="0"/>
              </a:rPr>
              <a:t>Cavalul</a:t>
            </a:r>
            <a:r>
              <a:rPr lang="en-US" sz="1600" b="1" dirty="0">
                <a:latin typeface="Times New Roman" panose="02020603050405020304" pitchFamily="18" charset="0"/>
                <a:cs typeface="Times New Roman" panose="02020603050405020304" pitchFamily="18" charset="0"/>
              </a:rPr>
              <a:t>)</a:t>
            </a:r>
            <a:endParaRPr lang="ro-RO" sz="1600" b="1" dirty="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 The Romanian Kaval is a blowing instrument, a similar whistle with 8 holes, but bigger than this, made in general of hazelnut wood or sycamore wood. It is fully open at both ends, and is played by blowing on the sharpened edge of one end.  There are seven holes in front, one in the back for the thumb and usually other four near the bottom of the kaval. These holes improve the tone and the intonation. The Kaval is an aerophore instrument of big sizes which belongs to the family of whistle without stopper. </a:t>
            </a:r>
          </a:p>
          <a:p>
            <a:r>
              <a:rPr lang="en-US" sz="1400" dirty="0">
                <a:latin typeface="Times New Roman" panose="02020603050405020304" pitchFamily="18" charset="0"/>
                <a:cs typeface="Times New Roman" panose="02020603050405020304" pitchFamily="18" charset="0"/>
              </a:rPr>
              <a:t>     Usually this instrument is made of wood (hazelnut, sycamore, plum, apricot etc.); the Kaval is also made of water buffalo horn, metal or plastic.  It can be in one piece, in two pieces or three pieces. The ones of two and three pieces are made to be easy to carry. Shepherds played an important role, because they spread the instrument by </a:t>
            </a:r>
            <a:r>
              <a:rPr lang="en-US" sz="1400" dirty="0" err="1">
                <a:latin typeface="Times New Roman" panose="02020603050405020304" pitchFamily="18" charset="0"/>
                <a:cs typeface="Times New Roman" panose="02020603050405020304" pitchFamily="18" charset="0"/>
              </a:rPr>
              <a:t>practising</a:t>
            </a:r>
            <a:r>
              <a:rPr lang="en-US" sz="1400" dirty="0">
                <a:latin typeface="Times New Roman" panose="02020603050405020304" pitchFamily="18" charset="0"/>
                <a:cs typeface="Times New Roman" panose="02020603050405020304" pitchFamily="18" charset="0"/>
              </a:rPr>
              <a:t> transhumance.</a:t>
            </a:r>
          </a:p>
          <a:p>
            <a:r>
              <a:rPr lang="en-US" sz="1400" dirty="0">
                <a:latin typeface="Times New Roman" panose="02020603050405020304" pitchFamily="18" charset="0"/>
                <a:cs typeface="Times New Roman" panose="02020603050405020304" pitchFamily="18" charset="0"/>
              </a:rPr>
              <a:t>     The legend of the instrument said that one day, after the God created the world, the Devil stole the fire from people. As God did not like and accept this, He went with Saint Peter to take it back. While the Devil wasn’t there Saint Peter hid some pieces of coal into this musical instrument.  And from that moment on, the world has had fire.</a:t>
            </a:r>
          </a:p>
          <a:p>
            <a:r>
              <a:rPr lang="en-US" sz="1400" dirty="0">
                <a:latin typeface="Times New Roman" panose="02020603050405020304" pitchFamily="18" charset="0"/>
                <a:cs typeface="Times New Roman" panose="02020603050405020304" pitchFamily="18" charset="0"/>
              </a:rPr>
              <a:t>    This instrument is usually used in songs in which the feeling is of sorrow</a:t>
            </a:r>
            <a:r>
              <a:rPr lang="ro-RO" sz="1400" dirty="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p:txBody>
      </p:sp>
      <p:pic>
        <p:nvPicPr>
          <p:cNvPr id="12" name="Picture 11" descr="Imagine similară">
            <a:extLst>
              <a:ext uri="{FF2B5EF4-FFF2-40B4-BE49-F238E27FC236}">
                <a16:creationId xmlns:a16="http://schemas.microsoft.com/office/drawing/2014/main" id="{D6FBBC7F-C2D8-4664-8F3E-6612DD476B0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405304" y="2951400"/>
            <a:ext cx="2057400" cy="3813810"/>
          </a:xfrm>
          <a:prstGeom prst="rect">
            <a:avLst/>
          </a:prstGeom>
          <a:noFill/>
        </p:spPr>
      </p:pic>
      <p:pic>
        <p:nvPicPr>
          <p:cNvPr id="2059" name="Picture 11">
            <a:extLst>
              <a:ext uri="{FF2B5EF4-FFF2-40B4-BE49-F238E27FC236}">
                <a16:creationId xmlns:a16="http://schemas.microsoft.com/office/drawing/2014/main" id="{B09F3AD3-919F-4A02-BF1F-7F53A4AA2B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4322" y="3567500"/>
            <a:ext cx="5149049" cy="2797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2371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71D1D1-13A9-44D1-AD9A-EDF0ECE439B7}"/>
              </a:ext>
            </a:extLst>
          </p:cNvPr>
          <p:cNvSpPr/>
          <p:nvPr/>
        </p:nvSpPr>
        <p:spPr>
          <a:xfrm>
            <a:off x="810827" y="504585"/>
            <a:ext cx="10614734" cy="3314241"/>
          </a:xfrm>
          <a:prstGeom prst="rect">
            <a:avLst/>
          </a:prstGeom>
        </p:spPr>
        <p:txBody>
          <a:bodyPr wrap="square">
            <a:spAutoFit/>
          </a:bodyPr>
          <a:lstStyle/>
          <a:p>
            <a:pPr>
              <a:lnSpc>
                <a:spcPct val="115000"/>
              </a:lnSpc>
              <a:spcAft>
                <a:spcPts val="1000"/>
              </a:spcAft>
            </a:pPr>
            <a:r>
              <a:rPr lang="en-US" sz="1600" b="1" dirty="0">
                <a:latin typeface="Times New Roman" panose="02020603050405020304" pitchFamily="18" charset="0"/>
                <a:ea typeface="Calibri" panose="020F0502020204030204" pitchFamily="34" charset="0"/>
                <a:cs typeface="Times New Roman" panose="02020603050405020304" pitchFamily="18" charset="0"/>
              </a:rPr>
              <a:t>The </a:t>
            </a:r>
            <a:r>
              <a:rPr lang="en-US" sz="1600" b="1" dirty="0" err="1">
                <a:latin typeface="Times New Roman" panose="02020603050405020304" pitchFamily="18" charset="0"/>
                <a:ea typeface="Calibri" panose="020F0502020204030204" pitchFamily="34" charset="0"/>
                <a:cs typeface="Times New Roman" panose="02020603050405020304" pitchFamily="18" charset="0"/>
              </a:rPr>
              <a:t>buhai</a:t>
            </a:r>
            <a:r>
              <a:rPr lang="ro-RO" sz="1600" b="1" dirty="0">
                <a:latin typeface="Times New Roman" panose="02020603050405020304" pitchFamily="18" charset="0"/>
                <a:ea typeface="Calibri" panose="020F0502020204030204" pitchFamily="34" charset="0"/>
                <a:cs typeface="Times New Roman" panose="02020603050405020304" pitchFamily="18" charset="0"/>
              </a:rPr>
              <a:t> ( Buhaiul)</a:t>
            </a:r>
          </a:p>
          <a:p>
            <a:pPr>
              <a:lnSpc>
                <a:spcPct val="115000"/>
              </a:lnSpc>
              <a:spcAft>
                <a:spcPts val="10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The </a:t>
            </a:r>
            <a:r>
              <a:rPr lang="en-US" sz="1400" dirty="0" err="1">
                <a:latin typeface="Times New Roman" panose="02020603050405020304" pitchFamily="18" charset="0"/>
                <a:ea typeface="Calibri" panose="020F0502020204030204" pitchFamily="34" charset="0"/>
                <a:cs typeface="Times New Roman" panose="02020603050405020304" pitchFamily="18" charset="0"/>
              </a:rPr>
              <a:t>buhai</a:t>
            </a:r>
            <a:r>
              <a:rPr lang="en-US" sz="1400" dirty="0">
                <a:latin typeface="Times New Roman" panose="02020603050405020304" pitchFamily="18" charset="0"/>
                <a:ea typeface="Calibri" panose="020F0502020204030204" pitchFamily="34" charset="0"/>
                <a:cs typeface="Times New Roman" panose="02020603050405020304" pitchFamily="18" charset="0"/>
              </a:rPr>
              <a:t> is a Romanian traditional instrument. It is made of a wood coffer and on the bottom is covered by goat or sheep skin which form a resonance box. The skin is well stretched, fixed with a rope. In the middle of the skin, there is some horse hair. To make sounds, you must pull the horse hair, but your fingers must be wet. When the horse hair slides between your fingers it makes a sound that reminds us of an angry bull.</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Calibri" panose="020F0502020204030204" pitchFamily="34" charset="0"/>
                <a:cs typeface="Times New Roman" panose="02020603050405020304" pitchFamily="18" charset="0"/>
              </a:rPr>
              <a:t>The origin of </a:t>
            </a:r>
            <a:r>
              <a:rPr lang="en-US" sz="1400" dirty="0" err="1">
                <a:latin typeface="Times New Roman" panose="02020603050405020304" pitchFamily="18" charset="0"/>
                <a:ea typeface="Calibri" panose="020F0502020204030204" pitchFamily="34" charset="0"/>
                <a:cs typeface="Times New Roman" panose="02020603050405020304" pitchFamily="18" charset="0"/>
              </a:rPr>
              <a:t>buhai</a:t>
            </a:r>
            <a:r>
              <a:rPr lang="en-US" sz="1400" dirty="0">
                <a:latin typeface="Times New Roman" panose="02020603050405020304" pitchFamily="18" charset="0"/>
                <a:ea typeface="Calibri" panose="020F0502020204030204" pitchFamily="34" charset="0"/>
                <a:cs typeface="Times New Roman" panose="02020603050405020304" pitchFamily="18" charset="0"/>
              </a:rPr>
              <a:t> is Romanian, but it was popular in the whole Europe. The Czech call it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bukal</a:t>
            </a:r>
            <a:r>
              <a:rPr lang="en-US" sz="1400" dirty="0">
                <a:latin typeface="Times New Roman" panose="02020603050405020304" pitchFamily="18" charset="0"/>
                <a:ea typeface="Calibri" panose="020F0502020204030204" pitchFamily="34" charset="0"/>
                <a:cs typeface="Times New Roman" panose="02020603050405020304" pitchFamily="18" charset="0"/>
              </a:rPr>
              <a:t>” or “</a:t>
            </a:r>
            <a:r>
              <a:rPr lang="en-US" sz="1400" dirty="0" err="1">
                <a:latin typeface="Times New Roman" panose="02020603050405020304" pitchFamily="18" charset="0"/>
                <a:ea typeface="Calibri" panose="020F0502020204030204" pitchFamily="34" charset="0"/>
                <a:cs typeface="Times New Roman" panose="02020603050405020304" pitchFamily="18" charset="0"/>
              </a:rPr>
              <a:t>bukaci</a:t>
            </a:r>
            <a:r>
              <a:rPr lang="en-US" sz="1400" dirty="0">
                <a:latin typeface="Times New Roman" panose="02020603050405020304" pitchFamily="18" charset="0"/>
                <a:ea typeface="Calibri" panose="020F0502020204030204" pitchFamily="34" charset="0"/>
                <a:cs typeface="Times New Roman" panose="02020603050405020304" pitchFamily="18" charset="0"/>
              </a:rPr>
              <a:t>”. In Europe, the </a:t>
            </a:r>
            <a:r>
              <a:rPr lang="en-US" sz="1400" dirty="0" err="1">
                <a:latin typeface="Times New Roman" panose="02020603050405020304" pitchFamily="18" charset="0"/>
                <a:ea typeface="Calibri" panose="020F0502020204030204" pitchFamily="34" charset="0"/>
                <a:cs typeface="Times New Roman" panose="02020603050405020304" pitchFamily="18" charset="0"/>
              </a:rPr>
              <a:t>buhai</a:t>
            </a:r>
            <a:r>
              <a:rPr lang="en-US" sz="1400" dirty="0">
                <a:latin typeface="Times New Roman" panose="02020603050405020304" pitchFamily="18" charset="0"/>
                <a:ea typeface="Calibri" panose="020F0502020204030204" pitchFamily="34" charset="0"/>
                <a:cs typeface="Times New Roman" panose="02020603050405020304" pitchFamily="18" charset="0"/>
              </a:rPr>
              <a:t> disappeared but not in Romania. We have a tradition on Christmas Eve: the carolers sing and play the </a:t>
            </a:r>
            <a:r>
              <a:rPr lang="en-US" sz="1400" dirty="0" err="1">
                <a:latin typeface="Times New Roman" panose="02020603050405020304" pitchFamily="18" charset="0"/>
                <a:ea typeface="Calibri" panose="020F0502020204030204" pitchFamily="34" charset="0"/>
                <a:cs typeface="Times New Roman" panose="02020603050405020304" pitchFamily="18" charset="0"/>
              </a:rPr>
              <a:t>buhai</a:t>
            </a:r>
            <a:r>
              <a:rPr lang="en-US" sz="1400" dirty="0">
                <a:latin typeface="Times New Roman" panose="02020603050405020304" pitchFamily="18" charset="0"/>
                <a:ea typeface="Calibri" panose="020F0502020204030204" pitchFamily="34" charset="0"/>
                <a:cs typeface="Times New Roman" panose="02020603050405020304" pitchFamily="18" charset="0"/>
              </a:rPr>
              <a:t> in order to announce Christ’s Birth.</a:t>
            </a:r>
            <a:r>
              <a:rPr lang="ro-RO"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a:latin typeface="Times New Roman" panose="02020603050405020304" pitchFamily="18" charset="0"/>
                <a:ea typeface="Calibri" panose="020F0502020204030204" pitchFamily="34" charset="0"/>
                <a:cs typeface="Times New Roman" panose="02020603050405020304" pitchFamily="18" charset="0"/>
              </a:rPr>
              <a:t>This musical instrument is used so as to raise awareness of the outmost importance of this event</a:t>
            </a:r>
            <a:r>
              <a:rPr lang="ro-RO" sz="1400" dirty="0">
                <a:latin typeface="Times New Roman" panose="02020603050405020304" pitchFamily="18" charset="0"/>
                <a:ea typeface="Calibri" panose="020F0502020204030204" pitchFamily="34" charset="0"/>
                <a:cs typeface="Times New Roman" panose="02020603050405020304" pitchFamily="18" charset="0"/>
              </a:rPr>
              <a:t>.</a:t>
            </a:r>
          </a:p>
          <a:p>
            <a:r>
              <a:rPr lang="en-US" sz="1400" dirty="0">
                <a:latin typeface="Times New Roman" panose="02020603050405020304" pitchFamily="18" charset="0"/>
                <a:cs typeface="Times New Roman" panose="02020603050405020304" pitchFamily="18" charset="0"/>
              </a:rPr>
              <a:t>The composer Orlando Gibbons (1583–1625) wrote a keyboard fantasia in which he quotes the Dutch melody </a:t>
            </a:r>
            <a:r>
              <a:rPr lang="en-US" sz="1400" i="1" dirty="0">
                <a:latin typeface="Times New Roman" panose="02020603050405020304" pitchFamily="18" charset="0"/>
                <a:cs typeface="Times New Roman" panose="02020603050405020304" pitchFamily="18" charset="0"/>
              </a:rPr>
              <a:t>De </a:t>
            </a:r>
            <a:r>
              <a:rPr lang="en-US" sz="1400" i="1" dirty="0" err="1">
                <a:latin typeface="Times New Roman" panose="02020603050405020304" pitchFamily="18" charset="0"/>
                <a:cs typeface="Times New Roman" panose="02020603050405020304" pitchFamily="18" charset="0"/>
              </a:rPr>
              <a:t>Rommelpot</a:t>
            </a:r>
            <a:r>
              <a:rPr lang="en-US" sz="1400" dirty="0">
                <a:latin typeface="Times New Roman" panose="02020603050405020304" pitchFamily="18" charset="0"/>
                <a:cs typeface="Times New Roman" panose="02020603050405020304" pitchFamily="18" charset="0"/>
              </a:rPr>
              <a:t>. In modern times, the </a:t>
            </a:r>
            <a:r>
              <a:rPr lang="en-US" sz="1400" dirty="0" err="1">
                <a:latin typeface="Times New Roman" panose="02020603050405020304" pitchFamily="18" charset="0"/>
                <a:cs typeface="Times New Roman" panose="02020603050405020304" pitchFamily="18" charset="0"/>
              </a:rPr>
              <a:t>buhai</a:t>
            </a:r>
            <a:r>
              <a:rPr lang="en-US" sz="1400" dirty="0">
                <a:latin typeface="Times New Roman" panose="02020603050405020304" pitchFamily="18" charset="0"/>
                <a:cs typeface="Times New Roman" panose="02020603050405020304" pitchFamily="18" charset="0"/>
              </a:rPr>
              <a:t> has been used by several Western composers. Edgard Varèse used it in </a:t>
            </a:r>
            <a:r>
              <a:rPr lang="en-US" sz="1400" dirty="0" err="1">
                <a:latin typeface="Times New Roman" panose="02020603050405020304" pitchFamily="18" charset="0"/>
                <a:cs typeface="Times New Roman" panose="02020603050405020304" pitchFamily="18" charset="0"/>
              </a:rPr>
              <a:t>Hyperprism</a:t>
            </a:r>
            <a:r>
              <a:rPr lang="en-US" sz="1400" dirty="0">
                <a:latin typeface="Times New Roman" panose="02020603050405020304" pitchFamily="18" charset="0"/>
                <a:cs typeface="Times New Roman" panose="02020603050405020304" pitchFamily="18" charset="0"/>
              </a:rPr>
              <a:t> (1924) and </a:t>
            </a:r>
            <a:r>
              <a:rPr lang="en-US" sz="1400" dirty="0" err="1">
                <a:latin typeface="Times New Roman" panose="02020603050405020304" pitchFamily="18" charset="0"/>
                <a:cs typeface="Times New Roman" panose="02020603050405020304" pitchFamily="18" charset="0"/>
              </a:rPr>
              <a:t>Ionisation</a:t>
            </a:r>
            <a:r>
              <a:rPr lang="en-US" sz="1400" dirty="0">
                <a:latin typeface="Times New Roman" panose="02020603050405020304" pitchFamily="18" charset="0"/>
                <a:cs typeface="Times New Roman" panose="02020603050405020304" pitchFamily="18" charset="0"/>
              </a:rPr>
              <a:t> (1933). Alexander </a:t>
            </a:r>
            <a:r>
              <a:rPr lang="en-US" sz="1400" dirty="0" err="1">
                <a:latin typeface="Times New Roman" panose="02020603050405020304" pitchFamily="18" charset="0"/>
                <a:cs typeface="Times New Roman" panose="02020603050405020304" pitchFamily="18" charset="0"/>
              </a:rPr>
              <a:t>Goehr</a:t>
            </a:r>
            <a:r>
              <a:rPr lang="en-US" sz="1400" dirty="0">
                <a:latin typeface="Times New Roman" panose="02020603050405020304" pitchFamily="18" charset="0"/>
                <a:cs typeface="Times New Roman" panose="02020603050405020304" pitchFamily="18" charset="0"/>
              </a:rPr>
              <a:t> specifies a </a:t>
            </a:r>
            <a:r>
              <a:rPr lang="en-US" sz="1400" i="1" dirty="0">
                <a:latin typeface="Times New Roman" panose="02020603050405020304" pitchFamily="18" charset="0"/>
                <a:cs typeface="Times New Roman" panose="02020603050405020304" pitchFamily="18" charset="0"/>
              </a:rPr>
              <a:t>Lion’s roar</a:t>
            </a:r>
            <a:r>
              <a:rPr lang="en-US" sz="1400" dirty="0">
                <a:latin typeface="Times New Roman" panose="02020603050405020304" pitchFamily="18" charset="0"/>
                <a:cs typeface="Times New Roman" panose="02020603050405020304" pitchFamily="18" charset="0"/>
              </a:rPr>
              <a:t> in his </a:t>
            </a:r>
            <a:r>
              <a:rPr lang="en-US" sz="1400" i="1" dirty="0">
                <a:latin typeface="Times New Roman" panose="02020603050405020304" pitchFamily="18" charset="0"/>
                <a:cs typeface="Times New Roman" panose="02020603050405020304" pitchFamily="18" charset="0"/>
              </a:rPr>
              <a:t>Romanza for cello</a:t>
            </a:r>
            <a:r>
              <a:rPr lang="en-US" sz="1400" dirty="0">
                <a:latin typeface="Times New Roman" panose="02020603050405020304" pitchFamily="18" charset="0"/>
                <a:cs typeface="Times New Roman" panose="02020603050405020304" pitchFamily="18" charset="0"/>
              </a:rPr>
              <a:t> and orchestra (1968). Carl Orff used a whirled friction drum in </a:t>
            </a:r>
            <a:r>
              <a:rPr lang="en-US" sz="1400" i="1" dirty="0">
                <a:latin typeface="Times New Roman" panose="02020603050405020304" pitchFamily="18" charset="0"/>
                <a:cs typeface="Times New Roman" panose="02020603050405020304" pitchFamily="18" charset="0"/>
              </a:rPr>
              <a:t>A Midsummer Night’s Dream</a:t>
            </a:r>
            <a:r>
              <a:rPr lang="en-US" sz="1400" dirty="0">
                <a:latin typeface="Times New Roman" panose="02020603050405020304" pitchFamily="18" charset="0"/>
                <a:cs typeface="Times New Roman" panose="02020603050405020304" pitchFamily="18" charset="0"/>
              </a:rPr>
              <a:t> (1934–52) and Benjamin Britten, in his </a:t>
            </a:r>
            <a:r>
              <a:rPr lang="en-US" sz="1400" i="1" dirty="0">
                <a:latin typeface="Times New Roman" panose="02020603050405020304" pitchFamily="18" charset="0"/>
                <a:cs typeface="Times New Roman" panose="02020603050405020304" pitchFamily="18" charset="0"/>
              </a:rPr>
              <a:t>Children’s Crusade</a:t>
            </a:r>
            <a:r>
              <a:rPr lang="en-US" sz="1400" dirty="0">
                <a:latin typeface="Times New Roman" panose="02020603050405020304" pitchFamily="18" charset="0"/>
                <a:cs typeface="Times New Roman" panose="02020603050405020304" pitchFamily="18" charset="0"/>
              </a:rPr>
              <a:t> (1969), calls for a string drum to be struck with drumsticks and bowed by means of the stretched string. </a:t>
            </a:r>
            <a:endParaRPr lang="ro-RO" sz="1400" dirty="0">
              <a:latin typeface="Times New Roman" panose="02020603050405020304" pitchFamily="18" charset="0"/>
              <a:cs typeface="Times New Roman" panose="02020603050405020304" pitchFamily="18" charset="0"/>
            </a:endParaRPr>
          </a:p>
          <a:p>
            <a:endParaRPr lang="ro-RO" sz="1400" dirty="0">
              <a:latin typeface="Times New Roman" panose="02020603050405020304" pitchFamily="18" charset="0"/>
              <a:cs typeface="Times New Roman" panose="02020603050405020304" pitchFamily="18" charset="0"/>
            </a:endParaRPr>
          </a:p>
        </p:txBody>
      </p:sp>
      <p:pic>
        <p:nvPicPr>
          <p:cNvPr id="3" name="Picture 2" descr="Image result for buhai instrument information">
            <a:extLst>
              <a:ext uri="{FF2B5EF4-FFF2-40B4-BE49-F238E27FC236}">
                <a16:creationId xmlns:a16="http://schemas.microsoft.com/office/drawing/2014/main" id="{56F5780E-E9D9-4BD8-9CE5-6C4C975654B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42847" y="4012707"/>
            <a:ext cx="2571196" cy="2340708"/>
          </a:xfrm>
          <a:prstGeom prst="rect">
            <a:avLst/>
          </a:prstGeom>
          <a:noFill/>
          <a:ln>
            <a:noFill/>
          </a:ln>
        </p:spPr>
      </p:pic>
      <p:pic>
        <p:nvPicPr>
          <p:cNvPr id="4" name="Picture 3">
            <a:extLst>
              <a:ext uri="{FF2B5EF4-FFF2-40B4-BE49-F238E27FC236}">
                <a16:creationId xmlns:a16="http://schemas.microsoft.com/office/drawing/2014/main" id="{0FAD9349-CCDF-4EBF-BB9C-8B498C4822D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351275" y="4012707"/>
            <a:ext cx="2416686" cy="2234028"/>
          </a:xfrm>
          <a:prstGeom prst="rect">
            <a:avLst/>
          </a:prstGeom>
          <a:noFill/>
          <a:ln>
            <a:noFill/>
          </a:ln>
        </p:spPr>
      </p:pic>
    </p:spTree>
    <p:extLst>
      <p:ext uri="{BB962C8B-B14F-4D97-AF65-F5344CB8AC3E}">
        <p14:creationId xmlns:p14="http://schemas.microsoft.com/office/powerpoint/2010/main" val="4190139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25E999-3AB4-427C-89F9-A765DC5602BE}"/>
              </a:ext>
            </a:extLst>
          </p:cNvPr>
          <p:cNvSpPr/>
          <p:nvPr/>
        </p:nvSpPr>
        <p:spPr>
          <a:xfrm>
            <a:off x="887767" y="611728"/>
            <a:ext cx="9942989" cy="2620141"/>
          </a:xfrm>
          <a:prstGeom prst="rect">
            <a:avLst/>
          </a:prstGeom>
        </p:spPr>
        <p:txBody>
          <a:bodyPr wrap="square">
            <a:spAutoFit/>
          </a:bodyPr>
          <a:lstStyle/>
          <a:p>
            <a:pPr>
              <a:lnSpc>
                <a:spcPct val="107000"/>
              </a:lnSpc>
              <a:spcAft>
                <a:spcPts val="800"/>
              </a:spcAft>
            </a:pPr>
            <a:r>
              <a:rPr lang="ro-RO" sz="1600" b="1" dirty="0">
                <a:latin typeface="Times New Roman" panose="02020603050405020304" pitchFamily="18" charset="0"/>
                <a:ea typeface="Calibri" panose="020F0502020204030204" pitchFamily="34" charset="0"/>
                <a:cs typeface="Times New Roman" panose="02020603050405020304" pitchFamily="18" charset="0"/>
              </a:rPr>
              <a:t> Ocarina</a:t>
            </a:r>
            <a:endParaRPr lang="ro-RO" sz="16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ro-RO" sz="1400" dirty="0">
                <a:latin typeface="Times New Roman" panose="02020603050405020304" pitchFamily="18" charset="0"/>
                <a:cs typeface="Times New Roman" panose="02020603050405020304" pitchFamily="18" charset="0"/>
              </a:rPr>
              <a:t>Ocarina, is a folk musical instrument made of ceramic (burnt clay), metal or wood (especially plum tree), having the shape of a larger and slightly elongated egg. Each manufacturer can change the shape of this instrument depending on the sound effects that are pursued. A</a:t>
            </a:r>
            <a:r>
              <a:rPr lang="en-US" sz="1400" dirty="0">
                <a:latin typeface="Times New Roman" panose="02020603050405020304" pitchFamily="18" charset="0"/>
                <a:cs typeface="Times New Roman" panose="02020603050405020304" pitchFamily="18" charset="0"/>
              </a:rPr>
              <a:t> typical ocarina has an enclosed space in which there are from four to twelve finger holes and there is the mouthpiece which is the place where the performer blows the instrument. The</a:t>
            </a:r>
            <a:r>
              <a:rPr lang="ro-RO" sz="1400" dirty="0">
                <a:latin typeface="Times New Roman" panose="02020603050405020304" pitchFamily="18" charset="0"/>
                <a:cs typeface="Times New Roman" panose="02020603050405020304" pitchFamily="18" charset="0"/>
              </a:rPr>
              <a:t> holes are arranged in such a way  that the performer can cover them with the fingers, as at the whistle, changing the height of the sounds. </a:t>
            </a:r>
            <a:r>
              <a:rPr lang="en-US" sz="1400" dirty="0">
                <a:latin typeface="Times New Roman" panose="02020603050405020304" pitchFamily="18" charset="0"/>
                <a:cs typeface="Times New Roman" panose="02020603050405020304" pitchFamily="18" charset="0"/>
              </a:rPr>
              <a:t>Air pulses in and out of the ocarina, as the vessel resonates at a specific pitch. When the performer covers the holes, the pitch lowers. When this uncovers the holes, the pitch raises. When he/she blows more softly, the pitch lowers while if he/she blows more strongly, the pitch raises. The pitch can be changed by three semitones using the breath force</a:t>
            </a:r>
            <a:r>
              <a:rPr lang="ro-RO" sz="1400" dirty="0">
                <a:latin typeface="Times New Roman" panose="02020603050405020304" pitchFamily="18" charset="0"/>
                <a:cs typeface="Times New Roman" panose="02020603050405020304" pitchFamily="18" charset="0"/>
              </a:rPr>
              <a:t>. This blowing instrument produces sounds similar to those of the flute</a:t>
            </a:r>
            <a:r>
              <a:rPr lang="ro-RO" sz="1400" dirty="0">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 name="Picture 2" descr="Ocarina of Time (Item) - Zelda Wiki">
            <a:extLst>
              <a:ext uri="{FF2B5EF4-FFF2-40B4-BE49-F238E27FC236}">
                <a16:creationId xmlns:a16="http://schemas.microsoft.com/office/drawing/2014/main" id="{3169B6CD-9185-4671-93B6-BD035438F4F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081290" y="3515558"/>
            <a:ext cx="2535098" cy="1926728"/>
          </a:xfrm>
          <a:prstGeom prst="rect">
            <a:avLst/>
          </a:prstGeom>
          <a:noFill/>
          <a:ln>
            <a:noFill/>
          </a:ln>
        </p:spPr>
      </p:pic>
      <p:pic>
        <p:nvPicPr>
          <p:cNvPr id="4" name="Picture 3">
            <a:extLst>
              <a:ext uri="{FF2B5EF4-FFF2-40B4-BE49-F238E27FC236}">
                <a16:creationId xmlns:a16="http://schemas.microsoft.com/office/drawing/2014/main" id="{CCE32E13-9D94-4D0A-ABFD-5BC23854002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069150" y="3515558"/>
            <a:ext cx="2769833" cy="2087064"/>
          </a:xfrm>
          <a:prstGeom prst="rect">
            <a:avLst/>
          </a:prstGeom>
          <a:noFill/>
          <a:ln>
            <a:noFill/>
          </a:ln>
        </p:spPr>
      </p:pic>
      <p:pic>
        <p:nvPicPr>
          <p:cNvPr id="5" name="Picture 4">
            <a:extLst>
              <a:ext uri="{FF2B5EF4-FFF2-40B4-BE49-F238E27FC236}">
                <a16:creationId xmlns:a16="http://schemas.microsoft.com/office/drawing/2014/main" id="{4597D356-6F28-423A-B03D-FA74945E4BD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506694" y="3515558"/>
            <a:ext cx="2617025" cy="2071824"/>
          </a:xfrm>
          <a:prstGeom prst="rect">
            <a:avLst/>
          </a:prstGeom>
          <a:noFill/>
          <a:ln>
            <a:noFill/>
          </a:ln>
        </p:spPr>
      </p:pic>
    </p:spTree>
    <p:extLst>
      <p:ext uri="{BB962C8B-B14F-4D97-AF65-F5344CB8AC3E}">
        <p14:creationId xmlns:p14="http://schemas.microsoft.com/office/powerpoint/2010/main" val="3937937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2A4756-0F61-4896-B670-9C46036D99A5}"/>
              </a:ext>
            </a:extLst>
          </p:cNvPr>
          <p:cNvSpPr/>
          <p:nvPr/>
        </p:nvSpPr>
        <p:spPr>
          <a:xfrm>
            <a:off x="772357" y="582576"/>
            <a:ext cx="10218198" cy="3469989"/>
          </a:xfrm>
          <a:prstGeom prst="rect">
            <a:avLst/>
          </a:prstGeom>
        </p:spPr>
        <p:txBody>
          <a:bodyPr wrap="square">
            <a:spAutoFit/>
          </a:bodyPr>
          <a:lstStyle/>
          <a:p>
            <a:pPr>
              <a:lnSpc>
                <a:spcPct val="107000"/>
              </a:lnSpc>
              <a:spcAft>
                <a:spcPts val="800"/>
              </a:spcAft>
            </a:pPr>
            <a:r>
              <a:rPr lang="en-US" sz="1600" b="1" dirty="0">
                <a:latin typeface="Times New Roman" panose="02020603050405020304" pitchFamily="18" charset="0"/>
                <a:ea typeface="Calibri" panose="020F0502020204030204" pitchFamily="34" charset="0"/>
                <a:cs typeface="Times New Roman" panose="02020603050405020304" pitchFamily="18" charset="0"/>
              </a:rPr>
              <a:t>The Pan Flute</a:t>
            </a:r>
            <a:endParaRPr lang="ro-RO" sz="1600"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ro-RO" sz="1200" dirty="0">
                <a:latin typeface="Times New Roman" panose="02020603050405020304" pitchFamily="18" charset="0"/>
                <a:ea typeface="Calibri" panose="020F0502020204030204" pitchFamily="34" charset="0"/>
                <a:cs typeface="Times New Roman" panose="02020603050405020304" pitchFamily="18" charset="0"/>
              </a:rPr>
              <a:t> </a:t>
            </a:r>
            <a:r>
              <a:rPr lang="ro-RO" sz="1400" dirty="0">
                <a:latin typeface="Times New Roman" panose="02020603050405020304" pitchFamily="18" charset="0"/>
                <a:ea typeface="Calibri" panose="020F0502020204030204" pitchFamily="34" charset="0"/>
                <a:cs typeface="Times New Roman" panose="02020603050405020304" pitchFamily="18" charset="0"/>
              </a:rPr>
              <a:t>The p</a:t>
            </a:r>
            <a:r>
              <a:rPr lang="en-US" sz="1400" dirty="0">
                <a:latin typeface="Times New Roman" panose="02020603050405020304" pitchFamily="18" charset="0"/>
                <a:ea typeface="Calibri" panose="020F0502020204030204" pitchFamily="34" charset="0"/>
                <a:cs typeface="Times New Roman" panose="02020603050405020304" pitchFamily="18" charset="0"/>
              </a:rPr>
              <a:t>an </a:t>
            </a:r>
            <a:r>
              <a:rPr lang="ro-RO" sz="1400" dirty="0">
                <a:latin typeface="Times New Roman" panose="02020603050405020304" pitchFamily="18" charset="0"/>
                <a:ea typeface="Calibri" panose="020F0502020204030204" pitchFamily="34" charset="0"/>
                <a:cs typeface="Times New Roman" panose="02020603050405020304" pitchFamily="18" charset="0"/>
              </a:rPr>
              <a:t>f</a:t>
            </a:r>
            <a:r>
              <a:rPr lang="en-US" sz="1400" dirty="0">
                <a:latin typeface="Times New Roman" panose="02020603050405020304" pitchFamily="18" charset="0"/>
                <a:ea typeface="Calibri" panose="020F0502020204030204" pitchFamily="34" charset="0"/>
                <a:cs typeface="Times New Roman" panose="02020603050405020304" pitchFamily="18" charset="0"/>
              </a:rPr>
              <a:t>lute  is a </a:t>
            </a:r>
            <a:r>
              <a:rPr lang="ro-RO" sz="1400" dirty="0">
                <a:latin typeface="Times New Roman" panose="02020603050405020304" pitchFamily="18" charset="0"/>
                <a:ea typeface="Calibri" panose="020F0502020204030204" pitchFamily="34" charset="0"/>
                <a:cs typeface="Times New Roman" panose="02020603050405020304" pitchFamily="18" charset="0"/>
              </a:rPr>
              <a:t> musical instrument whose function is</a:t>
            </a:r>
            <a:r>
              <a:rPr lang="en-US" sz="1400" dirty="0">
                <a:latin typeface="Times New Roman" panose="02020603050405020304" pitchFamily="18" charset="0"/>
                <a:ea typeface="Calibri" panose="020F0502020204030204" pitchFamily="34" charset="0"/>
                <a:cs typeface="Times New Roman" panose="02020603050405020304" pitchFamily="18" charset="0"/>
              </a:rPr>
              <a:t> based on the principle of the</a:t>
            </a:r>
            <a:r>
              <a:rPr lang="ro-RO" sz="1400" dirty="0">
                <a:latin typeface="Times New Roman" panose="02020603050405020304" pitchFamily="18" charset="0"/>
                <a:ea typeface="Calibri" panose="020F0502020204030204" pitchFamily="34" charset="0"/>
                <a:cs typeface="Times New Roman" panose="02020603050405020304" pitchFamily="18" charset="0"/>
              </a:rPr>
              <a:t> closed tubes. There are </a:t>
            </a:r>
            <a:r>
              <a:rPr lang="en-US" sz="1400" dirty="0">
                <a:latin typeface="Times New Roman" panose="02020603050405020304" pitchFamily="18" charset="0"/>
                <a:ea typeface="Calibri" panose="020F0502020204030204" pitchFamily="34" charset="0"/>
                <a:cs typeface="Times New Roman" panose="02020603050405020304" pitchFamily="18" charset="0"/>
              </a:rPr>
              <a:t> multiple pipes </a:t>
            </a:r>
            <a:r>
              <a:rPr lang="ro-RO" sz="1400" dirty="0">
                <a:latin typeface="Times New Roman" panose="02020603050405020304" pitchFamily="18" charset="0"/>
                <a:ea typeface="Calibri" panose="020F0502020204030204" pitchFamily="34" charset="0"/>
                <a:cs typeface="Times New Roman" panose="02020603050405020304" pitchFamily="18" charset="0"/>
              </a:rPr>
              <a:t>that </a:t>
            </a:r>
            <a:r>
              <a:rPr lang="en-US" sz="1400" dirty="0">
                <a:latin typeface="Times New Roman" panose="02020603050405020304" pitchFamily="18" charset="0"/>
                <a:ea typeface="Calibri" panose="020F0502020204030204" pitchFamily="34" charset="0"/>
                <a:cs typeface="Times New Roman" panose="02020603050405020304" pitchFamily="18" charset="0"/>
              </a:rPr>
              <a:t>gradually </a:t>
            </a:r>
            <a:r>
              <a:rPr lang="en-US" sz="1400" dirty="0" err="1">
                <a:latin typeface="Times New Roman" panose="02020603050405020304" pitchFamily="18" charset="0"/>
                <a:ea typeface="Calibri" panose="020F0502020204030204" pitchFamily="34" charset="0"/>
                <a:cs typeface="Times New Roman" panose="02020603050405020304" pitchFamily="18" charset="0"/>
              </a:rPr>
              <a:t>inc</a:t>
            </a:r>
            <a:r>
              <a:rPr lang="ro-RO" sz="1400" dirty="0">
                <a:latin typeface="Times New Roman" panose="02020603050405020304" pitchFamily="18" charset="0"/>
                <a:ea typeface="Calibri" panose="020F0502020204030204" pitchFamily="34" charset="0"/>
                <a:cs typeface="Times New Roman" panose="02020603050405020304" pitchFamily="18" charset="0"/>
              </a:rPr>
              <a:t>rease their</a:t>
            </a:r>
            <a:r>
              <a:rPr lang="en-US" sz="1400" dirty="0">
                <a:latin typeface="Times New Roman" panose="02020603050405020304" pitchFamily="18" charset="0"/>
                <a:ea typeface="Calibri" panose="020F0502020204030204" pitchFamily="34" charset="0"/>
                <a:cs typeface="Times New Roman" panose="02020603050405020304" pitchFamily="18" charset="0"/>
              </a:rPr>
              <a:t> length. Multiple varieties of pan flutes have been popular as</a:t>
            </a:r>
            <a:r>
              <a:rPr lang="ro-RO" sz="1400" dirty="0">
                <a:latin typeface="Times New Roman" panose="02020603050405020304" pitchFamily="18" charset="0"/>
                <a:ea typeface="Calibri" panose="020F0502020204030204" pitchFamily="34" charset="0"/>
                <a:cs typeface="Times New Roman" panose="02020603050405020304" pitchFamily="18" charset="0"/>
              </a:rPr>
              <a:t> folk instruments in Romania</a:t>
            </a:r>
            <a:r>
              <a:rPr lang="en-US" sz="1400" dirty="0">
                <a:latin typeface="Times New Roman" panose="02020603050405020304" pitchFamily="18" charset="0"/>
                <a:ea typeface="Calibri" panose="020F0502020204030204" pitchFamily="34" charset="0"/>
                <a:cs typeface="Times New Roman" panose="02020603050405020304" pitchFamily="18" charset="0"/>
              </a:rPr>
              <a:t>. The</a:t>
            </a:r>
            <a:r>
              <a:rPr lang="ro-RO" sz="1400" dirty="0">
                <a:latin typeface="Times New Roman" panose="02020603050405020304" pitchFamily="18" charset="0"/>
                <a:ea typeface="Calibri" panose="020F0502020204030204" pitchFamily="34" charset="0"/>
                <a:cs typeface="Times New Roman" panose="02020603050405020304" pitchFamily="18" charset="0"/>
              </a:rPr>
              <a:t>se </a:t>
            </a:r>
            <a:r>
              <a:rPr lang="en-US" sz="1400" dirty="0">
                <a:latin typeface="Times New Roman" panose="02020603050405020304" pitchFamily="18" charset="0"/>
                <a:ea typeface="Calibri" panose="020F0502020204030204" pitchFamily="34" charset="0"/>
                <a:cs typeface="Times New Roman" panose="02020603050405020304" pitchFamily="18" charset="0"/>
              </a:rPr>
              <a:t>pipes are typically made from</a:t>
            </a:r>
            <a:r>
              <a:rPr lang="ro-RO" sz="1400" dirty="0">
                <a:latin typeface="Times New Roman" panose="02020603050405020304" pitchFamily="18" charset="0"/>
                <a:ea typeface="Calibri" panose="020F0502020204030204" pitchFamily="34" charset="0"/>
                <a:cs typeface="Times New Roman" panose="02020603050405020304" pitchFamily="18" charset="0"/>
              </a:rPr>
              <a:t> bamboo, giant reeds</a:t>
            </a:r>
            <a:r>
              <a:rPr lang="en-US" sz="1400" dirty="0">
                <a:latin typeface="Times New Roman" panose="02020603050405020304" pitchFamily="18" charset="0"/>
                <a:ea typeface="Calibri" panose="020F0502020204030204" pitchFamily="34" charset="0"/>
                <a:cs typeface="Times New Roman" panose="02020603050405020304" pitchFamily="18" charset="0"/>
              </a:rPr>
              <a:t> or local reeds. Other materials</a:t>
            </a:r>
            <a:r>
              <a:rPr lang="ro-RO" sz="1400" dirty="0">
                <a:latin typeface="Times New Roman" panose="02020603050405020304" pitchFamily="18" charset="0"/>
                <a:ea typeface="Calibri" panose="020F0502020204030204" pitchFamily="34" charset="0"/>
                <a:cs typeface="Times New Roman" panose="02020603050405020304" pitchFamily="18" charset="0"/>
              </a:rPr>
              <a:t> that are used</a:t>
            </a:r>
            <a:r>
              <a:rPr lang="en-US" sz="1400" dirty="0">
                <a:latin typeface="Times New Roman" panose="02020603050405020304" pitchFamily="18" charset="0"/>
                <a:ea typeface="Calibri" panose="020F0502020204030204" pitchFamily="34" charset="0"/>
                <a:cs typeface="Times New Roman" panose="02020603050405020304" pitchFamily="18" charset="0"/>
              </a:rPr>
              <a:t> include wood, plastic, metal and ivory.</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pan flute is named after</a:t>
            </a:r>
            <a:r>
              <a:rPr lang="ro-RO"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Pan, the Greek God of </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Nature and shepherds are often depicted with such an instrument. </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a:t>
            </a:r>
            <a:r>
              <a:rPr lang="ro-RO"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Greek mythology</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Syrink</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was a forest </a:t>
            </a:r>
            <a:r>
              <a:rPr lang="ro-RO"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Nymph</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In her attempt to escape the affection of god Pan (a creature half he-goat and half he-man), she was transformed into a water-reed. Then, Pan cut several reeds, placed them in parallel one next to the other, and bound them together to make a melodic musical instrument. Ancient Greeks called this instrument Syrinx, in </a:t>
            </a:r>
            <a:r>
              <a:rPr lang="en-US" sz="1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honour</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of the Muse, and Pandean, or Pan-pipes and Pan-flute, after Pan. </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Conservation of Romanian folk music has been aided by a large and enduring audience, and by numerous performers who helped propagate and further develop the folk sound. One of them, Gheorghe</a:t>
            </a:r>
            <a:r>
              <a:rPr lang="en-US" sz="1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Zamfir</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is famous throughout the world today, and helped popularization of a traditional Romanian folk instrument, the pan flute.</a:t>
            </a:r>
            <a:endParaRPr lang="ro-RO" sz="1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28A02748-FDE8-462A-A161-B423E19CFDB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51861" y="4492344"/>
            <a:ext cx="3124829" cy="2014988"/>
          </a:xfrm>
          <a:prstGeom prst="rect">
            <a:avLst/>
          </a:prstGeom>
          <a:noFill/>
          <a:ln>
            <a:noFill/>
          </a:ln>
        </p:spPr>
      </p:pic>
      <p:pic>
        <p:nvPicPr>
          <p:cNvPr id="4" name="Picture 3">
            <a:extLst>
              <a:ext uri="{FF2B5EF4-FFF2-40B4-BE49-F238E27FC236}">
                <a16:creationId xmlns:a16="http://schemas.microsoft.com/office/drawing/2014/main" id="{FAF20D1D-4436-4A30-BA76-42CC82CAF9B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914632" y="4492343"/>
            <a:ext cx="2766060" cy="2014987"/>
          </a:xfrm>
          <a:prstGeom prst="rect">
            <a:avLst/>
          </a:prstGeom>
          <a:noFill/>
          <a:ln>
            <a:noFill/>
          </a:ln>
        </p:spPr>
      </p:pic>
    </p:spTree>
    <p:extLst>
      <p:ext uri="{BB962C8B-B14F-4D97-AF65-F5344CB8AC3E}">
        <p14:creationId xmlns:p14="http://schemas.microsoft.com/office/powerpoint/2010/main" val="2585615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A5313F-9766-4998-BA31-69370D2B36E0}"/>
              </a:ext>
            </a:extLst>
          </p:cNvPr>
          <p:cNvSpPr/>
          <p:nvPr/>
        </p:nvSpPr>
        <p:spPr>
          <a:xfrm>
            <a:off x="701336" y="461263"/>
            <a:ext cx="10537794" cy="2821798"/>
          </a:xfrm>
          <a:prstGeom prst="rect">
            <a:avLst/>
          </a:prstGeom>
        </p:spPr>
        <p:txBody>
          <a:bodyPr wrap="square">
            <a:spAutoFit/>
          </a:bodyPr>
          <a:lstStyle/>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b="1" dirty="0">
                <a:latin typeface="Times New Roman" panose="02020603050405020304" pitchFamily="18" charset="0"/>
                <a:ea typeface="Calibri" panose="020F0502020204030204" pitchFamily="34" charset="0"/>
                <a:cs typeface="Times New Roman" panose="02020603050405020304" pitchFamily="18" charset="0"/>
              </a:rPr>
              <a:t>The </a:t>
            </a:r>
            <a:r>
              <a:rPr lang="en-US" sz="1400" b="1" dirty="0" err="1">
                <a:latin typeface="Times New Roman" panose="02020603050405020304" pitchFamily="18" charset="0"/>
                <a:ea typeface="Calibri" panose="020F0502020204030204" pitchFamily="34" charset="0"/>
                <a:cs typeface="Times New Roman" panose="02020603050405020304" pitchFamily="18" charset="0"/>
              </a:rPr>
              <a:t>Bucium</a:t>
            </a:r>
            <a:r>
              <a:rPr lang="en-US" sz="1400" b="1" dirty="0">
                <a:latin typeface="Times New Roman" panose="02020603050405020304" pitchFamily="18" charset="0"/>
                <a:ea typeface="Calibri" panose="020F0502020204030204" pitchFamily="34" charset="0"/>
                <a:cs typeface="Times New Roman" panose="02020603050405020304" pitchFamily="18" charset="0"/>
              </a:rPr>
              <a:t> ( </a:t>
            </a:r>
            <a:r>
              <a:rPr lang="en-US" sz="1400" b="1" dirty="0" err="1">
                <a:latin typeface="Times New Roman" panose="02020603050405020304" pitchFamily="18" charset="0"/>
                <a:ea typeface="Calibri" panose="020F0502020204030204" pitchFamily="34" charset="0"/>
                <a:cs typeface="Times New Roman" panose="02020603050405020304" pitchFamily="18" charset="0"/>
              </a:rPr>
              <a:t>Buciumul</a:t>
            </a:r>
            <a:r>
              <a:rPr lang="en-US" sz="1400" b="1" dirty="0">
                <a:latin typeface="Times New Roman" panose="02020603050405020304" pitchFamily="18" charset="0"/>
                <a:ea typeface="Calibri" panose="020F0502020204030204" pitchFamily="34" charset="0"/>
                <a:cs typeface="Times New Roman" panose="02020603050405020304" pitchFamily="18" charset="0"/>
              </a:rPr>
              <a:t>)</a:t>
            </a:r>
            <a:endParaRPr lang="ro-RO" sz="1400"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 This is usually 1.5m to 3m in length and made of well-seasoned deal, maple, ash, lime or hazel wood which is conical or cylindrical bored, slit lengthways, hollowed out and then glued together. In the north it can be made of </a:t>
            </a:r>
            <a:r>
              <a:rPr lang="en-US" sz="1400" dirty="0" err="1">
                <a:latin typeface="Times New Roman" panose="02020603050405020304" pitchFamily="18" charset="0"/>
                <a:ea typeface="Calibri" panose="020F0502020204030204" pitchFamily="34" charset="0"/>
                <a:cs typeface="Times New Roman" panose="02020603050405020304" pitchFamily="18" charset="0"/>
              </a:rPr>
              <a:t>galvanised</a:t>
            </a:r>
            <a:r>
              <a:rPr lang="en-US" sz="1400" dirty="0">
                <a:latin typeface="Times New Roman" panose="02020603050405020304" pitchFamily="18" charset="0"/>
                <a:ea typeface="Calibri" panose="020F0502020204030204" pitchFamily="34" charset="0"/>
                <a:cs typeface="Times New Roman" panose="02020603050405020304" pitchFamily="18" charset="0"/>
              </a:rPr>
              <a:t> iron and folded like a trombone. As it does not have valves or finger holes, it can only play the pitches in the natural harmonic series. The generic term ‘</a:t>
            </a:r>
            <a:r>
              <a:rPr lang="en-US" sz="1400" dirty="0" err="1">
                <a:latin typeface="Times New Roman" panose="02020603050405020304" pitchFamily="18" charset="0"/>
                <a:ea typeface="Calibri" panose="020F0502020204030204" pitchFamily="34" charset="0"/>
                <a:cs typeface="Times New Roman" panose="02020603050405020304" pitchFamily="18" charset="0"/>
              </a:rPr>
              <a:t>bucium</a:t>
            </a:r>
            <a:r>
              <a:rPr lang="en-US" sz="1400" dirty="0">
                <a:latin typeface="Times New Roman" panose="02020603050405020304" pitchFamily="18" charset="0"/>
                <a:ea typeface="Calibri" panose="020F0502020204030204" pitchFamily="34" charset="0"/>
                <a:cs typeface="Times New Roman" panose="02020603050405020304" pitchFamily="18" charset="0"/>
              </a:rPr>
              <a:t>’, is used in the Muntenian Carpathians of </a:t>
            </a:r>
            <a:r>
              <a:rPr lang="en-US" sz="1400" dirty="0" err="1">
                <a:latin typeface="Times New Roman" panose="02020603050405020304" pitchFamily="18" charset="0"/>
                <a:ea typeface="Calibri" panose="020F0502020204030204" pitchFamily="34" charset="0"/>
                <a:cs typeface="Times New Roman" panose="02020603050405020304" pitchFamily="18" charset="0"/>
              </a:rPr>
              <a:t>Argeş</a:t>
            </a:r>
            <a:r>
              <a:rPr lang="en-US" sz="1400" dirty="0">
                <a:latin typeface="Times New Roman" panose="02020603050405020304" pitchFamily="18" charset="0"/>
                <a:ea typeface="Calibri" panose="020F0502020204030204" pitchFamily="34" charset="0"/>
                <a:cs typeface="Times New Roman" panose="02020603050405020304" pitchFamily="18" charset="0"/>
              </a:rPr>
              <a:t> and Prahova, and in the Moldavian Carpathians of </a:t>
            </a:r>
            <a:r>
              <a:rPr lang="en-US" sz="1400" dirty="0" err="1">
                <a:latin typeface="Times New Roman" panose="02020603050405020304" pitchFamily="18" charset="0"/>
                <a:ea typeface="Calibri" panose="020F0502020204030204" pitchFamily="34" charset="0"/>
                <a:cs typeface="Times New Roman" panose="02020603050405020304" pitchFamily="18" charset="0"/>
              </a:rPr>
              <a:t>Vrancea</a:t>
            </a:r>
            <a:r>
              <a:rPr lang="en-US" sz="1400" dirty="0">
                <a:latin typeface="Times New Roman" panose="02020603050405020304" pitchFamily="18" charset="0"/>
                <a:ea typeface="Calibri" panose="020F0502020204030204" pitchFamily="34" charset="0"/>
                <a:cs typeface="Times New Roman" panose="02020603050405020304" pitchFamily="18" charset="0"/>
              </a:rPr>
              <a:t> and </a:t>
            </a:r>
            <a:r>
              <a:rPr lang="en-US" sz="1400" dirty="0" err="1">
                <a:latin typeface="Times New Roman" panose="02020603050405020304" pitchFamily="18" charset="0"/>
                <a:ea typeface="Calibri" panose="020F0502020204030204" pitchFamily="34" charset="0"/>
                <a:cs typeface="Times New Roman" panose="02020603050405020304" pitchFamily="18" charset="0"/>
              </a:rPr>
              <a:t>Neamţ</a:t>
            </a:r>
            <a:r>
              <a:rPr lang="en-US" sz="1400" dirty="0">
                <a:latin typeface="Times New Roman" panose="02020603050405020304" pitchFamily="18" charset="0"/>
                <a:ea typeface="Calibri" panose="020F0502020204030204" pitchFamily="34" charset="0"/>
                <a:cs typeface="Times New Roman" panose="02020603050405020304" pitchFamily="18" charset="0"/>
              </a:rPr>
              <a:t>. The name ‘</a:t>
            </a:r>
            <a:r>
              <a:rPr lang="en-US" sz="1400" dirty="0" err="1">
                <a:latin typeface="Times New Roman" panose="02020603050405020304" pitchFamily="18" charset="0"/>
                <a:ea typeface="Calibri" panose="020F0502020204030204" pitchFamily="34" charset="0"/>
                <a:cs typeface="Times New Roman" panose="02020603050405020304" pitchFamily="18" charset="0"/>
              </a:rPr>
              <a:t>bucium</a:t>
            </a:r>
            <a:r>
              <a:rPr lang="en-US" sz="1400" dirty="0">
                <a:latin typeface="Times New Roman" panose="02020603050405020304" pitchFamily="18" charset="0"/>
                <a:ea typeface="Calibri" panose="020F0502020204030204" pitchFamily="34" charset="0"/>
                <a:cs typeface="Times New Roman" panose="02020603050405020304" pitchFamily="18" charset="0"/>
              </a:rPr>
              <a:t>’ is derived from the Latin </a:t>
            </a:r>
            <a:r>
              <a:rPr lang="en-US" sz="1400" dirty="0" err="1">
                <a:latin typeface="Times New Roman" panose="02020603050405020304" pitchFamily="18" charset="0"/>
                <a:ea typeface="Calibri" panose="020F0502020204030204" pitchFamily="34" charset="0"/>
                <a:cs typeface="Times New Roman" panose="02020603050405020304" pitchFamily="18" charset="0"/>
              </a:rPr>
              <a:t>bucinum</a:t>
            </a:r>
            <a:r>
              <a:rPr lang="en-US" sz="1400" dirty="0">
                <a:latin typeface="Times New Roman" panose="02020603050405020304" pitchFamily="18" charset="0"/>
                <a:ea typeface="Calibri" panose="020F0502020204030204" pitchFamily="34" charset="0"/>
                <a:cs typeface="Times New Roman" panose="02020603050405020304" pitchFamily="18" charset="0"/>
              </a:rPr>
              <a:t> = trumpet blast. In the </a:t>
            </a:r>
            <a:r>
              <a:rPr lang="en-US" sz="1400" dirty="0" err="1">
                <a:latin typeface="Times New Roman" panose="02020603050405020304" pitchFamily="18" charset="0"/>
                <a:ea typeface="Calibri" panose="020F0502020204030204" pitchFamily="34" charset="0"/>
                <a:cs typeface="Times New Roman" panose="02020603050405020304" pitchFamily="18" charset="0"/>
              </a:rPr>
              <a:t>Apuseni</a:t>
            </a:r>
            <a:r>
              <a:rPr lang="en-US" sz="1400" dirty="0">
                <a:latin typeface="Times New Roman" panose="02020603050405020304" pitchFamily="18" charset="0"/>
                <a:ea typeface="Calibri" panose="020F0502020204030204" pitchFamily="34" charset="0"/>
                <a:cs typeface="Times New Roman" panose="02020603050405020304" pitchFamily="18" charset="0"/>
              </a:rPr>
              <a:t> mountains it is known as ‘</a:t>
            </a:r>
            <a:r>
              <a:rPr lang="en-US" sz="1400" dirty="0" err="1">
                <a:latin typeface="Times New Roman" panose="02020603050405020304" pitchFamily="18" charset="0"/>
                <a:ea typeface="Calibri" panose="020F0502020204030204" pitchFamily="34" charset="0"/>
                <a:cs typeface="Times New Roman" panose="02020603050405020304" pitchFamily="18" charset="0"/>
              </a:rPr>
              <a:t>tulnic</a:t>
            </a:r>
            <a:r>
              <a:rPr lang="en-US" sz="1400" dirty="0">
                <a:latin typeface="Times New Roman" panose="02020603050405020304" pitchFamily="18" charset="0"/>
                <a:ea typeface="Calibri" panose="020F0502020204030204" pitchFamily="34" charset="0"/>
                <a:cs typeface="Times New Roman" panose="02020603050405020304" pitchFamily="18" charset="0"/>
              </a:rPr>
              <a:t>’, and is often played by women. </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  The </a:t>
            </a:r>
            <a:r>
              <a:rPr lang="en-US" sz="1400" dirty="0" err="1">
                <a:latin typeface="Times New Roman" panose="02020603050405020304" pitchFamily="18" charset="0"/>
                <a:ea typeface="Calibri" panose="020F0502020204030204" pitchFamily="34" charset="0"/>
                <a:cs typeface="Times New Roman" panose="02020603050405020304" pitchFamily="18" charset="0"/>
              </a:rPr>
              <a:t>bucium</a:t>
            </a:r>
            <a:r>
              <a:rPr lang="en-US" sz="1400" dirty="0">
                <a:latin typeface="Times New Roman" panose="02020603050405020304" pitchFamily="18" charset="0"/>
                <a:ea typeface="Calibri" panose="020F0502020204030204" pitchFamily="34" charset="0"/>
                <a:cs typeface="Times New Roman" panose="02020603050405020304" pitchFamily="18" charset="0"/>
              </a:rPr>
              <a:t> has several different functions: Integrated into pastoral life, it is used to call the sheep into the sheep-folds in the afternoons and evenings. In the </a:t>
            </a:r>
            <a:r>
              <a:rPr lang="en-US" sz="1400" dirty="0" err="1">
                <a:latin typeface="Times New Roman" panose="02020603050405020304" pitchFamily="18" charset="0"/>
                <a:ea typeface="Calibri" panose="020F0502020204030204" pitchFamily="34" charset="0"/>
                <a:cs typeface="Times New Roman" panose="02020603050405020304" pitchFamily="18" charset="0"/>
              </a:rPr>
              <a:t>Apuseni</a:t>
            </a:r>
            <a:r>
              <a:rPr lang="en-US" sz="1400" dirty="0">
                <a:latin typeface="Times New Roman" panose="02020603050405020304" pitchFamily="18" charset="0"/>
                <a:ea typeface="Calibri" panose="020F0502020204030204" pitchFamily="34" charset="0"/>
                <a:cs typeface="Times New Roman" panose="02020603050405020304" pitchFamily="18" charset="0"/>
              </a:rPr>
              <a:t> mountains it is also used in the morning when taking the sheep out. In </a:t>
            </a:r>
            <a:r>
              <a:rPr lang="en-US" sz="1400" dirty="0" err="1">
                <a:latin typeface="Times New Roman" panose="02020603050405020304" pitchFamily="18" charset="0"/>
                <a:ea typeface="Calibri" panose="020F0502020204030204" pitchFamily="34" charset="0"/>
                <a:cs typeface="Times New Roman" panose="02020603050405020304" pitchFamily="18" charset="0"/>
              </a:rPr>
              <a:t>Oaş</a:t>
            </a:r>
            <a:r>
              <a:rPr lang="en-US" sz="1400" dirty="0">
                <a:latin typeface="Times New Roman" panose="02020603050405020304" pitchFamily="18" charset="0"/>
                <a:ea typeface="Calibri" panose="020F0502020204030204" pitchFamily="34" charset="0"/>
                <a:cs typeface="Times New Roman" panose="02020603050405020304" pitchFamily="18" charset="0"/>
              </a:rPr>
              <a:t> there are two types of melodies, at the sheepfold and at the end of the milking the sheep, when the instrument plays a high tune. In Bucovina, </a:t>
            </a:r>
            <a:r>
              <a:rPr lang="en-US" sz="1400" dirty="0" err="1">
                <a:latin typeface="Times New Roman" panose="02020603050405020304" pitchFamily="18" charset="0"/>
                <a:ea typeface="Calibri" panose="020F0502020204030204" pitchFamily="34" charset="0"/>
                <a:cs typeface="Times New Roman" panose="02020603050405020304" pitchFamily="18" charset="0"/>
              </a:rPr>
              <a:t>Oaş</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latin typeface="Times New Roman" panose="02020603050405020304" pitchFamily="18" charset="0"/>
                <a:ea typeface="Calibri" panose="020F0502020204030204" pitchFamily="34" charset="0"/>
                <a:cs typeface="Times New Roman" panose="02020603050405020304" pitchFamily="18" charset="0"/>
              </a:rPr>
              <a:t>Maramureş</a:t>
            </a:r>
            <a:r>
              <a:rPr lang="en-US" sz="1400" dirty="0">
                <a:latin typeface="Times New Roman" panose="02020603050405020304" pitchFamily="18" charset="0"/>
                <a:ea typeface="Calibri" panose="020F0502020204030204" pitchFamily="34" charset="0"/>
                <a:cs typeface="Times New Roman" panose="02020603050405020304" pitchFamily="18" charset="0"/>
              </a:rPr>
              <a:t>, and some villages in the north of </a:t>
            </a:r>
            <a:r>
              <a:rPr lang="en-US" sz="1400" dirty="0" err="1">
                <a:latin typeface="Times New Roman" panose="02020603050405020304" pitchFamily="18" charset="0"/>
                <a:ea typeface="Calibri" panose="020F0502020204030204" pitchFamily="34" charset="0"/>
                <a:cs typeface="Times New Roman" panose="02020603050405020304" pitchFamily="18" charset="0"/>
              </a:rPr>
              <a:t>Neamţ</a:t>
            </a:r>
            <a:r>
              <a:rPr lang="en-US" sz="1400" dirty="0">
                <a:latin typeface="Times New Roman" panose="02020603050405020304" pitchFamily="18" charset="0"/>
                <a:ea typeface="Calibri" panose="020F0502020204030204" pitchFamily="34" charset="0"/>
                <a:cs typeface="Times New Roman" panose="02020603050405020304" pitchFamily="18" charset="0"/>
              </a:rPr>
              <a:t>  it is used to lead the funeral processions. In the </a:t>
            </a:r>
            <a:r>
              <a:rPr lang="en-US" sz="1400" dirty="0" err="1">
                <a:latin typeface="Times New Roman" panose="02020603050405020304" pitchFamily="18" charset="0"/>
                <a:ea typeface="Calibri" panose="020F0502020204030204" pitchFamily="34" charset="0"/>
                <a:cs typeface="Times New Roman" panose="02020603050405020304" pitchFamily="18" charset="0"/>
              </a:rPr>
              <a:t>Apuseni</a:t>
            </a:r>
            <a:r>
              <a:rPr lang="en-US" sz="1400" dirty="0">
                <a:latin typeface="Times New Roman" panose="02020603050405020304" pitchFamily="18" charset="0"/>
                <a:ea typeface="Calibri" panose="020F0502020204030204" pitchFamily="34" charset="0"/>
                <a:cs typeface="Times New Roman" panose="02020603050405020304" pitchFamily="18" charset="0"/>
              </a:rPr>
              <a:t> it is also used for communication for people in the highlands who are situated at great distances from one another.</a:t>
            </a:r>
            <a:endParaRPr lang="ro-RO" sz="14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5D89630D-01C4-43C9-93FF-3E5105DD43F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44715" y="3728621"/>
            <a:ext cx="3488924" cy="2308195"/>
          </a:xfrm>
          <a:prstGeom prst="rect">
            <a:avLst/>
          </a:prstGeom>
          <a:noFill/>
          <a:ln>
            <a:noFill/>
          </a:ln>
        </p:spPr>
      </p:pic>
      <p:pic>
        <p:nvPicPr>
          <p:cNvPr id="4" name="Picture 3">
            <a:extLst>
              <a:ext uri="{FF2B5EF4-FFF2-40B4-BE49-F238E27FC236}">
                <a16:creationId xmlns:a16="http://schemas.microsoft.com/office/drawing/2014/main" id="{E82AC01D-7C8B-4FBB-900D-9606F57ECF2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711518" y="3728621"/>
            <a:ext cx="3338004" cy="2450237"/>
          </a:xfrm>
          <a:prstGeom prst="rect">
            <a:avLst/>
          </a:prstGeom>
          <a:noFill/>
          <a:ln>
            <a:noFill/>
          </a:ln>
        </p:spPr>
      </p:pic>
    </p:spTree>
    <p:extLst>
      <p:ext uri="{BB962C8B-B14F-4D97-AF65-F5344CB8AC3E}">
        <p14:creationId xmlns:p14="http://schemas.microsoft.com/office/powerpoint/2010/main" val="4123893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C7D3EA-2A22-43EE-ADC6-C6FC5A596E5C}"/>
              </a:ext>
            </a:extLst>
          </p:cNvPr>
          <p:cNvSpPr/>
          <p:nvPr/>
        </p:nvSpPr>
        <p:spPr>
          <a:xfrm>
            <a:off x="443883" y="453810"/>
            <a:ext cx="10555550" cy="2201052"/>
          </a:xfrm>
          <a:prstGeom prst="rect">
            <a:avLst/>
          </a:prstGeom>
        </p:spPr>
        <p:txBody>
          <a:bodyPr wrap="square">
            <a:spAutoFit/>
          </a:bodyPr>
          <a:lstStyle/>
          <a:p>
            <a:pPr>
              <a:lnSpc>
                <a:spcPct val="107000"/>
              </a:lnSpc>
              <a:spcAft>
                <a:spcPts val="800"/>
              </a:spcAft>
            </a:pPr>
            <a:endPar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endPar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n-US" dirty="0"/>
              <a:t>"</a:t>
            </a:r>
            <a:r>
              <a:rPr lang="en-US" b="1" dirty="0"/>
              <a:t>This project has been funded with support from the European Commission. This publication reflects the views only of the author, and the Commission cannot be held responsible for any use which may be made of the information contained therein."</a:t>
            </a:r>
            <a:endParaRPr lang="ro-RO" dirty="0"/>
          </a:p>
          <a:p>
            <a:pPr>
              <a:lnSpc>
                <a:spcPct val="107000"/>
              </a:lnSpc>
              <a:spcAft>
                <a:spcPts val="800"/>
              </a:spcAft>
            </a:pPr>
            <a:br>
              <a:rPr lang="en-US"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br>
            <a:endParaRPr lang="ro-RO"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1313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2028</Words>
  <Application>Microsoft Office PowerPoint</Application>
  <PresentationFormat>Widescreen</PresentationFormat>
  <Paragraphs>40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Mirandolina Matei</dc:creator>
  <cp:lastModifiedBy>Mirandolina Matei</cp:lastModifiedBy>
  <cp:revision>33</cp:revision>
  <dcterms:created xsi:type="dcterms:W3CDTF">2019-11-07T07:15:51Z</dcterms:created>
  <dcterms:modified xsi:type="dcterms:W3CDTF">2019-11-09T07:48:36Z</dcterms:modified>
</cp:coreProperties>
</file>