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80" r:id="rId3"/>
    <p:sldId id="257" r:id="rId4"/>
    <p:sldId id="258" r:id="rId5"/>
    <p:sldId id="259" r:id="rId6"/>
    <p:sldId id="277" r:id="rId7"/>
    <p:sldId id="278" r:id="rId8"/>
    <p:sldId id="279" r:id="rId9"/>
    <p:sldId id="263" r:id="rId10"/>
    <p:sldId id="260" r:id="rId11"/>
    <p:sldId id="264" r:id="rId12"/>
    <p:sldId id="261" r:id="rId13"/>
    <p:sldId id="262" r:id="rId14"/>
    <p:sldId id="265" r:id="rId15"/>
    <p:sldId id="266" r:id="rId16"/>
    <p:sldId id="267" r:id="rId17"/>
    <p:sldId id="268" r:id="rId18"/>
    <p:sldId id="269" r:id="rId19"/>
    <p:sldId id="273" r:id="rId20"/>
    <p:sldId id="271" r:id="rId21"/>
    <p:sldId id="272" r:id="rId22"/>
    <p:sldId id="274" r:id="rId23"/>
    <p:sldId id="275" r:id="rId24"/>
    <p:sldId id="276" r:id="rId25"/>
    <p:sldId id="28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432" autoAdjust="0"/>
    <p:restoredTop sz="94660"/>
  </p:normalViewPr>
  <p:slideViewPr>
    <p:cSldViewPr snapToGrid="0">
      <p:cViewPr varScale="1">
        <p:scale>
          <a:sx n="74" d="100"/>
          <a:sy n="74" d="100"/>
        </p:scale>
        <p:origin x="72" y="341"/>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538992C-FC98-4910-A5FD-DDBCA4F7C942}"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20110754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8992C-FC98-4910-A5FD-DDBCA4F7C942}"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23710832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8992C-FC98-4910-A5FD-DDBCA4F7C942}"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807137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538992C-FC98-4910-A5FD-DDBCA4F7C942}"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40211926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538992C-FC98-4910-A5FD-DDBCA4F7C942}" type="datetimeFigureOut">
              <a:rPr lang="en-US" smtClean="0"/>
              <a:t>9/22/2019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25313859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538992C-FC98-4910-A5FD-DDBCA4F7C942}" type="datetimeFigureOut">
              <a:rPr lang="en-US" smtClean="0"/>
              <a:t>9/22/2019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31164973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538992C-FC98-4910-A5FD-DDBCA4F7C942}" type="datetimeFigureOut">
              <a:rPr lang="en-US" smtClean="0"/>
              <a:t>9/22/2019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34432205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538992C-FC98-4910-A5FD-DDBCA4F7C942}" type="datetimeFigureOut">
              <a:rPr lang="en-US" smtClean="0"/>
              <a:t>9/22/2019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2417761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38992C-FC98-4910-A5FD-DDBCA4F7C942}" type="datetimeFigureOut">
              <a:rPr lang="en-US" smtClean="0"/>
              <a:t>9/22/2019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36374884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38992C-FC98-4910-A5FD-DDBCA4F7C942}" type="datetimeFigureOut">
              <a:rPr lang="en-US" smtClean="0"/>
              <a:t>9/22/2019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28632254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538992C-FC98-4910-A5FD-DDBCA4F7C942}" type="datetimeFigureOut">
              <a:rPr lang="en-US" smtClean="0"/>
              <a:t>9/22/2019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4AC4EDB-20BE-4497-ACCE-5AD91AFED2F3}" type="slidenum">
              <a:rPr lang="en-US" smtClean="0"/>
              <a:t>‹#›</a:t>
            </a:fld>
            <a:endParaRPr lang="en-US"/>
          </a:p>
        </p:txBody>
      </p:sp>
    </p:spTree>
    <p:extLst>
      <p:ext uri="{BB962C8B-B14F-4D97-AF65-F5344CB8AC3E}">
        <p14:creationId xmlns:p14="http://schemas.microsoft.com/office/powerpoint/2010/main" val="60539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38992C-FC98-4910-A5FD-DDBCA4F7C942}" type="datetimeFigureOut">
              <a:rPr lang="en-US" smtClean="0"/>
              <a:t>9/22/2019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4AC4EDB-20BE-4497-ACCE-5AD91AFED2F3}" type="slidenum">
              <a:rPr lang="en-US" smtClean="0"/>
              <a:t>‹#›</a:t>
            </a:fld>
            <a:endParaRPr lang="en-US"/>
          </a:p>
        </p:txBody>
      </p:sp>
    </p:spTree>
    <p:extLst>
      <p:ext uri="{BB962C8B-B14F-4D97-AF65-F5344CB8AC3E}">
        <p14:creationId xmlns:p14="http://schemas.microsoft.com/office/powerpoint/2010/main" val="11255359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411110" y="3002974"/>
            <a:ext cx="9144000" cy="2344522"/>
          </a:xfrm>
        </p:spPr>
        <p:txBody>
          <a:bodyPr>
            <a:noAutofit/>
          </a:bodyPr>
          <a:lstStyle/>
          <a:p>
            <a:br>
              <a:rPr lang="ro-RO" sz="1400" b="1" dirty="0">
                <a:latin typeface="Times New Roman" panose="02020603050405020304" pitchFamily="18" charset="0"/>
                <a:cs typeface="Times New Roman" panose="02020603050405020304" pitchFamily="18" charset="0"/>
              </a:rPr>
            </a:br>
            <a:br>
              <a:rPr lang="ro-RO" sz="1400" b="1" dirty="0">
                <a:latin typeface="Times New Roman" panose="02020603050405020304" pitchFamily="18" charset="0"/>
                <a:cs typeface="Times New Roman" panose="02020603050405020304" pitchFamily="18" charset="0"/>
              </a:rPr>
            </a:br>
            <a:r>
              <a:rPr lang="en-US" sz="1800" b="1" dirty="0">
                <a:latin typeface="Times New Roman" panose="02020603050405020304" pitchFamily="18" charset="0"/>
                <a:cs typeface="Times New Roman" panose="02020603050405020304" pitchFamily="18" charset="0"/>
              </a:rPr>
              <a:t>ERASMUS + PROJECT</a:t>
            </a:r>
            <a:r>
              <a:rPr lang="ro-RO" sz="1800" b="1" dirty="0">
                <a:latin typeface="Times New Roman" panose="02020603050405020304" pitchFamily="18" charset="0"/>
                <a:cs typeface="Times New Roman" panose="02020603050405020304" pitchFamily="18" charset="0"/>
              </a:rPr>
              <a:t> </a:t>
            </a:r>
            <a:r>
              <a:rPr lang="en-GB" altLang="ro-RO" sz="1800" b="1" dirty="0">
                <a:solidFill>
                  <a:prstClr val="black"/>
                </a:solidFill>
                <a:latin typeface="Times New Roman" panose="02020603050405020304" pitchFamily="18" charset="0"/>
              </a:rPr>
              <a:t>SCHOOL EXCHANGE PARTNERSHIP </a:t>
            </a:r>
            <a:br>
              <a:rPr lang="ro-RO" altLang="ro-RO" sz="1800" b="1" dirty="0">
                <a:solidFill>
                  <a:prstClr val="black"/>
                </a:solidFill>
                <a:latin typeface="Times New Roman" panose="02020603050405020304" pitchFamily="18" charset="0"/>
              </a:rPr>
            </a:br>
            <a:r>
              <a:rPr lang="en-GB" altLang="ro-RO" sz="1800" b="1" dirty="0">
                <a:solidFill>
                  <a:prstClr val="black"/>
                </a:solidFill>
                <a:latin typeface="Times New Roman" panose="02020603050405020304" pitchFamily="18" charset="0"/>
              </a:rPr>
              <a:t>MUSIC: A MELODIC METHODOLOGY INTO TEACHING AND LEARNING</a:t>
            </a:r>
            <a:br>
              <a:rPr lang="en-GB" altLang="ro-RO" sz="1800" b="1" dirty="0">
                <a:solidFill>
                  <a:prstClr val="black"/>
                </a:solidFill>
                <a:latin typeface="Times New Roman" panose="02020603050405020304" pitchFamily="18" charset="0"/>
              </a:rPr>
            </a:br>
            <a:r>
              <a:rPr lang="en-GB" altLang="ro-RO" sz="1800" b="1" dirty="0">
                <a:solidFill>
                  <a:prstClr val="black"/>
                </a:solidFill>
                <a:latin typeface="Times New Roman" panose="02020603050405020304" pitchFamily="18" charset="0"/>
              </a:rPr>
              <a:t>2018-1-ES01-KA229-050761</a:t>
            </a:r>
            <a:br>
              <a:rPr lang="en-GB" altLang="ro-RO" sz="1800" b="1" dirty="0">
                <a:solidFill>
                  <a:prstClr val="black"/>
                </a:solidFill>
                <a:latin typeface="Times New Roman" panose="02020603050405020304" pitchFamily="18" charset="0"/>
              </a:rPr>
            </a:br>
            <a:br>
              <a:rPr lang="ro-RO" altLang="ro-RO" sz="1800" b="1" dirty="0">
                <a:solidFill>
                  <a:prstClr val="black"/>
                </a:solidFill>
                <a:latin typeface="Times New Roman" panose="02020603050405020304" pitchFamily="18" charset="0"/>
              </a:rPr>
            </a:br>
            <a:br>
              <a:rPr lang="ro-RO" altLang="ro-RO" sz="1800" b="1" dirty="0">
                <a:solidFill>
                  <a:prstClr val="black"/>
                </a:solidFill>
                <a:latin typeface="Times New Roman" panose="02020603050405020304" pitchFamily="18" charset="0"/>
              </a:rPr>
            </a:br>
            <a:r>
              <a:rPr lang="ro-RO" altLang="ro-RO" sz="1800" b="1" dirty="0">
                <a:solidFill>
                  <a:prstClr val="black"/>
                </a:solidFill>
                <a:latin typeface="Times New Roman" panose="02020603050405020304" pitchFamily="18" charset="0"/>
              </a:rPr>
              <a:t> PRESENTATION OF THE </a:t>
            </a:r>
            <a:r>
              <a:rPr lang="en-US" sz="1800" b="1" dirty="0">
                <a:latin typeface="Times New Roman" panose="02020603050405020304" pitchFamily="18" charset="0"/>
                <a:cs typeface="Times New Roman" panose="02020603050405020304" pitchFamily="18" charset="0"/>
              </a:rPr>
              <a:t>DISSEMINATION WORKSHOP</a:t>
            </a:r>
            <a:r>
              <a:rPr lang="ro-RO" sz="1800" b="1" dirty="0">
                <a:latin typeface="Times New Roman" panose="02020603050405020304" pitchFamily="18" charset="0"/>
                <a:cs typeface="Times New Roman" panose="02020603050405020304" pitchFamily="18" charset="0"/>
              </a:rPr>
              <a:t> WHICH WAS HELD AT COLEGIUL NAȚIONAL </a:t>
            </a:r>
            <a:r>
              <a:rPr lang="en-US" sz="1800" b="1" dirty="0">
                <a:latin typeface="Times New Roman" panose="02020603050405020304" pitchFamily="18" charset="0"/>
                <a:cs typeface="Times New Roman" panose="02020603050405020304" pitchFamily="18" charset="0"/>
              </a:rPr>
              <a:t>‘</a:t>
            </a:r>
            <a:r>
              <a:rPr lang="ro-RO" sz="1800" b="1" dirty="0">
                <a:latin typeface="Times New Roman" panose="02020603050405020304" pitchFamily="18" charset="0"/>
                <a:cs typeface="Times New Roman" panose="02020603050405020304" pitchFamily="18" charset="0"/>
              </a:rPr>
              <a:t>ION LUCA CARAGIALE</a:t>
            </a:r>
            <a:r>
              <a:rPr lang="en-US" sz="1800" b="1" dirty="0">
                <a:latin typeface="Times New Roman" panose="02020603050405020304" pitchFamily="18" charset="0"/>
                <a:cs typeface="Times New Roman" panose="02020603050405020304" pitchFamily="18" charset="0"/>
              </a:rPr>
              <a:t>’</a:t>
            </a:r>
            <a:r>
              <a:rPr lang="ro-RO" sz="1800" b="1" dirty="0">
                <a:latin typeface="Times New Roman" panose="02020603050405020304" pitchFamily="18" charset="0"/>
                <a:cs typeface="Times New Roman" panose="02020603050405020304" pitchFamily="18" charset="0"/>
              </a:rPr>
              <a:t> FROM MORENI, ROMANIA</a:t>
            </a:r>
            <a:br>
              <a:rPr lang="ro-RO" sz="1800" b="1" dirty="0">
                <a:latin typeface="Times New Roman" panose="02020603050405020304" pitchFamily="18" charset="0"/>
                <a:cs typeface="Times New Roman" panose="02020603050405020304" pitchFamily="18" charset="0"/>
              </a:rPr>
            </a:br>
            <a:br>
              <a:rPr lang="ro-RO" sz="1800" b="1" dirty="0">
                <a:latin typeface="Times New Roman" panose="02020603050405020304" pitchFamily="18" charset="0"/>
                <a:cs typeface="Times New Roman" panose="02020603050405020304" pitchFamily="18" charset="0"/>
              </a:rPr>
            </a:br>
            <a:r>
              <a:rPr lang="ro-RO" altLang="ro-RO" sz="1800" b="1" dirty="0">
                <a:solidFill>
                  <a:prstClr val="black"/>
                </a:solidFill>
                <a:latin typeface="Times New Roman" panose="02020603050405020304" pitchFamily="18" charset="0"/>
              </a:rPr>
              <a:t>DATE: </a:t>
            </a:r>
            <a:r>
              <a:rPr lang="en-US" altLang="ro-RO" sz="1800" b="1" dirty="0">
                <a:solidFill>
                  <a:prstClr val="black"/>
                </a:solidFill>
                <a:latin typeface="Times New Roman" panose="02020603050405020304" pitchFamily="18" charset="0"/>
              </a:rPr>
              <a:t> The</a:t>
            </a:r>
            <a:r>
              <a:rPr lang="ro-RO" altLang="ro-RO" sz="1800" b="1" dirty="0">
                <a:solidFill>
                  <a:prstClr val="black"/>
                </a:solidFill>
                <a:latin typeface="Times New Roman" panose="02020603050405020304" pitchFamily="18" charset="0"/>
              </a:rPr>
              <a:t> 3</a:t>
            </a:r>
            <a:r>
              <a:rPr lang="en-US" altLang="ro-RO" sz="1800" b="1" dirty="0" err="1">
                <a:solidFill>
                  <a:prstClr val="black"/>
                </a:solidFill>
                <a:latin typeface="Times New Roman" panose="02020603050405020304" pitchFamily="18" charset="0"/>
              </a:rPr>
              <a:t>rd</a:t>
            </a:r>
            <a:r>
              <a:rPr lang="en-US" altLang="ro-RO" sz="1800" b="1" dirty="0">
                <a:solidFill>
                  <a:prstClr val="black"/>
                </a:solidFill>
                <a:latin typeface="Times New Roman" panose="02020603050405020304" pitchFamily="18" charset="0"/>
              </a:rPr>
              <a:t> of</a:t>
            </a:r>
            <a:r>
              <a:rPr lang="ro-RO" altLang="ro-RO" sz="1800" b="1" dirty="0">
                <a:solidFill>
                  <a:prstClr val="black"/>
                </a:solidFill>
                <a:latin typeface="Times New Roman" panose="02020603050405020304" pitchFamily="18" charset="0"/>
              </a:rPr>
              <a:t> J</a:t>
            </a:r>
            <a:r>
              <a:rPr lang="en-US" altLang="ro-RO" sz="1800" b="1" dirty="0" err="1">
                <a:solidFill>
                  <a:prstClr val="black"/>
                </a:solidFill>
                <a:latin typeface="Times New Roman" panose="02020603050405020304" pitchFamily="18" charset="0"/>
              </a:rPr>
              <a:t>une</a:t>
            </a:r>
            <a:r>
              <a:rPr lang="ro-RO" altLang="ro-RO" sz="1800" b="1" dirty="0">
                <a:solidFill>
                  <a:prstClr val="black"/>
                </a:solidFill>
                <a:latin typeface="Times New Roman" panose="02020603050405020304" pitchFamily="18" charset="0"/>
              </a:rPr>
              <a:t> 2019</a:t>
            </a:r>
            <a:br>
              <a:rPr lang="ro-RO" sz="1800" b="1" dirty="0">
                <a:latin typeface="Times New Roman" panose="02020603050405020304" pitchFamily="18" charset="0"/>
                <a:cs typeface="Times New Roman" panose="02020603050405020304" pitchFamily="18" charset="0"/>
              </a:rPr>
            </a:br>
            <a:r>
              <a:rPr lang="en-US" sz="1400" b="1" dirty="0">
                <a:latin typeface="Times New Roman" panose="02020603050405020304" pitchFamily="18" charset="0"/>
                <a:cs typeface="Times New Roman" panose="02020603050405020304" pitchFamily="18" charset="0"/>
              </a:rPr>
              <a:t> </a:t>
            </a:r>
            <a:r>
              <a:rPr lang="ro-RO" sz="1400" b="1" dirty="0">
                <a:latin typeface="Times New Roman" panose="02020603050405020304" pitchFamily="18" charset="0"/>
                <a:cs typeface="Times New Roman" panose="02020603050405020304" pitchFamily="18" charset="0"/>
              </a:rPr>
              <a:t>  </a:t>
            </a:r>
            <a:br>
              <a:rPr lang="en-GB" altLang="ro-RO" sz="1400" dirty="0">
                <a:solidFill>
                  <a:prstClr val="black"/>
                </a:solidFill>
                <a:latin typeface="Times New Roman" panose="02020603050405020304" pitchFamily="18" charset="0"/>
              </a:rPr>
            </a:br>
            <a:endParaRPr lang="en-US" sz="1400" dirty="0">
              <a:latin typeface="Times New Roman" panose="02020603050405020304" pitchFamily="18" charset="0"/>
              <a:cs typeface="Times New Roman" panose="02020603050405020304" pitchFamily="18" charset="0"/>
            </a:endParaRPr>
          </a:p>
        </p:txBody>
      </p:sp>
      <p:pic>
        <p:nvPicPr>
          <p:cNvPr id="4" name="Picture 5" descr="F:\DEFINITIV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4360" y="203200"/>
            <a:ext cx="1739068"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C11D9C7D-EACA-4303-9DF7-A4E4262384E4}"/>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67634" y="239697"/>
            <a:ext cx="5264459" cy="1384918"/>
          </a:xfrm>
          <a:prstGeom prst="rect">
            <a:avLst/>
          </a:prstGeom>
          <a:noFill/>
        </p:spPr>
      </p:pic>
    </p:spTree>
    <p:extLst>
      <p:ext uri="{BB962C8B-B14F-4D97-AF65-F5344CB8AC3E}">
        <p14:creationId xmlns:p14="http://schemas.microsoft.com/office/powerpoint/2010/main" val="23145939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1600" dirty="0">
                <a:latin typeface="Times New Roman" panose="02020603050405020304" pitchFamily="18" charset="0"/>
                <a:cs typeface="Times New Roman" panose="02020603050405020304" pitchFamily="18" charset="0"/>
              </a:rPr>
              <a:t>Final products’ </a:t>
            </a:r>
            <a:r>
              <a:rPr lang="en-US" sz="1600" dirty="0" err="1">
                <a:latin typeface="Times New Roman" panose="02020603050405020304" pitchFamily="18" charset="0"/>
                <a:cs typeface="Times New Roman" panose="02020603050405020304" pitchFamily="18" charset="0"/>
              </a:rPr>
              <a:t>presentation.Sharing</a:t>
            </a:r>
            <a:r>
              <a:rPr lang="en-US" sz="1600" dirty="0">
                <a:latin typeface="Times New Roman" panose="02020603050405020304" pitchFamily="18" charset="0"/>
                <a:cs typeface="Times New Roman" panose="02020603050405020304" pitchFamily="18" charset="0"/>
              </a:rPr>
              <a:t> experience .The project seen through </a:t>
            </a:r>
            <a:r>
              <a:rPr lang="ro-RO" sz="1600" dirty="0">
                <a:latin typeface="Times New Roman" panose="02020603050405020304" pitchFamily="18" charset="0"/>
                <a:cs typeface="Times New Roman" panose="02020603050405020304" pitchFamily="18" charset="0"/>
              </a:rPr>
              <a:t>Ș</a:t>
            </a:r>
            <a:r>
              <a:rPr lang="en-US" sz="1600" dirty="0" err="1">
                <a:latin typeface="Times New Roman" panose="02020603050405020304" pitchFamily="18" charset="0"/>
                <a:cs typeface="Times New Roman" panose="02020603050405020304" pitchFamily="18" charset="0"/>
              </a:rPr>
              <a:t>tefan’s</a:t>
            </a:r>
            <a:r>
              <a:rPr lang="en-US" sz="1600" dirty="0">
                <a:latin typeface="Times New Roman" panose="02020603050405020304" pitchFamily="18" charset="0"/>
                <a:cs typeface="Times New Roman" panose="02020603050405020304" pitchFamily="18" charset="0"/>
              </a:rPr>
              <a:t> eyes</a:t>
            </a:r>
            <a:r>
              <a:rPr lang="en-US" sz="1600" dirty="0"/>
              <a:t>.</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002459" y="1788954"/>
            <a:ext cx="5044011" cy="452040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60820" y="1788954"/>
            <a:ext cx="5029200" cy="4417536"/>
          </a:xfrm>
          <a:prstGeom prst="rect">
            <a:avLst/>
          </a:prstGeom>
        </p:spPr>
      </p:pic>
    </p:spTree>
    <p:extLst>
      <p:ext uri="{BB962C8B-B14F-4D97-AF65-F5344CB8AC3E}">
        <p14:creationId xmlns:p14="http://schemas.microsoft.com/office/powerpoint/2010/main" val="1062840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stituent conținut 2"/>
          <p:cNvSpPr>
            <a:spLocks noGrp="1"/>
          </p:cNvSpPr>
          <p:nvPr>
            <p:ph idx="1"/>
          </p:nvPr>
        </p:nvSpPr>
        <p:spPr>
          <a:xfrm>
            <a:off x="838200" y="1253331"/>
            <a:ext cx="10515600" cy="4351338"/>
          </a:xfrm>
        </p:spPr>
        <p:txBody>
          <a:bodyPr>
            <a:noAutofit/>
          </a:bodyPr>
          <a:lstStyle/>
          <a:p>
            <a:pPr algn="just">
              <a:lnSpc>
                <a:spcPct val="107000"/>
              </a:lnSpc>
              <a:spcAft>
                <a:spcPts val="800"/>
              </a:spcAft>
            </a:pPr>
            <a:r>
              <a:rPr lang="ro-RO" sz="1600" dirty="0">
                <a:latin typeface="Times New Roman" panose="02020603050405020304" pitchFamily="18" charset="0"/>
                <a:ea typeface="Calibri" panose="020F0502020204030204" pitchFamily="34" charset="0"/>
                <a:cs typeface="Times New Roman" panose="02020603050405020304" pitchFamily="18" charset="0"/>
              </a:rPr>
              <a:t>For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Erasmus+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project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was</a:t>
            </a:r>
            <a:r>
              <a:rPr lang="ro-RO" sz="1600" dirty="0">
                <a:latin typeface="Times New Roman" panose="02020603050405020304" pitchFamily="18" charset="0"/>
                <a:ea typeface="Calibri" panose="020F0502020204030204" pitchFamily="34" charset="0"/>
                <a:cs typeface="Times New Roman" panose="02020603050405020304" pitchFamily="18" charset="0"/>
              </a:rPr>
              <a:t> a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life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lesson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actually</a:t>
            </a:r>
            <a:r>
              <a:rPr lang="ro-RO" sz="1600" dirty="0">
                <a:latin typeface="Times New Roman" panose="02020603050405020304" pitchFamily="18" charset="0"/>
                <a:ea typeface="Calibri" panose="020F0502020204030204" pitchFamily="34" charset="0"/>
                <a:cs typeface="Times New Roman" panose="02020603050405020304" pitchFamily="18" charset="0"/>
              </a:rPr>
              <a:t> an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another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life</a:t>
            </a:r>
            <a:r>
              <a:rPr lang="en-US" sz="1600" dirty="0">
                <a:latin typeface="Times New Roman" panose="02020603050405020304" pitchFamily="18" charset="0"/>
                <a:ea typeface="Calibri" panose="020F0502020204030204" pitchFamily="34" charset="0"/>
                <a:cs typeface="Times New Roman" panose="02020603050405020304" pitchFamily="18" charset="0"/>
              </a:rPr>
              <a:t>’s lesson. I had the big opportunity to learn about different styles of </a:t>
            </a:r>
            <a:r>
              <a:rPr lang="en-US" sz="1600" dirty="0" err="1">
                <a:latin typeface="Times New Roman" panose="02020603050405020304" pitchFamily="18" charset="0"/>
                <a:ea typeface="Calibri" panose="020F0502020204030204" pitchFamily="34" charset="0"/>
                <a:cs typeface="Times New Roman" panose="02020603050405020304" pitchFamily="18" charset="0"/>
              </a:rPr>
              <a:t>living.When</a:t>
            </a:r>
            <a:r>
              <a:rPr lang="en-US" sz="1600" dirty="0">
                <a:latin typeface="Times New Roman" panose="02020603050405020304" pitchFamily="18" charset="0"/>
                <a:ea typeface="Calibri" panose="020F0502020204030204" pitchFamily="34" charset="0"/>
                <a:cs typeface="Times New Roman" panose="02020603050405020304" pitchFamily="18" charset="0"/>
              </a:rPr>
              <a:t> I arrived in Greece I was a bit scarred, because I started to doubt my English knowledge, but when I continued to talk with other children I figured out that the only thing you had to do was to make ourselves understood, nothing </a:t>
            </a:r>
            <a:r>
              <a:rPr lang="en-US" sz="1600" dirty="0" err="1">
                <a:latin typeface="Times New Roman" panose="02020603050405020304" pitchFamily="18" charset="0"/>
                <a:ea typeface="Calibri" panose="020F0502020204030204" pitchFamily="34" charset="0"/>
                <a:cs typeface="Times New Roman" panose="02020603050405020304" pitchFamily="18" charset="0"/>
              </a:rPr>
              <a:t>more.It</a:t>
            </a:r>
            <a:r>
              <a:rPr lang="en-US" sz="1600" dirty="0">
                <a:latin typeface="Times New Roman" panose="02020603050405020304" pitchFamily="18" charset="0"/>
                <a:ea typeface="Calibri" panose="020F0502020204030204" pitchFamily="34" charset="0"/>
                <a:cs typeface="Times New Roman" panose="02020603050405020304" pitchFamily="18" charset="0"/>
              </a:rPr>
              <a:t> lasted about two days to get along with each other, we got past the introductions and we started to build conversations learning about each culture, and in the 3rd day you couldn’t figure out which is from which team, all of us we were spread talking about stories, history lessons of our countries or how a normal day was for each of us.</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a:p>
            <a:pPr algn="just">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I needed to adapt to my host’s timetable, this was a big part of the project, to feel how a normal week in Greece was. I took part in classes and I put my Greek mask on. I lived with them ,I ate with them I stayed with them, I also wanted to learn a bit of </a:t>
            </a:r>
            <a:r>
              <a:rPr lang="en-US" sz="1600" dirty="0" err="1">
                <a:latin typeface="Times New Roman" panose="02020603050405020304" pitchFamily="18" charset="0"/>
                <a:ea typeface="Calibri" panose="020F0502020204030204" pitchFamily="34" charset="0"/>
                <a:cs typeface="Times New Roman" panose="02020603050405020304" pitchFamily="18" charset="0"/>
              </a:rPr>
              <a:t>Greek.At</a:t>
            </a:r>
            <a:r>
              <a:rPr lang="en-US" sz="1600" dirty="0">
                <a:latin typeface="Times New Roman" panose="02020603050405020304" pitchFamily="18" charset="0"/>
                <a:ea typeface="Calibri" panose="020F0502020204030204" pitchFamily="34" charset="0"/>
                <a:cs typeface="Times New Roman" panose="02020603050405020304" pitchFamily="18" charset="0"/>
              </a:rPr>
              <a:t> the end of the project I felt this project was magic. After I burst into tears, because this project was about to finish and we were supposed to leave Greece, I started to feel confused, still now I don’t understand how we got so attached to each other in only a </a:t>
            </a:r>
            <a:r>
              <a:rPr lang="en-US" sz="1600" dirty="0" err="1">
                <a:latin typeface="Times New Roman" panose="02020603050405020304" pitchFamily="18" charset="0"/>
                <a:ea typeface="Calibri" panose="020F0502020204030204" pitchFamily="34" charset="0"/>
                <a:cs typeface="Times New Roman" panose="02020603050405020304" pitchFamily="18" charset="0"/>
              </a:rPr>
              <a:t>week.This</a:t>
            </a:r>
            <a:r>
              <a:rPr lang="en-US" sz="1600" dirty="0">
                <a:latin typeface="Times New Roman" panose="02020603050405020304" pitchFamily="18" charset="0"/>
                <a:ea typeface="Calibri" panose="020F0502020204030204" pitchFamily="34" charset="0"/>
                <a:cs typeface="Times New Roman" panose="02020603050405020304" pitchFamily="18" charset="0"/>
              </a:rPr>
              <a:t> is what this project does, it builds strong friendships regardless nationality, race, </a:t>
            </a:r>
            <a:r>
              <a:rPr lang="en-US" sz="1600" dirty="0" err="1">
                <a:latin typeface="Times New Roman" panose="02020603050405020304" pitchFamily="18" charset="0"/>
                <a:ea typeface="Calibri" panose="020F0502020204030204" pitchFamily="34" charset="0"/>
                <a:cs typeface="Times New Roman" panose="02020603050405020304" pitchFamily="18" charset="0"/>
              </a:rPr>
              <a:t>colour</a:t>
            </a:r>
            <a:r>
              <a:rPr lang="en-US" sz="1600" dirty="0">
                <a:latin typeface="Times New Roman" panose="02020603050405020304" pitchFamily="18" charset="0"/>
                <a:ea typeface="Calibri" panose="020F0502020204030204" pitchFamily="34" charset="0"/>
                <a:cs typeface="Times New Roman" panose="02020603050405020304" pitchFamily="18" charset="0"/>
              </a:rPr>
              <a:t> ,mentality.</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a:p>
            <a:pPr algn="just"/>
            <a:endParaRPr lang="ro-RO"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02611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1600" dirty="0" err="1">
                <a:latin typeface="Times New Roman" panose="02020603050405020304" pitchFamily="18" charset="0"/>
                <a:cs typeface="Times New Roman" panose="02020603050405020304" pitchFamily="18" charset="0"/>
              </a:rPr>
              <a:t>Paty’s</a:t>
            </a:r>
            <a:r>
              <a:rPr lang="en-US" sz="1600" dirty="0">
                <a:latin typeface="Times New Roman" panose="02020603050405020304" pitchFamily="18" charset="0"/>
                <a:cs typeface="Times New Roman" panose="02020603050405020304" pitchFamily="18" charset="0"/>
              </a:rPr>
              <a:t> presentation of final products and testimony.</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838200" y="1965960"/>
            <a:ext cx="4984830" cy="3691890"/>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32170" y="1965960"/>
            <a:ext cx="5017770" cy="3691890"/>
          </a:xfrm>
          <a:prstGeom prst="rect">
            <a:avLst/>
          </a:prstGeom>
        </p:spPr>
      </p:pic>
    </p:spTree>
    <p:extLst>
      <p:ext uri="{BB962C8B-B14F-4D97-AF65-F5344CB8AC3E}">
        <p14:creationId xmlns:p14="http://schemas.microsoft.com/office/powerpoint/2010/main" val="2787562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765752"/>
            <a:ext cx="10515600" cy="5158499"/>
          </a:xfrm>
        </p:spPr>
        <p:txBody>
          <a:bodyPr>
            <a:normAutofit/>
          </a:bodyPr>
          <a:lstStyle/>
          <a:p>
            <a:pPr marL="0" marR="0" algn="just">
              <a:spcBef>
                <a:spcPts val="0"/>
              </a:spcBef>
              <a:spcAft>
                <a:spcPts val="800"/>
              </a:spcAft>
            </a:pPr>
            <a:r>
              <a:rPr lang="en-US" sz="1600" dirty="0">
                <a:latin typeface="Times New Roman" panose="02020603050405020304" pitchFamily="18" charset="0"/>
                <a:cs typeface="Times New Roman" panose="02020603050405020304" pitchFamily="18" charset="0"/>
              </a:rPr>
              <a:t>My experience in Greece was great because I had a wonderful time with my hosts there. I managed to meet beautiful people and discover the traditions of other countries. Greece was the place where a lot of students and teachers from different countries have met and shared their own cultures. That was an interesting method to learn about other nationalities and furthermore, to present my specific traditions.  Also, I have learnt a lot of things which prepare me for the future. I have learnt how important is to understand the others, to communicate and to express yourself. And the adaptation to other lifestyle is not a problem, while you are surrounded by people who care about you and always give you the best advice.  </a:t>
            </a:r>
            <a:r>
              <a:rPr lang="ro-RO" sz="1600" dirty="0">
                <a:latin typeface="Times New Roman" panose="02020603050405020304" pitchFamily="18" charset="0"/>
                <a:ea typeface="Calibri" panose="020F0502020204030204" pitchFamily="34" charset="0"/>
                <a:cs typeface="Times New Roman" panose="02020603050405020304" pitchFamily="18" charset="0"/>
              </a:rPr>
              <a:t>That wee</a:t>
            </a:r>
            <a:r>
              <a:rPr lang="en-US" sz="1600" dirty="0">
                <a:latin typeface="Times New Roman" panose="02020603050405020304" pitchFamily="18" charset="0"/>
                <a:ea typeface="Calibri" panose="020F0502020204030204" pitchFamily="34" charset="0"/>
                <a:cs typeface="Times New Roman" panose="02020603050405020304" pitchFamily="18" charset="0"/>
              </a:rPr>
              <a:t>k was very beautiful as we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learn</a:t>
            </a:r>
            <a:r>
              <a:rPr lang="en-US" sz="1600" dirty="0">
                <a:latin typeface="Times New Roman" panose="02020603050405020304" pitchFamily="18" charset="0"/>
                <a:ea typeface="Calibri" panose="020F0502020204030204" pitchFamily="34" charset="0"/>
                <a:cs typeface="Times New Roman" panose="02020603050405020304" pitchFamily="18" charset="0"/>
              </a:rPr>
              <a:t>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things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about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communication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socialization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adaptation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new</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lives</a:t>
            </a:r>
            <a:r>
              <a:rPr lang="ro-RO" sz="1600" dirty="0">
                <a:latin typeface="Times New Roman" panose="02020603050405020304" pitchFamily="18" charset="0"/>
                <a:ea typeface="Calibri" panose="020F0502020204030204" pitchFamily="34" charset="0"/>
                <a:cs typeface="Times New Roman" panose="02020603050405020304" pitchFamily="18" charset="0"/>
              </a:rPr>
              <a:t>. I was happy to see that a lot of people from Portugal, Spain, Italy, Greece and Romania succeeded in communicating, using only English.I advise all the children to be a part of these projects and to be happy for all the knowledge they </a:t>
            </a:r>
            <a:r>
              <a:rPr lang="en-US" sz="1600" dirty="0">
                <a:latin typeface="Times New Roman" panose="02020603050405020304" pitchFamily="18" charset="0"/>
                <a:ea typeface="Calibri" panose="020F0502020204030204" pitchFamily="34" charset="0"/>
                <a:cs typeface="Times New Roman" panose="02020603050405020304" pitchFamily="18" charset="0"/>
              </a:rPr>
              <a:t>gain</a:t>
            </a:r>
            <a:r>
              <a:rPr lang="ro-RO"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a:latin typeface="Times New Roman" panose="02020603050405020304" pitchFamily="18" charset="0"/>
                <a:ea typeface="Calibri" panose="020F0502020204030204" pitchFamily="34" charset="0"/>
                <a:cs typeface="Times New Roman" panose="02020603050405020304" pitchFamily="18" charset="0"/>
              </a:rPr>
              <a:t>Before leaving Greece we had together one last dance.</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would</a:t>
            </a:r>
            <a:r>
              <a:rPr lang="ro-RO" sz="1600" dirty="0">
                <a:latin typeface="Times New Roman" panose="02020603050405020304" pitchFamily="18" charset="0"/>
                <a:ea typeface="Calibri" panose="020F0502020204030204" pitchFamily="34" charset="0"/>
                <a:cs typeface="Times New Roman" panose="02020603050405020304" pitchFamily="18" charset="0"/>
              </a:rPr>
              <a:t> repet</a:t>
            </a:r>
            <a:r>
              <a:rPr lang="en-US"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a:latin typeface="Times New Roman" panose="02020603050405020304" pitchFamily="18" charset="0"/>
                <a:ea typeface="Calibri" panose="020F0502020204030204" pitchFamily="34" charset="0"/>
                <a:cs typeface="Times New Roman" panose="02020603050405020304" pitchFamily="18" charset="0"/>
              </a:rPr>
              <a:t>for sure</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a:t>
            </a:r>
            <a:r>
              <a:rPr lang="en-US" sz="1600" dirty="0">
                <a:latin typeface="Times New Roman" panose="02020603050405020304" pitchFamily="18" charset="0"/>
                <a:ea typeface="Calibri" panose="020F0502020204030204" pitchFamily="34" charset="0"/>
                <a:cs typeface="Times New Roman" panose="02020603050405020304" pitchFamily="18" charset="0"/>
              </a:rPr>
              <a:t>is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experience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p>
          <a:p>
            <a:pPr algn="just"/>
            <a:endParaRPr lang="en-US"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225C6501-F347-40B1-82EA-27ED6C2785DF}"/>
              </a:ext>
            </a:extLst>
          </p:cNvPr>
          <p:cNvPicPr>
            <a:picLocks noChangeAspect="1"/>
          </p:cNvPicPr>
          <p:nvPr/>
        </p:nvPicPr>
        <p:blipFill>
          <a:blip r:embed="rId2"/>
          <a:stretch>
            <a:fillRect/>
          </a:stretch>
        </p:blipFill>
        <p:spPr>
          <a:xfrm>
            <a:off x="6465488" y="4135582"/>
            <a:ext cx="3389678" cy="2547138"/>
          </a:xfrm>
          <a:prstGeom prst="rect">
            <a:avLst/>
          </a:prstGeom>
        </p:spPr>
      </p:pic>
      <p:pic>
        <p:nvPicPr>
          <p:cNvPr id="6" name="Picture 5">
            <a:extLst>
              <a:ext uri="{FF2B5EF4-FFF2-40B4-BE49-F238E27FC236}">
                <a16:creationId xmlns:a16="http://schemas.microsoft.com/office/drawing/2014/main" id="{BA1CFBDB-16FF-4314-8E37-80FB4A9110C6}"/>
              </a:ext>
            </a:extLst>
          </p:cNvPr>
          <p:cNvPicPr>
            <a:picLocks noChangeAspect="1"/>
          </p:cNvPicPr>
          <p:nvPr/>
        </p:nvPicPr>
        <p:blipFill>
          <a:blip r:embed="rId3"/>
          <a:stretch>
            <a:fillRect/>
          </a:stretch>
        </p:blipFill>
        <p:spPr>
          <a:xfrm>
            <a:off x="1847340" y="4145973"/>
            <a:ext cx="3389678" cy="2500769"/>
          </a:xfrm>
          <a:prstGeom prst="rect">
            <a:avLst/>
          </a:prstGeom>
        </p:spPr>
      </p:pic>
    </p:spTree>
    <p:extLst>
      <p:ext uri="{BB962C8B-B14F-4D97-AF65-F5344CB8AC3E}">
        <p14:creationId xmlns:p14="http://schemas.microsoft.com/office/powerpoint/2010/main" val="42835625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Andrei’s speech and opinion on the project.</a:t>
            </a:r>
            <a:endParaRPr lang="ro-RO" sz="1600" dirty="0">
              <a:latin typeface="Times New Roman" panose="02020603050405020304" pitchFamily="18" charset="0"/>
              <a:cs typeface="Times New Roman" panose="02020603050405020304" pitchFamily="18" charset="0"/>
            </a:endParaRPr>
          </a:p>
        </p:txBody>
      </p:sp>
      <p:pic>
        <p:nvPicPr>
          <p:cNvPr id="5" name="Substituent conținut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340070" y="1587419"/>
            <a:ext cx="4453224" cy="2968815"/>
          </a:xfrm>
        </p:spPr>
      </p:pic>
      <p:pic>
        <p:nvPicPr>
          <p:cNvPr id="6" name="Imagin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29799" y="1639970"/>
            <a:ext cx="5179286" cy="2916264"/>
          </a:xfrm>
          <a:prstGeom prst="rect">
            <a:avLst/>
          </a:prstGeom>
        </p:spPr>
      </p:pic>
    </p:spTree>
    <p:extLst>
      <p:ext uri="{BB962C8B-B14F-4D97-AF65-F5344CB8AC3E}">
        <p14:creationId xmlns:p14="http://schemas.microsoft.com/office/powerpoint/2010/main" val="59542630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lstStyle/>
          <a:p>
            <a:endParaRPr lang="ro-RO"/>
          </a:p>
        </p:txBody>
      </p:sp>
      <p:sp>
        <p:nvSpPr>
          <p:cNvPr id="3" name="Substituent conținut 2"/>
          <p:cNvSpPr>
            <a:spLocks noGrp="1"/>
          </p:cNvSpPr>
          <p:nvPr>
            <p:ph idx="1"/>
          </p:nvPr>
        </p:nvSpPr>
        <p:spPr/>
        <p:txBody>
          <a:bodyPr>
            <a:normAutofit/>
          </a:bodyPr>
          <a:lstStyle/>
          <a:p>
            <a:pPr algn="just">
              <a:lnSpc>
                <a:spcPct val="115000"/>
              </a:lnSpc>
              <a:spcAft>
                <a:spcPts val="1000"/>
              </a:spcAft>
            </a:pPr>
            <a:r>
              <a:rPr lang="ro-RO" sz="1600" dirty="0">
                <a:latin typeface="Times New Roman" panose="02020603050405020304" pitchFamily="18" charset="0"/>
                <a:ea typeface="Times New Roman" panose="02020603050405020304" pitchFamily="18" charset="0"/>
                <a:cs typeface="Times New Roman" panose="02020603050405020304" pitchFamily="18" charset="0"/>
              </a:rPr>
              <a:t> I would like to present you , my experience with the Erasmus + project in Greece.  In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this</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project</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everything</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was</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super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fun</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educational</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but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also</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little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tiring</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I have many beautiful activities such as: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Traditional d</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ances  and songs  from Romania but also from other countries.    The thing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I</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liked the most was when we went to the music school from Trikala. I liked that the atmosphere was full of harmony, sounds and pozitive energy, you could hear instruments every you step</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we took on the school’s hallway</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We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even</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had</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the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chance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to</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listen</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to</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the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traditional</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instruments</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that</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first</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they</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seemed</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strange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to</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us</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We even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attended</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 concert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having its main actors </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the students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from</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that</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 music </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school. Then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w</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e went  to the workshop where bouzouki is created ( their traditional instrument). Here we saw how to create this tool.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first</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the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idea of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going</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to</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another</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country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without</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your</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parents</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only</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2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teachers</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and</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few</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students</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can</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be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little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scary</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but it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is</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not</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the</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way</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a:t>
            </a:r>
            <a:r>
              <a:rPr lang="ro-RO" sz="1600" dirty="0" err="1">
                <a:latin typeface="Times New Roman" panose="02020603050405020304" pitchFamily="18" charset="0"/>
                <a:ea typeface="Times New Roman" panose="02020603050405020304" pitchFamily="18" charset="0"/>
                <a:cs typeface="Times New Roman" panose="02020603050405020304" pitchFamily="18" charset="0"/>
              </a:rPr>
              <a:t>you</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imagine. The same with the documents we had to do, they are not as hard as you imagine.     </a:t>
            </a:r>
            <a:r>
              <a:rPr lang="en-US" sz="1600" dirty="0">
                <a:latin typeface="Times New Roman" panose="02020603050405020304" pitchFamily="18" charset="0"/>
                <a:ea typeface="Times New Roman" panose="02020603050405020304" pitchFamily="18" charset="0"/>
                <a:cs typeface="Times New Roman" panose="02020603050405020304" pitchFamily="18" charset="0"/>
              </a:rPr>
              <a:t>To cut the long</a:t>
            </a:r>
            <a:r>
              <a:rPr lang="ro-RO" sz="1600" dirty="0">
                <a:latin typeface="Times New Roman" panose="02020603050405020304" pitchFamily="18" charset="0"/>
                <a:ea typeface="Times New Roman" panose="02020603050405020304" pitchFamily="18" charset="0"/>
                <a:cs typeface="Times New Roman" panose="02020603050405020304" pitchFamily="18" charset="0"/>
              </a:rPr>
              <a:t> story short, the Erasmus + experience was amazing, I would like to go back in time and experience it again.</a:t>
            </a:r>
            <a:endParaRPr lang="ro-RO"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BB0F9CC1-C39B-4BA7-AC6D-4687727E93B8}"/>
              </a:ext>
            </a:extLst>
          </p:cNvPr>
          <p:cNvPicPr>
            <a:picLocks noChangeAspect="1"/>
          </p:cNvPicPr>
          <p:nvPr/>
        </p:nvPicPr>
        <p:blipFill>
          <a:blip r:embed="rId2"/>
          <a:stretch>
            <a:fillRect/>
          </a:stretch>
        </p:blipFill>
        <p:spPr>
          <a:xfrm>
            <a:off x="1003181" y="4769559"/>
            <a:ext cx="2290737" cy="1978982"/>
          </a:xfrm>
          <a:prstGeom prst="rect">
            <a:avLst/>
          </a:prstGeom>
        </p:spPr>
      </p:pic>
      <p:pic>
        <p:nvPicPr>
          <p:cNvPr id="5" name="Picture 4">
            <a:extLst>
              <a:ext uri="{FF2B5EF4-FFF2-40B4-BE49-F238E27FC236}">
                <a16:creationId xmlns:a16="http://schemas.microsoft.com/office/drawing/2014/main" id="{15844BC9-8A9A-444C-87EA-9A372C55C666}"/>
              </a:ext>
            </a:extLst>
          </p:cNvPr>
          <p:cNvPicPr>
            <a:picLocks noChangeAspect="1"/>
          </p:cNvPicPr>
          <p:nvPr/>
        </p:nvPicPr>
        <p:blipFill>
          <a:blip r:embed="rId3"/>
          <a:stretch>
            <a:fillRect/>
          </a:stretch>
        </p:blipFill>
        <p:spPr>
          <a:xfrm>
            <a:off x="7928264" y="4799287"/>
            <a:ext cx="2895411" cy="1978983"/>
          </a:xfrm>
          <a:prstGeom prst="rect">
            <a:avLst/>
          </a:prstGeom>
        </p:spPr>
      </p:pic>
    </p:spTree>
    <p:extLst>
      <p:ext uri="{BB962C8B-B14F-4D97-AF65-F5344CB8AC3E}">
        <p14:creationId xmlns:p14="http://schemas.microsoft.com/office/powerpoint/2010/main" val="9355130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Mara’s experience during the project’s activities.</a:t>
            </a:r>
            <a:endParaRPr lang="ro-RO" sz="1600" dirty="0">
              <a:latin typeface="Times New Roman" panose="02020603050405020304" pitchFamily="18" charset="0"/>
              <a:cs typeface="Times New Roman" panose="02020603050405020304" pitchFamily="18" charset="0"/>
            </a:endParaRPr>
          </a:p>
        </p:txBody>
      </p:sp>
      <p:sp>
        <p:nvSpPr>
          <p:cNvPr id="3" name="Substituent conținut 2"/>
          <p:cNvSpPr>
            <a:spLocks noGrp="1"/>
          </p:cNvSpPr>
          <p:nvPr>
            <p:ph idx="1"/>
          </p:nvPr>
        </p:nvSpPr>
        <p:spPr/>
        <p:txBody>
          <a:bodyPr>
            <a:normAutofit/>
          </a:bodyPr>
          <a:lstStyle/>
          <a:p>
            <a:pPr algn="just">
              <a:lnSpc>
                <a:spcPct val="107000"/>
              </a:lnSpc>
              <a:spcAft>
                <a:spcPts val="800"/>
              </a:spcAft>
            </a:pP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wanted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much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take</a:t>
            </a:r>
            <a:r>
              <a:rPr lang="ro-RO" sz="1600" dirty="0">
                <a:latin typeface="Times New Roman" panose="02020603050405020304" pitchFamily="18" charset="0"/>
                <a:ea typeface="Calibri" panose="020F0502020204030204" pitchFamily="34" charset="0"/>
                <a:cs typeface="Times New Roman" panose="02020603050405020304" pitchFamily="18" charset="0"/>
              </a:rPr>
              <a:t> part in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this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project</a:t>
            </a:r>
            <a:r>
              <a:rPr lang="ro-RO" sz="1600" dirty="0">
                <a:latin typeface="Times New Roman" panose="02020603050405020304" pitchFamily="18" charset="0"/>
                <a:ea typeface="Calibri" panose="020F0502020204030204" pitchFamily="34" charset="0"/>
                <a:cs typeface="Times New Roman" panose="02020603050405020304" pitchFamily="18" charset="0"/>
              </a:rPr>
              <a:t>, as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wished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achieve</a:t>
            </a:r>
            <a:r>
              <a:rPr lang="ro-RO" sz="1600" dirty="0">
                <a:latin typeface="Times New Roman" panose="02020603050405020304" pitchFamily="18" charset="0"/>
                <a:ea typeface="Calibri" panose="020F0502020204030204" pitchFamily="34" charset="0"/>
                <a:cs typeface="Times New Roman" panose="02020603050405020304" pitchFamily="18" charset="0"/>
              </a:rPr>
              <a:t> a </a:t>
            </a:r>
            <a:r>
              <a:rPr lang="ro-RO" sz="1600" dirty="0" err="1">
                <a:latin typeface="Times New Roman" panose="02020603050405020304" pitchFamily="18" charset="0"/>
                <a:ea typeface="Calibri" panose="020F0502020204030204" pitchFamily="34" charset="0"/>
                <a:cs typeface="Times New Roman" panose="02020603050405020304" pitchFamily="18" charset="0"/>
              </a:rPr>
              <a:t>new</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experience</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was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surprised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everything</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saw</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there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Our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colleagues</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mean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those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from</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other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countries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were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friendly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always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smiling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pleased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communicate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with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us</a:t>
            </a:r>
            <a:r>
              <a:rPr lang="ro-RO" sz="1600" dirty="0">
                <a:latin typeface="Times New Roman" panose="02020603050405020304" pitchFamily="18" charset="0"/>
                <a:ea typeface="Calibri" panose="020F0502020204030204" pitchFamily="34" charset="0"/>
                <a:cs typeface="Times New Roman" panose="02020603050405020304" pitchFamily="18" charset="0"/>
              </a:rPr>
              <a:t>. Communication was the key of this project and English played an important role in our conversations. The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presentations</a:t>
            </a:r>
            <a:r>
              <a:rPr lang="ro-RO" sz="1600" dirty="0">
                <a:latin typeface="Times New Roman" panose="02020603050405020304" pitchFamily="18" charset="0"/>
                <a:ea typeface="Calibri" panose="020F0502020204030204" pitchFamily="34" charset="0"/>
                <a:cs typeface="Times New Roman" panose="02020603050405020304" pitchFamily="18" charset="0"/>
              </a:rPr>
              <a:t> of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other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countries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impressed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me</a:t>
            </a:r>
            <a:r>
              <a:rPr lang="ro-RO" sz="1600" dirty="0">
                <a:latin typeface="Times New Roman" panose="02020603050405020304" pitchFamily="18" charset="0"/>
                <a:ea typeface="Calibri" panose="020F0502020204030204" pitchFamily="34" charset="0"/>
                <a:cs typeface="Times New Roman" panose="02020603050405020304" pitchFamily="18" charset="0"/>
              </a:rPr>
              <a:t> a lot, as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wanted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find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some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information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about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each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one</a:t>
            </a:r>
            <a:r>
              <a:rPr lang="ro-RO" sz="1600" dirty="0">
                <a:latin typeface="Times New Roman" panose="02020603050405020304" pitchFamily="18" charset="0"/>
                <a:ea typeface="Calibri" panose="020F0502020204030204" pitchFamily="34" charset="0"/>
                <a:cs typeface="Times New Roman" panose="02020603050405020304" pitchFamily="18" charset="0"/>
              </a:rPr>
              <a:t>. So, we managed to learn some Greek-specific dances, being taught and guided by the Greek students, who were proud and willing to teach us.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Every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trip</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went</a:t>
            </a:r>
            <a:r>
              <a:rPr lang="ro-RO" sz="1600" dirty="0">
                <a:latin typeface="Times New Roman" panose="02020603050405020304" pitchFamily="18" charset="0"/>
                <a:ea typeface="Calibri" panose="020F0502020204030204" pitchFamily="34" charset="0"/>
                <a:cs typeface="Times New Roman" panose="02020603050405020304" pitchFamily="18" charset="0"/>
              </a:rPr>
              <a:t> on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had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one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benefit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history</a:t>
            </a:r>
            <a:r>
              <a:rPr lang="ro-RO" sz="1600" dirty="0">
                <a:latin typeface="Times New Roman" panose="02020603050405020304" pitchFamily="18" charset="0"/>
                <a:ea typeface="Calibri" panose="020F0502020204030204" pitchFamily="34" charset="0"/>
                <a:cs typeface="Times New Roman" panose="02020603050405020304" pitchFamily="18" charset="0"/>
              </a:rPr>
              <a:t> of </a:t>
            </a:r>
            <a:r>
              <a:rPr lang="ro-RO" sz="1600" dirty="0" err="1">
                <a:latin typeface="Times New Roman" panose="02020603050405020304" pitchFamily="18" charset="0"/>
                <a:ea typeface="Calibri" panose="020F0502020204030204" pitchFamily="34" charset="0"/>
                <a:cs typeface="Times New Roman" panose="02020603050405020304" pitchFamily="18" charset="0"/>
              </a:rPr>
              <a:t>Gree</a:t>
            </a:r>
            <a:r>
              <a:rPr lang="en-US" sz="1600" dirty="0" err="1">
                <a:latin typeface="Times New Roman" panose="02020603050405020304" pitchFamily="18" charset="0"/>
                <a:ea typeface="Calibri" panose="020F0502020204030204" pitchFamily="34" charset="0"/>
                <a:cs typeface="Times New Roman" panose="02020603050405020304" pitchFamily="18" charset="0"/>
              </a:rPr>
              <a:t>ce</a:t>
            </a:r>
            <a:r>
              <a:rPr lang="ro-RO" sz="1600" dirty="0">
                <a:latin typeface="Times New Roman" panose="02020603050405020304" pitchFamily="18" charset="0"/>
                <a:ea typeface="Calibri" panose="020F0502020204030204" pitchFamily="34" charset="0"/>
                <a:cs typeface="Times New Roman" panose="02020603050405020304" pitchFamily="18" charset="0"/>
              </a:rPr>
              <a:t> fascinated me, and the information we received proved to be exactly what we needed.  The hosts were very hospitable with us, being eager to feel good all the time and this was greatly appreciated!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We</a:t>
            </a:r>
            <a:r>
              <a:rPr lang="ro-RO" sz="1600" dirty="0">
                <a:latin typeface="Times New Roman" panose="02020603050405020304" pitchFamily="18" charset="0"/>
                <a:ea typeface="Calibri" panose="020F0502020204030204" pitchFamily="34" charset="0"/>
                <a:cs typeface="Times New Roman" panose="02020603050405020304" pitchFamily="18" charset="0"/>
              </a:rPr>
              <a:t> left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them</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with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tears</a:t>
            </a:r>
            <a:r>
              <a:rPr lang="ro-RO" sz="1600" dirty="0">
                <a:latin typeface="Times New Roman" panose="02020603050405020304" pitchFamily="18" charset="0"/>
                <a:ea typeface="Calibri" panose="020F0502020204030204" pitchFamily="34" charset="0"/>
                <a:cs typeface="Times New Roman" panose="02020603050405020304" pitchFamily="18" charset="0"/>
              </a:rPr>
              <a:t> on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our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cheeks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because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all</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that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time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became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friends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I am sure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felt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same. Erasmus </a:t>
            </a:r>
            <a:r>
              <a:rPr lang="ro-RO" sz="1600" dirty="0" err="1">
                <a:latin typeface="Times New Roman" panose="02020603050405020304" pitchFamily="18" charset="0"/>
                <a:ea typeface="Calibri" panose="020F0502020204030204" pitchFamily="34" charset="0"/>
                <a:cs typeface="Times New Roman" panose="02020603050405020304" pitchFamily="18" charset="0"/>
              </a:rPr>
              <a:t>really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changes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lives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gives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birth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life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long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friendship</a:t>
            </a:r>
            <a:endParaRPr lang="ro-RO"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EDD7E26-703E-4DF7-8B06-9193B1CB0BAD}"/>
              </a:ext>
            </a:extLst>
          </p:cNvPr>
          <p:cNvPicPr>
            <a:picLocks noChangeAspect="1"/>
          </p:cNvPicPr>
          <p:nvPr/>
        </p:nvPicPr>
        <p:blipFill>
          <a:blip r:embed="rId2"/>
          <a:stretch>
            <a:fillRect/>
          </a:stretch>
        </p:blipFill>
        <p:spPr>
          <a:xfrm>
            <a:off x="1610590" y="4332990"/>
            <a:ext cx="2961410" cy="2159885"/>
          </a:xfrm>
          <a:prstGeom prst="rect">
            <a:avLst/>
          </a:prstGeom>
        </p:spPr>
      </p:pic>
      <p:pic>
        <p:nvPicPr>
          <p:cNvPr id="5" name="Picture 4">
            <a:extLst>
              <a:ext uri="{FF2B5EF4-FFF2-40B4-BE49-F238E27FC236}">
                <a16:creationId xmlns:a16="http://schemas.microsoft.com/office/drawing/2014/main" id="{6504F1BF-1A78-4030-9A51-0A0521DAE781}"/>
              </a:ext>
            </a:extLst>
          </p:cNvPr>
          <p:cNvPicPr>
            <a:picLocks noChangeAspect="1"/>
          </p:cNvPicPr>
          <p:nvPr/>
        </p:nvPicPr>
        <p:blipFill>
          <a:blip r:embed="rId3"/>
          <a:stretch>
            <a:fillRect/>
          </a:stretch>
        </p:blipFill>
        <p:spPr>
          <a:xfrm>
            <a:off x="4914769" y="4332990"/>
            <a:ext cx="2763982" cy="2251843"/>
          </a:xfrm>
          <a:prstGeom prst="rect">
            <a:avLst/>
          </a:prstGeom>
        </p:spPr>
      </p:pic>
      <p:pic>
        <p:nvPicPr>
          <p:cNvPr id="6" name="Picture 5">
            <a:extLst>
              <a:ext uri="{FF2B5EF4-FFF2-40B4-BE49-F238E27FC236}">
                <a16:creationId xmlns:a16="http://schemas.microsoft.com/office/drawing/2014/main" id="{09EC4F60-A36F-4636-8A65-8770E9BB801B}"/>
              </a:ext>
            </a:extLst>
          </p:cNvPr>
          <p:cNvPicPr>
            <a:picLocks noChangeAspect="1"/>
          </p:cNvPicPr>
          <p:nvPr/>
        </p:nvPicPr>
        <p:blipFill>
          <a:blip r:embed="rId4"/>
          <a:stretch>
            <a:fillRect/>
          </a:stretch>
        </p:blipFill>
        <p:spPr>
          <a:xfrm>
            <a:off x="8021521" y="3954140"/>
            <a:ext cx="3429261" cy="2819615"/>
          </a:xfrm>
          <a:prstGeom prst="rect">
            <a:avLst/>
          </a:prstGeom>
        </p:spPr>
      </p:pic>
    </p:spTree>
    <p:extLst>
      <p:ext uri="{BB962C8B-B14F-4D97-AF65-F5344CB8AC3E}">
        <p14:creationId xmlns:p14="http://schemas.microsoft.com/office/powerpoint/2010/main" val="317702753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ubstituent conținut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953490"/>
            <a:ext cx="5372100" cy="3423983"/>
          </a:xfrm>
        </p:spPr>
      </p:pic>
      <p:pic>
        <p:nvPicPr>
          <p:cNvPr id="5" name="I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73537" y="1953490"/>
            <a:ext cx="5121201" cy="3423983"/>
          </a:xfrm>
          <a:prstGeom prst="rect">
            <a:avLst/>
          </a:prstGeom>
        </p:spPr>
      </p:pic>
    </p:spTree>
    <p:extLst>
      <p:ext uri="{BB962C8B-B14F-4D97-AF65-F5344CB8AC3E}">
        <p14:creationId xmlns:p14="http://schemas.microsoft.com/office/powerpoint/2010/main" val="42033397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Viviana’s experience.</a:t>
            </a:r>
            <a:endParaRPr lang="ro-RO" sz="1600" dirty="0">
              <a:latin typeface="Times New Roman" panose="02020603050405020304" pitchFamily="18" charset="0"/>
              <a:cs typeface="Times New Roman" panose="02020603050405020304" pitchFamily="18" charset="0"/>
            </a:endParaRPr>
          </a:p>
        </p:txBody>
      </p:sp>
      <p:sp>
        <p:nvSpPr>
          <p:cNvPr id="5" name="Substituent conținut 4"/>
          <p:cNvSpPr>
            <a:spLocks noGrp="1"/>
          </p:cNvSpPr>
          <p:nvPr>
            <p:ph idx="1"/>
          </p:nvPr>
        </p:nvSpPr>
        <p:spPr>
          <a:xfrm>
            <a:off x="838200" y="1399597"/>
            <a:ext cx="10515600" cy="4351338"/>
          </a:xfrm>
        </p:spPr>
        <p:txBody>
          <a:bodyPr>
            <a:normAutofit/>
          </a:bodyPr>
          <a:lstStyle/>
          <a:p>
            <a:pPr indent="457200" algn="just">
              <a:lnSpc>
                <a:spcPct val="115000"/>
              </a:lnSpc>
              <a:spcAft>
                <a:spcPts val="1000"/>
              </a:spcAft>
            </a:pPr>
            <a:r>
              <a:rPr lang="ro-RO" sz="1600" dirty="0">
                <a:latin typeface="Times New Roman" panose="02020603050405020304" pitchFamily="18" charset="0"/>
                <a:ea typeface="Calibri" panose="020F0502020204030204" pitchFamily="34" charset="0"/>
                <a:cs typeface="Times New Roman" panose="02020603050405020304" pitchFamily="18" charset="0"/>
              </a:rPr>
              <a:t>In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this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project</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learned</a:t>
            </a:r>
            <a:r>
              <a:rPr lang="ro-RO" sz="1600" dirty="0">
                <a:latin typeface="Times New Roman" panose="02020603050405020304" pitchFamily="18" charset="0"/>
                <a:ea typeface="Calibri" panose="020F0502020204030204" pitchFamily="34" charset="0"/>
                <a:cs typeface="Times New Roman" panose="02020603050405020304" pitchFamily="18" charset="0"/>
              </a:rPr>
              <a:t> a lot of </a:t>
            </a:r>
            <a:r>
              <a:rPr lang="ro-RO" sz="1600" dirty="0" err="1">
                <a:latin typeface="Times New Roman" panose="02020603050405020304" pitchFamily="18" charset="0"/>
                <a:ea typeface="Calibri" panose="020F0502020204030204" pitchFamily="34" charset="0"/>
                <a:cs typeface="Times New Roman" panose="02020603050405020304" pitchFamily="18" charset="0"/>
              </a:rPr>
              <a:t>useful</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things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how</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interact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better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with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foreign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students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how</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expres</a:t>
            </a:r>
            <a:r>
              <a:rPr lang="en-US" sz="1600" dirty="0">
                <a:latin typeface="Times New Roman" panose="02020603050405020304" pitchFamily="18" charset="0"/>
                <a:ea typeface="Calibri" panose="020F0502020204030204" pitchFamily="34" charset="0"/>
                <a:cs typeface="Times New Roman" panose="02020603050405020304" pitchFamily="18" charset="0"/>
              </a:rPr>
              <a:t>s</a:t>
            </a:r>
            <a:r>
              <a:rPr lang="ro-RO" sz="1600" dirty="0">
                <a:latin typeface="Times New Roman" panose="02020603050405020304" pitchFamily="18" charset="0"/>
                <a:ea typeface="Calibri" panose="020F0502020204030204" pitchFamily="34" charset="0"/>
                <a:cs typeface="Times New Roman" panose="02020603050405020304" pitchFamily="18" charset="0"/>
              </a:rPr>
              <a:t> myself without having any problems.First</a:t>
            </a:r>
            <a:r>
              <a:rPr lang="en-US" sz="1600" dirty="0" err="1">
                <a:latin typeface="Times New Roman" panose="02020603050405020304" pitchFamily="18" charset="0"/>
                <a:ea typeface="Calibri" panose="020F0502020204030204" pitchFamily="34" charset="0"/>
                <a:cs typeface="Times New Roman" panose="02020603050405020304" pitchFamily="18" charset="0"/>
              </a:rPr>
              <a:t>ly</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have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improved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ability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speak</a:t>
            </a:r>
            <a:r>
              <a:rPr lang="ro-RO" sz="1600" dirty="0">
                <a:latin typeface="Times New Roman" panose="02020603050405020304" pitchFamily="18" charset="0"/>
                <a:ea typeface="Calibri" panose="020F0502020204030204" pitchFamily="34" charset="0"/>
                <a:cs typeface="Times New Roman" panose="02020603050405020304" pitchFamily="18" charset="0"/>
              </a:rPr>
              <a:t> English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because</a:t>
            </a:r>
            <a:r>
              <a:rPr lang="ro-RO" sz="1600" dirty="0">
                <a:latin typeface="Times New Roman" panose="02020603050405020304" pitchFamily="18" charset="0"/>
                <a:ea typeface="Calibri" panose="020F0502020204030204" pitchFamily="34" charset="0"/>
                <a:cs typeface="Times New Roman" panose="02020603050405020304" pitchFamily="18" charset="0"/>
              </a:rPr>
              <a:t> of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permanent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communication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with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other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students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from</a:t>
            </a:r>
            <a:r>
              <a:rPr lang="ro-RO" sz="1600" dirty="0">
                <a:latin typeface="Times New Roman" panose="02020603050405020304" pitchFamily="18" charset="0"/>
                <a:ea typeface="Calibri" panose="020F0502020204030204" pitchFamily="34" charset="0"/>
                <a:cs typeface="Times New Roman" panose="02020603050405020304" pitchFamily="18" charset="0"/>
              </a:rPr>
              <a:t> 4 </a:t>
            </a:r>
            <a:r>
              <a:rPr lang="ro-RO" sz="1600" dirty="0" err="1">
                <a:latin typeface="Times New Roman" panose="02020603050405020304" pitchFamily="18" charset="0"/>
                <a:ea typeface="Calibri" panose="020F0502020204030204" pitchFamily="34" charset="0"/>
                <a:cs typeface="Times New Roman" panose="02020603050405020304" pitchFamily="18" charset="0"/>
              </a:rPr>
              <a:t>different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countryes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were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very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friendly</a:t>
            </a:r>
            <a:r>
              <a:rPr lang="ro-RO" sz="1600" dirty="0">
                <a:latin typeface="Times New Roman" panose="02020603050405020304" pitchFamily="18" charset="0"/>
                <a:ea typeface="Calibri" panose="020F0502020204030204" pitchFamily="34" charset="0"/>
                <a:cs typeface="Times New Roman" panose="02020603050405020304" pitchFamily="18" charset="0"/>
              </a:rPr>
              <a:t> but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same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time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kind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trying to make us feel that we are just a big family.</a:t>
            </a:r>
            <a:r>
              <a:rPr lang="ro-RO" sz="1600" dirty="0">
                <a:latin typeface="Times New Roman" panose="02020603050405020304" pitchFamily="18" charset="0"/>
                <a:ea typeface="Calibri" panose="020F0502020204030204" pitchFamily="34" charset="0"/>
                <a:cs typeface="Times New Roman" panose="02020603050405020304" pitchFamily="18" charset="0"/>
              </a:rPr>
              <a:t>Secondly, I developed my team-work ability by working together many hours for the final products.Also, by presenting the projrcts I learned how to express myself without feeling weird</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ro-RO" sz="1600" dirty="0">
                <a:latin typeface="Times New Roman" panose="02020603050405020304" pitchFamily="18" charset="0"/>
                <a:ea typeface="Calibri" panose="020F0502020204030204" pitchFamily="34" charset="0"/>
                <a:cs typeface="Times New Roman" panose="02020603050405020304" pitchFamily="18" charset="0"/>
              </a:rPr>
              <a:t>Lastly, I found out many thinghs about every country.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now</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know</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how</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dance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some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traditional</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dances</a:t>
            </a:r>
            <a:r>
              <a:rPr lang="ro-RO" sz="1600" dirty="0">
                <a:latin typeface="Times New Roman" panose="02020603050405020304" pitchFamily="18" charset="0"/>
                <a:ea typeface="Calibri" panose="020F0502020204030204" pitchFamily="34" charset="0"/>
                <a:cs typeface="Times New Roman" panose="02020603050405020304" pitchFamily="18" charset="0"/>
              </a:rPr>
              <a:t> or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talk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about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traditions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habits</a:t>
            </a:r>
            <a:r>
              <a:rPr lang="ro-RO" sz="1600" dirty="0">
                <a:latin typeface="Times New Roman" panose="02020603050405020304" pitchFamily="18" charset="0"/>
                <a:ea typeface="Calibri" panose="020F0502020204030204" pitchFamily="34" charset="0"/>
                <a:cs typeface="Times New Roman" panose="02020603050405020304" pitchFamily="18" charset="0"/>
              </a:rPr>
              <a:t> of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participating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countries</a:t>
            </a:r>
            <a:r>
              <a:rPr lang="ro-RO" sz="1600" dirty="0">
                <a:latin typeface="Times New Roman" panose="02020603050405020304" pitchFamily="18" charset="0"/>
                <a:ea typeface="Calibri" panose="020F0502020204030204" pitchFamily="34" charset="0"/>
                <a:cs typeface="Times New Roman" panose="02020603050405020304" pitchFamily="18" charset="0"/>
              </a:rPr>
              <a:t>.</a:t>
            </a:r>
          </a:p>
          <a:p>
            <a:endParaRPr lang="ro-RO" dirty="0"/>
          </a:p>
        </p:txBody>
      </p:sp>
      <p:pic>
        <p:nvPicPr>
          <p:cNvPr id="4" name="Picture 3">
            <a:extLst>
              <a:ext uri="{FF2B5EF4-FFF2-40B4-BE49-F238E27FC236}">
                <a16:creationId xmlns:a16="http://schemas.microsoft.com/office/drawing/2014/main" id="{479E174C-8293-4E83-8726-1AE72A40A61F}"/>
              </a:ext>
            </a:extLst>
          </p:cNvPr>
          <p:cNvPicPr>
            <a:picLocks noChangeAspect="1"/>
          </p:cNvPicPr>
          <p:nvPr/>
        </p:nvPicPr>
        <p:blipFill>
          <a:blip r:embed="rId2"/>
          <a:stretch>
            <a:fillRect/>
          </a:stretch>
        </p:blipFill>
        <p:spPr>
          <a:xfrm>
            <a:off x="1047380" y="3982237"/>
            <a:ext cx="4718667" cy="2750874"/>
          </a:xfrm>
          <a:prstGeom prst="rect">
            <a:avLst/>
          </a:prstGeom>
        </p:spPr>
      </p:pic>
      <p:pic>
        <p:nvPicPr>
          <p:cNvPr id="6" name="Picture 5">
            <a:extLst>
              <a:ext uri="{FF2B5EF4-FFF2-40B4-BE49-F238E27FC236}">
                <a16:creationId xmlns:a16="http://schemas.microsoft.com/office/drawing/2014/main" id="{73F10138-8249-491E-B4C7-1E7B6441D62A}"/>
              </a:ext>
            </a:extLst>
          </p:cNvPr>
          <p:cNvPicPr>
            <a:picLocks noChangeAspect="1"/>
          </p:cNvPicPr>
          <p:nvPr/>
        </p:nvPicPr>
        <p:blipFill>
          <a:blip r:embed="rId3"/>
          <a:stretch>
            <a:fillRect/>
          </a:stretch>
        </p:blipFill>
        <p:spPr>
          <a:xfrm>
            <a:off x="7123731" y="4001294"/>
            <a:ext cx="4230070" cy="2750874"/>
          </a:xfrm>
          <a:prstGeom prst="rect">
            <a:avLst/>
          </a:prstGeom>
        </p:spPr>
      </p:pic>
      <p:pic>
        <p:nvPicPr>
          <p:cNvPr id="7" name="Picture 6">
            <a:extLst>
              <a:ext uri="{FF2B5EF4-FFF2-40B4-BE49-F238E27FC236}">
                <a16:creationId xmlns:a16="http://schemas.microsoft.com/office/drawing/2014/main" id="{60994C43-8080-4D60-8F7E-EB4E2050C0E6}"/>
              </a:ext>
            </a:extLst>
          </p:cNvPr>
          <p:cNvPicPr>
            <a:picLocks noChangeAspect="1"/>
          </p:cNvPicPr>
          <p:nvPr/>
        </p:nvPicPr>
        <p:blipFill>
          <a:blip r:embed="rId4"/>
          <a:stretch>
            <a:fillRect/>
          </a:stretch>
        </p:blipFill>
        <p:spPr>
          <a:xfrm>
            <a:off x="5101121" y="3982237"/>
            <a:ext cx="3458802" cy="2750874"/>
          </a:xfrm>
          <a:prstGeom prst="rect">
            <a:avLst/>
          </a:prstGeom>
        </p:spPr>
      </p:pic>
    </p:spTree>
    <p:extLst>
      <p:ext uri="{BB962C8B-B14F-4D97-AF65-F5344CB8AC3E}">
        <p14:creationId xmlns:p14="http://schemas.microsoft.com/office/powerpoint/2010/main" val="40797121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Viviana’s most memorable picture while visiting a museum in Greece whose exhibits depicted a region in Romania, Dobrogea, and whose inhabitants spoke </a:t>
            </a:r>
            <a:r>
              <a:rPr lang="en-US" sz="1600" dirty="0" err="1">
                <a:latin typeface="Times New Roman" panose="02020603050405020304" pitchFamily="18" charset="0"/>
                <a:cs typeface="Times New Roman" panose="02020603050405020304" pitchFamily="18" charset="0"/>
              </a:rPr>
              <a:t>Aromanian</a:t>
            </a:r>
            <a:r>
              <a:rPr lang="en-US" sz="1600" dirty="0">
                <a:latin typeface="Times New Roman" panose="02020603050405020304" pitchFamily="18" charset="0"/>
                <a:cs typeface="Times New Roman" panose="02020603050405020304" pitchFamily="18" charset="0"/>
              </a:rPr>
              <a:t>, a language derived from our native one.</a:t>
            </a:r>
            <a:endParaRPr lang="ro-RO" sz="1600" dirty="0">
              <a:latin typeface="Times New Roman" panose="02020603050405020304" pitchFamily="18" charset="0"/>
              <a:cs typeface="Times New Roman" panose="02020603050405020304" pitchFamily="18" charset="0"/>
            </a:endParaRPr>
          </a:p>
        </p:txBody>
      </p:sp>
      <p:pic>
        <p:nvPicPr>
          <p:cNvPr id="5" name="Substituent conținut 4"/>
          <p:cNvPicPr>
            <a:picLocks noGrp="1" noChangeAspect="1"/>
          </p:cNvPicPr>
          <p:nvPr>
            <p:ph idx="1"/>
          </p:nvPr>
        </p:nvPicPr>
        <p:blipFill>
          <a:blip r:embed="rId2"/>
          <a:stretch>
            <a:fillRect/>
          </a:stretch>
        </p:blipFill>
        <p:spPr>
          <a:xfrm>
            <a:off x="7994072" y="1933397"/>
            <a:ext cx="4094020" cy="3941018"/>
          </a:xfrm>
          <a:prstGeom prst="rect">
            <a:avLst/>
          </a:prstGeom>
        </p:spPr>
      </p:pic>
      <p:pic>
        <p:nvPicPr>
          <p:cNvPr id="4" name="Imagine 3"/>
          <p:cNvPicPr>
            <a:picLocks noChangeAspect="1"/>
          </p:cNvPicPr>
          <p:nvPr/>
        </p:nvPicPr>
        <p:blipFill>
          <a:blip r:embed="rId3"/>
          <a:stretch>
            <a:fillRect/>
          </a:stretch>
        </p:blipFill>
        <p:spPr>
          <a:xfrm>
            <a:off x="512621" y="2172976"/>
            <a:ext cx="2641082" cy="4319899"/>
          </a:xfrm>
          <a:prstGeom prst="rect">
            <a:avLst/>
          </a:prstGeom>
        </p:spPr>
      </p:pic>
      <p:pic>
        <p:nvPicPr>
          <p:cNvPr id="6" name="Picture 5">
            <a:extLst>
              <a:ext uri="{FF2B5EF4-FFF2-40B4-BE49-F238E27FC236}">
                <a16:creationId xmlns:a16="http://schemas.microsoft.com/office/drawing/2014/main" id="{87F9D661-6EA0-4DFF-8BA4-48D49A56947D}"/>
              </a:ext>
            </a:extLst>
          </p:cNvPr>
          <p:cNvPicPr>
            <a:picLocks noChangeAspect="1"/>
          </p:cNvPicPr>
          <p:nvPr/>
        </p:nvPicPr>
        <p:blipFill>
          <a:blip r:embed="rId4"/>
          <a:stretch>
            <a:fillRect/>
          </a:stretch>
        </p:blipFill>
        <p:spPr>
          <a:xfrm>
            <a:off x="2909456" y="1475510"/>
            <a:ext cx="5195453" cy="4641615"/>
          </a:xfrm>
          <a:prstGeom prst="rect">
            <a:avLst/>
          </a:prstGeom>
        </p:spPr>
      </p:pic>
    </p:spTree>
    <p:extLst>
      <p:ext uri="{BB962C8B-B14F-4D97-AF65-F5344CB8AC3E}">
        <p14:creationId xmlns:p14="http://schemas.microsoft.com/office/powerpoint/2010/main" val="1862640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1A0BCEB-45B7-46F9-8702-B6E93A98A9D7}"/>
              </a:ext>
            </a:extLst>
          </p:cNvPr>
          <p:cNvSpPr/>
          <p:nvPr/>
        </p:nvSpPr>
        <p:spPr>
          <a:xfrm>
            <a:off x="1558637" y="1693995"/>
            <a:ext cx="7606145" cy="2862322"/>
          </a:xfrm>
          <a:prstGeom prst="rect">
            <a:avLst/>
          </a:prstGeom>
        </p:spPr>
        <p:txBody>
          <a:bodyPr wrap="square">
            <a:spAutoFit/>
          </a:bodyPr>
          <a:lstStyle/>
          <a:p>
            <a:r>
              <a:rPr lang="ro-RO" b="1" dirty="0">
                <a:solidFill>
                  <a:prstClr val="black"/>
                </a:solidFill>
                <a:latin typeface="Times New Roman" panose="02020603050405020304" pitchFamily="18" charset="0"/>
                <a:ea typeface="+mj-ea"/>
                <a:cs typeface="Times New Roman" panose="02020603050405020304" pitchFamily="18" charset="0"/>
              </a:rPr>
              <a:t>AIM:</a:t>
            </a:r>
            <a:br>
              <a:rPr lang="ro-RO" b="1" dirty="0">
                <a:solidFill>
                  <a:prstClr val="black"/>
                </a:solidFill>
                <a:latin typeface="Times New Roman" panose="02020603050405020304" pitchFamily="18" charset="0"/>
                <a:ea typeface="+mj-ea"/>
                <a:cs typeface="Times New Roman" panose="02020603050405020304" pitchFamily="18" charset="0"/>
              </a:rPr>
            </a:br>
            <a:r>
              <a:rPr lang="ro-RO" dirty="0">
                <a:solidFill>
                  <a:prstClr val="black"/>
                </a:solidFill>
                <a:latin typeface="Times New Roman" panose="02020603050405020304" pitchFamily="18" charset="0"/>
                <a:ea typeface="+mj-ea"/>
                <a:cs typeface="Times New Roman" panose="02020603050405020304" pitchFamily="18" charset="0"/>
              </a:rPr>
              <a:t>TO PRESENT</a:t>
            </a:r>
            <a:r>
              <a:rPr lang="en-US" dirty="0">
                <a:solidFill>
                  <a:prstClr val="black"/>
                </a:solidFill>
                <a:latin typeface="Times New Roman" panose="02020603050405020304" pitchFamily="18" charset="0"/>
                <a:ea typeface="+mj-ea"/>
                <a:cs typeface="Times New Roman" panose="02020603050405020304" pitchFamily="18" charset="0"/>
              </a:rPr>
              <a:t> </a:t>
            </a:r>
            <a:r>
              <a:rPr lang="ro-RO" dirty="0">
                <a:solidFill>
                  <a:prstClr val="black"/>
                </a:solidFill>
                <a:latin typeface="Times New Roman" panose="02020603050405020304" pitchFamily="18" charset="0"/>
                <a:ea typeface="+mj-ea"/>
                <a:cs typeface="Times New Roman" panose="02020603050405020304" pitchFamily="18" charset="0"/>
              </a:rPr>
              <a:t>THE RESULTS OBTAINED DURING THE </a:t>
            </a:r>
            <a:r>
              <a:rPr lang="en-US" dirty="0">
                <a:solidFill>
                  <a:prstClr val="black"/>
                </a:solidFill>
                <a:latin typeface="Times New Roman" panose="02020603050405020304" pitchFamily="18" charset="0"/>
                <a:ea typeface="+mj-ea"/>
                <a:cs typeface="Times New Roman" panose="02020603050405020304" pitchFamily="18" charset="0"/>
              </a:rPr>
              <a:t>SECOND LEARNING,TEACHING AND TRAINING ACTIVITIES </a:t>
            </a:r>
            <a:r>
              <a:rPr lang="ro-RO" dirty="0">
                <a:solidFill>
                  <a:prstClr val="black"/>
                </a:solidFill>
                <a:latin typeface="Times New Roman" panose="02020603050405020304" pitchFamily="18" charset="0"/>
                <a:ea typeface="+mj-ea"/>
                <a:cs typeface="Times New Roman" panose="02020603050405020304" pitchFamily="18" charset="0"/>
              </a:rPr>
              <a:t> ORGANISED </a:t>
            </a:r>
            <a:r>
              <a:rPr lang="en-GB" altLang="ro-RO" dirty="0">
                <a:solidFill>
                  <a:prstClr val="black"/>
                </a:solidFill>
                <a:latin typeface="Times New Roman" panose="02020603050405020304" pitchFamily="18" charset="0"/>
                <a:ea typeface="+mj-ea"/>
                <a:cs typeface="Times New Roman" panose="02020603050405020304" pitchFamily="18" charset="0"/>
              </a:rPr>
              <a:t> AT GYMNASIO VALTINOU FROM TRIKALA,GREECE </a:t>
            </a:r>
            <a:r>
              <a:rPr lang="ro-RO" altLang="ro-RO" dirty="0">
                <a:solidFill>
                  <a:prstClr val="black"/>
                </a:solidFill>
                <a:latin typeface="Times New Roman" panose="02020603050405020304" pitchFamily="18" charset="0"/>
                <a:ea typeface="+mj-ea"/>
                <a:cs typeface="Times New Roman" panose="02020603050405020304" pitchFamily="18" charset="0"/>
              </a:rPr>
              <a:t>,</a:t>
            </a:r>
            <a:r>
              <a:rPr lang="en-GB" altLang="ro-RO" dirty="0">
                <a:solidFill>
                  <a:prstClr val="black"/>
                </a:solidFill>
                <a:latin typeface="Times New Roman" panose="02020603050405020304" pitchFamily="18" charset="0"/>
                <a:ea typeface="+mj-ea"/>
                <a:cs typeface="Times New Roman" panose="02020603050405020304" pitchFamily="18" charset="0"/>
              </a:rPr>
              <a:t>THE 19</a:t>
            </a:r>
            <a:r>
              <a:rPr lang="en-GB" altLang="ro-RO" baseline="30000" dirty="0">
                <a:solidFill>
                  <a:prstClr val="black"/>
                </a:solidFill>
                <a:latin typeface="Times New Roman" panose="02020603050405020304" pitchFamily="18" charset="0"/>
                <a:ea typeface="+mj-ea"/>
                <a:cs typeface="Times New Roman" panose="02020603050405020304" pitchFamily="18" charset="0"/>
              </a:rPr>
              <a:t>TH</a:t>
            </a:r>
            <a:r>
              <a:rPr lang="en-GB" altLang="ro-RO" dirty="0">
                <a:solidFill>
                  <a:prstClr val="black"/>
                </a:solidFill>
                <a:latin typeface="Times New Roman" panose="02020603050405020304" pitchFamily="18" charset="0"/>
                <a:ea typeface="+mj-ea"/>
                <a:cs typeface="Times New Roman" panose="02020603050405020304" pitchFamily="18" charset="0"/>
              </a:rPr>
              <a:t> -25</a:t>
            </a:r>
            <a:r>
              <a:rPr lang="en-GB" altLang="ro-RO" baseline="30000" dirty="0">
                <a:solidFill>
                  <a:prstClr val="black"/>
                </a:solidFill>
                <a:latin typeface="Times New Roman" panose="02020603050405020304" pitchFamily="18" charset="0"/>
                <a:ea typeface="+mj-ea"/>
                <a:cs typeface="Times New Roman" panose="02020603050405020304" pitchFamily="18" charset="0"/>
              </a:rPr>
              <a:t>TH</a:t>
            </a:r>
            <a:r>
              <a:rPr lang="en-GB" altLang="ro-RO" dirty="0">
                <a:solidFill>
                  <a:prstClr val="black"/>
                </a:solidFill>
                <a:latin typeface="Times New Roman" panose="02020603050405020304" pitchFamily="18" charset="0"/>
                <a:ea typeface="+mj-ea"/>
                <a:cs typeface="Times New Roman" panose="02020603050405020304" pitchFamily="18" charset="0"/>
              </a:rPr>
              <a:t> OF MAY 2019</a:t>
            </a:r>
            <a:endParaRPr lang="ro-RO" altLang="ro-RO" dirty="0">
              <a:solidFill>
                <a:prstClr val="black"/>
              </a:solidFill>
              <a:latin typeface="Times New Roman" panose="02020603050405020304" pitchFamily="18" charset="0"/>
              <a:ea typeface="+mj-ea"/>
              <a:cs typeface="Times New Roman" panose="02020603050405020304" pitchFamily="18" charset="0"/>
            </a:endParaRPr>
          </a:p>
          <a:p>
            <a:r>
              <a:rPr lang="ro-RO" altLang="ro-RO" b="1" dirty="0">
                <a:solidFill>
                  <a:prstClr val="black"/>
                </a:solidFill>
                <a:latin typeface="Times New Roman" panose="02020603050405020304" pitchFamily="18" charset="0"/>
                <a:ea typeface="+mj-ea"/>
                <a:cs typeface="Times New Roman" panose="02020603050405020304" pitchFamily="18" charset="0"/>
              </a:rPr>
              <a:t>TARGET GROUP: </a:t>
            </a:r>
          </a:p>
          <a:p>
            <a:r>
              <a:rPr lang="ro-RO" altLang="ro-RO" dirty="0">
                <a:solidFill>
                  <a:prstClr val="black"/>
                </a:solidFill>
                <a:latin typeface="Times New Roman" panose="02020603050405020304" pitchFamily="18" charset="0"/>
                <a:ea typeface="+mj-ea"/>
                <a:cs typeface="Times New Roman" panose="02020603050405020304" pitchFamily="18" charset="0"/>
              </a:rPr>
              <a:t>THE STUDENTS OF</a:t>
            </a:r>
            <a:r>
              <a:rPr lang="en-US" altLang="ro-RO" dirty="0">
                <a:solidFill>
                  <a:prstClr val="black"/>
                </a:solidFill>
                <a:latin typeface="Times New Roman" panose="02020603050405020304" pitchFamily="18" charset="0"/>
                <a:ea typeface="+mj-ea"/>
                <a:cs typeface="Times New Roman" panose="02020603050405020304" pitchFamily="18" charset="0"/>
              </a:rPr>
              <a:t> THE LOWER SECONDARY SCHOOL FROM</a:t>
            </a:r>
            <a:r>
              <a:rPr lang="ro-RO" altLang="ro-RO" dirty="0">
                <a:solidFill>
                  <a:prstClr val="black"/>
                </a:solidFill>
                <a:latin typeface="Times New Roman" panose="02020603050405020304" pitchFamily="18" charset="0"/>
                <a:ea typeface="+mj-ea"/>
                <a:cs typeface="Times New Roman" panose="02020603050405020304" pitchFamily="18" charset="0"/>
              </a:rPr>
              <a:t> </a:t>
            </a:r>
            <a:r>
              <a:rPr lang="ro-RO" dirty="0">
                <a:solidFill>
                  <a:prstClr val="black"/>
                </a:solidFill>
                <a:latin typeface="Times New Roman" panose="02020603050405020304" pitchFamily="18" charset="0"/>
                <a:ea typeface="+mj-ea"/>
                <a:cs typeface="Times New Roman" panose="02020603050405020304" pitchFamily="18" charset="0"/>
              </a:rPr>
              <a:t>COLEGIUL NAȚIONAL </a:t>
            </a:r>
            <a:r>
              <a:rPr lang="en-US" dirty="0">
                <a:solidFill>
                  <a:prstClr val="black"/>
                </a:solidFill>
                <a:latin typeface="Times New Roman" panose="02020603050405020304" pitchFamily="18" charset="0"/>
                <a:ea typeface="+mj-ea"/>
                <a:cs typeface="Times New Roman" panose="02020603050405020304" pitchFamily="18" charset="0"/>
              </a:rPr>
              <a:t>‘</a:t>
            </a:r>
            <a:r>
              <a:rPr lang="ro-RO" dirty="0">
                <a:solidFill>
                  <a:prstClr val="black"/>
                </a:solidFill>
                <a:latin typeface="Times New Roman" panose="02020603050405020304" pitchFamily="18" charset="0"/>
                <a:ea typeface="+mj-ea"/>
                <a:cs typeface="Times New Roman" panose="02020603050405020304" pitchFamily="18" charset="0"/>
              </a:rPr>
              <a:t>ION LUCA CARAGIALE</a:t>
            </a:r>
            <a:r>
              <a:rPr lang="en-US" dirty="0">
                <a:solidFill>
                  <a:prstClr val="black"/>
                </a:solidFill>
                <a:latin typeface="Times New Roman" panose="02020603050405020304" pitchFamily="18" charset="0"/>
                <a:ea typeface="+mj-ea"/>
                <a:cs typeface="Times New Roman" panose="02020603050405020304" pitchFamily="18" charset="0"/>
              </a:rPr>
              <a:t>’</a:t>
            </a:r>
            <a:r>
              <a:rPr lang="ro-RO" dirty="0">
                <a:solidFill>
                  <a:prstClr val="black"/>
                </a:solidFill>
                <a:latin typeface="Times New Roman" panose="02020603050405020304" pitchFamily="18" charset="0"/>
                <a:ea typeface="+mj-ea"/>
                <a:cs typeface="Times New Roman" panose="02020603050405020304" pitchFamily="18" charset="0"/>
              </a:rPr>
              <a:t> MORENI, ROMANIA</a:t>
            </a:r>
            <a:br>
              <a:rPr lang="ro-RO" altLang="ro-RO" b="1" dirty="0">
                <a:solidFill>
                  <a:prstClr val="black"/>
                </a:solidFill>
                <a:latin typeface="Times New Roman" panose="02020603050405020304" pitchFamily="18" charset="0"/>
                <a:ea typeface="+mj-ea"/>
                <a:cs typeface="Times New Roman" panose="02020603050405020304" pitchFamily="18" charset="0"/>
              </a:rPr>
            </a:br>
            <a:br>
              <a:rPr lang="ro-RO" altLang="ro-RO" b="1" dirty="0">
                <a:solidFill>
                  <a:prstClr val="black"/>
                </a:solidFill>
                <a:latin typeface="Times New Roman" panose="02020603050405020304" pitchFamily="18" charset="0"/>
                <a:ea typeface="+mj-ea"/>
                <a:cs typeface="Times New Roman" panose="02020603050405020304" pitchFamily="18" charset="0"/>
              </a:rPr>
            </a:br>
            <a:endParaRPr lang="ro-RO"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813597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The target group</a:t>
            </a:r>
            <a:endParaRPr lang="ro-RO" sz="1600" dirty="0">
              <a:latin typeface="Times New Roman" panose="02020603050405020304" pitchFamily="18" charset="0"/>
              <a:cs typeface="Times New Roman" panose="02020603050405020304" pitchFamily="18" charset="0"/>
            </a:endParaRPr>
          </a:p>
        </p:txBody>
      </p:sp>
      <p:sp>
        <p:nvSpPr>
          <p:cNvPr id="3" name="Substituent conținut 2"/>
          <p:cNvSpPr>
            <a:spLocks noGrp="1"/>
          </p:cNvSpPr>
          <p:nvPr>
            <p:ph idx="1"/>
          </p:nvPr>
        </p:nvSpPr>
        <p:spPr/>
        <p:txBody>
          <a:bodyPr>
            <a:normAutofit/>
          </a:bodyPr>
          <a:lstStyle/>
          <a:p>
            <a:r>
              <a:rPr lang="en-US" sz="1600" dirty="0">
                <a:latin typeface="Times New Roman" panose="02020603050405020304" pitchFamily="18" charset="0"/>
                <a:cs typeface="Times New Roman" panose="02020603050405020304" pitchFamily="18" charset="0"/>
              </a:rPr>
              <a:t>The audience was made of  almost ninety students ,5</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,6</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,7</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,and 8</a:t>
            </a:r>
            <a:r>
              <a:rPr lang="en-US" sz="1600" baseline="30000" dirty="0">
                <a:latin typeface="Times New Roman" panose="02020603050405020304" pitchFamily="18" charset="0"/>
                <a:cs typeface="Times New Roman" panose="02020603050405020304" pitchFamily="18" charset="0"/>
              </a:rPr>
              <a:t>th</a:t>
            </a:r>
            <a:r>
              <a:rPr lang="en-US" sz="1600" dirty="0">
                <a:latin typeface="Times New Roman" panose="02020603050405020304" pitchFamily="18" charset="0"/>
                <a:cs typeface="Times New Roman" panose="02020603050405020304" pitchFamily="18" charset="0"/>
              </a:rPr>
              <a:t> graders. They were very interested in listening to their colleagues’ presentations and experience. During this dissemination they felt so good that they started singing .After each student’s speech they asked relevant questions showing a lot of interest in what they heard and learnt.</a:t>
            </a:r>
          </a:p>
          <a:p>
            <a:endParaRPr lang="ro-RO" sz="1600" dirty="0">
              <a:latin typeface="Times New Roman" panose="02020603050405020304" pitchFamily="18" charset="0"/>
              <a:cs typeface="Times New Roman" panose="02020603050405020304" pitchFamily="18" charset="0"/>
            </a:endParaRPr>
          </a:p>
        </p:txBody>
      </p:sp>
      <p:pic>
        <p:nvPicPr>
          <p:cNvPr id="4" name="Imagin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96628" y="3204129"/>
            <a:ext cx="4628471" cy="2606121"/>
          </a:xfrm>
          <a:prstGeom prst="rect">
            <a:avLst/>
          </a:prstGeom>
        </p:spPr>
      </p:pic>
      <p:pic>
        <p:nvPicPr>
          <p:cNvPr id="5" name="Imagin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4303" y="3204129"/>
            <a:ext cx="3957145" cy="2606120"/>
          </a:xfrm>
          <a:prstGeom prst="rect">
            <a:avLst/>
          </a:prstGeom>
        </p:spPr>
      </p:pic>
    </p:spTree>
    <p:extLst>
      <p:ext uri="{BB962C8B-B14F-4D97-AF65-F5344CB8AC3E}">
        <p14:creationId xmlns:p14="http://schemas.microsoft.com/office/powerpoint/2010/main" val="32835482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just"/>
            <a:r>
              <a:rPr lang="en-US" sz="1600" dirty="0">
                <a:latin typeface="Times New Roman" panose="02020603050405020304" pitchFamily="18" charset="0"/>
                <a:cs typeface="Times New Roman" panose="02020603050405020304" pitchFamily="18" charset="0"/>
              </a:rPr>
              <a:t>The audience</a:t>
            </a:r>
            <a:endParaRPr lang="ro-RO" sz="1600" dirty="0">
              <a:latin typeface="Times New Roman" panose="02020603050405020304" pitchFamily="18" charset="0"/>
              <a:cs typeface="Times New Roman" panose="02020603050405020304" pitchFamily="18" charset="0"/>
            </a:endParaRPr>
          </a:p>
        </p:txBody>
      </p:sp>
      <p:pic>
        <p:nvPicPr>
          <p:cNvPr id="4" name="Substituent conținut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32012" y="1825625"/>
            <a:ext cx="7727976" cy="4351338"/>
          </a:xfrm>
        </p:spPr>
      </p:pic>
    </p:spTree>
    <p:extLst>
      <p:ext uri="{BB962C8B-B14F-4D97-AF65-F5344CB8AC3E}">
        <p14:creationId xmlns:p14="http://schemas.microsoft.com/office/powerpoint/2010/main" val="182716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just"/>
            <a:r>
              <a:rPr lang="en-US" sz="1600" dirty="0">
                <a:latin typeface="Times New Roman" panose="02020603050405020304" pitchFamily="18" charset="0"/>
                <a:cs typeface="Times New Roman" panose="02020603050405020304" pitchFamily="18" charset="0"/>
              </a:rPr>
              <a:t>At the end of this activity we needed the audience’s feedback. Thus ,the students received a questionnaire regarding this project’s activity of dissemination.</a:t>
            </a:r>
            <a:endParaRPr lang="ro-RO" sz="1600" dirty="0">
              <a:latin typeface="Times New Roman" panose="02020603050405020304" pitchFamily="18" charset="0"/>
              <a:cs typeface="Times New Roman" panose="02020603050405020304" pitchFamily="18" charset="0"/>
            </a:endParaRPr>
          </a:p>
        </p:txBody>
      </p:sp>
      <p:pic>
        <p:nvPicPr>
          <p:cNvPr id="4" name="Substituent conținut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94520" y="1701280"/>
            <a:ext cx="5512142" cy="4667989"/>
          </a:xfrm>
        </p:spPr>
      </p:pic>
      <p:pic>
        <p:nvPicPr>
          <p:cNvPr id="5" name="Imagin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647" y="1701279"/>
            <a:ext cx="4863759" cy="4667989"/>
          </a:xfrm>
          <a:prstGeom prst="rect">
            <a:avLst/>
          </a:prstGeom>
        </p:spPr>
      </p:pic>
    </p:spTree>
    <p:extLst>
      <p:ext uri="{BB962C8B-B14F-4D97-AF65-F5344CB8AC3E}">
        <p14:creationId xmlns:p14="http://schemas.microsoft.com/office/powerpoint/2010/main" val="41224951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What did we learn from the questionnaire? </a:t>
            </a:r>
            <a:endParaRPr lang="ro-RO" sz="1600" dirty="0">
              <a:latin typeface="Times New Roman" panose="02020603050405020304" pitchFamily="18" charset="0"/>
              <a:cs typeface="Times New Roman" panose="02020603050405020304" pitchFamily="18" charset="0"/>
            </a:endParaRPr>
          </a:p>
        </p:txBody>
      </p:sp>
      <p:sp>
        <p:nvSpPr>
          <p:cNvPr id="3" name="Substituent conținut 2"/>
          <p:cNvSpPr>
            <a:spLocks noGrp="1"/>
          </p:cNvSpPr>
          <p:nvPr>
            <p:ph idx="1"/>
          </p:nvPr>
        </p:nvSpPr>
        <p:spPr/>
        <p:txBody>
          <a:bodyPr>
            <a:normAutofit/>
          </a:bodyPr>
          <a:lstStyle/>
          <a:p>
            <a:r>
              <a:rPr lang="en-US" sz="1600" dirty="0">
                <a:latin typeface="Times New Roman" panose="02020603050405020304" pitchFamily="18" charset="0"/>
                <a:cs typeface="Times New Roman" panose="02020603050405020304" pitchFamily="18" charset="0"/>
              </a:rPr>
              <a:t>The students were asked seven questions which may reflect their interest in Erasmus+ projects and in learning new and interesting facts about  European culture, showing that they deeply understood this projects objectives.</a:t>
            </a:r>
          </a:p>
          <a:p>
            <a:r>
              <a:rPr lang="en-US" sz="1600" dirty="0">
                <a:latin typeface="Times New Roman" panose="02020603050405020304" pitchFamily="18" charset="0"/>
                <a:cs typeface="Times New Roman" panose="02020603050405020304" pitchFamily="18" charset="0"/>
              </a:rPr>
              <a:t>80% found this activity very interesting</a:t>
            </a:r>
          </a:p>
          <a:p>
            <a:r>
              <a:rPr lang="en-US" sz="1600" dirty="0">
                <a:latin typeface="Times New Roman" panose="02020603050405020304" pitchFamily="18" charset="0"/>
                <a:cs typeface="Times New Roman" panose="02020603050405020304" pitchFamily="18" charset="0"/>
              </a:rPr>
              <a:t>83% considered this activity an educational one</a:t>
            </a:r>
          </a:p>
          <a:p>
            <a:r>
              <a:rPr lang="en-US" sz="1600" dirty="0">
                <a:latin typeface="Times New Roman" panose="02020603050405020304" pitchFamily="18" charset="0"/>
                <a:cs typeface="Times New Roman" panose="02020603050405020304" pitchFamily="18" charset="0"/>
              </a:rPr>
              <a:t>76% liked the most:  the final products made in Greece , the experience their colleagues had and that through music they can develop useful skills that may help them both at school and in personal life</a:t>
            </a:r>
          </a:p>
          <a:p>
            <a:r>
              <a:rPr lang="en-US" sz="1600" dirty="0">
                <a:latin typeface="Times New Roman" panose="02020603050405020304" pitchFamily="18" charset="0"/>
                <a:cs typeface="Times New Roman" panose="02020603050405020304" pitchFamily="18" charset="0"/>
              </a:rPr>
              <a:t>87% consider that the project’s objectives were achieved</a:t>
            </a:r>
          </a:p>
          <a:p>
            <a:r>
              <a:rPr lang="en-US" sz="1600" dirty="0">
                <a:latin typeface="Times New Roman" panose="02020603050405020304" pitchFamily="18" charset="0"/>
                <a:cs typeface="Times New Roman" panose="02020603050405020304" pitchFamily="18" charset="0"/>
              </a:rPr>
              <a:t>81% liked this type of activity as they clearly understood the project’s objectives and their impact on students/school/local community</a:t>
            </a:r>
          </a:p>
          <a:p>
            <a:r>
              <a:rPr lang="en-US" sz="1600" dirty="0">
                <a:latin typeface="Times New Roman" panose="02020603050405020304" pitchFamily="18" charset="0"/>
                <a:cs typeface="Times New Roman" panose="02020603050405020304" pitchFamily="18" charset="0"/>
              </a:rPr>
              <a:t>90% admitted the fact that such activities may help them improve the necessary skills and abilities in their personal and professional development</a:t>
            </a:r>
          </a:p>
          <a:p>
            <a:r>
              <a:rPr lang="en-US" sz="1600" dirty="0">
                <a:latin typeface="Times New Roman" panose="02020603050405020304" pitchFamily="18" charset="0"/>
                <a:cs typeface="Times New Roman" panose="02020603050405020304" pitchFamily="18" charset="0"/>
              </a:rPr>
              <a:t>78% expressed their willingness to take part in an Erasmus+ project</a:t>
            </a:r>
            <a:endParaRPr lang="ro-RO"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320742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a:xfrm>
            <a:off x="838200" y="-103885"/>
            <a:ext cx="10515600" cy="1325563"/>
          </a:xfrm>
        </p:spPr>
        <p:txBody>
          <a:bodyPr>
            <a:normAutofit/>
          </a:bodyPr>
          <a:lstStyle/>
          <a:p>
            <a:r>
              <a:rPr lang="en-US" sz="1600" dirty="0">
                <a:latin typeface="Times New Roman" panose="02020603050405020304" pitchFamily="18" charset="0"/>
                <a:cs typeface="Times New Roman" panose="02020603050405020304" pitchFamily="18" charset="0"/>
              </a:rPr>
              <a:t>Conclusion:</a:t>
            </a:r>
            <a:endParaRPr lang="ro-RO" sz="1600" dirty="0">
              <a:latin typeface="Times New Roman" panose="02020603050405020304" pitchFamily="18" charset="0"/>
              <a:cs typeface="Times New Roman" panose="02020603050405020304" pitchFamily="18" charset="0"/>
            </a:endParaRPr>
          </a:p>
        </p:txBody>
      </p:sp>
      <p:sp>
        <p:nvSpPr>
          <p:cNvPr id="3" name="Substituent conținut 2"/>
          <p:cNvSpPr>
            <a:spLocks noGrp="1"/>
          </p:cNvSpPr>
          <p:nvPr>
            <p:ph idx="1"/>
          </p:nvPr>
        </p:nvSpPr>
        <p:spPr>
          <a:xfrm>
            <a:off x="778977" y="814701"/>
            <a:ext cx="10515600" cy="4351338"/>
          </a:xfrm>
        </p:spPr>
        <p:txBody>
          <a:bodyPr>
            <a:normAutofit/>
          </a:bodyPr>
          <a:lstStyle/>
          <a:p>
            <a:r>
              <a:rPr lang="ro-RO" sz="1600" dirty="0" err="1">
                <a:latin typeface="Times New Roman" panose="02020603050405020304" pitchFamily="18" charset="0"/>
                <a:ea typeface="Calibri" panose="020F0502020204030204" pitchFamily="34" charset="0"/>
                <a:cs typeface="Times New Roman" panose="02020603050405020304" pitchFamily="18" charset="0"/>
              </a:rPr>
              <a:t>Through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project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interactions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students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staff  </a:t>
            </a:r>
            <a:r>
              <a:rPr lang="ro-RO" sz="1600" dirty="0" err="1">
                <a:latin typeface="Times New Roman" panose="02020603050405020304" pitchFamily="18" charset="0"/>
                <a:ea typeface="Calibri" panose="020F0502020204030204" pitchFamily="34" charset="0"/>
                <a:cs typeface="Times New Roman" panose="02020603050405020304" pitchFamily="18" charset="0"/>
              </a:rPr>
              <a:t>develop</a:t>
            </a:r>
            <a:r>
              <a:rPr lang="en-US" sz="1600" dirty="0" err="1">
                <a:latin typeface="Times New Roman" panose="02020603050405020304" pitchFamily="18" charset="0"/>
                <a:ea typeface="Calibri" panose="020F0502020204030204" pitchFamily="34" charset="0"/>
                <a:cs typeface="Times New Roman" panose="02020603050405020304" pitchFamily="18" charset="0"/>
              </a:rPr>
              <a:t>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following</a:t>
            </a:r>
            <a:r>
              <a:rPr lang="ro-RO" sz="1600" dirty="0">
                <a:latin typeface="Times New Roman" panose="02020603050405020304" pitchFamily="18" charset="0"/>
                <a:ea typeface="Calibri" panose="020F0502020204030204" pitchFamily="34" charset="0"/>
                <a:cs typeface="Times New Roman" panose="02020603050405020304" pitchFamily="18" charset="0"/>
              </a:rPr>
              <a:t> relevant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high</a:t>
            </a:r>
            <a:r>
              <a:rPr lang="ro-RO" sz="1600" dirty="0">
                <a:latin typeface="Times New Roman" panose="02020603050405020304" pitchFamily="18" charset="0"/>
                <a:ea typeface="Calibri" panose="020F0502020204030204" pitchFamily="34" charset="0"/>
                <a:cs typeface="Times New Roman" panose="02020603050405020304" pitchFamily="18" charset="0"/>
              </a:rPr>
              <a:t>-quality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skills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competences:intercultural</a:t>
            </a:r>
            <a:r>
              <a:rPr lang="ro-RO" sz="1600" dirty="0">
                <a:latin typeface="Times New Roman" panose="02020603050405020304" pitchFamily="18" charset="0"/>
                <a:ea typeface="Calibri" panose="020F0502020204030204" pitchFamily="34" charset="0"/>
                <a:cs typeface="Times New Roman" panose="02020603050405020304" pitchFamily="18" charset="0"/>
              </a:rPr>
              <a:t>, soci</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ro-RO" sz="1600" dirty="0">
                <a:latin typeface="Times New Roman" panose="02020603050405020304" pitchFamily="18" charset="0"/>
                <a:ea typeface="Calibri" panose="020F0502020204030204" pitchFamily="34" charset="0"/>
                <a:cs typeface="Times New Roman" panose="02020603050405020304" pitchFamily="18" charset="0"/>
              </a:rPr>
              <a:t>al,civic,digital,language skills ,literacy and cultural awareness</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p>
          <a:p>
            <a:pPr>
              <a:lnSpc>
                <a:spcPct val="107000"/>
              </a:lnSpc>
              <a:spcAft>
                <a:spcPts val="800"/>
              </a:spcAft>
            </a:pPr>
            <a:r>
              <a:rPr lang="ro-RO" sz="1600" dirty="0" err="1">
                <a:latin typeface="Times New Roman" panose="02020603050405020304" pitchFamily="18" charset="0"/>
                <a:ea typeface="Calibri" panose="020F0502020204030204" pitchFamily="34" charset="0"/>
                <a:cs typeface="Times New Roman" panose="02020603050405020304" pitchFamily="18" charset="0"/>
              </a:rPr>
              <a:t>Through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innovative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integrated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approaches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students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learn</a:t>
            </a:r>
            <a:r>
              <a:rPr lang="en-US" sz="1600" dirty="0">
                <a:latin typeface="Times New Roman" panose="02020603050405020304" pitchFamily="18" charset="0"/>
                <a:ea typeface="Calibri" panose="020F0502020204030204" pitchFamily="34" charset="0"/>
                <a:cs typeface="Times New Roman" panose="02020603050405020304" pitchFamily="18" charset="0"/>
              </a:rPr>
              <a:t>t</a:t>
            </a:r>
            <a:r>
              <a:rPr lang="ro-RO" sz="1600" dirty="0">
                <a:latin typeface="Times New Roman" panose="02020603050405020304" pitchFamily="18" charset="0"/>
                <a:ea typeface="Calibri" panose="020F0502020204030204" pitchFamily="34" charset="0"/>
                <a:cs typeface="Times New Roman" panose="02020603050405020304" pitchFamily="18" charset="0"/>
              </a:rPr>
              <a:t> in a more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interesting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way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gain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new</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experience</a:t>
            </a:r>
            <a:r>
              <a:rPr lang="ro-RO" sz="1600" dirty="0">
                <a:latin typeface="Times New Roman" panose="02020603050405020304" pitchFamily="18" charset="0"/>
                <a:ea typeface="Calibri" panose="020F0502020204030204" pitchFamily="34" charset="0"/>
                <a:cs typeface="Times New Roman" panose="02020603050405020304" pitchFamily="18" charset="0"/>
              </a:rPr>
              <a:t> in a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practical</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way</a:t>
            </a:r>
            <a:r>
              <a:rPr lang="ro-RO" sz="1600" dirty="0">
                <a:latin typeface="Times New Roman" panose="02020603050405020304" pitchFamily="18" charset="0"/>
                <a:ea typeface="Calibri" panose="020F0502020204030204" pitchFamily="34" charset="0"/>
                <a:cs typeface="Times New Roman" panose="02020603050405020304" pitchFamily="18" charset="0"/>
              </a:rPr>
              <a:t>.</a:t>
            </a:r>
            <a:r>
              <a:rPr lang="en-US" sz="1600" dirty="0">
                <a:latin typeface="Times New Roman" panose="02020603050405020304" pitchFamily="18" charset="0"/>
                <a:ea typeface="Calibri" panose="020F0502020204030204" pitchFamily="34" charset="0"/>
                <a:cs typeface="Times New Roman" panose="02020603050405020304" pitchFamily="18" charset="0"/>
              </a:rPr>
              <a:t> The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project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use</a:t>
            </a:r>
            <a:r>
              <a:rPr lang="en-US" sz="1600" dirty="0">
                <a:latin typeface="Times New Roman" panose="02020603050405020304" pitchFamily="18" charset="0"/>
                <a:ea typeface="Calibri" panose="020F0502020204030204" pitchFamily="34" charset="0"/>
                <a:cs typeface="Times New Roman" panose="02020603050405020304" pitchFamily="18" charset="0"/>
              </a:rPr>
              <a:t>d</a:t>
            </a:r>
            <a:r>
              <a:rPr lang="ro-RO" sz="1600" dirty="0">
                <a:latin typeface="Times New Roman" panose="02020603050405020304" pitchFamily="18" charset="0"/>
                <a:ea typeface="Calibri" panose="020F0502020204030204" pitchFamily="34" charset="0"/>
                <a:cs typeface="Times New Roman" panose="02020603050405020304" pitchFamily="18" charset="0"/>
              </a:rPr>
              <a:t> inter-</a:t>
            </a:r>
            <a:r>
              <a:rPr lang="ro-RO" sz="1600" dirty="0" err="1">
                <a:latin typeface="Times New Roman" panose="02020603050405020304" pitchFamily="18" charset="0"/>
                <a:ea typeface="Calibri" panose="020F0502020204030204" pitchFamily="34" charset="0"/>
                <a:cs typeface="Times New Roman" panose="02020603050405020304" pitchFamily="18" charset="0"/>
              </a:rPr>
              <a:t>disciplinary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approaches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aim</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wa</a:t>
            </a:r>
            <a:r>
              <a:rPr lang="ro-RO" sz="1600" dirty="0">
                <a:latin typeface="Times New Roman" panose="02020603050405020304" pitchFamily="18" charset="0"/>
                <a:ea typeface="Calibri" panose="020F0502020204030204" pitchFamily="34" charset="0"/>
                <a:cs typeface="Times New Roman" panose="02020603050405020304" pitchFamily="18" charset="0"/>
              </a:rPr>
              <a:t>s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show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students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that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knowledge</a:t>
            </a:r>
            <a:r>
              <a:rPr lang="ro-RO" sz="1600" dirty="0">
                <a:latin typeface="Times New Roman" panose="02020603050405020304" pitchFamily="18" charset="0"/>
                <a:ea typeface="Calibri" panose="020F0502020204030204" pitchFamily="34" charset="0"/>
                <a:cs typeface="Times New Roman" panose="02020603050405020304" pitchFamily="18" charset="0"/>
              </a:rPr>
              <a:t> of </a:t>
            </a:r>
            <a:r>
              <a:rPr lang="ro-RO" sz="1600" dirty="0" err="1">
                <a:latin typeface="Times New Roman" panose="02020603050405020304" pitchFamily="18" charset="0"/>
                <a:ea typeface="Calibri" panose="020F0502020204030204" pitchFamily="34" charset="0"/>
                <a:cs typeface="Times New Roman" panose="02020603050405020304" pitchFamily="18" charset="0"/>
              </a:rPr>
              <a:t>different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subjects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err="1">
                <a:latin typeface="Times New Roman" panose="02020603050405020304" pitchFamily="18" charset="0"/>
                <a:ea typeface="Calibri" panose="020F0502020204030204" pitchFamily="34" charset="0"/>
                <a:cs typeface="Times New Roman" panose="02020603050405020304" pitchFamily="18" charset="0"/>
              </a:rPr>
              <a:t>wa</a:t>
            </a:r>
            <a:r>
              <a:rPr lang="ro-RO" sz="1600" dirty="0">
                <a:latin typeface="Times New Roman" panose="02020603050405020304" pitchFamily="18" charset="0"/>
                <a:ea typeface="Calibri" panose="020F0502020204030204" pitchFamily="34" charset="0"/>
                <a:cs typeface="Times New Roman" panose="02020603050405020304" pitchFamily="18" charset="0"/>
              </a:rPr>
              <a:t>s </a:t>
            </a:r>
            <a:r>
              <a:rPr lang="ro-RO" sz="1600" dirty="0" err="1">
                <a:latin typeface="Times New Roman" panose="02020603050405020304" pitchFamily="18" charset="0"/>
                <a:ea typeface="Calibri" panose="020F0502020204030204" pitchFamily="34" charset="0"/>
                <a:cs typeface="Times New Roman" panose="02020603050405020304" pitchFamily="18" charset="0"/>
              </a:rPr>
              <a:t>used</a:t>
            </a:r>
            <a:r>
              <a:rPr lang="ro-RO" sz="1600" dirty="0">
                <a:latin typeface="Times New Roman" panose="02020603050405020304" pitchFamily="18" charset="0"/>
                <a:ea typeface="Calibri" panose="020F0502020204030204" pitchFamily="34" charset="0"/>
                <a:cs typeface="Times New Roman" panose="02020603050405020304" pitchFamily="18" charset="0"/>
              </a:rPr>
              <a:t> in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every</a:t>
            </a:r>
            <a:r>
              <a:rPr lang="ro-RO" sz="1600" dirty="0">
                <a:latin typeface="Times New Roman" panose="02020603050405020304" pitchFamily="18" charset="0"/>
                <a:ea typeface="Calibri" panose="020F0502020204030204" pitchFamily="34" charset="0"/>
                <a:cs typeface="Times New Roman" panose="02020603050405020304" pitchFamily="18" charset="0"/>
              </a:rPr>
              <a:t> aspect of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their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everyday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lives.The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results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en-US" sz="1600" dirty="0">
                <a:latin typeface="Times New Roman" panose="02020603050405020304" pitchFamily="18" charset="0"/>
                <a:ea typeface="Calibri" panose="020F0502020204030204" pitchFamily="34" charset="0"/>
                <a:cs typeface="Times New Roman" panose="02020603050405020304" pitchFamily="18" charset="0"/>
              </a:rPr>
              <a:t>w</a:t>
            </a:r>
            <a:r>
              <a:rPr lang="ro-RO" sz="1600" dirty="0">
                <a:latin typeface="Times New Roman" panose="02020603050405020304" pitchFamily="18" charset="0"/>
                <a:ea typeface="Calibri" panose="020F0502020204030204" pitchFamily="34" charset="0"/>
                <a:cs typeface="Times New Roman" panose="02020603050405020304" pitchFamily="18" charset="0"/>
              </a:rPr>
              <a:t>e</a:t>
            </a:r>
            <a:r>
              <a:rPr lang="en-US" sz="1600" dirty="0">
                <a:latin typeface="Times New Roman" panose="02020603050405020304" pitchFamily="18" charset="0"/>
                <a:ea typeface="Calibri" panose="020F0502020204030204" pitchFamily="34" charset="0"/>
                <a:cs typeface="Times New Roman" panose="02020603050405020304" pitchFamily="18" charset="0"/>
              </a:rPr>
              <a:t>re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tangible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ones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seen</a:t>
            </a:r>
            <a:r>
              <a:rPr lang="ro-RO" sz="1600" dirty="0">
                <a:latin typeface="Times New Roman" panose="02020603050405020304" pitchFamily="18" charset="0"/>
                <a:ea typeface="Calibri" panose="020F0502020204030204" pitchFamily="34" charset="0"/>
                <a:cs typeface="Times New Roman" panose="02020603050405020304" pitchFamily="18" charset="0"/>
              </a:rPr>
              <a:t> in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final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products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intangible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ones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given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attitudes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skills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competences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that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participants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acquire</a:t>
            </a:r>
            <a:r>
              <a:rPr lang="en-US" sz="1600" dirty="0">
                <a:latin typeface="Times New Roman" panose="02020603050405020304" pitchFamily="18" charset="0"/>
                <a:ea typeface="Calibri" panose="020F0502020204030204" pitchFamily="34" charset="0"/>
                <a:cs typeface="Times New Roman" panose="02020603050405020304" pitchFamily="18" charset="0"/>
              </a:rPr>
              <a:t>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that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will</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useful</a:t>
            </a:r>
            <a:r>
              <a:rPr lang="ro-RO" sz="1600" dirty="0">
                <a:latin typeface="Times New Roman" panose="02020603050405020304" pitchFamily="18" charset="0"/>
                <a:ea typeface="Calibri" panose="020F0502020204030204" pitchFamily="34" charset="0"/>
                <a:cs typeface="Times New Roman" panose="02020603050405020304" pitchFamily="18" charset="0"/>
              </a:rPr>
              <a:t> in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their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lives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careers</a:t>
            </a:r>
            <a:r>
              <a:rPr lang="ro-RO" sz="1600" dirty="0">
                <a:latin typeface="Times New Roman" panose="02020603050405020304" pitchFamily="18" charset="0"/>
                <a:ea typeface="Calibri" panose="020F0502020204030204" pitchFamily="34" charset="0"/>
                <a:cs typeface="Times New Roman" panose="02020603050405020304" pitchFamily="18" charset="0"/>
              </a:rPr>
              <a:t>, in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this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globalised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world</a:t>
            </a:r>
            <a:r>
              <a:rPr lang="ro-RO" sz="1600" dirty="0">
                <a:latin typeface="Times New Roman" panose="02020603050405020304" pitchFamily="18" charset="0"/>
                <a:ea typeface="Calibri" panose="020F0502020204030204" pitchFamily="34" charset="0"/>
                <a:cs typeface="Times New Roman" panose="02020603050405020304" pitchFamily="18" charset="0"/>
              </a:rPr>
              <a:t>.</a:t>
            </a:r>
            <a:endParaRPr lang="en-US" sz="1600" dirty="0">
              <a:latin typeface="Times New Roman" panose="02020603050405020304" pitchFamily="18" charset="0"/>
              <a:ea typeface="Calibri" panose="020F0502020204030204" pitchFamily="34" charset="0"/>
              <a:cs typeface="Times New Roman" panose="02020603050405020304" pitchFamily="18" charset="0"/>
            </a:endParaRPr>
          </a:p>
          <a:p>
            <a:pPr>
              <a:lnSpc>
                <a:spcPct val="107000"/>
              </a:lnSpc>
              <a:spcAft>
                <a:spcPts val="800"/>
              </a:spcAft>
            </a:pPr>
            <a:r>
              <a:rPr lang="en-US" sz="1600" dirty="0">
                <a:latin typeface="Times New Roman" panose="02020603050405020304" pitchFamily="18" charset="0"/>
                <a:ea typeface="Calibri" panose="020F0502020204030204" pitchFamily="34" charset="0"/>
                <a:cs typeface="Times New Roman" panose="02020603050405020304" pitchFamily="18" charset="0"/>
              </a:rPr>
              <a:t>These were the most important aspects and objectives of this project that were successfully achieved during the second project’s meeting in Greece.</a:t>
            </a:r>
            <a:endParaRPr lang="ro-RO" sz="1600" dirty="0">
              <a:latin typeface="Times New Roman" panose="02020603050405020304" pitchFamily="18" charset="0"/>
              <a:ea typeface="Calibri" panose="020F0502020204030204" pitchFamily="34" charset="0"/>
              <a:cs typeface="Times New Roman" panose="02020603050405020304" pitchFamily="18" charset="0"/>
            </a:endParaRPr>
          </a:p>
          <a:p>
            <a:endParaRPr lang="ro-RO" sz="16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98A40B55-A05C-412A-B161-DBFD5129292B}"/>
              </a:ext>
            </a:extLst>
          </p:cNvPr>
          <p:cNvPicPr>
            <a:picLocks noChangeAspect="1"/>
          </p:cNvPicPr>
          <p:nvPr/>
        </p:nvPicPr>
        <p:blipFill>
          <a:blip r:embed="rId2"/>
          <a:stretch>
            <a:fillRect/>
          </a:stretch>
        </p:blipFill>
        <p:spPr>
          <a:xfrm>
            <a:off x="4351639" y="3867631"/>
            <a:ext cx="3488721" cy="2350270"/>
          </a:xfrm>
          <a:prstGeom prst="rect">
            <a:avLst/>
          </a:prstGeom>
        </p:spPr>
      </p:pic>
      <p:pic>
        <p:nvPicPr>
          <p:cNvPr id="5" name="Picture 4">
            <a:extLst>
              <a:ext uri="{FF2B5EF4-FFF2-40B4-BE49-F238E27FC236}">
                <a16:creationId xmlns:a16="http://schemas.microsoft.com/office/drawing/2014/main" id="{34D93AD9-EBDD-4C57-B543-D74B2CE0CB75}"/>
              </a:ext>
            </a:extLst>
          </p:cNvPr>
          <p:cNvPicPr>
            <a:picLocks noChangeAspect="1"/>
          </p:cNvPicPr>
          <p:nvPr/>
        </p:nvPicPr>
        <p:blipFill>
          <a:blip r:embed="rId3"/>
          <a:stretch>
            <a:fillRect/>
          </a:stretch>
        </p:blipFill>
        <p:spPr>
          <a:xfrm>
            <a:off x="1036810" y="3914388"/>
            <a:ext cx="3027978" cy="2303512"/>
          </a:xfrm>
          <a:prstGeom prst="rect">
            <a:avLst/>
          </a:prstGeom>
        </p:spPr>
      </p:pic>
      <p:pic>
        <p:nvPicPr>
          <p:cNvPr id="6" name="Picture 5">
            <a:extLst>
              <a:ext uri="{FF2B5EF4-FFF2-40B4-BE49-F238E27FC236}">
                <a16:creationId xmlns:a16="http://schemas.microsoft.com/office/drawing/2014/main" id="{657AB3BA-A52C-4340-807E-9D9574786D77}"/>
              </a:ext>
            </a:extLst>
          </p:cNvPr>
          <p:cNvPicPr>
            <a:picLocks noChangeAspect="1"/>
          </p:cNvPicPr>
          <p:nvPr/>
        </p:nvPicPr>
        <p:blipFill>
          <a:blip r:embed="rId4"/>
          <a:stretch>
            <a:fillRect/>
          </a:stretch>
        </p:blipFill>
        <p:spPr>
          <a:xfrm>
            <a:off x="8008766" y="3867630"/>
            <a:ext cx="3345034" cy="2431473"/>
          </a:xfrm>
          <a:prstGeom prst="rect">
            <a:avLst/>
          </a:prstGeom>
        </p:spPr>
      </p:pic>
      <p:sp>
        <p:nvSpPr>
          <p:cNvPr id="7" name="TextBox 6">
            <a:extLst>
              <a:ext uri="{FF2B5EF4-FFF2-40B4-BE49-F238E27FC236}">
                <a16:creationId xmlns:a16="http://schemas.microsoft.com/office/drawing/2014/main" id="{80CD5E4D-08EE-4726-8328-B1EE8D22F400}"/>
              </a:ext>
            </a:extLst>
          </p:cNvPr>
          <p:cNvSpPr txBox="1"/>
          <p:nvPr/>
        </p:nvSpPr>
        <p:spPr>
          <a:xfrm>
            <a:off x="1036810" y="6217900"/>
            <a:ext cx="10118379" cy="338554"/>
          </a:xfrm>
          <a:prstGeom prst="rect">
            <a:avLst/>
          </a:prstGeom>
          <a:noFill/>
        </p:spPr>
        <p:txBody>
          <a:bodyPr wrap="square" rtlCol="0">
            <a:spAutoFit/>
          </a:bodyPr>
          <a:lstStyle/>
          <a:p>
            <a:r>
              <a:rPr lang="en-US" sz="1600" dirty="0">
                <a:latin typeface="Times New Roman" panose="02020603050405020304" pitchFamily="18" charset="0"/>
                <a:cs typeface="Times New Roman" panose="02020603050405020304" pitchFamily="18" charset="0"/>
              </a:rPr>
              <a:t>Presentation made by Daniela Florentina </a:t>
            </a:r>
            <a:r>
              <a:rPr lang="en-US" sz="1600" dirty="0" err="1">
                <a:latin typeface="Times New Roman" panose="02020603050405020304" pitchFamily="18" charset="0"/>
                <a:cs typeface="Times New Roman" panose="02020603050405020304" pitchFamily="18" charset="0"/>
              </a:rPr>
              <a:t>Cismaru</a:t>
            </a:r>
            <a:r>
              <a:rPr lang="en-US" sz="1600" dirty="0">
                <a:latin typeface="Times New Roman" panose="02020603050405020304" pitchFamily="18" charset="0"/>
                <a:cs typeface="Times New Roman" panose="02020603050405020304" pitchFamily="18" charset="0"/>
              </a:rPr>
              <a:t>, member of the Romanian project team</a:t>
            </a:r>
            <a:endParaRPr lang="ro-RO" sz="16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495611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654B006-B9B0-4D2B-9F04-43487D390188}"/>
              </a:ext>
            </a:extLst>
          </p:cNvPr>
          <p:cNvSpPr/>
          <p:nvPr/>
        </p:nvSpPr>
        <p:spPr>
          <a:xfrm>
            <a:off x="3048000" y="2274838"/>
            <a:ext cx="6096000" cy="2308324"/>
          </a:xfrm>
          <a:prstGeom prst="rect">
            <a:avLst/>
          </a:prstGeom>
        </p:spPr>
        <p:txBody>
          <a:bodyPr>
            <a:spAutoFit/>
          </a:bodyPr>
          <a:lstStyle/>
          <a:p>
            <a:pPr lvl="0" algn="just"/>
            <a:r>
              <a:rPr lang="en-US"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rPr>
              <a:t>"This project has been funded with support from the European Commission. This publication reflects the views only of the author, and the Commission cannot be held responsible for any use which may be made of the information contained therein."</a:t>
            </a:r>
            <a:endParaRPr lang="ro-RO" sz="2400" b="1" dirty="0">
              <a:solidFill>
                <a:prstClr val="black"/>
              </a:solidFill>
              <a:latin typeface="Times New Roman" panose="02020603050405020304" pitchFamily="18" charset="0"/>
              <a:ea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66531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just"/>
            <a:r>
              <a:rPr lang="en-US" sz="1600" dirty="0">
                <a:latin typeface="Times New Roman" panose="02020603050405020304" pitchFamily="18" charset="0"/>
                <a:cs typeface="Times New Roman" panose="02020603050405020304" pitchFamily="18" charset="0"/>
              </a:rPr>
              <a:t>Introducing ourselves. Sharing our experience in Greece. Presenting the project’s objectives.</a:t>
            </a:r>
          </a:p>
        </p:txBody>
      </p:sp>
      <p:sp>
        <p:nvSpPr>
          <p:cNvPr id="3" name="Content Placeholder 2"/>
          <p:cNvSpPr>
            <a:spLocks noGrp="1"/>
          </p:cNvSpPr>
          <p:nvPr>
            <p:ph idx="1"/>
          </p:nvPr>
        </p:nvSpPr>
        <p:spPr/>
        <p:txBody>
          <a:bodyPr>
            <a:normAutofit/>
          </a:bodyPr>
          <a:lstStyle/>
          <a:p>
            <a:r>
              <a:rPr lang="en-US" sz="1600" dirty="0">
                <a:latin typeface="Times New Roman" panose="02020603050405020304" pitchFamily="18" charset="0"/>
                <a:cs typeface="Times New Roman" panose="02020603050405020304" pitchFamily="18" charset="0"/>
              </a:rPr>
              <a:t>On the 3</a:t>
            </a:r>
            <a:r>
              <a:rPr lang="en-US" sz="1600" baseline="30000" dirty="0">
                <a:latin typeface="Times New Roman" panose="02020603050405020304" pitchFamily="18" charset="0"/>
                <a:cs typeface="Times New Roman" panose="02020603050405020304" pitchFamily="18" charset="0"/>
              </a:rPr>
              <a:t>rd</a:t>
            </a:r>
            <a:r>
              <a:rPr lang="en-US" sz="1600" dirty="0">
                <a:latin typeface="Times New Roman" panose="02020603050405020304" pitchFamily="18" charset="0"/>
                <a:cs typeface="Times New Roman" panose="02020603050405020304" pitchFamily="18" charset="0"/>
              </a:rPr>
              <a:t> of June 2019 a group of eight people : two teachers and six students  proudly shared their beautiful experience in Greece to ninety students, gymnasium graders from </a:t>
            </a:r>
            <a:r>
              <a:rPr lang="en-US" sz="1600" dirty="0" err="1">
                <a:latin typeface="Times New Roman" panose="02020603050405020304" pitchFamily="18" charset="0"/>
                <a:cs typeface="Times New Roman" panose="02020603050405020304" pitchFamily="18" charset="0"/>
              </a:rPr>
              <a:t>Colegiul</a:t>
            </a:r>
            <a:r>
              <a:rPr lang="en-US" sz="1600" dirty="0">
                <a:latin typeface="Times New Roman" panose="02020603050405020304" pitchFamily="18" charset="0"/>
                <a:cs typeface="Times New Roman" panose="02020603050405020304" pitchFamily="18" charset="0"/>
              </a:rPr>
              <a:t> National “ Ion Luca </a:t>
            </a:r>
            <a:r>
              <a:rPr lang="en-US" sz="1600" dirty="0" err="1">
                <a:latin typeface="Times New Roman" panose="02020603050405020304" pitchFamily="18" charset="0"/>
                <a:cs typeface="Times New Roman" panose="02020603050405020304" pitchFamily="18" charset="0"/>
              </a:rPr>
              <a:t>Caragiale</a:t>
            </a:r>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Moreni</a:t>
            </a:r>
            <a:r>
              <a:rPr lang="en-US" sz="1600" dirty="0">
                <a:latin typeface="Times New Roman" panose="02020603050405020304" pitchFamily="18" charset="0"/>
                <a:cs typeface="Times New Roman" panose="02020603050405020304" pitchFamily="18" charset="0"/>
              </a:rPr>
              <a:t>.</a:t>
            </a:r>
          </a:p>
          <a:p>
            <a:endParaRPr lang="en-US" sz="1600"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6822" y="2807208"/>
            <a:ext cx="2898240" cy="2933192"/>
          </a:xfrm>
          <a:prstGeom prst="rect">
            <a:avLst/>
          </a:prstGeom>
        </p:spPr>
      </p:pic>
      <p:pic>
        <p:nvPicPr>
          <p:cNvPr id="6" name="Picture 5">
            <a:extLst>
              <a:ext uri="{FF2B5EF4-FFF2-40B4-BE49-F238E27FC236}">
                <a16:creationId xmlns:a16="http://schemas.microsoft.com/office/drawing/2014/main" id="{A5B702E9-7B7F-4EE0-8EE0-30EC7D3F5081}"/>
              </a:ext>
            </a:extLst>
          </p:cNvPr>
          <p:cNvPicPr>
            <a:picLocks noChangeAspect="1"/>
          </p:cNvPicPr>
          <p:nvPr/>
        </p:nvPicPr>
        <p:blipFill>
          <a:blip r:embed="rId3"/>
          <a:stretch>
            <a:fillRect/>
          </a:stretch>
        </p:blipFill>
        <p:spPr>
          <a:xfrm>
            <a:off x="7033823" y="2807207"/>
            <a:ext cx="3835068" cy="2933193"/>
          </a:xfrm>
          <a:prstGeom prst="rect">
            <a:avLst/>
          </a:prstGeom>
        </p:spPr>
      </p:pic>
      <p:pic>
        <p:nvPicPr>
          <p:cNvPr id="8" name="Picture 7">
            <a:extLst>
              <a:ext uri="{FF2B5EF4-FFF2-40B4-BE49-F238E27FC236}">
                <a16:creationId xmlns:a16="http://schemas.microsoft.com/office/drawing/2014/main" id="{5CDAD76A-5564-43D7-A14C-37D7DF98A695}"/>
              </a:ext>
            </a:extLst>
          </p:cNvPr>
          <p:cNvPicPr>
            <a:picLocks noChangeAspect="1"/>
          </p:cNvPicPr>
          <p:nvPr/>
        </p:nvPicPr>
        <p:blipFill>
          <a:blip r:embed="rId4"/>
          <a:stretch>
            <a:fillRect/>
          </a:stretch>
        </p:blipFill>
        <p:spPr>
          <a:xfrm>
            <a:off x="838199" y="2807207"/>
            <a:ext cx="3079861" cy="2948849"/>
          </a:xfrm>
          <a:prstGeom prst="rect">
            <a:avLst/>
          </a:prstGeom>
        </p:spPr>
      </p:pic>
    </p:spTree>
    <p:extLst>
      <p:ext uri="{BB962C8B-B14F-4D97-AF65-F5344CB8AC3E}">
        <p14:creationId xmlns:p14="http://schemas.microsoft.com/office/powerpoint/2010/main" val="35535048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solidFill>
                  <a:prstClr val="black"/>
                </a:solidFill>
                <a:latin typeface="Times New Roman" panose="02020603050405020304" pitchFamily="18" charset="0"/>
                <a:cs typeface="Times New Roman" panose="02020603050405020304" pitchFamily="18" charset="0"/>
              </a:rPr>
              <a:t>Introducing ourselves. Sharing our experience in Greece. Presenting the project’s objectives.</a:t>
            </a:r>
            <a:endParaRPr lang="en-US"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1471090" y="1984664"/>
            <a:ext cx="3581552" cy="2564476"/>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06540" y="1461294"/>
            <a:ext cx="4747260" cy="3087846"/>
          </a:xfrm>
          <a:prstGeom prst="rect">
            <a:avLst/>
          </a:prstGeom>
        </p:spPr>
      </p:pic>
      <p:pic>
        <p:nvPicPr>
          <p:cNvPr id="6" name="Picture 5">
            <a:extLst>
              <a:ext uri="{FF2B5EF4-FFF2-40B4-BE49-F238E27FC236}">
                <a16:creationId xmlns:a16="http://schemas.microsoft.com/office/drawing/2014/main" id="{641D295C-A79A-4D51-B388-35FB3BB589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02379" y="4205052"/>
            <a:ext cx="4425054" cy="2564477"/>
          </a:xfrm>
          <a:prstGeom prst="rect">
            <a:avLst/>
          </a:prstGeom>
        </p:spPr>
      </p:pic>
    </p:spTree>
    <p:extLst>
      <p:ext uri="{BB962C8B-B14F-4D97-AF65-F5344CB8AC3E}">
        <p14:creationId xmlns:p14="http://schemas.microsoft.com/office/powerpoint/2010/main" val="438335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1600" dirty="0">
                <a:solidFill>
                  <a:prstClr val="black"/>
                </a:solidFill>
                <a:latin typeface="Times New Roman" panose="02020603050405020304" pitchFamily="18" charset="0"/>
                <a:cs typeface="Times New Roman" panose="02020603050405020304" pitchFamily="18" charset="0"/>
              </a:rPr>
              <a:t> Sharing our experience in Greece. Presenting the project’s objectives. Final products’ presentation.</a:t>
            </a:r>
            <a:endParaRPr lang="en-US" dirty="0"/>
          </a:p>
        </p:txBody>
      </p:sp>
      <p:sp>
        <p:nvSpPr>
          <p:cNvPr id="3" name="Content Placeholder 2"/>
          <p:cNvSpPr>
            <a:spLocks noGrp="1"/>
          </p:cNvSpPr>
          <p:nvPr>
            <p:ph idx="1"/>
          </p:nvPr>
        </p:nvSpPr>
        <p:spPr/>
        <p:txBody>
          <a:bodyPr>
            <a:normAutofit/>
          </a:bodyPr>
          <a:lstStyle/>
          <a:p>
            <a:pPr marL="0" indent="0" algn="just">
              <a:buNone/>
            </a:pPr>
            <a:r>
              <a:rPr lang="en-US" sz="1600" dirty="0">
                <a:latin typeface="Times New Roman" panose="02020603050405020304" pitchFamily="18" charset="0"/>
                <a:cs typeface="Times New Roman" panose="02020603050405020304" pitchFamily="18" charset="0"/>
              </a:rPr>
              <a:t>The students introduced themselves and started presenting ,in turns, the final products that they worked on together with their friends from Spain, Portugal, Italy and Greece. They also emphasized the project’s main objective: to </a:t>
            </a:r>
            <a:r>
              <a:rPr lang="ro-RO" sz="1600" dirty="0">
                <a:latin typeface="Times New Roman" panose="02020603050405020304" pitchFamily="18" charset="0"/>
                <a:cs typeface="Times New Roman" panose="02020603050405020304" pitchFamily="18" charset="0"/>
              </a:rPr>
              <a:t>develop high-quality skills and competences:</a:t>
            </a:r>
            <a:r>
              <a:rPr lang="en-US" sz="1600" dirty="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intercultural, social,</a:t>
            </a:r>
            <a:r>
              <a:rPr lang="en-US" sz="1600" dirty="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civic,digital,language skills ,</a:t>
            </a:r>
            <a:r>
              <a:rPr lang="en-US" sz="1600" dirty="0">
                <a:latin typeface="Times New Roman" panose="02020603050405020304" pitchFamily="18" charset="0"/>
                <a:cs typeface="Times New Roman" panose="02020603050405020304" pitchFamily="18" charset="0"/>
              </a:rPr>
              <a:t> </a:t>
            </a:r>
            <a:r>
              <a:rPr lang="ro-RO" sz="1600" dirty="0">
                <a:latin typeface="Times New Roman" panose="02020603050405020304" pitchFamily="18" charset="0"/>
                <a:cs typeface="Times New Roman" panose="02020603050405020304" pitchFamily="18" charset="0"/>
              </a:rPr>
              <a:t>literacy and cultural awareness. </a:t>
            </a:r>
            <a:endParaRPr lang="en-US" sz="1600" dirty="0">
              <a:solidFill>
                <a:srgbClr val="FF0000"/>
              </a:solidFill>
              <a:latin typeface="Times New Roman" panose="02020603050405020304" pitchFamily="18" charset="0"/>
              <a:cs typeface="Times New Roman" panose="02020603050405020304" pitchFamily="18" charset="0"/>
            </a:endParaRPr>
          </a:p>
          <a:p>
            <a:pPr marL="0" indent="0" algn="just">
              <a:buNone/>
            </a:pPr>
            <a:endParaRPr lang="en-US" sz="1600" dirty="0">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8700" y="2845308"/>
            <a:ext cx="4983480" cy="3512312"/>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02680" y="2807208"/>
            <a:ext cx="5151120" cy="3504692"/>
          </a:xfrm>
          <a:prstGeom prst="rect">
            <a:avLst/>
          </a:prstGeom>
        </p:spPr>
      </p:pic>
    </p:spTree>
    <p:extLst>
      <p:ext uri="{BB962C8B-B14F-4D97-AF65-F5344CB8AC3E}">
        <p14:creationId xmlns:p14="http://schemas.microsoft.com/office/powerpoint/2010/main" val="35106580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DB1D5B-BC7E-49B7-86F9-06D00EBC3FBD}"/>
              </a:ext>
            </a:extLst>
          </p:cNvPr>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FINAL PRODUCTS. POWERPOINT PRESENTATION ON ‘LANDSCAPE IN SONGS’</a:t>
            </a:r>
          </a:p>
        </p:txBody>
      </p:sp>
      <p:sp>
        <p:nvSpPr>
          <p:cNvPr id="3" name="Content Placeholder 2">
            <a:extLst>
              <a:ext uri="{FF2B5EF4-FFF2-40B4-BE49-F238E27FC236}">
                <a16:creationId xmlns:a16="http://schemas.microsoft.com/office/drawing/2014/main" id="{422DF09B-FC30-4C6B-8E40-AE1771D9E553}"/>
              </a:ext>
            </a:extLst>
          </p:cNvPr>
          <p:cNvSpPr>
            <a:spLocks noGrp="1"/>
          </p:cNvSpPr>
          <p:nvPr>
            <p:ph idx="1"/>
          </p:nvPr>
        </p:nvSpPr>
        <p:spPr/>
        <p:txBody>
          <a:bodyPr>
            <a:normAutofit/>
          </a:bodyPr>
          <a:lstStyle/>
          <a:p>
            <a:r>
              <a:rPr lang="en-US" sz="1600" dirty="0">
                <a:latin typeface="Times New Roman" panose="02020603050405020304" pitchFamily="18" charset="0"/>
                <a:cs typeface="Times New Roman" panose="02020603050405020304" pitchFamily="18" charset="0"/>
              </a:rPr>
              <a:t>‘Landscape in songs’ is first final product’s presentation made by the Romanian students to their mates. They explained all the steps that were made in order to create it before  the meeting in Greece.</a:t>
            </a:r>
            <a:r>
              <a:rPr lang="en-US" sz="1600" dirty="0">
                <a:solidFill>
                  <a:srgbClr val="000000"/>
                </a:solidFill>
                <a:latin typeface="pg-1ff5"/>
              </a:rPr>
              <a:t> </a:t>
            </a:r>
            <a:r>
              <a:rPr lang="en-US" sz="1600" dirty="0">
                <a:latin typeface="Times New Roman" panose="02020603050405020304" pitchFamily="18" charset="0"/>
                <a:cs typeface="Times New Roman" panose="02020603050405020304" pitchFamily="18" charset="0"/>
              </a:rPr>
              <a:t>Students had to seek for eight songs related to landscape and nature. Students needed to analyze how :their country’s landscape and nature (mountains, lakes, rivers </a:t>
            </a:r>
            <a:r>
              <a:rPr lang="en-US" sz="1600" dirty="0" err="1">
                <a:latin typeface="Times New Roman" panose="02020603050405020304" pitchFamily="18" charset="0"/>
                <a:cs typeface="Times New Roman" panose="02020603050405020304" pitchFamily="18" charset="0"/>
              </a:rPr>
              <a:t>etc</a:t>
            </a:r>
            <a:r>
              <a:rPr lang="en-US" sz="1600" dirty="0">
                <a:latin typeface="Times New Roman" panose="02020603050405020304" pitchFamily="18" charset="0"/>
                <a:cs typeface="Times New Roman" panose="02020603050405020304" pitchFamily="18" charset="0"/>
              </a:rPr>
              <a:t>) are revealed in songs and how these forms of relief  influenced native people’s lives. The lyrics were both in the mother tongue and English and for each song they tried to say what each song expressed (the explanation was given in English).</a:t>
            </a:r>
          </a:p>
          <a:p>
            <a:endParaRPr lang="en-US" sz="1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35A29351-3992-4B9F-ACA0-1A8477942AA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0" y="3275734"/>
            <a:ext cx="4571999" cy="3428999"/>
          </a:xfrm>
          <a:prstGeom prst="rect">
            <a:avLst/>
          </a:prstGeom>
        </p:spPr>
      </p:pic>
      <p:pic>
        <p:nvPicPr>
          <p:cNvPr id="7" name="Picture 6">
            <a:extLst>
              <a:ext uri="{FF2B5EF4-FFF2-40B4-BE49-F238E27FC236}">
                <a16:creationId xmlns:a16="http://schemas.microsoft.com/office/drawing/2014/main" id="{A9FD8C7C-6683-461E-B8B3-5FEB4DE623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0699" y="3143484"/>
            <a:ext cx="3602183" cy="3373997"/>
          </a:xfrm>
          <a:prstGeom prst="rect">
            <a:avLst/>
          </a:prstGeom>
        </p:spPr>
      </p:pic>
    </p:spTree>
    <p:extLst>
      <p:ext uri="{BB962C8B-B14F-4D97-AF65-F5344CB8AC3E}">
        <p14:creationId xmlns:p14="http://schemas.microsoft.com/office/powerpoint/2010/main" val="34738198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445ED-1C69-4EC2-907D-071CFB750761}"/>
              </a:ext>
            </a:extLst>
          </p:cNvPr>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 THE SECOND FINAL PRODUCT ’’LANDSCAPE AND TRADITIONAL SONGS, DANCES AND CLOTHING “</a:t>
            </a:r>
          </a:p>
        </p:txBody>
      </p:sp>
      <p:sp>
        <p:nvSpPr>
          <p:cNvPr id="3" name="Content Placeholder 2">
            <a:extLst>
              <a:ext uri="{FF2B5EF4-FFF2-40B4-BE49-F238E27FC236}">
                <a16:creationId xmlns:a16="http://schemas.microsoft.com/office/drawing/2014/main" id="{C2AC5C2E-0FFD-4566-B02D-F16E1290BA0C}"/>
              </a:ext>
            </a:extLst>
          </p:cNvPr>
          <p:cNvSpPr>
            <a:spLocks noGrp="1"/>
          </p:cNvSpPr>
          <p:nvPr>
            <p:ph idx="1"/>
          </p:nvPr>
        </p:nvSpPr>
        <p:spPr/>
        <p:txBody>
          <a:bodyPr>
            <a:normAutofit/>
          </a:bodyPr>
          <a:lstStyle/>
          <a:p>
            <a:r>
              <a:rPr lang="en-US" sz="1600" dirty="0">
                <a:latin typeface="Times New Roman" panose="02020603050405020304" pitchFamily="18" charset="0"/>
                <a:cs typeface="Times New Roman" panose="02020603050405020304" pitchFamily="18" charset="0"/>
              </a:rPr>
              <a:t>This final product was structured into 4 different parts. That is why, we needed to create each at a time, not to combine them on the same presentation from the very beginning. In Greece, we  joined the first part for the 5 countries, then the second part for the five countries and, in the end, we joined all of them in the final product. </a:t>
            </a:r>
          </a:p>
          <a:p>
            <a:r>
              <a:rPr lang="en-US" sz="1600" dirty="0">
                <a:latin typeface="Times New Roman" panose="02020603050405020304" pitchFamily="18" charset="0"/>
                <a:cs typeface="Times New Roman" panose="02020603050405020304" pitchFamily="18" charset="0"/>
              </a:rPr>
              <a:t>1. A Power Point presentation of how landscape is presented in traditional songs (6-8 songs)-the same procedure, lyrics both in your native tongue and English and the analysis in English. The songs were recorded on a MP4 format. </a:t>
            </a:r>
          </a:p>
          <a:p>
            <a:r>
              <a:rPr lang="en-US" sz="1600" dirty="0">
                <a:latin typeface="Times New Roman" panose="02020603050405020304" pitchFamily="18" charset="0"/>
                <a:cs typeface="Times New Roman" panose="02020603050405020304" pitchFamily="18" charset="0"/>
              </a:rPr>
              <a:t>2. A Power Point presentation of how the landscape determines the steps in traditional dances. We  selected 8 dances for  our country, we  </a:t>
            </a:r>
            <a:r>
              <a:rPr lang="en-US" sz="1600" dirty="0" err="1">
                <a:latin typeface="Times New Roman" panose="02020603050405020304" pitchFamily="18" charset="0"/>
                <a:cs typeface="Times New Roman" panose="02020603050405020304" pitchFamily="18" charset="0"/>
              </a:rPr>
              <a:t>analysed</a:t>
            </a:r>
            <a:r>
              <a:rPr lang="en-US" sz="1600" dirty="0">
                <a:latin typeface="Times New Roman" panose="02020603050405020304" pitchFamily="18" charset="0"/>
                <a:cs typeface="Times New Roman" panose="02020603050405020304" pitchFamily="18" charset="0"/>
              </a:rPr>
              <a:t> (in English) the rhythm, the steps, we mentioned when the respective dance was performed, by whom .We also had a MP4 format that  contained those songs. </a:t>
            </a:r>
          </a:p>
          <a:p>
            <a:r>
              <a:rPr lang="en-US" sz="1600" dirty="0">
                <a:latin typeface="Times New Roman" panose="02020603050405020304" pitchFamily="18" charset="0"/>
                <a:cs typeface="Times New Roman" panose="02020603050405020304" pitchFamily="18" charset="0"/>
              </a:rPr>
              <a:t>3. A PPT of how the landscape determined/determines the clothes people used and use to wear. </a:t>
            </a:r>
          </a:p>
          <a:p>
            <a:r>
              <a:rPr lang="en-US" sz="1600" dirty="0">
                <a:latin typeface="Times New Roman" panose="02020603050405020304" pitchFamily="18" charset="0"/>
                <a:cs typeface="Times New Roman" panose="02020603050405020304" pitchFamily="18" charset="0"/>
              </a:rPr>
              <a:t>4. A photo collection/album that contained photos of the traditional dances and the clothes.</a:t>
            </a:r>
          </a:p>
        </p:txBody>
      </p:sp>
      <p:pic>
        <p:nvPicPr>
          <p:cNvPr id="5" name="Picture 4">
            <a:extLst>
              <a:ext uri="{FF2B5EF4-FFF2-40B4-BE49-F238E27FC236}">
                <a16:creationId xmlns:a16="http://schemas.microsoft.com/office/drawing/2014/main" id="{C1429050-ECD8-448A-AE0C-F6C0FA489E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25691" y="4624643"/>
            <a:ext cx="2493818" cy="1942411"/>
          </a:xfrm>
          <a:prstGeom prst="rect">
            <a:avLst/>
          </a:prstGeom>
        </p:spPr>
      </p:pic>
      <p:pic>
        <p:nvPicPr>
          <p:cNvPr id="6" name="Picture 5">
            <a:extLst>
              <a:ext uri="{FF2B5EF4-FFF2-40B4-BE49-F238E27FC236}">
                <a16:creationId xmlns:a16="http://schemas.microsoft.com/office/drawing/2014/main" id="{834C31B5-0B02-48E0-87C5-33DFFBBBBF3D}"/>
              </a:ext>
            </a:extLst>
          </p:cNvPr>
          <p:cNvPicPr>
            <a:picLocks noChangeAspect="1"/>
          </p:cNvPicPr>
          <p:nvPr/>
        </p:nvPicPr>
        <p:blipFill>
          <a:blip r:embed="rId3"/>
          <a:stretch>
            <a:fillRect/>
          </a:stretch>
        </p:blipFill>
        <p:spPr>
          <a:xfrm>
            <a:off x="4544292" y="4723733"/>
            <a:ext cx="2847108" cy="1744230"/>
          </a:xfrm>
          <a:prstGeom prst="rect">
            <a:avLst/>
          </a:prstGeom>
        </p:spPr>
      </p:pic>
      <p:pic>
        <p:nvPicPr>
          <p:cNvPr id="9" name="Picture 8">
            <a:extLst>
              <a:ext uri="{FF2B5EF4-FFF2-40B4-BE49-F238E27FC236}">
                <a16:creationId xmlns:a16="http://schemas.microsoft.com/office/drawing/2014/main" id="{C8881C32-A679-4A14-89B7-D31EBC9C46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3778" y="4624643"/>
            <a:ext cx="2700076" cy="2026227"/>
          </a:xfrm>
          <a:prstGeom prst="rect">
            <a:avLst/>
          </a:prstGeom>
        </p:spPr>
      </p:pic>
    </p:spTree>
    <p:extLst>
      <p:ext uri="{BB962C8B-B14F-4D97-AF65-F5344CB8AC3E}">
        <p14:creationId xmlns:p14="http://schemas.microsoft.com/office/powerpoint/2010/main" val="346046062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D7C4-6156-4392-BAA1-BAFF1822BB87}"/>
              </a:ext>
            </a:extLst>
          </p:cNvPr>
          <p:cNvSpPr>
            <a:spLocks noGrp="1"/>
          </p:cNvSpPr>
          <p:nvPr>
            <p:ph type="title"/>
          </p:nvPr>
        </p:nvSpPr>
        <p:spPr/>
        <p:txBody>
          <a:bodyPr>
            <a:normAutofit/>
          </a:bodyPr>
          <a:lstStyle/>
          <a:p>
            <a:r>
              <a:rPr lang="en-US" sz="1600" dirty="0">
                <a:latin typeface="Times New Roman" panose="02020603050405020304" pitchFamily="18" charset="0"/>
                <a:cs typeface="Times New Roman" panose="02020603050405020304" pitchFamily="18" charset="0"/>
              </a:rPr>
              <a:t>FINAL PRODUCTS</a:t>
            </a:r>
          </a:p>
        </p:txBody>
      </p:sp>
      <p:sp>
        <p:nvSpPr>
          <p:cNvPr id="3" name="Content Placeholder 2">
            <a:extLst>
              <a:ext uri="{FF2B5EF4-FFF2-40B4-BE49-F238E27FC236}">
                <a16:creationId xmlns:a16="http://schemas.microsoft.com/office/drawing/2014/main" id="{4E612850-AA52-463C-A1DA-8AE3AA6D3929}"/>
              </a:ext>
            </a:extLst>
          </p:cNvPr>
          <p:cNvSpPr>
            <a:spLocks noGrp="1"/>
          </p:cNvSpPr>
          <p:nvPr>
            <p:ph idx="1"/>
          </p:nvPr>
        </p:nvSpPr>
        <p:spPr/>
        <p:txBody>
          <a:bodyPr>
            <a:normAutofit/>
          </a:bodyPr>
          <a:lstStyle/>
          <a:p>
            <a:r>
              <a:rPr lang="en-US" sz="1600" dirty="0">
                <a:latin typeface="Times New Roman" panose="02020603050405020304" pitchFamily="18" charset="0"/>
                <a:cs typeface="Times New Roman" panose="02020603050405020304" pitchFamily="18" charset="0"/>
              </a:rPr>
              <a:t>During  the  meeting,  each  school  team   presented  their  work  that  had  been  done  in preparation for the joint products, they provided  explanations,  they   answered questions  and  then,  they  formed  mixed teams  with  the  other  partners  in  order  to exchange  information,  ideas,  make comparisons and do the final products.</a:t>
            </a:r>
          </a:p>
        </p:txBody>
      </p:sp>
      <p:pic>
        <p:nvPicPr>
          <p:cNvPr id="4" name="Picture 3">
            <a:extLst>
              <a:ext uri="{FF2B5EF4-FFF2-40B4-BE49-F238E27FC236}">
                <a16:creationId xmlns:a16="http://schemas.microsoft.com/office/drawing/2014/main" id="{FFBAFBA8-72A2-4608-899C-B14A1F3000C6}"/>
              </a:ext>
            </a:extLst>
          </p:cNvPr>
          <p:cNvPicPr>
            <a:picLocks noChangeAspect="1"/>
          </p:cNvPicPr>
          <p:nvPr/>
        </p:nvPicPr>
        <p:blipFill>
          <a:blip r:embed="rId2"/>
          <a:stretch>
            <a:fillRect/>
          </a:stretch>
        </p:blipFill>
        <p:spPr>
          <a:xfrm>
            <a:off x="4627034" y="2714327"/>
            <a:ext cx="3248106" cy="4143673"/>
          </a:xfrm>
          <a:prstGeom prst="rect">
            <a:avLst/>
          </a:prstGeom>
        </p:spPr>
      </p:pic>
      <p:pic>
        <p:nvPicPr>
          <p:cNvPr id="5" name="Picture 4">
            <a:extLst>
              <a:ext uri="{FF2B5EF4-FFF2-40B4-BE49-F238E27FC236}">
                <a16:creationId xmlns:a16="http://schemas.microsoft.com/office/drawing/2014/main" id="{33F40493-419F-406F-9C4F-E49960839A46}"/>
              </a:ext>
            </a:extLst>
          </p:cNvPr>
          <p:cNvPicPr>
            <a:picLocks noChangeAspect="1"/>
          </p:cNvPicPr>
          <p:nvPr/>
        </p:nvPicPr>
        <p:blipFill>
          <a:blip r:embed="rId3"/>
          <a:stretch>
            <a:fillRect/>
          </a:stretch>
        </p:blipFill>
        <p:spPr>
          <a:xfrm>
            <a:off x="1070264" y="2714327"/>
            <a:ext cx="3556770" cy="4253741"/>
          </a:xfrm>
          <a:prstGeom prst="rect">
            <a:avLst/>
          </a:prstGeom>
        </p:spPr>
      </p:pic>
      <p:pic>
        <p:nvPicPr>
          <p:cNvPr id="6" name="Picture 5">
            <a:extLst>
              <a:ext uri="{FF2B5EF4-FFF2-40B4-BE49-F238E27FC236}">
                <a16:creationId xmlns:a16="http://schemas.microsoft.com/office/drawing/2014/main" id="{7250D91F-B87F-434F-B99D-977095210D69}"/>
              </a:ext>
            </a:extLst>
          </p:cNvPr>
          <p:cNvPicPr>
            <a:picLocks noChangeAspect="1"/>
          </p:cNvPicPr>
          <p:nvPr/>
        </p:nvPicPr>
        <p:blipFill>
          <a:blip r:embed="rId4"/>
          <a:stretch>
            <a:fillRect/>
          </a:stretch>
        </p:blipFill>
        <p:spPr>
          <a:xfrm>
            <a:off x="7875140" y="2714325"/>
            <a:ext cx="3710724" cy="4143673"/>
          </a:xfrm>
          <a:prstGeom prst="rect">
            <a:avLst/>
          </a:prstGeom>
        </p:spPr>
      </p:pic>
    </p:spTree>
    <p:extLst>
      <p:ext uri="{BB962C8B-B14F-4D97-AF65-F5344CB8AC3E}">
        <p14:creationId xmlns:p14="http://schemas.microsoft.com/office/powerpoint/2010/main" val="3869078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u 1"/>
          <p:cNvSpPr>
            <a:spLocks noGrp="1"/>
          </p:cNvSpPr>
          <p:nvPr>
            <p:ph type="title"/>
          </p:nvPr>
        </p:nvSpPr>
        <p:spPr/>
        <p:txBody>
          <a:bodyPr>
            <a:normAutofit/>
          </a:bodyPr>
          <a:lstStyle/>
          <a:p>
            <a:pPr algn="just"/>
            <a:r>
              <a:rPr lang="en-US" sz="1600" dirty="0">
                <a:latin typeface="Times New Roman" panose="02020603050405020304" pitchFamily="18" charset="0"/>
                <a:cs typeface="Times New Roman" panose="02020603050405020304" pitchFamily="18" charset="0"/>
              </a:rPr>
              <a:t> </a:t>
            </a:r>
            <a:r>
              <a:rPr lang="en-US" sz="1600" dirty="0" err="1">
                <a:latin typeface="Times New Roman" panose="02020603050405020304" pitchFamily="18" charset="0"/>
                <a:cs typeface="Times New Roman" panose="02020603050405020304" pitchFamily="18" charset="0"/>
              </a:rPr>
              <a:t>Medeea’s</a:t>
            </a:r>
            <a:r>
              <a:rPr lang="en-US" sz="1600" dirty="0">
                <a:latin typeface="Times New Roman" panose="02020603050405020304" pitchFamily="18" charset="0"/>
                <a:cs typeface="Times New Roman" panose="02020603050405020304" pitchFamily="18" charset="0"/>
              </a:rPr>
              <a:t> personal experience shared with the audience.</a:t>
            </a:r>
            <a:endParaRPr lang="ro-RO" sz="1600" dirty="0">
              <a:latin typeface="Times New Roman" panose="02020603050405020304" pitchFamily="18" charset="0"/>
              <a:cs typeface="Times New Roman" panose="02020603050405020304" pitchFamily="18" charset="0"/>
            </a:endParaRPr>
          </a:p>
        </p:txBody>
      </p:sp>
      <p:sp>
        <p:nvSpPr>
          <p:cNvPr id="3" name="Substituent conținut 2"/>
          <p:cNvSpPr>
            <a:spLocks noGrp="1"/>
          </p:cNvSpPr>
          <p:nvPr>
            <p:ph idx="1"/>
          </p:nvPr>
        </p:nvSpPr>
        <p:spPr>
          <a:xfrm>
            <a:off x="699038" y="1253331"/>
            <a:ext cx="10515600" cy="3098887"/>
          </a:xfrm>
        </p:spPr>
        <p:txBody>
          <a:bodyPr>
            <a:noAutofit/>
          </a:bodyPr>
          <a:lstStyle/>
          <a:p>
            <a:pPr algn="just">
              <a:lnSpc>
                <a:spcPct val="115000"/>
              </a:lnSpc>
              <a:spcAft>
                <a:spcPts val="1000"/>
              </a:spcAft>
            </a:pPr>
            <a:r>
              <a:rPr lang="ro-RO" sz="1600" dirty="0">
                <a:latin typeface="Times New Roman" panose="02020603050405020304" pitchFamily="18" charset="0"/>
                <a:ea typeface="Calibri" panose="020F0502020204030204" pitchFamily="34" charset="0"/>
                <a:cs typeface="Times New Roman" panose="02020603050405020304" pitchFamily="18" charset="0"/>
              </a:rPr>
              <a:t> I  must admit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that,at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first</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was</a:t>
            </a:r>
            <a:r>
              <a:rPr lang="ro-RO" sz="1600" dirty="0">
                <a:latin typeface="Times New Roman" panose="02020603050405020304" pitchFamily="18" charset="0"/>
                <a:ea typeface="Calibri" panose="020F0502020204030204" pitchFamily="34" charset="0"/>
                <a:cs typeface="Times New Roman" panose="02020603050405020304" pitchFamily="18" charset="0"/>
              </a:rPr>
              <a:t> a bit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nervous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even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scared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regarding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departure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Greece</a:t>
            </a:r>
            <a:r>
              <a:rPr lang="ro-RO" sz="1600" dirty="0">
                <a:latin typeface="Times New Roman" panose="02020603050405020304" pitchFamily="18" charset="0"/>
                <a:ea typeface="Calibri" panose="020F0502020204030204" pitchFamily="34" charset="0"/>
                <a:cs typeface="Times New Roman" panose="02020603050405020304" pitchFamily="18" charset="0"/>
              </a:rPr>
              <a:t>, but as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soon</a:t>
            </a:r>
            <a:r>
              <a:rPr lang="ro-RO" sz="1600" dirty="0">
                <a:latin typeface="Times New Roman" panose="02020603050405020304" pitchFamily="18" charset="0"/>
                <a:ea typeface="Calibri" panose="020F0502020204030204" pitchFamily="34" charset="0"/>
                <a:cs typeface="Times New Roman" panose="02020603050405020304" pitchFamily="18" charset="0"/>
              </a:rPr>
              <a:t> as I got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there</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realised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that</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had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nothing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afraid</a:t>
            </a:r>
            <a:r>
              <a:rPr lang="ro-RO" sz="1600" dirty="0">
                <a:latin typeface="Times New Roman" panose="02020603050405020304" pitchFamily="18" charset="0"/>
                <a:ea typeface="Calibri" panose="020F0502020204030204" pitchFamily="34" charset="0"/>
                <a:cs typeface="Times New Roman" panose="02020603050405020304" pitchFamily="18" charset="0"/>
              </a:rPr>
              <a:t> of. The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other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kids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were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sociable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talkative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willing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make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friends</a:t>
            </a:r>
            <a:r>
              <a:rPr lang="ro-RO" sz="1600" dirty="0">
                <a:latin typeface="Times New Roman" panose="02020603050405020304" pitchFamily="18" charset="0"/>
                <a:ea typeface="Calibri" panose="020F0502020204030204" pitchFamily="34" charset="0"/>
                <a:cs typeface="Times New Roman" panose="02020603050405020304" pitchFamily="18" charset="0"/>
              </a:rPr>
              <a:t>, just as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was</a:t>
            </a:r>
            <a:r>
              <a:rPr lang="ro-RO" sz="1600" dirty="0">
                <a:latin typeface="Times New Roman" panose="02020603050405020304" pitchFamily="18" charset="0"/>
                <a:ea typeface="Calibri" panose="020F0502020204030204" pitchFamily="34" charset="0"/>
                <a:cs typeface="Times New Roman" panose="02020603050405020304" pitchFamily="18" charset="0"/>
              </a:rPr>
              <a:t>. We had a lot of fun together untill the very last day when our laughter turned into tears of sadness beacuse we knew that we w</a:t>
            </a:r>
            <a:r>
              <a:rPr lang="en-US" sz="1600" dirty="0" err="1">
                <a:latin typeface="Times New Roman" panose="02020603050405020304" pitchFamily="18" charset="0"/>
                <a:ea typeface="Calibri" panose="020F0502020204030204" pitchFamily="34" charset="0"/>
                <a:cs typeface="Times New Roman" panose="02020603050405020304" pitchFamily="18" charset="0"/>
              </a:rPr>
              <a:t>ould</a:t>
            </a:r>
            <a:r>
              <a:rPr lang="ro-RO" sz="1600" dirty="0">
                <a:latin typeface="Times New Roman" panose="02020603050405020304" pitchFamily="18" charset="0"/>
                <a:ea typeface="Calibri" panose="020F0502020204030204" pitchFamily="34" charset="0"/>
                <a:cs typeface="Times New Roman" panose="02020603050405020304" pitchFamily="18" charset="0"/>
              </a:rPr>
              <a:t> probably never see each other again. The tears that we shed represented the deep connections that we had established in</a:t>
            </a:r>
            <a:r>
              <a:rPr lang="en-US" sz="1600" dirty="0">
                <a:latin typeface="Times New Roman" panose="02020603050405020304" pitchFamily="18" charset="0"/>
                <a:ea typeface="Calibri" panose="020F0502020204030204" pitchFamily="34" charset="0"/>
                <a:cs typeface="Times New Roman" panose="02020603050405020304" pitchFamily="18" charset="0"/>
              </a:rPr>
              <a:t> only</a:t>
            </a:r>
            <a:r>
              <a:rPr lang="ro-RO" sz="1600" dirty="0">
                <a:latin typeface="Times New Roman" panose="02020603050405020304" pitchFamily="18" charset="0"/>
                <a:ea typeface="Calibri" panose="020F0502020204030204" pitchFamily="34" charset="0"/>
                <a:cs typeface="Times New Roman" panose="02020603050405020304" pitchFamily="18" charset="0"/>
              </a:rPr>
              <a:t> one week </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ro-RO" sz="1600" dirty="0">
                <a:latin typeface="Times New Roman" panose="02020603050405020304" pitchFamily="18" charset="0"/>
                <a:ea typeface="Calibri" panose="020F0502020204030204" pitchFamily="34" charset="0"/>
                <a:cs typeface="Times New Roman" panose="02020603050405020304" pitchFamily="18" charset="0"/>
              </a:rPr>
              <a:t>  Most of all, I loved the family that hosted me.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have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never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seen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such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enjoyable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people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be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around</a:t>
            </a:r>
            <a:r>
              <a:rPr lang="ro-RO" sz="1600" dirty="0">
                <a:latin typeface="Times New Roman" panose="02020603050405020304" pitchFamily="18" charset="0"/>
                <a:ea typeface="Calibri" panose="020F0502020204030204" pitchFamily="34" charset="0"/>
                <a:cs typeface="Times New Roman" panose="02020603050405020304" pitchFamily="18" charset="0"/>
              </a:rPr>
              <a:t> .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were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simply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amazing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due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to</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their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personalities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their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kind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hearts</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felt</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like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home</a:t>
            </a:r>
            <a:r>
              <a:rPr lang="ro-RO" sz="1600" dirty="0">
                <a:latin typeface="Times New Roman" panose="02020603050405020304" pitchFamily="18" charset="0"/>
                <a:ea typeface="Calibri" panose="020F0502020204030204" pitchFamily="34" charset="0"/>
                <a:cs typeface="Times New Roman" panose="02020603050405020304" pitchFamily="18" charset="0"/>
              </a:rPr>
              <a:t> in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their</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house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considered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them</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own</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family</a:t>
            </a:r>
            <a:r>
              <a:rPr lang="ro-RO" sz="1600" dirty="0">
                <a:latin typeface="Times New Roman" panose="02020603050405020304" pitchFamily="18" charset="0"/>
                <a:ea typeface="Calibri" panose="020F0502020204030204" pitchFamily="34" charset="0"/>
                <a:cs typeface="Times New Roman" panose="02020603050405020304" pitchFamily="18" charset="0"/>
              </a:rPr>
              <a:t> for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those</a:t>
            </a:r>
            <a:r>
              <a:rPr lang="ro-RO" sz="1600" dirty="0">
                <a:latin typeface="Times New Roman" panose="02020603050405020304" pitchFamily="18" charset="0"/>
                <a:ea typeface="Calibri" panose="020F0502020204030204" pitchFamily="34" charset="0"/>
                <a:cs typeface="Times New Roman" panose="02020603050405020304" pitchFamily="18" charset="0"/>
              </a:rPr>
              <a:t> mag</a:t>
            </a:r>
            <a:r>
              <a:rPr lang="en-US" sz="1600" dirty="0" err="1">
                <a:latin typeface="Times New Roman" panose="02020603050405020304" pitchFamily="18" charset="0"/>
                <a:ea typeface="Calibri" panose="020F0502020204030204" pitchFamily="34" charset="0"/>
                <a:cs typeface="Times New Roman" panose="02020603050405020304" pitchFamily="18" charset="0"/>
              </a:rPr>
              <a:t>ical</a:t>
            </a:r>
            <a:r>
              <a:rPr lang="en-US" sz="1600" dirty="0">
                <a:latin typeface="Times New Roman" panose="02020603050405020304" pitchFamily="18" charset="0"/>
                <a:ea typeface="Calibri" panose="020F0502020204030204" pitchFamily="34" charset="0"/>
                <a:cs typeface="Times New Roman" panose="02020603050405020304" pitchFamily="18" charset="0"/>
              </a:rPr>
              <a:t> five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days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Putting</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aside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own</a:t>
            </a:r>
            <a:r>
              <a:rPr lang="ro-RO" sz="1600" dirty="0">
                <a:latin typeface="Times New Roman" panose="02020603050405020304" pitchFamily="18" charset="0"/>
                <a:ea typeface="Calibri" panose="020F0502020204030204" pitchFamily="34" charset="0"/>
                <a:cs typeface="Times New Roman" panose="02020603050405020304" pitchFamily="18" charset="0"/>
              </a:rPr>
              <a:t> personal </a:t>
            </a:r>
            <a:r>
              <a:rPr lang="ro-RO" sz="1600" dirty="0" err="1">
                <a:latin typeface="Times New Roman" panose="02020603050405020304" pitchFamily="18" charset="0"/>
                <a:ea typeface="Calibri" panose="020F0502020204030204" pitchFamily="34" charset="0"/>
                <a:cs typeface="Times New Roman" panose="02020603050405020304" pitchFamily="18" charset="0"/>
              </a:rPr>
              <a:t>experince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all</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moments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and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memories</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have</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created</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there</a:t>
            </a:r>
            <a:r>
              <a:rPr lang="ro-RO" sz="1600" dirty="0">
                <a:latin typeface="Times New Roman" panose="02020603050405020304" pitchFamily="18" charset="0"/>
                <a:ea typeface="Calibri" panose="020F0502020204030204" pitchFamily="34" charset="0"/>
                <a:cs typeface="Times New Roman" panose="02020603050405020304" pitchFamily="18" charset="0"/>
              </a:rPr>
              <a:t> , I must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say</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that</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ro-RO" sz="1600" dirty="0" err="1">
                <a:latin typeface="Times New Roman" panose="02020603050405020304" pitchFamily="18" charset="0"/>
                <a:ea typeface="Calibri" panose="020F0502020204030204" pitchFamily="34" charset="0"/>
                <a:cs typeface="Times New Roman" panose="02020603050405020304" pitchFamily="18" charset="0"/>
              </a:rPr>
              <a:t>learned</a:t>
            </a:r>
            <a:r>
              <a:rPr lang="ro-RO" sz="1600" dirty="0">
                <a:latin typeface="Times New Roman" panose="02020603050405020304" pitchFamily="18" charset="0"/>
                <a:ea typeface="Calibri" panose="020F0502020204030204" pitchFamily="34" charset="0"/>
                <a:cs typeface="Times New Roman" panose="02020603050405020304" pitchFamily="18" charset="0"/>
              </a:rPr>
              <a:t> a lot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through</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this</a:t>
            </a:r>
            <a:r>
              <a:rPr lang="ro-RO" sz="1600" dirty="0">
                <a:latin typeface="Times New Roman" panose="02020603050405020304" pitchFamily="18" charset="0"/>
                <a:ea typeface="Calibri" panose="020F0502020204030204" pitchFamily="34" charset="0"/>
                <a:cs typeface="Times New Roman" panose="02020603050405020304" pitchFamily="18" charset="0"/>
              </a:rPr>
              <a:t> </a:t>
            </a:r>
            <a:r>
              <a:rPr lang="ro-RO" sz="1600" dirty="0" err="1">
                <a:latin typeface="Times New Roman" panose="02020603050405020304" pitchFamily="18" charset="0"/>
                <a:ea typeface="Calibri" panose="020F0502020204030204" pitchFamily="34" charset="0"/>
                <a:cs typeface="Times New Roman" panose="02020603050405020304" pitchFamily="18" charset="0"/>
              </a:rPr>
              <a:t>project</a:t>
            </a:r>
            <a:r>
              <a:rPr lang="ro-RO" sz="1600" dirty="0">
                <a:latin typeface="Times New Roman" panose="02020603050405020304" pitchFamily="18" charset="0"/>
                <a:ea typeface="Calibri" panose="020F0502020204030204" pitchFamily="34" charset="0"/>
                <a:cs typeface="Times New Roman" panose="02020603050405020304" pitchFamily="18" charset="0"/>
              </a:rPr>
              <a:t>.   I </a:t>
            </a:r>
            <a:r>
              <a:rPr lang="en-US" sz="1600" dirty="0">
                <a:latin typeface="Times New Roman" panose="02020603050405020304" pitchFamily="18" charset="0"/>
                <a:ea typeface="Calibri" panose="020F0502020204030204" pitchFamily="34" charset="0"/>
                <a:cs typeface="Times New Roman" panose="02020603050405020304" pitchFamily="18" charset="0"/>
              </a:rPr>
              <a:t>found out</a:t>
            </a:r>
            <a:r>
              <a:rPr lang="ro-RO" sz="1600" dirty="0">
                <a:latin typeface="Times New Roman" panose="02020603050405020304" pitchFamily="18" charset="0"/>
                <a:ea typeface="Calibri" panose="020F0502020204030204" pitchFamily="34" charset="0"/>
                <a:cs typeface="Times New Roman" panose="02020603050405020304" pitchFamily="18" charset="0"/>
              </a:rPr>
              <a:t> a lot of information  about the other countries</a:t>
            </a:r>
            <a:r>
              <a:rPr lang="en-US" sz="1600" dirty="0">
                <a:latin typeface="Times New Roman" panose="02020603050405020304" pitchFamily="18" charset="0"/>
                <a:ea typeface="Calibri" panose="020F0502020204030204" pitchFamily="34" charset="0"/>
                <a:cs typeface="Times New Roman" panose="02020603050405020304" pitchFamily="18" charset="0"/>
              </a:rPr>
              <a:t>’</a:t>
            </a:r>
            <a:r>
              <a:rPr lang="ro-RO" sz="1600" dirty="0">
                <a:latin typeface="Times New Roman" panose="02020603050405020304" pitchFamily="18" charset="0"/>
                <a:ea typeface="Calibri" panose="020F0502020204030204" pitchFamily="34" charset="0"/>
                <a:cs typeface="Times New Roman" panose="02020603050405020304" pitchFamily="18" charset="0"/>
              </a:rPr>
              <a:t> culture and habits within the projects that were carefully </a:t>
            </a:r>
            <a:r>
              <a:rPr lang="en-US" sz="1600" dirty="0">
                <a:latin typeface="Times New Roman" panose="02020603050405020304" pitchFamily="18" charset="0"/>
                <a:ea typeface="Calibri" panose="020F0502020204030204" pitchFamily="34" charset="0"/>
                <a:cs typeface="Times New Roman" panose="02020603050405020304" pitchFamily="18" charset="0"/>
              </a:rPr>
              <a:t>accomplished</a:t>
            </a:r>
            <a:r>
              <a:rPr lang="ro-RO" sz="1600" dirty="0">
                <a:latin typeface="Times New Roman" panose="02020603050405020304" pitchFamily="18" charset="0"/>
                <a:ea typeface="Calibri" panose="020F0502020204030204" pitchFamily="34" charset="0"/>
                <a:cs typeface="Times New Roman" panose="02020603050405020304" pitchFamily="18" charset="0"/>
              </a:rPr>
              <a:t> . In the last day, we actually tried to learn how to dance Sirtaki, the greek traditional dance.</a:t>
            </a:r>
            <a:endParaRPr lang="ro-RO" sz="1600" dirty="0">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D054885E-26C6-49BF-A7E4-E80EA35379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8200" y="4468091"/>
            <a:ext cx="3182195" cy="2276850"/>
          </a:xfrm>
          <a:prstGeom prst="rect">
            <a:avLst/>
          </a:prstGeom>
        </p:spPr>
      </p:pic>
      <p:pic>
        <p:nvPicPr>
          <p:cNvPr id="8" name="Picture 7">
            <a:extLst>
              <a:ext uri="{FF2B5EF4-FFF2-40B4-BE49-F238E27FC236}">
                <a16:creationId xmlns:a16="http://schemas.microsoft.com/office/drawing/2014/main" id="{9FD510FF-C6BC-4C33-A458-A5A1D1007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84283" y="4466244"/>
            <a:ext cx="3406726" cy="2268305"/>
          </a:xfrm>
          <a:prstGeom prst="rect">
            <a:avLst/>
          </a:prstGeom>
        </p:spPr>
      </p:pic>
      <p:pic>
        <p:nvPicPr>
          <p:cNvPr id="7" name="Picture 6">
            <a:extLst>
              <a:ext uri="{FF2B5EF4-FFF2-40B4-BE49-F238E27FC236}">
                <a16:creationId xmlns:a16="http://schemas.microsoft.com/office/drawing/2014/main" id="{191239DD-2D29-47BE-BFCA-9AF79FF8F0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51470" y="4466244"/>
            <a:ext cx="3501737" cy="2276850"/>
          </a:xfrm>
          <a:prstGeom prst="rect">
            <a:avLst/>
          </a:prstGeom>
        </p:spPr>
      </p:pic>
    </p:spTree>
    <p:extLst>
      <p:ext uri="{BB962C8B-B14F-4D97-AF65-F5344CB8AC3E}">
        <p14:creationId xmlns:p14="http://schemas.microsoft.com/office/powerpoint/2010/main" val="19492313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441</TotalTime>
  <Words>2390</Words>
  <Application>Microsoft Office PowerPoint</Application>
  <PresentationFormat>Widescreen</PresentationFormat>
  <Paragraphs>52</Paragraphs>
  <Slides>25</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25</vt:i4>
      </vt:variant>
    </vt:vector>
  </HeadingPairs>
  <TitlesOfParts>
    <vt:vector size="31" baseType="lpstr">
      <vt:lpstr>Arial</vt:lpstr>
      <vt:lpstr>Calibri</vt:lpstr>
      <vt:lpstr>Calibri Light</vt:lpstr>
      <vt:lpstr>pg-1ff5</vt:lpstr>
      <vt:lpstr>Times New Roman</vt:lpstr>
      <vt:lpstr>Office Theme</vt:lpstr>
      <vt:lpstr>  ERASMUS + PROJECT SCHOOL EXCHANGE PARTNERSHIP  MUSIC: A MELODIC METHODOLOGY INTO TEACHING AND LEARNING 2018-1-ES01-KA229-050761    PRESENTATION OF THE DISSEMINATION WORKSHOP WHICH WAS HELD AT COLEGIUL NAȚIONAL ‘ION LUCA CARAGIALE’ FROM MORENI, ROMANIA  DATE:  The 3rd of June 2019     </vt:lpstr>
      <vt:lpstr>PowerPoint Presentation</vt:lpstr>
      <vt:lpstr>Introducing ourselves. Sharing our experience in Greece. Presenting the project’s objectives.</vt:lpstr>
      <vt:lpstr>Introducing ourselves. Sharing our experience in Greece. Presenting the project’s objectives.</vt:lpstr>
      <vt:lpstr> Sharing our experience in Greece. Presenting the project’s objectives. Final products’ presentation.</vt:lpstr>
      <vt:lpstr>FINAL PRODUCTS. POWERPOINT PRESENTATION ON ‘LANDSCAPE IN SONGS’</vt:lpstr>
      <vt:lpstr> THE SECOND FINAL PRODUCT ’’LANDSCAPE AND TRADITIONAL SONGS, DANCES AND CLOTHING “</vt:lpstr>
      <vt:lpstr>FINAL PRODUCTS</vt:lpstr>
      <vt:lpstr> Medeea’s personal experience shared with the audience.</vt:lpstr>
      <vt:lpstr>Final products’ presentation.Sharing experience .The project seen through Ștefan’s eyes.</vt:lpstr>
      <vt:lpstr>PowerPoint Presentation</vt:lpstr>
      <vt:lpstr>Paty’s presentation of final products and testimony.</vt:lpstr>
      <vt:lpstr>PowerPoint Presentation</vt:lpstr>
      <vt:lpstr>Andrei’s speech and opinion on the project.</vt:lpstr>
      <vt:lpstr>PowerPoint Presentation</vt:lpstr>
      <vt:lpstr>Mara’s experience during the project’s activities.</vt:lpstr>
      <vt:lpstr>PowerPoint Presentation</vt:lpstr>
      <vt:lpstr>Viviana’s experience.</vt:lpstr>
      <vt:lpstr>Viviana’s most memorable picture while visiting a museum in Greece whose exhibits depicted a region in Romania, Dobrogea, and whose inhabitants spoke Aromanian, a language derived from our native one.</vt:lpstr>
      <vt:lpstr>The target group</vt:lpstr>
      <vt:lpstr>The audience</vt:lpstr>
      <vt:lpstr>At the end of this activity we needed the audience’s feedback. Thus ,the students received a questionnaire regarding this project’s activity of dissemination.</vt:lpstr>
      <vt:lpstr>What did we learn from the questionnaire? </vt:lpstr>
      <vt:lpstr>Conclusion:</vt:lpstr>
      <vt:lpstr>PowerPoint Presentation</vt:lpstr>
    </vt:vector>
  </TitlesOfParts>
  <Company>Global Solutions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DISEMINATION OF THE ERASMUS + PROJECT C</dc:title>
  <dc:creator>Cismaru, Mihai</dc:creator>
  <cp:lastModifiedBy>Mirandolina Matei</cp:lastModifiedBy>
  <cp:revision>63</cp:revision>
  <dcterms:created xsi:type="dcterms:W3CDTF">2019-09-14T16:26:49Z</dcterms:created>
  <dcterms:modified xsi:type="dcterms:W3CDTF">2019-09-22T10:07:43Z</dcterms:modified>
</cp:coreProperties>
</file>