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1" r:id="rId2"/>
    <p:sldId id="256" r:id="rId3"/>
    <p:sldId id="341" r:id="rId4"/>
    <p:sldId id="342" r:id="rId5"/>
    <p:sldId id="343" r:id="rId6"/>
    <p:sldId id="344" r:id="rId7"/>
    <p:sldId id="345" r:id="rId8"/>
    <p:sldId id="346" r:id="rId9"/>
    <p:sldId id="347" r:id="rId10"/>
    <p:sldId id="348" r:id="rId11"/>
    <p:sldId id="340"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26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0059F-9345-406D-973C-E0757CF6E2D2}" type="datetimeFigureOut">
              <a:rPr lang="ro-RO" smtClean="0"/>
              <a:t>15.02.2020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9A1C9-2291-41EB-BCD6-63EFDCF4374B}" type="slidenum">
              <a:rPr lang="ro-RO" smtClean="0"/>
              <a:t>‹#›</a:t>
            </a:fld>
            <a:endParaRPr lang="ro-RO"/>
          </a:p>
        </p:txBody>
      </p:sp>
    </p:spTree>
    <p:extLst>
      <p:ext uri="{BB962C8B-B14F-4D97-AF65-F5344CB8AC3E}">
        <p14:creationId xmlns:p14="http://schemas.microsoft.com/office/powerpoint/2010/main" val="88200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4A7-9608-457C-9225-F37BF228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E756938D-8A71-4FD2-B81B-198DB332C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BA78809B-166E-4B7E-A398-ECC02D491270}"/>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3215FEC7-2783-49F3-9339-6A8EBBBBDBD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58ECF78-9C07-481A-A2D6-0253A2344DE1}"/>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40681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C7F3-DEB4-4C1F-A9FC-F37CCD4CDF2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BD593CA-EDBC-43E9-BE79-741717A86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65277DB-F96B-429B-A50C-642C739D57DB}"/>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EAA7357B-31C1-4FD1-8D81-FFA44839AE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7AC1576-DC3B-41CC-AA41-D223118F7EA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8948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87666-072C-4488-919F-EDDE25962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8157000-EEB6-4001-A1A7-68FE7967B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55DD8AB-2429-4B21-9762-953785F11BCA}"/>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9ED36A59-6DBE-4B36-A0E1-604574DA12C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AF1E9F4-12E8-4067-A5F0-C53D7AEFF246}"/>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61332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95E7-7E09-4BBC-9238-F40240E6410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C0A68C3-0549-45E3-A1BC-848A2F42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A889A94-4A6F-45CA-9F4E-D3D2463BDDDE}"/>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D004D2BA-5A86-46E7-AFD0-213CAE82D4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826407A-CE2A-482D-8DC5-1C3E869E274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264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4135-A623-42C7-9591-640FCAE1D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0327AB5B-15F5-45D3-B393-7E97304B7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DC29D-D5F0-4B09-A6A2-FD04EB84BBF8}"/>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0DB39EC9-5366-40FC-997E-9C897C26017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C71231D-388C-4917-91E4-98F96AA07F8E}"/>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734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28CE-C77C-45B1-9E0A-AFF35294BC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25E39D0-C545-4E15-99ED-54876E09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E2C6D3A1-284A-411B-A9BF-51EED4852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3E68A60A-C27C-447D-8BF4-082EB92BDBEC}"/>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6" name="Footer Placeholder 5">
            <a:extLst>
              <a:ext uri="{FF2B5EF4-FFF2-40B4-BE49-F238E27FC236}">
                <a16:creationId xmlns:a16="http://schemas.microsoft.com/office/drawing/2014/main" id="{ACB855EB-2032-4440-971F-8346EC2BF9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5CE8E638-1F2C-4F07-AF9E-EF85AC38FE60}"/>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245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94FE-8EA0-4754-849B-56D9CC211BC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1DA0B35-0B72-4BFD-B216-4C1729AD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34FAD-E317-4FE7-9740-007EA1C53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A2C34E27-4D44-46C3-96AE-3520CEE0E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58553-FCD6-4AEB-8B62-395E8D936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8A9161FB-0B3D-4F76-962F-1AEE7E066BF7}"/>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8" name="Footer Placeholder 7">
            <a:extLst>
              <a:ext uri="{FF2B5EF4-FFF2-40B4-BE49-F238E27FC236}">
                <a16:creationId xmlns:a16="http://schemas.microsoft.com/office/drawing/2014/main" id="{A4B009C0-9E45-4238-9895-63BD3C54D70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E30D3B9-3DB4-43E1-AE34-F4BECCBAFDD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9831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B6AA-8B5C-4242-80F9-57F17E66CC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F39015CD-E6DB-4D6F-AB33-76B51F85EE99}"/>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4" name="Footer Placeholder 3">
            <a:extLst>
              <a:ext uri="{FF2B5EF4-FFF2-40B4-BE49-F238E27FC236}">
                <a16:creationId xmlns:a16="http://schemas.microsoft.com/office/drawing/2014/main" id="{C20C8432-3D0C-4393-8DAB-C8A7A62FD961}"/>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1F575C60-BDC3-494C-A327-4413E3F38BC0}"/>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9234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E503B-0D83-4504-9D2D-A48E7F3FD439}"/>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3" name="Footer Placeholder 2">
            <a:extLst>
              <a:ext uri="{FF2B5EF4-FFF2-40B4-BE49-F238E27FC236}">
                <a16:creationId xmlns:a16="http://schemas.microsoft.com/office/drawing/2014/main" id="{651D3D04-B337-4C69-BFC7-304CE7D0D5E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3DB38679-6215-45A0-AB67-63C363739B6B}"/>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2134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872-0E0D-4632-B326-CB7799FA4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AE2DF9B0-5042-4D68-91A0-E97C68A65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1E4CEEFB-269D-49EA-8629-4FD10EF3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83669-2DC3-455A-8446-4B5EF9AACC0B}"/>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6" name="Footer Placeholder 5">
            <a:extLst>
              <a:ext uri="{FF2B5EF4-FFF2-40B4-BE49-F238E27FC236}">
                <a16:creationId xmlns:a16="http://schemas.microsoft.com/office/drawing/2014/main" id="{7D0B2D9D-9E82-44FF-ACC6-E5EE0202E4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E7807E8-B66B-4559-9C4E-6F9CDCF5C6A8}"/>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14639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EAFF-9E2B-4C97-ABA5-BC96A5E1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3D29A18-FF14-4423-B8C1-F8140AA3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7C9187C-C945-4EB6-BD03-19A7D66C1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210C6-6B4A-42B9-9C06-E2639FB3499B}"/>
              </a:ext>
            </a:extLst>
          </p:cNvPr>
          <p:cNvSpPr>
            <a:spLocks noGrp="1"/>
          </p:cNvSpPr>
          <p:nvPr>
            <p:ph type="dt" sz="half" idx="10"/>
          </p:nvPr>
        </p:nvSpPr>
        <p:spPr/>
        <p:txBody>
          <a:bodyPr/>
          <a:lstStyle/>
          <a:p>
            <a:fld id="{960A733B-DB60-43A1-B52E-9AFC1DB96569}" type="datetimeFigureOut">
              <a:rPr lang="ro-RO" smtClean="0"/>
              <a:t>15.02.2020</a:t>
            </a:fld>
            <a:endParaRPr lang="ro-RO"/>
          </a:p>
        </p:txBody>
      </p:sp>
      <p:sp>
        <p:nvSpPr>
          <p:cNvPr id="6" name="Footer Placeholder 5">
            <a:extLst>
              <a:ext uri="{FF2B5EF4-FFF2-40B4-BE49-F238E27FC236}">
                <a16:creationId xmlns:a16="http://schemas.microsoft.com/office/drawing/2014/main" id="{D10CC56C-D21E-4CBA-8E5F-41A47DA86F1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BE8ABD6-3C54-4847-8121-A8C8506E6F56}"/>
              </a:ext>
            </a:extLst>
          </p:cNvPr>
          <p:cNvSpPr>
            <a:spLocks noGrp="1"/>
          </p:cNvSpPr>
          <p:nvPr>
            <p:ph type="sldNum" sz="quarter" idx="12"/>
          </p:nvPr>
        </p:nvSpPr>
        <p:spPr/>
        <p:txBody>
          <a:bodyPr/>
          <a:lstStyle/>
          <a:p>
            <a:fld id="{937419C3-6D02-4CCA-B61C-B77380263739}" type="slidenum">
              <a:rPr lang="ro-RO" smtClean="0"/>
              <a:t>‹#›</a:t>
            </a:fld>
            <a:endParaRPr lang="ro-RO"/>
          </a:p>
        </p:txBody>
      </p:sp>
    </p:spTree>
    <p:extLst>
      <p:ext uri="{BB962C8B-B14F-4D97-AF65-F5344CB8AC3E}">
        <p14:creationId xmlns:p14="http://schemas.microsoft.com/office/powerpoint/2010/main" val="69252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B12A3-47E0-4638-981C-6ECA4FC15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251BFF7-44C2-4644-91D1-0B1663CE4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824CC59-903D-4B3F-981B-21F5EC98F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733B-DB60-43A1-B52E-9AFC1DB96569}" type="datetimeFigureOut">
              <a:rPr lang="ro-RO" smtClean="0"/>
              <a:t>15.02.2020</a:t>
            </a:fld>
            <a:endParaRPr lang="ro-RO"/>
          </a:p>
        </p:txBody>
      </p:sp>
      <p:sp>
        <p:nvSpPr>
          <p:cNvPr id="5" name="Footer Placeholder 4">
            <a:extLst>
              <a:ext uri="{FF2B5EF4-FFF2-40B4-BE49-F238E27FC236}">
                <a16:creationId xmlns:a16="http://schemas.microsoft.com/office/drawing/2014/main" id="{6CF5E2A4-A73A-4B69-B2D8-73068530F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1D7ECE81-DC0A-48DA-AF20-67D47111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19C3-6D02-4CCA-B61C-B77380263739}" type="slidenum">
              <a:rPr lang="ro-RO" smtClean="0"/>
              <a:t>‹#›</a:t>
            </a:fld>
            <a:endParaRPr lang="ro-RO"/>
          </a:p>
        </p:txBody>
      </p:sp>
    </p:spTree>
    <p:extLst>
      <p:ext uri="{BB962C8B-B14F-4D97-AF65-F5344CB8AC3E}">
        <p14:creationId xmlns:p14="http://schemas.microsoft.com/office/powerpoint/2010/main" val="283522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850306-3F39-46A9-B4CF-BACBC9DB3357}"/>
              </a:ext>
            </a:extLst>
          </p:cNvPr>
          <p:cNvPicPr>
            <a:picLocks noChangeAspect="1"/>
          </p:cNvPicPr>
          <p:nvPr/>
        </p:nvPicPr>
        <p:blipFill>
          <a:blip r:embed="rId2"/>
          <a:stretch>
            <a:fillRect/>
          </a:stretch>
        </p:blipFill>
        <p:spPr>
          <a:xfrm>
            <a:off x="0" y="0"/>
            <a:ext cx="1841152" cy="1963082"/>
          </a:xfrm>
          <a:prstGeom prst="rect">
            <a:avLst/>
          </a:prstGeom>
        </p:spPr>
      </p:pic>
      <p:pic>
        <p:nvPicPr>
          <p:cNvPr id="5" name="Picture 4">
            <a:extLst>
              <a:ext uri="{FF2B5EF4-FFF2-40B4-BE49-F238E27FC236}">
                <a16:creationId xmlns:a16="http://schemas.microsoft.com/office/drawing/2014/main" id="{C1730292-42C0-49E4-85BD-F240003D1FCB}"/>
              </a:ext>
            </a:extLst>
          </p:cNvPr>
          <p:cNvPicPr>
            <a:picLocks noChangeAspect="1"/>
          </p:cNvPicPr>
          <p:nvPr/>
        </p:nvPicPr>
        <p:blipFill>
          <a:blip r:embed="rId3"/>
          <a:stretch>
            <a:fillRect/>
          </a:stretch>
        </p:blipFill>
        <p:spPr>
          <a:xfrm>
            <a:off x="6833152" y="0"/>
            <a:ext cx="5358848" cy="1670449"/>
          </a:xfrm>
          <a:prstGeom prst="rect">
            <a:avLst/>
          </a:prstGeom>
        </p:spPr>
      </p:pic>
      <p:sp>
        <p:nvSpPr>
          <p:cNvPr id="6" name="Rectangle 5">
            <a:extLst>
              <a:ext uri="{FF2B5EF4-FFF2-40B4-BE49-F238E27FC236}">
                <a16:creationId xmlns:a16="http://schemas.microsoft.com/office/drawing/2014/main" id="{532BA071-EAAF-4BBE-9A94-0DAA8D526459}"/>
              </a:ext>
            </a:extLst>
          </p:cNvPr>
          <p:cNvSpPr/>
          <p:nvPr/>
        </p:nvSpPr>
        <p:spPr>
          <a:xfrm>
            <a:off x="2161620" y="1670449"/>
            <a:ext cx="8743950" cy="4308872"/>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MUSIC: A MELODIC METHODOLOGY INTO TEACHING AND LEARNING</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2018-1-ES01-KA229-050761</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SCHOOL EXCHANGE PARTNERSHIP</a:t>
            </a:r>
          </a:p>
          <a:p>
            <a:pPr algn="ctr"/>
            <a:endParaRPr lang="en-US" b="1" u="sng" dirty="0">
              <a:latin typeface="Times New Roman" panose="02020603050405020304" pitchFamily="18" charset="0"/>
              <a:cs typeface="Times New Roman" panose="02020603050405020304" pitchFamily="18" charset="0"/>
            </a:endParaRPr>
          </a:p>
          <a:p>
            <a:pPr algn="ctr"/>
            <a:r>
              <a:rPr lang="ro-RO" sz="2000" b="1" dirty="0">
                <a:solidFill>
                  <a:prstClr val="black"/>
                </a:solidFill>
                <a:latin typeface="Times New Roman" panose="02020603050405020304" pitchFamily="18" charset="0"/>
                <a:cs typeface="Times New Roman" panose="02020603050405020304" pitchFamily="18" charset="0"/>
              </a:rPr>
              <a:t>THE ROMANIAN TEAM</a:t>
            </a:r>
            <a:r>
              <a:rPr lang="en-US" sz="2000" b="1" dirty="0">
                <a:solidFill>
                  <a:prstClr val="black"/>
                </a:solidFill>
                <a:latin typeface="Times New Roman" panose="02020603050405020304" pitchFamily="18" charset="0"/>
                <a:cs typeface="Times New Roman" panose="02020603050405020304" pitchFamily="18" charset="0"/>
              </a:rPr>
              <a:t> PRESENTS: </a:t>
            </a:r>
          </a:p>
          <a:p>
            <a:pPr algn="ctr"/>
            <a:endParaRPr lang="en-US" sz="20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 </a:t>
            </a:r>
            <a:r>
              <a:rPr lang="es-ES" sz="3600" b="1" dirty="0">
                <a:latin typeface="Times New Roman" panose="02020603050405020304" pitchFamily="18" charset="0"/>
                <a:cs typeface="Times New Roman" panose="02020603050405020304" pitchFamily="18" charset="0"/>
              </a:rPr>
              <a:t>'Music- </a:t>
            </a:r>
            <a:r>
              <a:rPr lang="es-ES" sz="3600" b="1" dirty="0" err="1">
                <a:latin typeface="Times New Roman" panose="02020603050405020304" pitchFamily="18" charset="0"/>
                <a:cs typeface="Times New Roman" panose="02020603050405020304" pitchFamily="18" charset="0"/>
              </a:rPr>
              <a:t>What</a:t>
            </a:r>
            <a:r>
              <a:rPr lang="es-ES" sz="3600" b="1" dirty="0">
                <a:latin typeface="Times New Roman" panose="02020603050405020304" pitchFamily="18" charset="0"/>
                <a:cs typeface="Times New Roman" panose="02020603050405020304" pitchFamily="18" charset="0"/>
              </a:rPr>
              <a:t> and </a:t>
            </a:r>
            <a:r>
              <a:rPr lang="es-ES" sz="3600" b="1" dirty="0" err="1">
                <a:latin typeface="Times New Roman" panose="02020603050405020304" pitchFamily="18" charset="0"/>
                <a:cs typeface="Times New Roman" panose="02020603050405020304" pitchFamily="18" charset="0"/>
              </a:rPr>
              <a:t>Why</a:t>
            </a:r>
            <a:r>
              <a:rPr lang="es-ES" sz="3600" b="1" dirty="0">
                <a:latin typeface="Times New Roman" panose="02020603050405020304" pitchFamily="18" charset="0"/>
                <a:cs typeface="Times New Roman" panose="02020603050405020304" pitchFamily="18" charset="0"/>
              </a:rPr>
              <a:t> I Listen </a:t>
            </a:r>
            <a:r>
              <a:rPr lang="es-ES" sz="3600" b="1" dirty="0" err="1">
                <a:latin typeface="Times New Roman" panose="02020603050405020304" pitchFamily="18" charset="0"/>
                <a:cs typeface="Times New Roman" panose="02020603050405020304" pitchFamily="18" charset="0"/>
              </a:rPr>
              <a:t>to</a:t>
            </a:r>
            <a:r>
              <a:rPr lang="es-ES" sz="3600" b="1" dirty="0">
                <a:latin typeface="Times New Roman" panose="02020603050405020304" pitchFamily="18" charset="0"/>
                <a:cs typeface="Times New Roman" panose="02020603050405020304" pitchFamily="18" charset="0"/>
              </a:rPr>
              <a:t>.’</a:t>
            </a:r>
          </a:p>
          <a:p>
            <a:pPr algn="ctr"/>
            <a:endParaRPr lang="es-ES" sz="3600" b="1" dirty="0">
              <a:latin typeface="Times New Roman" panose="02020603050405020304" pitchFamily="18" charset="0"/>
              <a:cs typeface="Times New Roman" panose="02020603050405020304" pitchFamily="18" charset="0"/>
            </a:endParaRPr>
          </a:p>
          <a:p>
            <a:pPr algn="ctr"/>
            <a:r>
              <a:rPr lang="es-ES" sz="2400" b="1" dirty="0" err="1">
                <a:latin typeface="Times New Roman" panose="02020603050405020304" pitchFamily="18" charset="0"/>
                <a:cs typeface="Times New Roman" panose="02020603050405020304" pitchFamily="18" charset="0"/>
              </a:rPr>
              <a:t>based</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on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an</a:t>
            </a:r>
            <a:r>
              <a:rPr lang="es-ES" sz="2400" b="1" dirty="0">
                <a:latin typeface="Times New Roman" panose="02020603050405020304" pitchFamily="18" charset="0"/>
                <a:cs typeface="Times New Roman" panose="02020603050405020304" pitchFamily="18" charset="0"/>
              </a:rPr>
              <a:t> online </a:t>
            </a:r>
            <a:r>
              <a:rPr lang="es-ES" sz="2400" b="1" dirty="0" err="1">
                <a:latin typeface="Times New Roman" panose="02020603050405020304" pitchFamily="18" charset="0"/>
                <a:cs typeface="Times New Roman" panose="02020603050405020304" pitchFamily="18" charset="0"/>
              </a:rPr>
              <a:t>survey</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applied</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to</a:t>
            </a:r>
            <a:r>
              <a:rPr lang="es-ES" sz="2400" b="1" dirty="0">
                <a:latin typeface="Times New Roman" panose="02020603050405020304" pitchFamily="18" charset="0"/>
                <a:cs typeface="Times New Roman" panose="02020603050405020304" pitchFamily="18" charset="0"/>
              </a:rPr>
              <a:t> 101 </a:t>
            </a:r>
            <a:r>
              <a:rPr lang="es-ES" sz="2400" b="1" dirty="0" err="1">
                <a:latin typeface="Times New Roman" panose="02020603050405020304" pitchFamily="18" charset="0"/>
                <a:cs typeface="Times New Roman" panose="02020603050405020304" pitchFamily="18" charset="0"/>
              </a:rPr>
              <a:t>Romanian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students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97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464C8-8815-4401-92E2-DD16E74FB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905256"/>
            <a:ext cx="6739128" cy="3877056"/>
          </a:xfrm>
          <a:prstGeom prst="rect">
            <a:avLst/>
          </a:prstGeom>
        </p:spPr>
      </p:pic>
      <p:sp>
        <p:nvSpPr>
          <p:cNvPr id="4" name="Rectangle 3">
            <a:extLst>
              <a:ext uri="{FF2B5EF4-FFF2-40B4-BE49-F238E27FC236}">
                <a16:creationId xmlns:a16="http://schemas.microsoft.com/office/drawing/2014/main" id="{CC975EC6-5D63-43E1-A6E1-54DA268AED4A}"/>
              </a:ext>
            </a:extLst>
          </p:cNvPr>
          <p:cNvSpPr/>
          <p:nvPr/>
        </p:nvSpPr>
        <p:spPr>
          <a:xfrm>
            <a:off x="1111612" y="226814"/>
            <a:ext cx="3011850" cy="338554"/>
          </a:xfrm>
          <a:prstGeom prst="rect">
            <a:avLst/>
          </a:prstGeom>
        </p:spPr>
        <p:txBody>
          <a:bodyPr wrap="none">
            <a:spAutoFit/>
          </a:bodyPr>
          <a:lstStyle/>
          <a:p>
            <a:r>
              <a:rPr lang="en-US" sz="1600" b="1" dirty="0">
                <a:solidFill>
                  <a:srgbClr val="202124"/>
                </a:solidFill>
                <a:latin typeface="Times New Roman" panose="02020603050405020304" pitchFamily="18" charset="0"/>
                <a:cs typeface="Times New Roman" panose="02020603050405020304" pitchFamily="18" charset="0"/>
              </a:rPr>
              <a:t>13. Why do you listen to music? </a:t>
            </a:r>
            <a:endParaRPr lang="ro-RO" sz="1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44A2BF-3568-4262-BF2E-6D20C8AD56D7}"/>
              </a:ext>
            </a:extLst>
          </p:cNvPr>
          <p:cNvSpPr txBox="1"/>
          <p:nvPr/>
        </p:nvSpPr>
        <p:spPr>
          <a:xfrm>
            <a:off x="7470648" y="751344"/>
            <a:ext cx="3730752" cy="2585323"/>
          </a:xfrm>
          <a:prstGeom prst="rect">
            <a:avLst/>
          </a:prstGeom>
          <a:noFill/>
        </p:spPr>
        <p:txBody>
          <a:bodyPr wrap="square" rtlCol="0">
            <a:spAutoFit/>
          </a:bodyPr>
          <a:lstStyle/>
          <a:p>
            <a:r>
              <a:rPr lang="en-US" dirty="0"/>
              <a:t> </a:t>
            </a:r>
            <a:r>
              <a:rPr lang="en-US" sz="1400" dirty="0">
                <a:latin typeface="Times New Roman" panose="02020603050405020304" pitchFamily="18" charset="0"/>
                <a:cs typeface="Times New Roman" panose="02020603050405020304" pitchFamily="18" charset="0"/>
              </a:rPr>
              <a:t>The students have chosen more than one reason why they listen to music. Most students, 92,1%, state that listening to music relaxes them, 61,4% believe that this recharges their batteries, for 57,4 % this activity helps them deal with the problems they have. There are 50,5 % who say that listening to music helps them when they feel lonely and for 49,5 % music helps them pass the time in a pleasant way. For 47,5 %  listening to music makes them work better while for 15,8 %, this is a way to </a:t>
            </a:r>
            <a:r>
              <a:rPr lang="en-US" sz="1400" dirty="0" err="1">
                <a:latin typeface="Times New Roman" panose="02020603050405020304" pitchFamily="18" charset="0"/>
                <a:cs typeface="Times New Roman" panose="02020603050405020304" pitchFamily="18" charset="0"/>
              </a:rPr>
              <a:t>socialise</a:t>
            </a:r>
            <a:r>
              <a:rPr lang="en-US" dirty="0"/>
              <a:t>.</a:t>
            </a:r>
            <a:endParaRPr lang="ro-RO" dirty="0"/>
          </a:p>
        </p:txBody>
      </p:sp>
    </p:spTree>
    <p:extLst>
      <p:ext uri="{BB962C8B-B14F-4D97-AF65-F5344CB8AC3E}">
        <p14:creationId xmlns:p14="http://schemas.microsoft.com/office/powerpoint/2010/main" val="353913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1C694-8DB0-4947-AC10-F65854D9E114}"/>
              </a:ext>
            </a:extLst>
          </p:cNvPr>
          <p:cNvSpPr/>
          <p:nvPr/>
        </p:nvSpPr>
        <p:spPr>
          <a:xfrm>
            <a:off x="1323975" y="1546360"/>
            <a:ext cx="10029825" cy="542008"/>
          </a:xfrm>
          <a:prstGeom prst="rect">
            <a:avLst/>
          </a:prstGeom>
        </p:spPr>
        <p:txBody>
          <a:bodyPr wrap="square">
            <a:spAutoFit/>
          </a:bodyPr>
          <a:lstStyle/>
          <a:p>
            <a:pPr algn="just">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b="1" dirty="0">
                <a:latin typeface="Times New Roman" panose="02020603050405020304" pitchFamily="18" charset="0"/>
                <a:ea typeface="Calibri" panose="020F0502020204030204" pitchFamily="34"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ro-RO"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7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86026D-F4BE-4685-A64A-EC517493015A}"/>
              </a:ext>
            </a:extLst>
          </p:cNvPr>
          <p:cNvSpPr/>
          <p:nvPr/>
        </p:nvSpPr>
        <p:spPr>
          <a:xfrm>
            <a:off x="1381957" y="2478411"/>
            <a:ext cx="9428085" cy="400110"/>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E8B5379-E581-4086-AD12-61F177CD9DB0}"/>
              </a:ext>
            </a:extLst>
          </p:cNvPr>
          <p:cNvSpPr/>
          <p:nvPr/>
        </p:nvSpPr>
        <p:spPr>
          <a:xfrm>
            <a:off x="813382" y="616363"/>
            <a:ext cx="4396332" cy="338554"/>
          </a:xfrm>
          <a:prstGeom prst="rect">
            <a:avLst/>
          </a:prstGeom>
        </p:spPr>
        <p:txBody>
          <a:bodyPr wrap="none">
            <a:spAutoFit/>
          </a:bodyPr>
          <a:lstStyle/>
          <a:p>
            <a:r>
              <a:rPr lang="en-US" sz="1600" b="1" dirty="0">
                <a:latin typeface="Times New Roman" panose="02020603050405020304" pitchFamily="18" charset="0"/>
                <a:cs typeface="Times New Roman" panose="02020603050405020304" pitchFamily="18" charset="0"/>
              </a:rPr>
              <a:t>1. What music genres do you listen to the most? </a:t>
            </a:r>
            <a:endParaRPr lang="ro-RO" sz="1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0063E88-EDE8-44EB-8824-F2CB6A06BBD5}"/>
              </a:ext>
            </a:extLst>
          </p:cNvPr>
          <p:cNvPicPr>
            <a:picLocks noChangeAspect="1"/>
          </p:cNvPicPr>
          <p:nvPr/>
        </p:nvPicPr>
        <p:blipFill rotWithShape="1">
          <a:blip r:embed="rId2"/>
          <a:srcRect l="27364" t="12564" r="30469" b="11530"/>
          <a:stretch/>
        </p:blipFill>
        <p:spPr>
          <a:xfrm>
            <a:off x="692458" y="1462748"/>
            <a:ext cx="5764570" cy="4902541"/>
          </a:xfrm>
          <a:prstGeom prst="rect">
            <a:avLst/>
          </a:prstGeom>
        </p:spPr>
      </p:pic>
      <p:sp>
        <p:nvSpPr>
          <p:cNvPr id="3" name="TextBox 2">
            <a:extLst>
              <a:ext uri="{FF2B5EF4-FFF2-40B4-BE49-F238E27FC236}">
                <a16:creationId xmlns:a16="http://schemas.microsoft.com/office/drawing/2014/main" id="{4D17E900-8E8D-4F44-9476-CDB4B4CA2335}"/>
              </a:ext>
            </a:extLst>
          </p:cNvPr>
          <p:cNvSpPr txBox="1"/>
          <p:nvPr/>
        </p:nvSpPr>
        <p:spPr>
          <a:xfrm>
            <a:off x="6457028" y="1462748"/>
            <a:ext cx="4968534" cy="1508105"/>
          </a:xfrm>
          <a:prstGeom prst="rect">
            <a:avLst/>
          </a:prstGeom>
          <a:noFill/>
        </p:spPr>
        <p:txBody>
          <a:bodyPr wrap="square" rtlCol="0">
            <a:spAutoFit/>
          </a:bodyPr>
          <a:lstStyle/>
          <a:p>
            <a:r>
              <a:rPr lang="ro-RO" dirty="0"/>
              <a:t> </a:t>
            </a:r>
            <a:r>
              <a:rPr lang="ro-RO" sz="1400" dirty="0">
                <a:latin typeface="Times New Roman" panose="02020603050405020304" pitchFamily="18" charset="0"/>
                <a:cs typeface="Times New Roman" panose="02020603050405020304" pitchFamily="18" charset="0"/>
              </a:rPr>
              <a:t>The students could choose 5 music genres that they enjoy listening to and the Romanian respondents answered, as follows: 81,2% prefer listening to pop music, 54,5 % like rock music, 53,5 % stated that rap/hip hop music was among the favourite one and trap was listened to by 41,6 % from the students who participated in the survey</a:t>
            </a:r>
            <a:r>
              <a:rPr lang="ro-RO" dirty="0"/>
              <a:t>.</a:t>
            </a:r>
          </a:p>
        </p:txBody>
      </p:sp>
    </p:spTree>
    <p:extLst>
      <p:ext uri="{BB962C8B-B14F-4D97-AF65-F5344CB8AC3E}">
        <p14:creationId xmlns:p14="http://schemas.microsoft.com/office/powerpoint/2010/main" val="41751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70BC4-01BD-484A-B804-86D12C70DC33}"/>
              </a:ext>
            </a:extLst>
          </p:cNvPr>
          <p:cNvSpPr/>
          <p:nvPr/>
        </p:nvSpPr>
        <p:spPr>
          <a:xfrm>
            <a:off x="664356" y="403479"/>
            <a:ext cx="2836610" cy="338554"/>
          </a:xfrm>
          <a:prstGeom prst="rect">
            <a:avLst/>
          </a:prstGeom>
        </p:spPr>
        <p:txBody>
          <a:bodyPr wrap="none">
            <a:spAutoFit/>
          </a:bodyPr>
          <a:lstStyle/>
          <a:p>
            <a:r>
              <a:rPr lang="en-US" sz="1600" b="1" dirty="0">
                <a:latin typeface="Times New Roman" panose="02020603050405020304" pitchFamily="18" charset="0"/>
                <a:cs typeface="Times New Roman" panose="02020603050405020304" pitchFamily="18" charset="0"/>
              </a:rPr>
              <a:t>2. What is your </a:t>
            </a:r>
            <a:r>
              <a:rPr lang="en-US" sz="1600" b="1" dirty="0" err="1">
                <a:latin typeface="Times New Roman" panose="02020603050405020304" pitchFamily="18" charset="0"/>
                <a:cs typeface="Times New Roman" panose="02020603050405020304" pitchFamily="18" charset="0"/>
              </a:rPr>
              <a:t>favourite</a:t>
            </a:r>
            <a:r>
              <a:rPr lang="en-US" sz="1600" b="1" dirty="0">
                <a:latin typeface="Times New Roman" panose="02020603050405020304" pitchFamily="18" charset="0"/>
                <a:cs typeface="Times New Roman" panose="02020603050405020304" pitchFamily="18" charset="0"/>
              </a:rPr>
              <a:t> one?</a:t>
            </a:r>
            <a:endParaRPr lang="ro-RO" sz="1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D3DA7A2-52FA-41B3-A483-02363F51ECA9}"/>
              </a:ext>
            </a:extLst>
          </p:cNvPr>
          <p:cNvSpPr txBox="1"/>
          <p:nvPr/>
        </p:nvSpPr>
        <p:spPr>
          <a:xfrm>
            <a:off x="7448365" y="1305017"/>
            <a:ext cx="4216893" cy="1384995"/>
          </a:xfrm>
          <a:prstGeom prst="rect">
            <a:avLst/>
          </a:prstGeom>
          <a:noFill/>
        </p:spPr>
        <p:txBody>
          <a:bodyPr wrap="square" rtlCol="0">
            <a:spAutoFit/>
          </a:bodyPr>
          <a:lstStyle/>
          <a:p>
            <a:r>
              <a:rPr lang="ro-RO" sz="1400" dirty="0">
                <a:latin typeface="Times New Roman" panose="02020603050405020304" pitchFamily="18" charset="0"/>
                <a:cs typeface="Times New Roman" panose="02020603050405020304" pitchFamily="18" charset="0"/>
              </a:rPr>
              <a:t>In order to identify the students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favourite type of music</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e respondents had to</a:t>
            </a:r>
            <a:r>
              <a:rPr lang="ro-RO" sz="1400" dirty="0">
                <a:latin typeface="Times New Roman" panose="02020603050405020304" pitchFamily="18" charset="0"/>
                <a:cs typeface="Times New Roman" panose="02020603050405020304" pitchFamily="18" charset="0"/>
              </a:rPr>
              <a:t> choose only one</a:t>
            </a:r>
            <a:r>
              <a:rPr lang="en-US" sz="1400" dirty="0">
                <a:latin typeface="Times New Roman" panose="02020603050405020304" pitchFamily="18" charset="0"/>
                <a:cs typeface="Times New Roman" panose="02020603050405020304" pitchFamily="18" charset="0"/>
              </a:rPr>
              <a:t> genre from the ones that they said they would rather listen to. From the chart, it can be seen that almost half of the students (40,6%) listen to pop music, followed by rap/hip hop (13,9 %) and rock (12,9%) and alternative rock (5,9 %). </a:t>
            </a:r>
            <a:endParaRPr lang="ro-RO"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4A157A-B2BF-4E6B-8186-7B86714EB495}"/>
              </a:ext>
            </a:extLst>
          </p:cNvPr>
          <p:cNvPicPr>
            <a:picLocks noChangeAspect="1"/>
          </p:cNvPicPr>
          <p:nvPr/>
        </p:nvPicPr>
        <p:blipFill>
          <a:blip r:embed="rId2"/>
          <a:stretch>
            <a:fillRect/>
          </a:stretch>
        </p:blipFill>
        <p:spPr>
          <a:xfrm>
            <a:off x="739806" y="1797979"/>
            <a:ext cx="6708559" cy="3608521"/>
          </a:xfrm>
          <a:prstGeom prst="rect">
            <a:avLst/>
          </a:prstGeom>
        </p:spPr>
      </p:pic>
    </p:spTree>
    <p:extLst>
      <p:ext uri="{BB962C8B-B14F-4D97-AF65-F5344CB8AC3E}">
        <p14:creationId xmlns:p14="http://schemas.microsoft.com/office/powerpoint/2010/main" val="249178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F8219-E8F9-442C-9629-E651DA42B4C4}"/>
              </a:ext>
            </a:extLst>
          </p:cNvPr>
          <p:cNvSpPr/>
          <p:nvPr/>
        </p:nvSpPr>
        <p:spPr>
          <a:xfrm>
            <a:off x="862973" y="421235"/>
            <a:ext cx="5468741" cy="338554"/>
          </a:xfrm>
          <a:prstGeom prst="rect">
            <a:avLst/>
          </a:prstGeom>
        </p:spPr>
        <p:txBody>
          <a:bodyPr wrap="none">
            <a:spAutoFit/>
          </a:bodyPr>
          <a:lstStyle/>
          <a:p>
            <a:r>
              <a:rPr lang="en-US" sz="1600" b="1" dirty="0">
                <a:latin typeface="Times New Roman" panose="02020603050405020304" pitchFamily="18" charset="0"/>
                <a:ea typeface="Calibri" panose="020F0502020204030204" pitchFamily="34" charset="0"/>
                <a:cs typeface="Times New Roman" panose="02020603050405020304" pitchFamily="18" charset="0"/>
              </a:rPr>
              <a:t>3. Which of those types of music have you never listened to? </a:t>
            </a:r>
            <a:endParaRPr lang="ro-RO" sz="16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DD56362-DDB6-466B-86F0-5500C7A1CD3C}"/>
              </a:ext>
            </a:extLst>
          </p:cNvPr>
          <p:cNvPicPr>
            <a:picLocks noChangeAspect="1"/>
          </p:cNvPicPr>
          <p:nvPr/>
        </p:nvPicPr>
        <p:blipFill rotWithShape="1">
          <a:blip r:embed="rId2"/>
          <a:srcRect l="218" t="15829" r="46630" b="11286"/>
          <a:stretch/>
        </p:blipFill>
        <p:spPr>
          <a:xfrm>
            <a:off x="412124" y="1038687"/>
            <a:ext cx="6530214" cy="5503821"/>
          </a:xfrm>
          <a:prstGeom prst="rect">
            <a:avLst/>
          </a:prstGeom>
        </p:spPr>
      </p:pic>
      <p:sp>
        <p:nvSpPr>
          <p:cNvPr id="5" name="TextBox 4">
            <a:extLst>
              <a:ext uri="{FF2B5EF4-FFF2-40B4-BE49-F238E27FC236}">
                <a16:creationId xmlns:a16="http://schemas.microsoft.com/office/drawing/2014/main" id="{CF06C369-5952-4104-A5F2-CB89743F84F8}"/>
              </a:ext>
            </a:extLst>
          </p:cNvPr>
          <p:cNvSpPr txBox="1"/>
          <p:nvPr/>
        </p:nvSpPr>
        <p:spPr>
          <a:xfrm>
            <a:off x="7439488" y="1669002"/>
            <a:ext cx="4128116" cy="95410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There were 40,6 % respondents who said they had never listened to K-pop, 34,7% never listened to  Grind-Core, 31,7 % mentioned Trance while 17,8 % told about industrial music.</a:t>
            </a:r>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38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C028B-CB44-453C-BADF-E1107714C71B}"/>
              </a:ext>
            </a:extLst>
          </p:cNvPr>
          <p:cNvSpPr/>
          <p:nvPr/>
        </p:nvSpPr>
        <p:spPr>
          <a:xfrm>
            <a:off x="988380" y="336002"/>
            <a:ext cx="10259628" cy="338554"/>
          </a:xfrm>
          <a:prstGeom prst="rect">
            <a:avLst/>
          </a:prstGeom>
        </p:spPr>
        <p:txBody>
          <a:bodyPr wrap="square">
            <a:spAutoFit/>
          </a:bodyPr>
          <a:lstStyle/>
          <a:p>
            <a:r>
              <a:rPr lang="en-US" sz="1600" b="1" dirty="0">
                <a:solidFill>
                  <a:srgbClr val="202124"/>
                </a:solidFill>
                <a:latin typeface="Times New Roman" panose="02020603050405020304" pitchFamily="18" charset="0"/>
                <a:cs typeface="Times New Roman" panose="02020603050405020304" pitchFamily="18" charset="0"/>
              </a:rPr>
              <a:t>4. How do you listen to music? Number the options below from 1 to 8 ( 1 being the one you use the most).</a:t>
            </a:r>
            <a:endParaRPr lang="ro-RO" sz="16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4516837-7377-4759-B584-E726C9CC46DE}"/>
              </a:ext>
            </a:extLst>
          </p:cNvPr>
          <p:cNvSpPr txBox="1"/>
          <p:nvPr/>
        </p:nvSpPr>
        <p:spPr>
          <a:xfrm>
            <a:off x="5637320" y="2974019"/>
            <a:ext cx="914400" cy="914400"/>
          </a:xfrm>
          <a:prstGeom prst="rect">
            <a:avLst/>
          </a:prstGeom>
          <a:noFill/>
        </p:spPr>
        <p:txBody>
          <a:bodyPr wrap="square" rtlCol="0">
            <a:spAutoFit/>
          </a:bodyPr>
          <a:lstStyle/>
          <a:p>
            <a:endParaRPr lang="ro-RO" dirty="0"/>
          </a:p>
        </p:txBody>
      </p:sp>
      <p:sp>
        <p:nvSpPr>
          <p:cNvPr id="6" name="TextBox 5">
            <a:extLst>
              <a:ext uri="{FF2B5EF4-FFF2-40B4-BE49-F238E27FC236}">
                <a16:creationId xmlns:a16="http://schemas.microsoft.com/office/drawing/2014/main" id="{9CB33D3B-3B6C-4F8F-B850-05B8DAB6552C}"/>
              </a:ext>
            </a:extLst>
          </p:cNvPr>
          <p:cNvSpPr txBox="1"/>
          <p:nvPr/>
        </p:nvSpPr>
        <p:spPr>
          <a:xfrm>
            <a:off x="1086035" y="4468174"/>
            <a:ext cx="938961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Most Romanian students listen to music on You Tube, followed by Spotify, whereas the least used media are Pandora and iTunes. </a:t>
            </a:r>
            <a:endParaRPr lang="ro-RO" sz="1400" dirty="0">
              <a:latin typeface="Times New Roman" panose="02020603050405020304" pitchFamily="18" charset="0"/>
              <a:cs typeface="Times New Roman" panose="02020603050405020304" pitchFamily="18" charset="0"/>
            </a:endParaRPr>
          </a:p>
        </p:txBody>
      </p:sp>
      <p:pic>
        <p:nvPicPr>
          <p:cNvPr id="1026" name="Picture 2" descr="Diagramă a răspunsurilor din Formulare. Titlul întrebării: 4. How do you listen to music? Number the options below  from 1 to 8 ( 1 being the one you use the most).  . Numărul de răspunsuri: .">
            <a:extLst>
              <a:ext uri="{FF2B5EF4-FFF2-40B4-BE49-F238E27FC236}">
                <a16:creationId xmlns:a16="http://schemas.microsoft.com/office/drawing/2014/main" id="{88DC0C06-EC6A-4A13-90DE-B9A517D2B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8" y="1408801"/>
            <a:ext cx="11722963" cy="264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5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D1913-5E8E-4FDC-BD76-DACA24D2900A}"/>
              </a:ext>
            </a:extLst>
          </p:cNvPr>
          <p:cNvSpPr/>
          <p:nvPr/>
        </p:nvSpPr>
        <p:spPr>
          <a:xfrm>
            <a:off x="1320086" y="616543"/>
            <a:ext cx="6323587" cy="338554"/>
          </a:xfrm>
          <a:prstGeom prst="rect">
            <a:avLst/>
          </a:prstGeom>
        </p:spPr>
        <p:txBody>
          <a:bodyPr wrap="square">
            <a:spAutoFit/>
          </a:bodyPr>
          <a:lstStyle/>
          <a:p>
            <a:r>
              <a:rPr lang="en-US" sz="1600" b="1" dirty="0">
                <a:solidFill>
                  <a:srgbClr val="202124"/>
                </a:solidFill>
                <a:latin typeface="Times New Roman" panose="02020603050405020304" pitchFamily="18" charset="0"/>
                <a:cs typeface="Times New Roman" panose="02020603050405020304" pitchFamily="18" charset="0"/>
              </a:rPr>
              <a:t>5. What are your favorite 3 songs right now?</a:t>
            </a:r>
            <a:endParaRPr lang="ro-RO" sz="1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BE029AF-C615-4D2E-BC79-8A4CB810BA3A}"/>
              </a:ext>
            </a:extLst>
          </p:cNvPr>
          <p:cNvSpPr/>
          <p:nvPr/>
        </p:nvSpPr>
        <p:spPr>
          <a:xfrm>
            <a:off x="1389489" y="985875"/>
            <a:ext cx="10195869" cy="4616648"/>
          </a:xfrm>
          <a:prstGeom prst="rect">
            <a:avLst/>
          </a:prstGeom>
        </p:spPr>
        <p:txBody>
          <a:bodyPr wrap="square">
            <a:spAutoFit/>
          </a:bodyPr>
          <a:lstStyle/>
          <a:p>
            <a:r>
              <a:rPr lang="en-US" sz="1400" dirty="0"/>
              <a:t> The Romanian students’ answers were varied but there were a number of songs that had been mentioned more than once, as follows:</a:t>
            </a:r>
          </a:p>
          <a:p>
            <a:r>
              <a:rPr lang="ro-RO" sz="1400" dirty="0"/>
              <a:t>1.Memories-25 votes</a:t>
            </a:r>
          </a:p>
          <a:p>
            <a:r>
              <a:rPr lang="ro-RO" sz="1400" dirty="0"/>
              <a:t>2.Someone You Loved-18 votes</a:t>
            </a:r>
          </a:p>
          <a:p>
            <a:r>
              <a:rPr lang="ro-RO" sz="1400" dirty="0"/>
              <a:t>3.Castle On The Hill-16 votes</a:t>
            </a:r>
          </a:p>
          <a:p>
            <a:r>
              <a:rPr lang="ro-RO" sz="1400" dirty="0"/>
              <a:t>4.Yummy-6 votes</a:t>
            </a:r>
          </a:p>
          <a:p>
            <a:r>
              <a:rPr lang="ro-RO" sz="1400" dirty="0"/>
              <a:t>5.Girls Like You-4 votes</a:t>
            </a:r>
          </a:p>
          <a:p>
            <a:r>
              <a:rPr lang="ro-RO" sz="1400" dirty="0"/>
              <a:t>6.Dance Monkey-3 votes</a:t>
            </a:r>
          </a:p>
          <a:p>
            <a:r>
              <a:rPr lang="ro-RO" sz="1400" dirty="0"/>
              <a:t>7.Perfect-2 votes</a:t>
            </a:r>
          </a:p>
          <a:p>
            <a:r>
              <a:rPr lang="ro-RO" sz="1400" dirty="0"/>
              <a:t>8.Highest In The Room-2 votes</a:t>
            </a:r>
          </a:p>
          <a:p>
            <a:r>
              <a:rPr lang="ro-RO" sz="1400" dirty="0"/>
              <a:t>9.November Rain-2 votes</a:t>
            </a:r>
          </a:p>
          <a:p>
            <a:r>
              <a:rPr lang="ro-RO" sz="1400" dirty="0"/>
              <a:t>10.Beautiful People-2 votes</a:t>
            </a:r>
          </a:p>
          <a:p>
            <a:r>
              <a:rPr lang="ro-RO" sz="1400" dirty="0"/>
              <a:t>11.Young</a:t>
            </a:r>
            <a:r>
              <a:rPr lang="en-US" sz="1400" dirty="0"/>
              <a:t> </a:t>
            </a:r>
            <a:r>
              <a:rPr lang="ro-RO" sz="1400" dirty="0"/>
              <a:t>blood-2 votes</a:t>
            </a:r>
          </a:p>
          <a:p>
            <a:r>
              <a:rPr lang="ro-RO" sz="1400" dirty="0"/>
              <a:t>12.Teeth-2 votes</a:t>
            </a:r>
          </a:p>
          <a:p>
            <a:r>
              <a:rPr lang="ro-RO" sz="1400" dirty="0"/>
              <a:t>13.Bohemian Rhapsody-2 votes</a:t>
            </a:r>
          </a:p>
          <a:p>
            <a:r>
              <a:rPr lang="ro-RO" sz="1400" dirty="0"/>
              <a:t>14.Enter Sandman-2 votes</a:t>
            </a:r>
          </a:p>
          <a:p>
            <a:r>
              <a:rPr lang="ro-RO" sz="1400" dirty="0"/>
              <a:t>15.Everything I Wanted-2 votes</a:t>
            </a:r>
          </a:p>
          <a:p>
            <a:r>
              <a:rPr lang="ro-RO" sz="1400" dirty="0"/>
              <a:t>16.Goosebumps-2 votes</a:t>
            </a:r>
          </a:p>
          <a:p>
            <a:r>
              <a:rPr lang="ro-RO" sz="1400" dirty="0"/>
              <a:t>17.Lovely-2 votes</a:t>
            </a:r>
          </a:p>
          <a:p>
            <a:r>
              <a:rPr lang="ro-RO" sz="1400" dirty="0"/>
              <a:t>18.Feeling Good-2 votes</a:t>
            </a:r>
          </a:p>
          <a:p>
            <a:r>
              <a:rPr lang="ro-RO" sz="1400" dirty="0"/>
              <a:t>19.Venom-2 votes</a:t>
            </a:r>
          </a:p>
          <a:p>
            <a:r>
              <a:rPr lang="ro-RO" sz="1400" dirty="0"/>
              <a:t>20.Nothing Else Matters-2 votes</a:t>
            </a:r>
          </a:p>
        </p:txBody>
      </p:sp>
    </p:spTree>
    <p:extLst>
      <p:ext uri="{BB962C8B-B14F-4D97-AF65-F5344CB8AC3E}">
        <p14:creationId xmlns:p14="http://schemas.microsoft.com/office/powerpoint/2010/main" val="386367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97836B-07BF-4471-B8C2-8B2EB34612BA}"/>
              </a:ext>
            </a:extLst>
          </p:cNvPr>
          <p:cNvSpPr/>
          <p:nvPr/>
        </p:nvSpPr>
        <p:spPr>
          <a:xfrm>
            <a:off x="1008004" y="554400"/>
            <a:ext cx="5124160" cy="338554"/>
          </a:xfrm>
          <a:prstGeom prst="rect">
            <a:avLst/>
          </a:prstGeom>
        </p:spPr>
        <p:txBody>
          <a:bodyPr wrap="none">
            <a:spAutoFit/>
          </a:bodyPr>
          <a:lstStyle/>
          <a:p>
            <a:r>
              <a:rPr lang="en-US" sz="1600" b="1" dirty="0">
                <a:solidFill>
                  <a:srgbClr val="202124"/>
                </a:solidFill>
                <a:latin typeface="Times New Roman" panose="02020603050405020304" pitchFamily="18" charset="0"/>
                <a:cs typeface="Times New Roman" panose="02020603050405020304" pitchFamily="18" charset="0"/>
              </a:rPr>
              <a:t>6. What are your favorite 3 groups or singers right now?</a:t>
            </a:r>
            <a:endParaRPr lang="ro-RO" sz="1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DF3703E-21D1-4747-9BC6-ED6A4BFDFDE5}"/>
              </a:ext>
            </a:extLst>
          </p:cNvPr>
          <p:cNvSpPr/>
          <p:nvPr/>
        </p:nvSpPr>
        <p:spPr>
          <a:xfrm>
            <a:off x="839328" y="1012378"/>
            <a:ext cx="10266636" cy="5016758"/>
          </a:xfrm>
          <a:prstGeom prst="rect">
            <a:avLst/>
          </a:prstGeom>
        </p:spPr>
        <p:txBody>
          <a:bodyPr wrap="square">
            <a:spAutoFit/>
          </a:bodyPr>
          <a:lstStyle/>
          <a:p>
            <a:r>
              <a:rPr lang="en-US" dirty="0"/>
              <a:t> </a:t>
            </a:r>
            <a:r>
              <a:rPr lang="en-US" sz="1400" dirty="0">
                <a:latin typeface="Times New Roman" panose="02020603050405020304" pitchFamily="18" charset="0"/>
                <a:cs typeface="Times New Roman" panose="02020603050405020304" pitchFamily="18" charset="0"/>
              </a:rPr>
              <a:t>For this question, the answers showed the fact that the Romanian students mostly prefer listening to American- English groups and singers, as there were just a few Romanian groups and singers mentioned. Top three are held by </a:t>
            </a:r>
            <a:r>
              <a:rPr lang="ro-RO" sz="1400" dirty="0">
                <a:latin typeface="Times New Roman" panose="02020603050405020304" pitchFamily="18" charset="0"/>
                <a:cs typeface="Times New Roman" panose="02020603050405020304" pitchFamily="18" charset="0"/>
              </a:rPr>
              <a:t>Ed Sheeran (29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Imagine Dragons (25 times)</a:t>
            </a:r>
            <a:r>
              <a:rPr lang="en-US" sz="1400" dirty="0">
                <a:latin typeface="Times New Roman" panose="02020603050405020304" pitchFamily="18" charset="0"/>
                <a:cs typeface="Times New Roman" panose="02020603050405020304" pitchFamily="18" charset="0"/>
              </a:rPr>
              <a:t> and </a:t>
            </a:r>
            <a:r>
              <a:rPr lang="ro-RO" sz="1400" dirty="0">
                <a:latin typeface="Times New Roman" panose="02020603050405020304" pitchFamily="18" charset="0"/>
                <a:cs typeface="Times New Roman" panose="02020603050405020304" pitchFamily="18" charset="0"/>
              </a:rPr>
              <a:t>Maroon 5 (24 times)</a:t>
            </a:r>
            <a:r>
              <a:rPr lang="en-US" sz="1400" dirty="0">
                <a:latin typeface="Times New Roman" panose="02020603050405020304" pitchFamily="18" charset="0"/>
                <a:cs typeface="Times New Roman" panose="02020603050405020304" pitchFamily="18" charset="0"/>
              </a:rPr>
              <a:t>. The other entries that appeared more than once were: </a:t>
            </a:r>
            <a:r>
              <a:rPr lang="ro-RO" sz="1400" dirty="0">
                <a:latin typeface="Times New Roman" panose="02020603050405020304" pitchFamily="18" charset="0"/>
                <a:cs typeface="Times New Roman" panose="02020603050405020304" pitchFamily="18" charset="0"/>
              </a:rPr>
              <a:t>Metallica (10 times)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Queen (8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Billie Eilish (6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Travis Scott (5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Justin Bieber (4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Skillet (4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Little Mix (4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5 </a:t>
            </a:r>
            <a:r>
              <a:rPr lang="en-US" sz="1400" dirty="0">
                <a:latin typeface="Times New Roman" panose="02020603050405020304" pitchFamily="18" charset="0"/>
                <a:cs typeface="Times New Roman" panose="02020603050405020304" pitchFamily="18" charset="0"/>
              </a:rPr>
              <a:t>S</a:t>
            </a:r>
            <a:r>
              <a:rPr lang="ro-RO" sz="1400" dirty="0">
                <a:latin typeface="Times New Roman" panose="02020603050405020304" pitchFamily="18" charset="0"/>
                <a:cs typeface="Times New Roman" panose="02020603050405020304" pitchFamily="18" charset="0"/>
              </a:rPr>
              <a:t>econds of </a:t>
            </a:r>
            <a:r>
              <a:rPr lang="en-US" sz="1400" dirty="0">
                <a:latin typeface="Times New Roman" panose="02020603050405020304" pitchFamily="18" charset="0"/>
                <a:cs typeface="Times New Roman" panose="02020603050405020304" pitchFamily="18" charset="0"/>
              </a:rPr>
              <a:t>S</a:t>
            </a:r>
            <a:r>
              <a:rPr lang="ro-RO" sz="1400" dirty="0">
                <a:latin typeface="Times New Roman" panose="02020603050405020304" pitchFamily="18" charset="0"/>
                <a:cs typeface="Times New Roman" panose="02020603050405020304" pitchFamily="18" charset="0"/>
              </a:rPr>
              <a:t>ummer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The Neighborhood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Camila Cabello (3 times)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Lady Gaga (3 times)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Eminem (3 times)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The weeknd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Nirvana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AC/DC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Arctic Monkeys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Jonas Brothers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Delia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One Direction (2 times)</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Blackpink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BTS (3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Demi Lovato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Adelle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Guns N' Roses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Slipknot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Shawn Mendes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Hozier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Michael Jackson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CNCO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Beyoncé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Sam Smith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Xxxtentacion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Tyler the Creator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BROCKHAMPTON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System of a down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Fifth Harmony (2 times)</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NF (2 times)</a:t>
            </a:r>
            <a:r>
              <a:rPr lang="en-US" sz="1400" dirty="0">
                <a:latin typeface="Times New Roman" panose="02020603050405020304" pitchFamily="18" charset="0"/>
                <a:cs typeface="Times New Roman" panose="02020603050405020304" pitchFamily="18" charset="0"/>
              </a:rPr>
              <a:t> and C</a:t>
            </a:r>
            <a:r>
              <a:rPr lang="ro-RO" sz="1400" dirty="0">
                <a:latin typeface="Times New Roman" panose="02020603050405020304" pitchFamily="18" charset="0"/>
                <a:cs typeface="Times New Roman" panose="02020603050405020304" pitchFamily="18" charset="0"/>
              </a:rPr>
              <a:t>argo (2 times)</a:t>
            </a:r>
            <a:r>
              <a:rPr lang="en-US" sz="1400" dirty="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7</a:t>
            </a:r>
            <a:r>
              <a:rPr lang="en-US" sz="1600" b="1" dirty="0">
                <a:latin typeface="Times New Roman" panose="02020603050405020304" pitchFamily="18" charset="0"/>
                <a:cs typeface="Times New Roman" panose="02020603050405020304" pitchFamily="18" charset="0"/>
              </a:rPr>
              <a:t>. Have you been to any of their concerts?</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Most respondents (80,2 % ) have never been to their </a:t>
            </a:r>
            <a:r>
              <a:rPr lang="en-US" sz="1400" dirty="0" err="1">
                <a:latin typeface="Times New Roman" panose="02020603050405020304" pitchFamily="18" charset="0"/>
                <a:cs typeface="Times New Roman" panose="02020603050405020304" pitchFamily="18" charset="0"/>
              </a:rPr>
              <a:t>favourite</a:t>
            </a:r>
            <a:r>
              <a:rPr lang="en-US" sz="1400" dirty="0">
                <a:latin typeface="Times New Roman" panose="02020603050405020304" pitchFamily="18" charset="0"/>
                <a:cs typeface="Times New Roman" panose="02020603050405020304" pitchFamily="18" charset="0"/>
              </a:rPr>
              <a:t> groups’ or singers’ concerts whereas 19,8% have gone to their concerts.</a:t>
            </a:r>
          </a:p>
          <a:p>
            <a:endParaRPr lang="en-US" sz="14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8. Do you prefer to listen to music on you own or with friends?</a:t>
            </a:r>
          </a:p>
          <a:p>
            <a:r>
              <a:rPr lang="en-US" sz="1400" dirty="0">
                <a:latin typeface="Times New Roman" panose="02020603050405020304" pitchFamily="18" charset="0"/>
                <a:cs typeface="Times New Roman" panose="02020603050405020304" pitchFamily="18" charset="0"/>
              </a:rPr>
              <a:t> There were 76, 2 %  from the respondents who have said that they </a:t>
            </a:r>
            <a:r>
              <a:rPr lang="en-US" sz="1400" dirty="0"/>
              <a:t>prefer to listen to music on their own  while 36,6% would rather do this with their friends.</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9. Do you prefer to listen to music coming from loudspeakers, using headphones or earphones?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There were 39,6 % from the respondents who prefer listening to music coming from loudspeakers and an equal percentage of 39,6% who would rather use headphones while 20,8 % listen to music using their earphones.</a:t>
            </a:r>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5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3E62FB-7EEE-4989-9326-3403B8EDD067}"/>
              </a:ext>
            </a:extLst>
          </p:cNvPr>
          <p:cNvSpPr/>
          <p:nvPr/>
        </p:nvSpPr>
        <p:spPr>
          <a:xfrm>
            <a:off x="890726" y="389268"/>
            <a:ext cx="6096000" cy="646331"/>
          </a:xfrm>
          <a:prstGeom prst="rect">
            <a:avLst/>
          </a:prstGeom>
        </p:spPr>
        <p:txBody>
          <a:bodyPr>
            <a:spAutoFit/>
          </a:bodyPr>
          <a:lstStyle/>
          <a:p>
            <a:r>
              <a:rPr lang="en-US" dirty="0"/>
              <a:t>10. Do you know the lyrics to all the songs you like?</a:t>
            </a:r>
          </a:p>
          <a:p>
            <a:endParaRPr lang="en-US" dirty="0"/>
          </a:p>
        </p:txBody>
      </p:sp>
      <p:pic>
        <p:nvPicPr>
          <p:cNvPr id="3" name="Picture 2">
            <a:extLst>
              <a:ext uri="{FF2B5EF4-FFF2-40B4-BE49-F238E27FC236}">
                <a16:creationId xmlns:a16="http://schemas.microsoft.com/office/drawing/2014/main" id="{F5E54ED2-8151-4BDE-96A5-9DA005AEA58C}"/>
              </a:ext>
            </a:extLst>
          </p:cNvPr>
          <p:cNvPicPr>
            <a:picLocks noChangeAspect="1"/>
          </p:cNvPicPr>
          <p:nvPr/>
        </p:nvPicPr>
        <p:blipFill>
          <a:blip r:embed="rId2"/>
          <a:stretch>
            <a:fillRect/>
          </a:stretch>
        </p:blipFill>
        <p:spPr>
          <a:xfrm>
            <a:off x="890726" y="1116969"/>
            <a:ext cx="4701790" cy="3046660"/>
          </a:xfrm>
          <a:prstGeom prst="rect">
            <a:avLst/>
          </a:prstGeom>
        </p:spPr>
      </p:pic>
      <p:sp>
        <p:nvSpPr>
          <p:cNvPr id="4" name="TextBox 3">
            <a:extLst>
              <a:ext uri="{FF2B5EF4-FFF2-40B4-BE49-F238E27FC236}">
                <a16:creationId xmlns:a16="http://schemas.microsoft.com/office/drawing/2014/main" id="{E4739261-31E0-480D-8862-1BF7235C97D2}"/>
              </a:ext>
            </a:extLst>
          </p:cNvPr>
          <p:cNvSpPr txBox="1"/>
          <p:nvPr/>
        </p:nvSpPr>
        <p:spPr>
          <a:xfrm>
            <a:off x="6276513" y="712433"/>
            <a:ext cx="4882718" cy="1169551"/>
          </a:xfrm>
          <a:prstGeom prst="rect">
            <a:avLst/>
          </a:prstGeom>
          <a:noFill/>
        </p:spPr>
        <p:txBody>
          <a:bodyPr wrap="square" rtlCol="0">
            <a:spAutoFit/>
          </a:bodyPr>
          <a:lstStyle/>
          <a:p>
            <a:r>
              <a:rPr lang="en-US" sz="1400" dirty="0"/>
              <a:t>More than half of the Romanian respondents have stated that they almost always know the lyrics of all the songs they like; there were 36,6 % who have declared that they always know the lyrics, moreover, 10,9 % admitted to knowing them but not entirely whereas there was not even an answer with never.</a:t>
            </a:r>
            <a:endParaRPr lang="ro-RO" sz="1400" dirty="0"/>
          </a:p>
        </p:txBody>
      </p:sp>
    </p:spTree>
    <p:extLst>
      <p:ext uri="{BB962C8B-B14F-4D97-AF65-F5344CB8AC3E}">
        <p14:creationId xmlns:p14="http://schemas.microsoft.com/office/powerpoint/2010/main" val="236335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8986-8617-417B-BC30-53C4942A74A3}"/>
              </a:ext>
            </a:extLst>
          </p:cNvPr>
          <p:cNvSpPr/>
          <p:nvPr/>
        </p:nvSpPr>
        <p:spPr>
          <a:xfrm>
            <a:off x="597470" y="669810"/>
            <a:ext cx="3796680" cy="338554"/>
          </a:xfrm>
          <a:prstGeom prst="rect">
            <a:avLst/>
          </a:prstGeom>
        </p:spPr>
        <p:txBody>
          <a:bodyPr wrap="none">
            <a:spAutoFit/>
          </a:bodyPr>
          <a:lstStyle/>
          <a:p>
            <a:r>
              <a:rPr lang="en-US" sz="1600" b="1" dirty="0">
                <a:solidFill>
                  <a:srgbClr val="202124"/>
                </a:solidFill>
                <a:latin typeface="Times New Roman" panose="02020603050405020304" pitchFamily="18" charset="0"/>
                <a:cs typeface="Times New Roman" panose="02020603050405020304" pitchFamily="18" charset="0"/>
              </a:rPr>
              <a:t>11. Where do you usually listen to music?</a:t>
            </a:r>
            <a:endParaRPr lang="ro-RO" sz="16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DFE228B-0F8E-4A31-9A5E-052BA1A046DF}"/>
              </a:ext>
            </a:extLst>
          </p:cNvPr>
          <p:cNvSpPr/>
          <p:nvPr/>
        </p:nvSpPr>
        <p:spPr>
          <a:xfrm>
            <a:off x="676656" y="1225072"/>
            <a:ext cx="11137392" cy="800219"/>
          </a:xfrm>
          <a:prstGeom prst="rect">
            <a:avLst/>
          </a:prstGeom>
        </p:spPr>
        <p:txBody>
          <a:bodyPr wrap="square">
            <a:spAutoFit/>
          </a:bodyPr>
          <a:lstStyle/>
          <a:p>
            <a:r>
              <a:rPr lang="en-US" dirty="0"/>
              <a:t> </a:t>
            </a:r>
            <a:r>
              <a:rPr lang="en-US" sz="1400" dirty="0">
                <a:latin typeface="Times New Roman" panose="02020603050405020304" pitchFamily="18" charset="0"/>
                <a:cs typeface="Times New Roman" panose="02020603050405020304" pitchFamily="18" charset="0"/>
              </a:rPr>
              <a:t>Most Romanian respondents usually listen to music </a:t>
            </a:r>
            <a:r>
              <a:rPr lang="ro-RO" sz="1400" dirty="0">
                <a:latin typeface="Times New Roman" panose="02020603050405020304" pitchFamily="18" charset="0"/>
                <a:cs typeface="Times New Roman" panose="02020603050405020304" pitchFamily="18" charset="0"/>
              </a:rPr>
              <a:t>at home</a:t>
            </a:r>
            <a:r>
              <a:rPr lang="en-US" sz="1400" dirty="0">
                <a:latin typeface="Times New Roman" panose="02020603050405020304" pitchFamily="18" charset="0"/>
                <a:cs typeface="Times New Roman" panose="02020603050405020304" pitchFamily="18" charset="0"/>
              </a:rPr>
              <a:t> (84,2 %). There are 66,3 % who listen in their bedroom, an approximately equal percentage of 47,5 %, respectively 46, 5 % who listen to music at their friends’ house, respectively while walking in the street. There are 41,6% from the respondents who listen to music while having a shower, 38,6 % do this on the public transport whereas 36,6 % listen to music while working out or jogging. </a:t>
            </a:r>
            <a:endParaRPr lang="ro-RO" sz="1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0AFEF0E-5454-4A24-B0FF-48D5BA2B9581}"/>
              </a:ext>
            </a:extLst>
          </p:cNvPr>
          <p:cNvSpPr/>
          <p:nvPr/>
        </p:nvSpPr>
        <p:spPr>
          <a:xfrm>
            <a:off x="597470" y="2361523"/>
            <a:ext cx="10009570" cy="344069"/>
          </a:xfrm>
          <a:prstGeom prst="rect">
            <a:avLst/>
          </a:prstGeom>
        </p:spPr>
        <p:txBody>
          <a:bodyPr wrap="square">
            <a:spAutoFit/>
          </a:bodyPr>
          <a:lstStyle/>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12. Which do you prefer, songs in English or songs in your own language?</a:t>
            </a:r>
            <a:endParaRPr lang="ro-RO" sz="1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D11EE3E-B3DE-49E1-96E4-86AB446F4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486" y="3146459"/>
            <a:ext cx="5195857" cy="2595973"/>
          </a:xfrm>
          <a:prstGeom prst="rect">
            <a:avLst/>
          </a:prstGeom>
        </p:spPr>
      </p:pic>
      <p:sp>
        <p:nvSpPr>
          <p:cNvPr id="8" name="TextBox 7">
            <a:extLst>
              <a:ext uri="{FF2B5EF4-FFF2-40B4-BE49-F238E27FC236}">
                <a16:creationId xmlns:a16="http://schemas.microsoft.com/office/drawing/2014/main" id="{2095F8CA-3A5A-4399-825B-888A102203BD}"/>
              </a:ext>
            </a:extLst>
          </p:cNvPr>
          <p:cNvSpPr txBox="1"/>
          <p:nvPr/>
        </p:nvSpPr>
        <p:spPr>
          <a:xfrm>
            <a:off x="6723889" y="3146459"/>
            <a:ext cx="4038599"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 vast majority of the Romanian students (93,1%) said that they preferred songs in English whereas only 6,9% listened to the ones in their mother tongue.</a:t>
            </a:r>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706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1301</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Mirandolina Matei</dc:creator>
  <cp:lastModifiedBy>Mirandolina Matei</cp:lastModifiedBy>
  <cp:revision>68</cp:revision>
  <dcterms:created xsi:type="dcterms:W3CDTF">2019-11-07T07:15:51Z</dcterms:created>
  <dcterms:modified xsi:type="dcterms:W3CDTF">2020-02-15T18:25:18Z</dcterms:modified>
</cp:coreProperties>
</file>