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23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3555D8-0BC2-4C96-B5A5-633BB66CBA54}">
  <a:tblStyle styleId="{473555D8-0BC2-4C96-B5A5-633BB66CBA5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A530A374-56B8-4FF4-A280-82F43A928DF1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416" y="-48"/>
      </p:cViewPr>
      <p:guideLst>
        <p:guide orient="horz"/>
        <p:guide orient="horz" pos="32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992455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2400" y="335374"/>
            <a:ext cx="4035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MUSIC: A MELODIC METHODOLOGY INTO TEACHING AND LEARNING 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2018-1-ES01-KA229-050761_2 </a:t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SCHOOL EXCHANGE PARTNERSHIP</a:t>
            </a:r>
          </a:p>
          <a:p>
            <a:pPr marL="0" indent="0" algn="ctr">
              <a:buNone/>
            </a:pP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itchFamily="18" charset="0"/>
                <a:cs typeface="Times New Roman" pitchFamily="18" charset="0"/>
              </a:rPr>
              <a:t>The Italian team presents</a:t>
            </a:r>
            <a:endParaRPr lang="it-IT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16" y="556555"/>
            <a:ext cx="2533255" cy="1737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5337885" y="2294448"/>
            <a:ext cx="25332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Co-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funded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by The Erasmus</a:t>
            </a:r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Plus 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Programme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it-IT" dirty="0" err="1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Union</a:t>
            </a:r>
            <a:endParaRPr lang="it-IT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23" y="1953157"/>
            <a:ext cx="3359426" cy="285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4685854" y="3381847"/>
            <a:ext cx="3555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u="sng" dirty="0" err="1">
                <a:latin typeface="Times New Roman" pitchFamily="18" charset="0"/>
                <a:cs typeface="Times New Roman" pitchFamily="18" charset="0"/>
              </a:rPr>
              <a:t>Friendship</a:t>
            </a:r>
            <a:r>
              <a:rPr lang="it-IT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err="1">
                <a:latin typeface="Times New Roman" pitchFamily="18" charset="0"/>
                <a:cs typeface="Times New Roman" pitchFamily="18" charset="0"/>
              </a:rPr>
              <a:t>through</a:t>
            </a:r>
            <a:r>
              <a:rPr lang="it-IT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u="sng" dirty="0" err="1">
                <a:latin typeface="Times New Roman" pitchFamily="18" charset="0"/>
                <a:cs typeface="Times New Roman" pitchFamily="18" charset="0"/>
              </a:rPr>
              <a:t>songs</a:t>
            </a:r>
            <a:endParaRPr lang="it-IT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1242450" y="259200"/>
            <a:ext cx="6659100" cy="4783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5) Vocabulary</a:t>
            </a:r>
            <a:endParaRPr sz="1800" b="1" i="0" u="none" strike="noStrike" cap="none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sz="1800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</a:t>
            </a:r>
            <a:r>
              <a:rPr lang="it" sz="18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Match the the words of the song to the meanings</a:t>
            </a: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	Lumber                         	            A)  In reality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	Rest                                                              B) it is a confident expectation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marR="0" lvl="0" indent="-2286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As a matter of fact                                         C) “partly” is a synonym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4) Hope           	                                   D) place where the confusion reigns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	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5) Half                                                              E) when you take a break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" name="Google Shape;106;p22"/>
          <p:cNvGraphicFramePr/>
          <p:nvPr/>
        </p:nvGraphicFramePr>
        <p:xfrm>
          <a:off x="1611525" y="1314725"/>
          <a:ext cx="5920950" cy="1732900"/>
        </p:xfrm>
        <a:graphic>
          <a:graphicData uri="http://schemas.openxmlformats.org/drawingml/2006/table">
            <a:tbl>
              <a:tblPr>
                <a:noFill/>
                <a:tableStyleId>{473555D8-0BC2-4C96-B5A5-633BB66CBA54}</a:tableStyleId>
              </a:tblPr>
              <a:tblGrid>
                <a:gridCol w="29604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04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8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it" sz="1300" b="1" u="none" strike="noStrike" cap="none"/>
                        <a:t>Feelings</a:t>
                      </a:r>
                      <a:endParaRPr sz="1300" b="1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it" sz="1300" b="1" u="none" strike="noStrike" cap="none"/>
                        <a:t>Jobs</a:t>
                      </a:r>
                      <a:endParaRPr sz="13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6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endParaRPr sz="13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" name="Google Shape;107;p22"/>
          <p:cNvSpPr txBox="1"/>
          <p:nvPr/>
        </p:nvSpPr>
        <p:spPr>
          <a:xfrm>
            <a:off x="1838700" y="274925"/>
            <a:ext cx="5466600" cy="10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800" b="1" i="0" u="none" strike="noStrike" cap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6) </a:t>
            </a:r>
            <a:r>
              <a:rPr lang="it" sz="1800" b="1" i="0" u="none" strike="noStrike" cap="none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The song refers to some feelings and some jobs</a:t>
            </a:r>
            <a:endParaRPr sz="1800" b="1" i="0" u="none" strike="noStrike" cap="none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b="1" i="0" u="none" strike="noStrike" cap="none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Complete the table below</a:t>
            </a:r>
            <a:endParaRPr b="1" i="0" u="none" strike="noStrike" cap="none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/>
        </p:nvSpPr>
        <p:spPr>
          <a:xfrm>
            <a:off x="2193900" y="1071750"/>
            <a:ext cx="4756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sz="18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7)</a:t>
            </a:r>
            <a:r>
              <a:rPr lang="it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questions for the following answers.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Use Wh-questions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).............................................?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I’ve got a pain in the chest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2).............................................?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Tom stole his number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3).............................................?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called you because I’m so sad and I need someone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14141" y="85479"/>
            <a:ext cx="40639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en-US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You’ve got a friend  - James Taylor</a:t>
            </a:r>
          </a:p>
          <a:p>
            <a:pPr lvl="0" algn="ctr">
              <a:buClr>
                <a:schemeClr val="dk1"/>
              </a:buClr>
              <a:buSzPts val="2800"/>
            </a:pPr>
            <a:endParaRPr lang="en-US" sz="2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902226" y="439422"/>
            <a:ext cx="37144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When you're down and troubled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you need a helping hand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nothing, nothing is going right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Close your eyes and think of me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soon I will be there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To brighten up even your darkest night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You just call out my name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you know wherever I am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I'll come running, oh yeah baby, to see you again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Winter, spring, summer or fall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All you've got to do is call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I'll be there, ye, ye, ye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You've got a friend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If the sky above you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Should turn dark and full of clouds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that old north wind should begin to blow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Keep you head together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And call my name out loud now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Soon you'll hear me knocking at you door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09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90800" y="90777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384" y="0"/>
            <a:ext cx="3614737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78871" y="1855303"/>
            <a:ext cx="85079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dk1"/>
              </a:buClr>
              <a:buSzPts val="14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Written and recorded by </a:t>
            </a:r>
            <a:r>
              <a:rPr lang="en-US" u="sng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Carole King in 1971</a:t>
            </a: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, this song became the biggest, and most well-known hit for then 23</a:t>
            </a:r>
          </a:p>
          <a:p>
            <a:pPr marL="342900" lvl="0" indent="-342900">
              <a:buClr>
                <a:schemeClr val="dk1"/>
              </a:buClr>
              <a:buSzPts val="14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year-old James Taylor, and his only #1 in America. It was the first single off of his third album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Taylor was the first to record it, putting down the track at Crystal Sound studios on Vine Street in Los Angeles with</a:t>
            </a: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his band, which included King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on piano. </a:t>
            </a: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Days later, King recorded her version at A&amp;M studios on La Brea Avenue.</a:t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lvl="0" indent="-2540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i="1" dirty="0"/>
          </a:p>
          <a:p>
            <a:pPr marL="342900" lvl="0" indent="-2540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i="1" dirty="0"/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i="1" dirty="0"/>
              <a:t>‘When you're down and troubled</a:t>
            </a: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i="1" dirty="0"/>
              <a:t>And you need a helping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en-US" i="1" dirty="0"/>
              <a:t>…’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20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093843" y="2694071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ctr">
              <a:buAutoNum type="arabicParenR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Warm up</a:t>
            </a:r>
          </a:p>
          <a:p>
            <a:pPr algn="ctr"/>
            <a:endParaRPr lang="en-US" b="1" dirty="0"/>
          </a:p>
          <a:p>
            <a:r>
              <a:rPr lang="en-US" dirty="0" smtClean="0"/>
              <a:t>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important is friendship in your life?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Can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social media help implement friendship?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When you are down and troubled  who do you lean on?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74696"/>
            <a:ext cx="66675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90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51113" y="686619"/>
            <a:ext cx="5406887" cy="374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1520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 Listen to the first part of the song and fill the blanks with the words you hear.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brighten up, call, darkest, down, fall, helping, right, troubled, wherever</a:t>
            </a: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When you're __________ and _________ and you need a _________ hand and nothing, oh nothing is going ________,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close your eyes and think of me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soon I will be there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to _________even your ________night.</a:t>
            </a:r>
          </a:p>
          <a:p>
            <a:pPr marL="342900" lvl="0" indent="-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You just call out my name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you know ___________I am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I´ll come running, oh yeah baby, to see you again.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Winter, spring, summer or _________-,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all you got to do is __________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and I'll be there yeah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you've got a friend.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54570"/>
              </p:ext>
            </p:extLst>
          </p:nvPr>
        </p:nvGraphicFramePr>
        <p:xfrm>
          <a:off x="1524000" y="1258958"/>
          <a:ext cx="5115339" cy="563216"/>
        </p:xfrm>
        <a:graphic>
          <a:graphicData uri="http://schemas.openxmlformats.org/drawingml/2006/table">
            <a:tbl>
              <a:tblPr firstRow="1" bandRow="1">
                <a:tableStyleId>{473555D8-0BC2-4C96-B5A5-633BB66CBA54}</a:tableStyleId>
              </a:tblPr>
              <a:tblGrid>
                <a:gridCol w="51153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321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0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02904" y="1741499"/>
            <a:ext cx="4572000" cy="264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2035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34886" y="1430073"/>
            <a:ext cx="7421217" cy="2324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2035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3)Say if the statements are true or false</a:t>
            </a:r>
          </a:p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2035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sky grows dark he will not be knocking on the door 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it-IT" dirty="0" err="1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true</a:t>
            </a:r>
            <a:r>
              <a:rPr lang="it-IT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it-IT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| </a:t>
            </a:r>
            <a:r>
              <a:rPr lang="it-IT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false</a:t>
            </a:r>
          </a:p>
          <a:p>
            <a:pPr marL="342900" indent="-342900"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  <a:buFont typeface="+mj-lt"/>
              <a:buAutoNum type="arabicPeriod"/>
            </a:pPr>
            <a:endParaRPr lang="it-IT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endParaRPr lang="it-IT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lvl="0"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People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never hurt you and desert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it-IT" dirty="0" err="1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true</a:t>
            </a:r>
            <a:r>
              <a:rPr lang="it-IT" dirty="0" smtClean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it-IT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| 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Friendship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brighten up your darkest nights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en-US" dirty="0"/>
              <a:t>              </a:t>
            </a:r>
            <a:r>
              <a:rPr lang="en-US" dirty="0" smtClean="0"/>
              <a:t>              </a:t>
            </a:r>
            <a:r>
              <a:rPr lang="en-US" dirty="0"/>
              <a:t> </a:t>
            </a:r>
            <a:r>
              <a:rPr lang="it-IT" dirty="0" err="1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true</a:t>
            </a:r>
            <a:r>
              <a:rPr lang="it-IT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| false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80000"/>
              </a:lnSpc>
              <a:spcBef>
                <a:spcPts val="407"/>
              </a:spcBef>
              <a:buClr>
                <a:schemeClr val="dk1"/>
              </a:buClr>
              <a:buSzPts val="2035"/>
            </a:pPr>
            <a:r>
              <a:rPr lang="en-US" dirty="0" smtClean="0"/>
              <a:t> </a:t>
            </a:r>
            <a:r>
              <a:rPr lang="en-US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26195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33600" y="134093"/>
            <a:ext cx="4572000" cy="111569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80000"/>
              </a:lnSpc>
              <a:buClr>
                <a:schemeClr val="dk1"/>
              </a:buClr>
              <a:buSzPts val="1520"/>
            </a:pPr>
            <a:r>
              <a:rPr lang="en-US" sz="2000" b="1" dirty="0"/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 Focus on Grammar</a:t>
            </a:r>
            <a:endParaRPr lang="en-US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ts val="1520"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>
                <a:latin typeface="Times New Roman"/>
                <a:ea typeface="Times New Roman"/>
                <a:cs typeface="Times New Roman"/>
                <a:sym typeface="Times New Roman"/>
              </a:rPr>
              <a:t>Put the verbs under the right heading</a:t>
            </a:r>
            <a:endParaRPr lang="it-IT" sz="20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7648"/>
              </p:ext>
            </p:extLst>
          </p:nvPr>
        </p:nvGraphicFramePr>
        <p:xfrm>
          <a:off x="1735758" y="1596473"/>
          <a:ext cx="5715025" cy="30785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28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8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87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287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58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Infinitives</a:t>
                      </a:r>
                      <a:endParaRPr sz="1800" b="1" u="none" strike="noStrike" cap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Future tense</a:t>
                      </a:r>
                      <a:endParaRPr sz="1800" b="1" u="none" strike="noStrike" cap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Conditional sentences</a:t>
                      </a:r>
                      <a:endParaRPr sz="1800" b="1" u="none" strike="noStrike" cap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Calibri"/>
                        </a:rPr>
                        <a:t>Present perfect</a:t>
                      </a:r>
                      <a:endParaRPr sz="1800" b="1" u="none" strike="noStrike" cap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2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72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72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372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/>
                      </a:r>
                      <a:br>
                        <a:rPr lang="en-US" sz="1800" u="none" strike="noStrike" cap="none"/>
                      </a:br>
                      <a:endParaRPr sz="1800" u="none" strike="noStrike" cap="none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/>
                      </a:r>
                      <a:br>
                        <a:rPr lang="en-US" sz="1800" u="none" strike="noStrike" cap="none" dirty="0"/>
                      </a:br>
                      <a:endParaRPr sz="1800" u="none" strike="noStrike" cap="none" dirty="0"/>
                    </a:p>
                  </a:txBody>
                  <a:tcPr marL="68575" marR="68575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6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51113" y="305745"/>
            <a:ext cx="65532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buClr>
                <a:schemeClr val="dk1"/>
              </a:buClr>
              <a:buSzPts val="1400"/>
            </a:pPr>
            <a:r>
              <a:rPr lang="en-US" sz="1800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5) Vocabulary</a:t>
            </a:r>
            <a:endParaRPr lang="en-US" sz="1800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 algn="ctr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sz="1800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Match the verbs with their definition</a:t>
            </a: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b="1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            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1)To brighten up                                a) to abandon      </a:t>
            </a: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  2)To Desert                                        b) To remain calm</a:t>
            </a:r>
            <a:endParaRPr lang="en-US" dirty="0"/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  3) To call out                                    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c)To 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become lighter</a:t>
            </a:r>
            <a:endParaRPr lang="en-US" dirty="0"/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      4)Keep your head together </a:t>
            </a: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          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      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lang="en-US" dirty="0">
                <a:latin typeface="Times New Roman"/>
                <a:ea typeface="Times New Roman"/>
                <a:cs typeface="Times New Roman"/>
                <a:sym typeface="Times New Roman"/>
              </a:rPr>
              <a:t>) To shout something</a:t>
            </a:r>
            <a:endParaRPr lang="en-US" dirty="0"/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42900" lvl="0" indent="-342900" algn="ctr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b="1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 algn="ctr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b="1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 algn="ctr">
              <a:spcBef>
                <a:spcPts val="280"/>
              </a:spcBef>
              <a:buClr>
                <a:schemeClr val="dk1"/>
              </a:buClr>
              <a:buSzPts val="1400"/>
            </a:pPr>
            <a:endParaRPr lang="en-US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>
              <a:spcBef>
                <a:spcPts val="280"/>
              </a:spcBef>
              <a:buClr>
                <a:schemeClr val="dk1"/>
              </a:buClr>
              <a:buSzPts val="14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/>
            </a:r>
            <a:b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</a:br>
            <a:r>
              <a:rPr lang="en-US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   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298448" y="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 sz="1800" b="1" dirty="0">
                <a:latin typeface="Times New Roman" pitchFamily="18" charset="0"/>
                <a:cs typeface="Times New Roman" pitchFamily="18" charset="0"/>
              </a:rPr>
              <a:t>Friends will be friends (Queen</a:t>
            </a:r>
            <a:r>
              <a:rPr lang="it" sz="1800" b="1" dirty="0"/>
              <a:t>)</a:t>
            </a:r>
            <a:endParaRPr sz="1800" b="1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694637" y="439481"/>
            <a:ext cx="7595700" cy="464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Another red letter day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So the pound has dropped and the children are creating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The other half ran away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Taking all the cash and leaving you with the lumber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Got a pain in the chest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Doctors on strike what you need is a rest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It's not easy love, but you've got friends you can trust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When you're in need of love they give you care and attention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 pitchFamily="18" charset="0"/>
                <a:cs typeface="Times New Roman" pitchFamily="18" charset="0"/>
              </a:rPr>
              <a:t>When you're through with life and all hope is lost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79983" y="290177"/>
            <a:ext cx="4572000" cy="13013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>
              <a:lnSpc>
                <a:spcPct val="80000"/>
              </a:lnSpc>
              <a:buClr>
                <a:schemeClr val="dk1"/>
              </a:buClr>
              <a:buSzPts val="800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6) The song refers to moments of the day, seasons, natural elements </a:t>
            </a:r>
          </a:p>
          <a:p>
            <a:pPr marL="342900" lvl="0" indent="-342900">
              <a:lnSpc>
                <a:spcPct val="80000"/>
              </a:lnSpc>
              <a:buClr>
                <a:schemeClr val="dk1"/>
              </a:buClr>
              <a:buSzPts val="800"/>
            </a:pPr>
            <a:endParaRPr lang="en-US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>
              <a:lnSpc>
                <a:spcPct val="80000"/>
              </a:lnSpc>
              <a:spcBef>
                <a:spcPts val="320"/>
              </a:spcBef>
              <a:buClr>
                <a:schemeClr val="dk1"/>
              </a:buClr>
              <a:buSzPts val="1600"/>
            </a:pPr>
            <a:r>
              <a:rPr lang="en-US" sz="1800" b="1" dirty="0">
                <a:latin typeface="Times New Roman"/>
                <a:ea typeface="Times New Roman"/>
                <a:cs typeface="Times New Roman"/>
                <a:sym typeface="Times New Roman"/>
              </a:rPr>
              <a:t>  Complete the table below</a:t>
            </a:r>
            <a:endParaRPr lang="en-US"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>
              <a:lnSpc>
                <a:spcPct val="80000"/>
              </a:lnSpc>
              <a:spcBef>
                <a:spcPts val="160"/>
              </a:spcBef>
              <a:buClr>
                <a:schemeClr val="dk1"/>
              </a:buClr>
              <a:buSzPts val="800"/>
            </a:pPr>
            <a:r>
              <a:rPr lang="en-US" sz="700" dirty="0"/>
              <a:t/>
            </a:r>
            <a:br>
              <a:rPr lang="en-US" sz="700" dirty="0"/>
            </a:b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048329"/>
              </p:ext>
            </p:extLst>
          </p:nvPr>
        </p:nvGraphicFramePr>
        <p:xfrm>
          <a:off x="1543878" y="1974573"/>
          <a:ext cx="6096000" cy="1493024"/>
        </p:xfrm>
        <a:graphic>
          <a:graphicData uri="http://schemas.openxmlformats.org/drawingml/2006/table">
            <a:tbl>
              <a:tblPr firstRow="1" bandRow="1">
                <a:tableStyleId>{473555D8-0BC2-4C96-B5A5-633BB66CBA54}</a:tableStyleId>
              </a:tblPr>
              <a:tblGrid>
                <a:gridCol w="203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3256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imes New Roman" pitchFamily="18" charset="0"/>
                          <a:cs typeface="Times New Roman" pitchFamily="18" charset="0"/>
                        </a:rPr>
                        <a:t>Moment of the </a:t>
                      </a:r>
                      <a:r>
                        <a:rPr lang="it-IT" b="1" dirty="0" err="1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imes New Roman" pitchFamily="18" charset="0"/>
                          <a:cs typeface="Times New Roman" pitchFamily="18" charset="0"/>
                        </a:rPr>
                        <a:t>Season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imes New Roman" pitchFamily="18" charset="0"/>
                          <a:cs typeface="Times New Roman" pitchFamily="18" charset="0"/>
                        </a:rPr>
                        <a:t>Natural </a:t>
                      </a:r>
                      <a:r>
                        <a:rPr lang="it-IT" b="1" dirty="0" err="1">
                          <a:latin typeface="Times New Roman" pitchFamily="18" charset="0"/>
                          <a:cs typeface="Times New Roman" pitchFamily="18" charset="0"/>
                        </a:rPr>
                        <a:t>element</a:t>
                      </a:r>
                      <a:endParaRPr lang="it-IT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32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2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3256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470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966183"/>
            <a:ext cx="4572000" cy="32624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Clr>
                <a:schemeClr val="dk1"/>
              </a:buClr>
              <a:buSzPts val="2100"/>
            </a:pPr>
            <a:r>
              <a:rPr lang="en-US" sz="1800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7)Write questions for the following answers. </a:t>
            </a:r>
          </a:p>
          <a:p>
            <a:pPr marL="342900" lvl="0" indent="-342900" algn="ctr">
              <a:spcBef>
                <a:spcPts val="420"/>
              </a:spcBef>
              <a:buClr>
                <a:schemeClr val="dk1"/>
              </a:buClr>
              <a:buSzPts val="2100"/>
            </a:pPr>
            <a:r>
              <a:rPr lang="en-US" sz="1800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       Use </a:t>
            </a:r>
            <a:r>
              <a:rPr lang="en-US" sz="1800" b="1" dirty="0" err="1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Wh</a:t>
            </a:r>
            <a:r>
              <a:rPr lang="en-US" sz="1800" b="1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-questions</a:t>
            </a: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1).............................................................................?</a:t>
            </a: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You will hear me knocking on your door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n-US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2)..............................................................................?</a:t>
            </a: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Soon I will be there with you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n-US" dirty="0"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3) …………………………………………………………………………..?</a:t>
            </a:r>
          </a:p>
          <a:p>
            <a:pPr marL="342900" lvl="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n-US" dirty="0"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Because you’ve got a friend</a:t>
            </a:r>
          </a:p>
        </p:txBody>
      </p:sp>
    </p:spTree>
    <p:extLst>
      <p:ext uri="{BB962C8B-B14F-4D97-AF65-F5344CB8AC3E}">
        <p14:creationId xmlns:p14="http://schemas.microsoft.com/office/powerpoint/2010/main" val="246628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70991" y="2100470"/>
            <a:ext cx="6612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err="1">
                <a:latin typeface="Times New Roman" pitchFamily="18" charset="0"/>
                <a:cs typeface="Times New Roman" pitchFamily="18" charset="0"/>
              </a:rPr>
              <a:t>Thanks</a:t>
            </a:r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it-IT" sz="4000" b="1" dirty="0" err="1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b="1" dirty="0" err="1">
                <a:latin typeface="Times New Roman" pitchFamily="18" charset="0"/>
                <a:cs typeface="Times New Roman" pitchFamily="18" charset="0"/>
              </a:rPr>
              <a:t>Attention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8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50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out your hand 'cause 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Right till the end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Now it's a beautiful day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postman delivered a letter from your lover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Only a phone call away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 tried to track him down but somebody stole his number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 a matter of fact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You're getting used to life without him in your way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It's so easy now, 'cause you got friends you can trust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you're in need of love they give you care and attention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241425" y="337400"/>
            <a:ext cx="8520600" cy="41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000"/>
              </a:spcBef>
              <a:buClr>
                <a:schemeClr val="dk1"/>
              </a:buClr>
              <a:buSzPts val="1100"/>
              <a:buNone/>
            </a:pPr>
            <a:r>
              <a:rPr lang="en-US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you're through with life and all hope is lost</a:t>
            </a: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out your hand 'cause friends will be friends</a:t>
            </a:r>
            <a:endParaRPr sz="1400" dirty="0">
              <a:solidFill>
                <a:srgbClr val="222222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Right till the end</a:t>
            </a:r>
            <a:endParaRPr sz="1400" dirty="0">
              <a:solidFill>
                <a:srgbClr val="222222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you're in need of love they give you care and attention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you're through with life and all hope is lost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Hold out your hand 'cause right till the end, friends will be friends</a:t>
            </a:r>
            <a:endParaRPr sz="1400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it" sz="1400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Yeah, yeah</a:t>
            </a:r>
            <a:endParaRPr sz="1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1045950" y="750625"/>
            <a:ext cx="7052100" cy="26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b="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"</a:t>
            </a:r>
            <a:r>
              <a:rPr lang="it" sz="1400" b="1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 is a song performed by 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Queen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written by 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Freddie Mercury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John Deacon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included on the album </a:t>
            </a:r>
            <a:r>
              <a:rPr lang="it" sz="1400" i="1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 Kind of Magic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It was the band's 30th single in the UK upon its release on 9 June 1986, reaching number 14 in the UK.</a:t>
            </a:r>
            <a:endParaRPr sz="140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"Friends Will Be Friends" was performed live on 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The Magic Tour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 It is remarkable in that it was the first and only song that was sung at the end of concerts between "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We Will Rock You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 and "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We Are the Champions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" since the 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News of the World Tour</a:t>
            </a:r>
            <a:r>
              <a:rPr lang="it" sz="1400" i="0" u="none" strike="noStrike" cap="none" dirty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 1977.</a:t>
            </a:r>
            <a:endParaRPr sz="1400" i="0" u="none" strike="noStrike" cap="none" baseline="30000" dirty="0">
              <a:solidFill>
                <a:srgbClr val="0B008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song was included in various greatest hits compilations by Queen such as, </a:t>
            </a:r>
            <a:r>
              <a:rPr lang="it" sz="1400" i="1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Greatest Flix II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and </a:t>
            </a:r>
            <a:r>
              <a:rPr lang="it" sz="1400" i="1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Greatest Video Hits II</a:t>
            </a:r>
            <a:r>
              <a:rPr lang="it" sz="1400" i="0" u="none" strike="noStrike" cap="none" dirty="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400" i="0" u="none" strike="noStrike" cap="none" dirty="0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1157475" y="3638525"/>
            <a:ext cx="5322000" cy="5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0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‘’F</a:t>
            </a:r>
            <a:r>
              <a:rPr lang="it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riends will be friends</a:t>
            </a:r>
            <a:endParaRPr i="1" u="none" strike="noStrike" cap="none">
              <a:solidFill>
                <a:srgbClr val="222222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When you're in need of love they give you care and attention...</a:t>
            </a:r>
            <a:r>
              <a:rPr lang="it" sz="1200" b="0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’’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1115325" y="173625"/>
            <a:ext cx="7177200" cy="2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92676" y="267500"/>
            <a:ext cx="3758625" cy="24992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7"/>
          <p:cNvSpPr txBox="1"/>
          <p:nvPr/>
        </p:nvSpPr>
        <p:spPr>
          <a:xfrm>
            <a:off x="2784450" y="2988550"/>
            <a:ext cx="3575100" cy="18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800" b="0" i="0" u="none" strike="noStrike" cap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1)</a:t>
            </a:r>
            <a:r>
              <a:rPr lang="it" sz="1800" b="1" i="0" u="none" strike="noStrike" cap="none" dirty="0">
                <a:solidFill>
                  <a:schemeClr val="dk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Warm up</a:t>
            </a:r>
            <a:endParaRPr sz="1800" i="0" u="none" strike="noStrike" cap="none" dirty="0">
              <a:solidFill>
                <a:schemeClr val="dk1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-What </a:t>
            </a:r>
            <a:r>
              <a:rPr lang="it-IT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</a:t>
            </a:r>
            <a:r>
              <a:rPr lang="it-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-IT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true</a:t>
            </a:r>
            <a:r>
              <a:rPr lang="it-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friendship for you?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-When you’re sad, do you call your friends?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it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frienship a priority in your life</a:t>
            </a: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Google Shape;83;p18"/>
          <p:cNvGraphicFramePr/>
          <p:nvPr/>
        </p:nvGraphicFramePr>
        <p:xfrm>
          <a:off x="2503450" y="4481450"/>
          <a:ext cx="4273125" cy="547624"/>
        </p:xfrm>
        <a:graphic>
          <a:graphicData uri="http://schemas.openxmlformats.org/drawingml/2006/table">
            <a:tbl>
              <a:tblPr>
                <a:noFill/>
                <a:tableStyleId>{473555D8-0BC2-4C96-B5A5-633BB66CBA54}</a:tableStyleId>
              </a:tblPr>
              <a:tblGrid>
                <a:gridCol w="42731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4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" sz="1200" b="1" u="none" strike="noStrike" cap="none"/>
                        <a:t>ran-hold-taking-give-leaving-has dropped-need-will be-are creating</a:t>
                      </a:r>
                      <a:endParaRPr sz="1200" b="1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4" name="Google Shape;84;p18"/>
          <p:cNvSpPr txBox="1"/>
          <p:nvPr/>
        </p:nvSpPr>
        <p:spPr>
          <a:xfrm>
            <a:off x="2721750" y="0"/>
            <a:ext cx="3700500" cy="43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sz="1600" b="0" i="0" u="none" strike="noStrike" cap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2)</a:t>
            </a:r>
            <a:r>
              <a:rPr lang="it" sz="1600" b="1" i="0" u="none" strike="noStrike" cap="none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Listen to the first part of the song and fill the blanks with the words you hear.</a:t>
            </a:r>
            <a:endParaRPr sz="1600" i="0" u="none" strike="noStrike" cap="none" dirty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Another red letter day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 the pound……. and the children…….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other half…… away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 all the cash and…… you with the lumber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Got a pain in the chest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Doctors on strike what you…..is a rest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It's not easy love, but you've got friends you can trust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Friends……friends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you're in need of love they…..you care and attention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Friends will be friends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you're through with life and all hope is lost 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……out your hand 'cause friends will be friends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Right till the end</a:t>
            </a:r>
            <a:endParaRPr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/>
        </p:nvSpPr>
        <p:spPr>
          <a:xfrm>
            <a:off x="2020200" y="505925"/>
            <a:ext cx="5103600" cy="427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it" sz="1800" b="0" i="0" u="none" strike="noStrike" cap="none" dirty="0">
                <a:solidFill>
                  <a:schemeClr val="dk1"/>
                </a:solidFill>
                <a:sym typeface="Arial"/>
              </a:rPr>
              <a:t>3</a:t>
            </a:r>
            <a:r>
              <a:rPr lang="it" sz="180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it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 if the following sentences are true or false.</a:t>
            </a: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	The song talks about love:                        true | false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	The song is written by a band:                  true | false 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	It’s an attual song:                                     true | false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	Lady Gaga sings this song:                       </a:t>
            </a:r>
            <a:r>
              <a:rPr lang="it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true | false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it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	This song also talks about friendship:       true | false </a:t>
            </a:r>
            <a:endParaRPr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2015100" y="407850"/>
            <a:ext cx="5113800" cy="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 sz="1800" b="1" dirty="0"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it" sz="1800" dirty="0"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r>
              <a:rPr lang="it" sz="1800" b="1" dirty="0">
                <a:latin typeface="Times New Roman"/>
                <a:ea typeface="Times New Roman"/>
                <a:cs typeface="Times New Roman"/>
                <a:sym typeface="Times New Roman"/>
              </a:rPr>
              <a:t>Focus on grammar</a:t>
            </a:r>
            <a:endParaRPr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 sz="1800" b="1" dirty="0">
                <a:latin typeface="Times New Roman"/>
                <a:ea typeface="Times New Roman"/>
                <a:cs typeface="Times New Roman"/>
                <a:sym typeface="Times New Roman"/>
              </a:rPr>
              <a:t>Put the verbs under the right heading</a:t>
            </a:r>
            <a:endParaRPr sz="18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400" b="1" dirty="0"/>
          </a:p>
        </p:txBody>
      </p:sp>
      <p:graphicFrame>
        <p:nvGraphicFramePr>
          <p:cNvPr id="95" name="Google Shape;95;p20"/>
          <p:cNvGraphicFramePr/>
          <p:nvPr/>
        </p:nvGraphicFramePr>
        <p:xfrm>
          <a:off x="952500" y="1803550"/>
          <a:ext cx="7239000" cy="1584840"/>
        </p:xfrm>
        <a:graphic>
          <a:graphicData uri="http://schemas.openxmlformats.org/drawingml/2006/table">
            <a:tbl>
              <a:tblPr>
                <a:noFill/>
                <a:tableStyleId>{A530A374-56B8-4FF4-A280-82F43A928DF1}</a:tableStyleId>
              </a:tblPr>
              <a:tblGrid>
                <a:gridCol w="1809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6" name="Google Shape;96;p20"/>
          <p:cNvGraphicFramePr/>
          <p:nvPr/>
        </p:nvGraphicFramePr>
        <p:xfrm>
          <a:off x="952500" y="1422550"/>
          <a:ext cx="7239000" cy="396210"/>
        </p:xfrm>
        <a:graphic>
          <a:graphicData uri="http://schemas.openxmlformats.org/drawingml/2006/table">
            <a:tbl>
              <a:tblPr>
                <a:noFill/>
                <a:tableStyleId>{A530A374-56B8-4FF4-A280-82F43A928DF1}</a:tableStyleId>
              </a:tblPr>
              <a:tblGrid>
                <a:gridCol w="1809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" sz="1400" b="1" u="none" strike="noStrike" cap="none"/>
                        <a:t>Present Simple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" sz="1400" b="1" u="none" strike="noStrike" cap="none"/>
                        <a:t>Future Tense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" sz="1400" b="1" u="none" strike="noStrike" cap="none"/>
                        <a:t>Present Perfect</a:t>
                      </a:r>
                      <a:endParaRPr sz="1400" b="1" u="none" strike="noStrike" cap="none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50"/>
                        <a:buFont typeface="Arial"/>
                        <a:buNone/>
                      </a:pPr>
                      <a:r>
                        <a:rPr lang="it" sz="1250" b="1" u="none" strike="noStrike" cap="none"/>
                        <a:t>Present Continuous</a:t>
                      </a:r>
                      <a:endParaRPr sz="1250" b="1" u="none" strike="noStrike" cap="none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975</Words>
  <Application>Microsoft Office PowerPoint</Application>
  <PresentationFormat>Presentazione su schermo (16:9)</PresentationFormat>
  <Paragraphs>205</Paragraphs>
  <Slides>22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Simple Light</vt:lpstr>
      <vt:lpstr>Presentazione standard di PowerPoint</vt:lpstr>
      <vt:lpstr>Friends will be friends (Queen)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4) Focus on grammar Put the verbs under the right heading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will be friends (Queen)</dc:title>
  <dc:creator>Annarosa</dc:creator>
  <cp:lastModifiedBy>Annarosa</cp:lastModifiedBy>
  <cp:revision>18</cp:revision>
  <dcterms:modified xsi:type="dcterms:W3CDTF">2019-11-03T14:37:41Z</dcterms:modified>
</cp:coreProperties>
</file>