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3" r:id="rId7"/>
    <p:sldId id="266" r:id="rId8"/>
    <p:sldId id="260" r:id="rId9"/>
    <p:sldId id="265" r:id="rId10"/>
    <p:sldId id="261" r:id="rId11"/>
    <p:sldId id="264" r:id="rId12"/>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B70E4527-00BA-4404-9158-26718663F87A}" type="datetimeFigureOut">
              <a:rPr lang="pt-PT" smtClean="0"/>
              <a:t>17/11/2021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5BAB67A-9E72-4F85-8A92-17284CF5937F}" type="slidenum">
              <a:rPr lang="pt-PT" smtClean="0"/>
              <a:t>‹nº›</a:t>
            </a:fld>
            <a:endParaRPr lang="pt-PT"/>
          </a:p>
        </p:txBody>
      </p:sp>
    </p:spTree>
    <p:extLst>
      <p:ext uri="{BB962C8B-B14F-4D97-AF65-F5344CB8AC3E}">
        <p14:creationId xmlns:p14="http://schemas.microsoft.com/office/powerpoint/2010/main" val="116942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70E4527-00BA-4404-9158-26718663F87A}" type="datetimeFigureOut">
              <a:rPr lang="pt-PT" smtClean="0"/>
              <a:t>17/11/2021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5BAB67A-9E72-4F85-8A92-17284CF5937F}" type="slidenum">
              <a:rPr lang="pt-PT" smtClean="0"/>
              <a:t>‹nº›</a:t>
            </a:fld>
            <a:endParaRPr lang="pt-PT"/>
          </a:p>
        </p:txBody>
      </p:sp>
    </p:spTree>
    <p:extLst>
      <p:ext uri="{BB962C8B-B14F-4D97-AF65-F5344CB8AC3E}">
        <p14:creationId xmlns:p14="http://schemas.microsoft.com/office/powerpoint/2010/main" val="211065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70E4527-00BA-4404-9158-26718663F87A}" type="datetimeFigureOut">
              <a:rPr lang="pt-PT" smtClean="0"/>
              <a:t>17/11/2021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5BAB67A-9E72-4F85-8A92-17284CF5937F}" type="slidenum">
              <a:rPr lang="pt-PT" smtClean="0"/>
              <a:t>‹nº›</a:t>
            </a:fld>
            <a:endParaRPr lang="pt-PT"/>
          </a:p>
        </p:txBody>
      </p:sp>
    </p:spTree>
    <p:extLst>
      <p:ext uri="{BB962C8B-B14F-4D97-AF65-F5344CB8AC3E}">
        <p14:creationId xmlns:p14="http://schemas.microsoft.com/office/powerpoint/2010/main" val="93461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B70E4527-00BA-4404-9158-26718663F87A}" type="datetimeFigureOut">
              <a:rPr lang="pt-PT" smtClean="0"/>
              <a:t>17/11/2021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5BAB67A-9E72-4F85-8A92-17284CF5937F}" type="slidenum">
              <a:rPr lang="pt-PT" smtClean="0"/>
              <a:t>‹nº›</a:t>
            </a:fld>
            <a:endParaRPr lang="pt-PT"/>
          </a:p>
        </p:txBody>
      </p:sp>
    </p:spTree>
    <p:extLst>
      <p:ext uri="{BB962C8B-B14F-4D97-AF65-F5344CB8AC3E}">
        <p14:creationId xmlns:p14="http://schemas.microsoft.com/office/powerpoint/2010/main" val="277538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B70E4527-00BA-4404-9158-26718663F87A}" type="datetimeFigureOut">
              <a:rPr lang="pt-PT" smtClean="0"/>
              <a:t>17/11/2021</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D5BAB67A-9E72-4F85-8A92-17284CF5937F}" type="slidenum">
              <a:rPr lang="pt-PT" smtClean="0"/>
              <a:t>‹nº›</a:t>
            </a:fld>
            <a:endParaRPr lang="pt-PT"/>
          </a:p>
        </p:txBody>
      </p:sp>
    </p:spTree>
    <p:extLst>
      <p:ext uri="{BB962C8B-B14F-4D97-AF65-F5344CB8AC3E}">
        <p14:creationId xmlns:p14="http://schemas.microsoft.com/office/powerpoint/2010/main" val="338513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B70E4527-00BA-4404-9158-26718663F87A}" type="datetimeFigureOut">
              <a:rPr lang="pt-PT" smtClean="0"/>
              <a:t>17/11/2021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5BAB67A-9E72-4F85-8A92-17284CF5937F}" type="slidenum">
              <a:rPr lang="pt-PT" smtClean="0"/>
              <a:t>‹nº›</a:t>
            </a:fld>
            <a:endParaRPr lang="pt-PT"/>
          </a:p>
        </p:txBody>
      </p:sp>
    </p:spTree>
    <p:extLst>
      <p:ext uri="{BB962C8B-B14F-4D97-AF65-F5344CB8AC3E}">
        <p14:creationId xmlns:p14="http://schemas.microsoft.com/office/powerpoint/2010/main" val="1202928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B70E4527-00BA-4404-9158-26718663F87A}" type="datetimeFigureOut">
              <a:rPr lang="pt-PT" smtClean="0"/>
              <a:t>17/11/2021</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D5BAB67A-9E72-4F85-8A92-17284CF5937F}" type="slidenum">
              <a:rPr lang="pt-PT" smtClean="0"/>
              <a:t>‹nº›</a:t>
            </a:fld>
            <a:endParaRPr lang="pt-PT"/>
          </a:p>
        </p:txBody>
      </p:sp>
    </p:spTree>
    <p:extLst>
      <p:ext uri="{BB962C8B-B14F-4D97-AF65-F5344CB8AC3E}">
        <p14:creationId xmlns:p14="http://schemas.microsoft.com/office/powerpoint/2010/main" val="186247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B70E4527-00BA-4404-9158-26718663F87A}" type="datetimeFigureOut">
              <a:rPr lang="pt-PT" smtClean="0"/>
              <a:t>17/11/2021</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D5BAB67A-9E72-4F85-8A92-17284CF5937F}" type="slidenum">
              <a:rPr lang="pt-PT" smtClean="0"/>
              <a:t>‹nº›</a:t>
            </a:fld>
            <a:endParaRPr lang="pt-PT"/>
          </a:p>
        </p:txBody>
      </p:sp>
    </p:spTree>
    <p:extLst>
      <p:ext uri="{BB962C8B-B14F-4D97-AF65-F5344CB8AC3E}">
        <p14:creationId xmlns:p14="http://schemas.microsoft.com/office/powerpoint/2010/main" val="172188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B70E4527-00BA-4404-9158-26718663F87A}" type="datetimeFigureOut">
              <a:rPr lang="pt-PT" smtClean="0"/>
              <a:t>17/11/2021</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D5BAB67A-9E72-4F85-8A92-17284CF5937F}" type="slidenum">
              <a:rPr lang="pt-PT" smtClean="0"/>
              <a:t>‹nº›</a:t>
            </a:fld>
            <a:endParaRPr lang="pt-PT"/>
          </a:p>
        </p:txBody>
      </p:sp>
    </p:spTree>
    <p:extLst>
      <p:ext uri="{BB962C8B-B14F-4D97-AF65-F5344CB8AC3E}">
        <p14:creationId xmlns:p14="http://schemas.microsoft.com/office/powerpoint/2010/main" val="423197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B70E4527-00BA-4404-9158-26718663F87A}" type="datetimeFigureOut">
              <a:rPr lang="pt-PT" smtClean="0"/>
              <a:t>17/11/2021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5BAB67A-9E72-4F85-8A92-17284CF5937F}" type="slidenum">
              <a:rPr lang="pt-PT" smtClean="0"/>
              <a:t>‹nº›</a:t>
            </a:fld>
            <a:endParaRPr lang="pt-PT"/>
          </a:p>
        </p:txBody>
      </p:sp>
    </p:spTree>
    <p:extLst>
      <p:ext uri="{BB962C8B-B14F-4D97-AF65-F5344CB8AC3E}">
        <p14:creationId xmlns:p14="http://schemas.microsoft.com/office/powerpoint/2010/main" val="157626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B70E4527-00BA-4404-9158-26718663F87A}" type="datetimeFigureOut">
              <a:rPr lang="pt-PT" smtClean="0"/>
              <a:t>17/11/2021</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D5BAB67A-9E72-4F85-8A92-17284CF5937F}" type="slidenum">
              <a:rPr lang="pt-PT" smtClean="0"/>
              <a:t>‹nº›</a:t>
            </a:fld>
            <a:endParaRPr lang="pt-PT"/>
          </a:p>
        </p:txBody>
      </p:sp>
    </p:spTree>
    <p:extLst>
      <p:ext uri="{BB962C8B-B14F-4D97-AF65-F5344CB8AC3E}">
        <p14:creationId xmlns:p14="http://schemas.microsoft.com/office/powerpoint/2010/main" val="511048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0E4527-00BA-4404-9158-26718663F87A}" type="datetimeFigureOut">
              <a:rPr lang="pt-PT" smtClean="0"/>
              <a:t>17/11/2021</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AB67A-9E72-4F85-8A92-17284CF5937F}" type="slidenum">
              <a:rPr lang="pt-PT" smtClean="0"/>
              <a:t>‹nº›</a:t>
            </a:fld>
            <a:endParaRPr lang="pt-PT"/>
          </a:p>
        </p:txBody>
      </p:sp>
    </p:spTree>
    <p:extLst>
      <p:ext uri="{BB962C8B-B14F-4D97-AF65-F5344CB8AC3E}">
        <p14:creationId xmlns:p14="http://schemas.microsoft.com/office/powerpoint/2010/main" val="1549321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5385" y="404664"/>
            <a:ext cx="8830814" cy="1470025"/>
          </a:xfrm>
        </p:spPr>
        <p:txBody>
          <a:bodyPr/>
          <a:lstStyle/>
          <a:p>
            <a:r>
              <a:rPr lang="en-US" b="1" dirty="0" smtClean="0">
                <a:latin typeface="Times New Roman" panose="02020603050405020304" pitchFamily="18" charset="0"/>
                <a:cs typeface="Times New Roman" panose="02020603050405020304" pitchFamily="18" charset="0"/>
              </a:rPr>
              <a:t>Traditional Portuguese Instruments</a:t>
            </a:r>
            <a:endParaRPr lang="en-US" b="1" dirty="0">
              <a:latin typeface="Times New Roman" panose="02020603050405020304" pitchFamily="18" charset="0"/>
              <a:cs typeface="Times New Roman" panose="02020603050405020304" pitchFamily="18" charset="0"/>
            </a:endParaRPr>
          </a:p>
        </p:txBody>
      </p:sp>
      <p:sp>
        <p:nvSpPr>
          <p:cNvPr id="6" name="Rectângulo 5"/>
          <p:cNvSpPr/>
          <p:nvPr/>
        </p:nvSpPr>
        <p:spPr>
          <a:xfrm>
            <a:off x="1043608" y="1709677"/>
            <a:ext cx="7056784" cy="646331"/>
          </a:xfrm>
          <a:prstGeom prst="rect">
            <a:avLst/>
          </a:prstGeom>
        </p:spPr>
        <p:txBody>
          <a:bodyPr wrap="square">
            <a:spAutoFit/>
          </a:bodyPr>
          <a:lstStyle/>
          <a:p>
            <a:r>
              <a:rPr lang="en-US" sz="1400" b="1" dirty="0">
                <a:latin typeface="Times New Roman" panose="02020603050405020304" pitchFamily="18" charset="0"/>
                <a:cs typeface="Times New Roman" panose="02020603050405020304" pitchFamily="18" charset="0"/>
              </a:rPr>
              <a:t>MUSIC: A MELODIC METHODOLOGY INTO TEACHING AND LEARNING</a:t>
            </a:r>
            <a:r>
              <a:rPr lang="en-US" b="1" dirty="0"/>
              <a:t> </a:t>
            </a:r>
            <a:endParaRPr lang="en-US" dirty="0"/>
          </a:p>
          <a:p>
            <a:r>
              <a:rPr lang="en-US" dirty="0"/>
              <a:t> </a:t>
            </a:r>
          </a:p>
        </p:txBody>
      </p:sp>
      <p:pic>
        <p:nvPicPr>
          <p:cNvPr id="1028" name="Picture 4" descr="88bb8dae45f9a765b3d3477205cb8eee-1"/>
          <p:cNvPicPr>
            <a:picLocks noChangeAspect="1" noChangeArrowheads="1"/>
          </p:cNvPicPr>
          <p:nvPr/>
        </p:nvPicPr>
        <p:blipFill>
          <a:blip r:embed="rId2">
            <a:extLst>
              <a:ext uri="{28A0092B-C50C-407E-A947-70E740481C1C}">
                <a14:useLocalDpi xmlns:a14="http://schemas.microsoft.com/office/drawing/2010/main" val="0"/>
              </a:ext>
            </a:extLst>
          </a:blip>
          <a:srcRect l="8981" r="11745"/>
          <a:stretch>
            <a:fillRect/>
          </a:stretch>
        </p:blipFill>
        <p:spPr bwMode="auto">
          <a:xfrm>
            <a:off x="6517527" y="2422198"/>
            <a:ext cx="1633269" cy="1631613"/>
          </a:xfrm>
          <a:prstGeom prst="rect">
            <a:avLst/>
          </a:prstGeom>
          <a:noFill/>
          <a:ln w="12700" algn="in">
            <a:solidFill>
              <a:srgbClr val="66A3C2"/>
            </a:solidFill>
            <a:miter lim="800000"/>
            <a:headEnd/>
            <a:tailEnd/>
          </a:ln>
          <a:effectLst>
            <a:outerShdw dist="99190" dir="3011666" algn="ctr" rotWithShape="0">
              <a:srgbClr val="00334D">
                <a:alpha val="50000"/>
              </a:srgbClr>
            </a:outerShdw>
          </a:effectLst>
          <a:extLst>
            <a:ext uri="{909E8E84-426E-40DD-AFC4-6F175D3DCCD1}">
              <a14:hiddenFill xmlns:a14="http://schemas.microsoft.com/office/drawing/2010/main">
                <a:solidFill>
                  <a:srgbClr val="FFFFFF"/>
                </a:solidFill>
              </a14:hiddenFill>
            </a:ext>
          </a:extLst>
        </p:spPr>
      </p:pic>
      <p:pic>
        <p:nvPicPr>
          <p:cNvPr id="1029" name="Picture 5" descr="Resultado de imagem para cavaquinho ranch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2598" y="4472159"/>
            <a:ext cx="2398198" cy="1348606"/>
          </a:xfrm>
          <a:prstGeom prst="rect">
            <a:avLst/>
          </a:prstGeom>
          <a:noFill/>
          <a:ln w="12700" algn="in">
            <a:solidFill>
              <a:srgbClr val="66A3C2"/>
            </a:solidFill>
            <a:miter lim="800000"/>
            <a:headEnd/>
            <a:tailEnd/>
          </a:ln>
          <a:effectLst>
            <a:outerShdw dist="99190" dir="3011666" algn="ctr" rotWithShape="0">
              <a:srgbClr val="00334D">
                <a:alpha val="50000"/>
              </a:srgbClr>
            </a:outerShdw>
          </a:effectLst>
          <a:extLst>
            <a:ext uri="{909E8E84-426E-40DD-AFC4-6F175D3DCCD1}">
              <a14:hiddenFill xmlns:a14="http://schemas.microsoft.com/office/drawing/2010/main">
                <a:solidFill>
                  <a:srgbClr val="FFFFFF"/>
                </a:solidFill>
              </a14:hiddenFill>
            </a:ext>
          </a:extLst>
        </p:spPr>
      </p:pic>
      <p:pic>
        <p:nvPicPr>
          <p:cNvPr id="1030" name="Picture 6" descr="Vila+Flor+-+Grupo+de+Concertinas+da+Lous%25C3%25A3+%25284%2529"/>
          <p:cNvPicPr>
            <a:picLocks noChangeAspect="1" noChangeArrowheads="1"/>
          </p:cNvPicPr>
          <p:nvPr/>
        </p:nvPicPr>
        <p:blipFill>
          <a:blip r:embed="rId4">
            <a:extLst>
              <a:ext uri="{28A0092B-C50C-407E-A947-70E740481C1C}">
                <a14:useLocalDpi xmlns:a14="http://schemas.microsoft.com/office/drawing/2010/main" val="0"/>
              </a:ext>
            </a:extLst>
          </a:blip>
          <a:srcRect l="5193" r="52455" b="386"/>
          <a:stretch>
            <a:fillRect/>
          </a:stretch>
        </p:blipFill>
        <p:spPr bwMode="auto">
          <a:xfrm>
            <a:off x="784578" y="2450902"/>
            <a:ext cx="1437536" cy="2270730"/>
          </a:xfrm>
          <a:prstGeom prst="rect">
            <a:avLst/>
          </a:prstGeom>
          <a:noFill/>
          <a:ln w="12700" algn="in">
            <a:solidFill>
              <a:srgbClr val="66A3C2"/>
            </a:solidFill>
            <a:miter lim="800000"/>
            <a:headEnd/>
            <a:tailEnd/>
          </a:ln>
          <a:effectLst>
            <a:outerShdw dist="99190" dir="3011666" algn="ctr" rotWithShape="0">
              <a:srgbClr val="00334D">
                <a:alpha val="50000"/>
              </a:srgbClr>
            </a:outerShdw>
          </a:effectLst>
          <a:extLst>
            <a:ext uri="{909E8E84-426E-40DD-AFC4-6F175D3DCCD1}">
              <a14:hiddenFill xmlns:a14="http://schemas.microsoft.com/office/drawing/2010/main">
                <a:solidFill>
                  <a:srgbClr val="FFFFFF"/>
                </a:solidFill>
              </a14:hiddenFill>
            </a:ext>
          </a:extLst>
        </p:spPr>
      </p:pic>
      <p:pic>
        <p:nvPicPr>
          <p:cNvPr id="1031" name="Imagem 1"/>
          <p:cNvPicPr>
            <a:picLocks noChangeArrowheads="1"/>
          </p:cNvPicPr>
          <p:nvPr/>
        </p:nvPicPr>
        <p:blipFill>
          <a:blip r:embed="rId5">
            <a:extLst>
              <a:ext uri="{28A0092B-C50C-407E-A947-70E740481C1C}">
                <a14:useLocalDpi xmlns:a14="http://schemas.microsoft.com/office/drawing/2010/main" val="0"/>
              </a:ext>
            </a:extLst>
          </a:blip>
          <a:srcRect l="-1076" r="-1076"/>
          <a:stretch>
            <a:fillRect/>
          </a:stretch>
        </p:blipFill>
        <p:spPr bwMode="auto">
          <a:xfrm>
            <a:off x="3194445" y="4472159"/>
            <a:ext cx="2040759" cy="1348606"/>
          </a:xfrm>
          <a:prstGeom prst="rect">
            <a:avLst/>
          </a:prstGeom>
          <a:noFill/>
          <a:ln w="12700" algn="in">
            <a:solidFill>
              <a:srgbClr val="66A3C2"/>
            </a:solidFill>
            <a:miter lim="800000"/>
            <a:headEnd/>
            <a:tailEnd/>
          </a:ln>
          <a:effectLst>
            <a:outerShdw dist="99190" dir="3011666" algn="ctr" rotWithShape="0">
              <a:srgbClr val="00334D">
                <a:alpha val="50000"/>
              </a:srgbClr>
            </a:outerShdw>
          </a:effectLst>
          <a:extLst>
            <a:ext uri="{909E8E84-426E-40DD-AFC4-6F175D3DCCD1}">
              <a14:hiddenFill xmlns:a14="http://schemas.microsoft.com/office/drawing/2010/main">
                <a:solidFill>
                  <a:srgbClr val="FFFFFF"/>
                </a:solidFill>
              </a14:hiddenFill>
            </a:ext>
          </a:extLst>
        </p:spPr>
      </p:pic>
      <p:pic>
        <p:nvPicPr>
          <p:cNvPr id="1032" name="Picture 8" descr="Resultado de imagem para fad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4445" y="2422198"/>
            <a:ext cx="2727325" cy="1363662"/>
          </a:xfrm>
          <a:prstGeom prst="rect">
            <a:avLst/>
          </a:prstGeom>
          <a:noFill/>
          <a:ln w="12700" algn="in">
            <a:solidFill>
              <a:srgbClr val="66A3C2"/>
            </a:solidFill>
            <a:miter lim="800000"/>
            <a:headEnd/>
            <a:tailEnd/>
          </a:ln>
          <a:effectLst>
            <a:outerShdw dist="99190" dir="3011666" algn="ctr" rotWithShape="0">
              <a:srgbClr val="00334D">
                <a:alpha val="50000"/>
              </a:srgbClr>
            </a:outerShdw>
          </a:effectLst>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7">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75003" y="6072095"/>
            <a:ext cx="20558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143" y="4997174"/>
            <a:ext cx="1158930" cy="164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 name="Imagem 2"/>
          <p:cNvPicPr>
            <a:picLocks noChangeAspect="1"/>
          </p:cNvPicPr>
          <p:nvPr/>
        </p:nvPicPr>
        <p:blipFill>
          <a:blip r:embed="rId9"/>
          <a:stretch>
            <a:fillRect/>
          </a:stretch>
        </p:blipFill>
        <p:spPr>
          <a:xfrm>
            <a:off x="1623073" y="6018354"/>
            <a:ext cx="5543469" cy="839646"/>
          </a:xfrm>
          <a:prstGeom prst="rect">
            <a:avLst/>
          </a:prstGeom>
        </p:spPr>
      </p:pic>
    </p:spTree>
    <p:extLst>
      <p:ext uri="{BB962C8B-B14F-4D97-AF65-F5344CB8AC3E}">
        <p14:creationId xmlns:p14="http://schemas.microsoft.com/office/powerpoint/2010/main" val="136061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0"/>
            <a:ext cx="8830814" cy="1470025"/>
          </a:xfrm>
        </p:spPr>
        <p:txBody>
          <a:bodyPr/>
          <a:lstStyle/>
          <a:p>
            <a:r>
              <a:rPr lang="en-US" b="1" dirty="0" smtClean="0">
                <a:latin typeface="Times New Roman" panose="02020603050405020304" pitchFamily="18" charset="0"/>
                <a:cs typeface="Times New Roman" panose="02020603050405020304" pitchFamily="18" charset="0"/>
              </a:rPr>
              <a:t>Traditional Portuguese Instruments</a:t>
            </a:r>
            <a:endParaRPr lang="en-US" b="1" dirty="0">
              <a:latin typeface="Times New Roman" panose="02020603050405020304" pitchFamily="18" charset="0"/>
              <a:cs typeface="Times New Roman" panose="02020603050405020304" pitchFamily="18" charset="0"/>
            </a:endParaRPr>
          </a:p>
        </p:txBody>
      </p:sp>
      <p:pic>
        <p:nvPicPr>
          <p:cNvPr id="1033" name="Picture 9"/>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75003" y="6072095"/>
            <a:ext cx="20558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3" y="4997174"/>
            <a:ext cx="1158930" cy="164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2"/>
          <p:cNvSpPr txBox="1">
            <a:spLocks noChangeArrowheads="1" noChangeShapeType="1"/>
          </p:cNvSpPr>
          <p:nvPr/>
        </p:nvSpPr>
        <p:spPr bwMode="auto">
          <a:xfrm>
            <a:off x="3851920" y="1196752"/>
            <a:ext cx="3348037" cy="713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r>
              <a:rPr lang="en-US" sz="2800" b="1" dirty="0" smtClean="0">
                <a:latin typeface="Times New Roman" panose="02020603050405020304" pitchFamily="18" charset="0"/>
                <a:cs typeface="Times New Roman" panose="02020603050405020304" pitchFamily="18" charset="0"/>
              </a:rPr>
              <a:t>ADUFE</a:t>
            </a:r>
            <a:endParaRPr lang="en-US" sz="2800" dirty="0">
              <a:latin typeface="Times New Roman" panose="02020603050405020304" pitchFamily="18" charset="0"/>
              <a:cs typeface="Times New Roman" panose="02020603050405020304" pitchFamily="18" charset="0"/>
            </a:endParaRPr>
          </a:p>
          <a:p>
            <a:r>
              <a:rPr lang="en-US" dirty="0"/>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5" name="Rectângulo 4"/>
          <p:cNvSpPr/>
          <p:nvPr/>
        </p:nvSpPr>
        <p:spPr>
          <a:xfrm>
            <a:off x="755575" y="1720840"/>
            <a:ext cx="8075239" cy="295465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a:t>
            </a:r>
            <a:r>
              <a:rPr lang="en-US" sz="2400" b="1" dirty="0" err="1">
                <a:latin typeface="Times New Roman" panose="02020603050405020304" pitchFamily="18" charset="0"/>
                <a:cs typeface="Times New Roman" panose="02020603050405020304" pitchFamily="18" charset="0"/>
              </a:rPr>
              <a:t>Adufe</a:t>
            </a:r>
            <a:r>
              <a:rPr lang="en-US" sz="2400" b="1" dirty="0">
                <a:latin typeface="Times New Roman" panose="02020603050405020304" pitchFamily="18" charset="0"/>
                <a:cs typeface="Times New Roman" panose="02020603050405020304" pitchFamily="18" charset="0"/>
              </a:rPr>
              <a:t> is a </a:t>
            </a:r>
            <a:r>
              <a:rPr lang="en-US" sz="2400" b="1" dirty="0" err="1">
                <a:latin typeface="Times New Roman" panose="02020603050405020304" pitchFamily="18" charset="0"/>
                <a:cs typeface="Times New Roman" panose="02020603050405020304" pitchFamily="18" charset="0"/>
              </a:rPr>
              <a:t>portuguese</a:t>
            </a:r>
            <a:r>
              <a:rPr lang="en-US" sz="2400" b="1" dirty="0">
                <a:latin typeface="Times New Roman" panose="02020603050405020304" pitchFamily="18" charset="0"/>
                <a:cs typeface="Times New Roman" panose="02020603050405020304" pitchFamily="18" charset="0"/>
              </a:rPr>
              <a:t> percussion instrument that evolved from the </a:t>
            </a:r>
            <a:r>
              <a:rPr lang="en-US" sz="2400" b="1" dirty="0" err="1">
                <a:latin typeface="Times New Roman" panose="02020603050405020304" pitchFamily="18" charset="0"/>
                <a:cs typeface="Times New Roman" panose="02020603050405020304" pitchFamily="18" charset="0"/>
              </a:rPr>
              <a:t>membranofones</a:t>
            </a:r>
            <a:r>
              <a:rPr lang="en-US" sz="2400" b="1" dirty="0">
                <a:latin typeface="Times New Roman" panose="02020603050405020304" pitchFamily="18" charset="0"/>
                <a:cs typeface="Times New Roman" panose="02020603050405020304" pitchFamily="18" charset="0"/>
              </a:rPr>
              <a:t>. </a:t>
            </a:r>
          </a:p>
          <a:p>
            <a:r>
              <a:rPr lang="en-US" sz="2400" b="1" dirty="0" smtClean="0">
                <a:latin typeface="Times New Roman" panose="02020603050405020304" pitchFamily="18" charset="0"/>
                <a:cs typeface="Times New Roman" panose="02020603050405020304" pitchFamily="18" charset="0"/>
              </a:rPr>
              <a:t>Was </a:t>
            </a:r>
            <a:r>
              <a:rPr lang="en-US" sz="2400" b="1" dirty="0">
                <a:latin typeface="Times New Roman" panose="02020603050405020304" pitchFamily="18" charset="0"/>
                <a:cs typeface="Times New Roman" panose="02020603050405020304" pitchFamily="18" charset="0"/>
              </a:rPr>
              <a:t>introduced in the Iberian Peninsula by the Arabs, between the eighth and twelfth centuries. Muslim influence does not stop at instruments, but rhythms have migrated from North Africa.</a:t>
            </a:r>
          </a:p>
          <a:p>
            <a:r>
              <a:rPr lang="en-US" sz="2400" b="1"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p>
        </p:txBody>
      </p:sp>
      <p:pic>
        <p:nvPicPr>
          <p:cNvPr id="7170" name="Picture 2" descr="Resultado de imagem para descrição do adufe"/>
          <p:cNvPicPr>
            <a:picLocks noChangeAspect="1" noChangeArrowheads="1"/>
          </p:cNvPicPr>
          <p:nvPr/>
        </p:nvPicPr>
        <p:blipFill>
          <a:blip r:embed="rId4" cstate="print">
            <a:extLst>
              <a:ext uri="{28A0092B-C50C-407E-A947-70E740481C1C}">
                <a14:useLocalDpi xmlns:a14="http://schemas.microsoft.com/office/drawing/2010/main" val="0"/>
              </a:ext>
            </a:extLst>
          </a:blip>
          <a:srcRect t="4532"/>
          <a:stretch>
            <a:fillRect/>
          </a:stretch>
        </p:blipFill>
        <p:spPr bwMode="auto">
          <a:xfrm>
            <a:off x="3713694" y="3820837"/>
            <a:ext cx="2154450" cy="234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883473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0"/>
            <a:ext cx="8830814" cy="1470025"/>
          </a:xfrm>
        </p:spPr>
        <p:txBody>
          <a:bodyPr/>
          <a:lstStyle/>
          <a:p>
            <a:r>
              <a:rPr lang="en-US" b="1" dirty="0" smtClean="0">
                <a:latin typeface="Times New Roman" panose="02020603050405020304" pitchFamily="18" charset="0"/>
                <a:cs typeface="Times New Roman" panose="02020603050405020304" pitchFamily="18" charset="0"/>
              </a:rPr>
              <a:t>Traditional Portuguese Instruments</a:t>
            </a:r>
            <a:endParaRPr lang="en-US" b="1" dirty="0">
              <a:latin typeface="Times New Roman" panose="02020603050405020304" pitchFamily="18" charset="0"/>
              <a:cs typeface="Times New Roman" panose="02020603050405020304" pitchFamily="18" charset="0"/>
            </a:endParaRPr>
          </a:p>
        </p:txBody>
      </p:sp>
      <p:pic>
        <p:nvPicPr>
          <p:cNvPr id="1033" name="Picture 9"/>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75003" y="6072095"/>
            <a:ext cx="20558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3" y="4997174"/>
            <a:ext cx="1158930" cy="164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2"/>
          <p:cNvSpPr txBox="1">
            <a:spLocks noChangeArrowheads="1" noChangeShapeType="1"/>
          </p:cNvSpPr>
          <p:nvPr/>
        </p:nvSpPr>
        <p:spPr bwMode="auto">
          <a:xfrm>
            <a:off x="3851920" y="1196752"/>
            <a:ext cx="3348037" cy="713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r>
              <a:rPr lang="en-US" sz="2800" b="1" dirty="0" smtClean="0">
                <a:latin typeface="Times New Roman" panose="02020603050405020304" pitchFamily="18" charset="0"/>
                <a:cs typeface="Times New Roman" panose="02020603050405020304" pitchFamily="18" charset="0"/>
              </a:rPr>
              <a:t>ADUFE</a:t>
            </a:r>
            <a:endParaRPr lang="en-US" sz="2800" dirty="0">
              <a:latin typeface="Times New Roman" panose="02020603050405020304" pitchFamily="18" charset="0"/>
              <a:cs typeface="Times New Roman" panose="02020603050405020304" pitchFamily="18" charset="0"/>
            </a:endParaRPr>
          </a:p>
          <a:p>
            <a:r>
              <a:rPr lang="en-US" dirty="0"/>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5" name="Rectângulo 4"/>
          <p:cNvSpPr/>
          <p:nvPr/>
        </p:nvSpPr>
        <p:spPr>
          <a:xfrm>
            <a:off x="755575" y="1720840"/>
            <a:ext cx="8075239" cy="2954655"/>
          </a:xfrm>
          <a:prstGeom prst="rect">
            <a:avLst/>
          </a:prstGeom>
        </p:spPr>
        <p:txBody>
          <a:bodyPr wrap="square">
            <a:spAutoFit/>
          </a:bodyPr>
          <a:lstStyle/>
          <a:p>
            <a:r>
              <a:rPr lang="en-US" sz="2400" b="1" dirty="0" err="1">
                <a:latin typeface="Times New Roman" panose="02020603050405020304" pitchFamily="18" charset="0"/>
                <a:cs typeface="Times New Roman" panose="02020603050405020304" pitchFamily="18" charset="0"/>
              </a:rPr>
              <a:t>Adufes</a:t>
            </a:r>
            <a:r>
              <a:rPr lang="en-US" sz="2400" b="1" dirty="0">
                <a:latin typeface="Times New Roman" panose="02020603050405020304" pitchFamily="18" charset="0"/>
                <a:cs typeface="Times New Roman" panose="02020603050405020304" pitchFamily="18" charset="0"/>
              </a:rPr>
              <a:t> accompany folklore or religious songs. An </a:t>
            </a:r>
            <a:r>
              <a:rPr lang="en-US" sz="2400" b="1" dirty="0" err="1">
                <a:latin typeface="Times New Roman" panose="02020603050405020304" pitchFamily="18" charset="0"/>
                <a:cs typeface="Times New Roman" panose="02020603050405020304" pitchFamily="18" charset="0"/>
              </a:rPr>
              <a:t>adufe</a:t>
            </a:r>
            <a:r>
              <a:rPr lang="en-US" sz="2400" b="1" dirty="0">
                <a:latin typeface="Times New Roman" panose="02020603050405020304" pitchFamily="18" charset="0"/>
                <a:cs typeface="Times New Roman" panose="02020603050405020304" pitchFamily="18" charset="0"/>
              </a:rPr>
              <a:t> is in fact a tambourine, made from a wooden frame covered with goat or sheep skin on both sides. Usually one side is made from the male animal and the other side of a female. The corners of the instrument have colorful ribbons made of </a:t>
            </a:r>
            <a:r>
              <a:rPr lang="en-US" sz="2400" b="1" dirty="0" err="1">
                <a:latin typeface="Times New Roman" panose="02020603050405020304" pitchFamily="18" charset="0"/>
                <a:cs typeface="Times New Roman" panose="02020603050405020304" pitchFamily="18" charset="0"/>
              </a:rPr>
              <a:t>fabric.It</a:t>
            </a:r>
            <a:r>
              <a:rPr lang="en-US" sz="2400" b="1" dirty="0">
                <a:latin typeface="Times New Roman" panose="02020603050405020304" pitchFamily="18" charset="0"/>
                <a:cs typeface="Times New Roman" panose="02020603050405020304" pitchFamily="18" charset="0"/>
              </a:rPr>
              <a:t> is traditionally played by women but built by men.</a:t>
            </a:r>
          </a:p>
          <a:p>
            <a:r>
              <a:rPr lang="en-US" sz="2400" b="1" dirty="0">
                <a:latin typeface="Times New Roman" panose="02020603050405020304" pitchFamily="18" charset="0"/>
                <a:cs typeface="Times New Roman" panose="02020603050405020304" pitchFamily="18" charset="0"/>
              </a:rPr>
              <a:t> </a:t>
            </a:r>
          </a:p>
          <a:p>
            <a:r>
              <a:rPr lang="en-US" dirty="0"/>
              <a:t> </a:t>
            </a:r>
          </a:p>
        </p:txBody>
      </p:sp>
      <p:pic>
        <p:nvPicPr>
          <p:cNvPr id="8194" name="Picture 2" descr="adufe-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146857"/>
            <a:ext cx="3600400" cy="1957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61842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0"/>
            <a:ext cx="8830814" cy="1470025"/>
          </a:xfrm>
        </p:spPr>
        <p:txBody>
          <a:bodyPr/>
          <a:lstStyle/>
          <a:p>
            <a:r>
              <a:rPr lang="en-US" b="1" dirty="0" smtClean="0">
                <a:latin typeface="Times New Roman" panose="02020603050405020304" pitchFamily="18" charset="0"/>
                <a:cs typeface="Times New Roman" panose="02020603050405020304" pitchFamily="18" charset="0"/>
              </a:rPr>
              <a:t>Traditional Portuguese Instruments</a:t>
            </a:r>
            <a:endParaRPr lang="en-US" b="1" dirty="0">
              <a:latin typeface="Times New Roman" panose="02020603050405020304" pitchFamily="18" charset="0"/>
              <a:cs typeface="Times New Roman" panose="02020603050405020304" pitchFamily="18" charset="0"/>
            </a:endParaRPr>
          </a:p>
        </p:txBody>
      </p:sp>
      <p:pic>
        <p:nvPicPr>
          <p:cNvPr id="1033" name="Picture 9"/>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75003" y="6072095"/>
            <a:ext cx="20558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3" y="4997174"/>
            <a:ext cx="1158930" cy="164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2"/>
          <p:cNvSpPr txBox="1">
            <a:spLocks noChangeArrowheads="1" noChangeShapeType="1"/>
          </p:cNvSpPr>
          <p:nvPr/>
        </p:nvSpPr>
        <p:spPr bwMode="auto">
          <a:xfrm>
            <a:off x="2924466" y="1347728"/>
            <a:ext cx="3348037" cy="713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smtClean="0">
                <a:ln>
                  <a:noFill/>
                </a:ln>
                <a:solidFill>
                  <a:srgbClr val="000000"/>
                </a:solidFill>
                <a:effectLst/>
                <a:latin typeface="Times New Roman" pitchFamily="18" charset="0"/>
                <a:cs typeface="Times New Roman" panose="02020603050405020304" pitchFamily="18" charset="0"/>
              </a:rPr>
              <a:t>GUITARRA PORTUGUESA</a:t>
            </a:r>
          </a:p>
          <a:p>
            <a:pPr algn="ctr" fontAlgn="base">
              <a:spcBef>
                <a:spcPct val="0"/>
              </a:spcBef>
              <a:spcAft>
                <a:spcPct val="0"/>
              </a:spcAft>
            </a:pPr>
            <a:r>
              <a:rPr kumimoji="0" lang="pt-PT" altLang="pt-PT" b="1" i="0" u="none" strike="noStrike" cap="none" normalizeH="0" baseline="0" dirty="0" smtClean="0">
                <a:ln>
                  <a:noFill/>
                </a:ln>
                <a:solidFill>
                  <a:srgbClr val="000000"/>
                </a:solidFill>
                <a:effectLst/>
                <a:latin typeface="Times New Roman" pitchFamily="18" charset="0"/>
                <a:cs typeface="Times New Roman" panose="02020603050405020304" pitchFamily="18" charset="0"/>
              </a:rPr>
              <a:t>Portuguese Fado </a:t>
            </a:r>
            <a:r>
              <a:rPr kumimoji="0" lang="pt-PT" altLang="pt-PT" b="1" i="0" u="none" strike="noStrike" cap="none" normalizeH="0" baseline="0" dirty="0" err="1" smtClean="0">
                <a:ln>
                  <a:noFill/>
                </a:ln>
                <a:solidFill>
                  <a:srgbClr val="000000"/>
                </a:solidFill>
                <a:effectLst/>
                <a:latin typeface="Times New Roman" pitchFamily="18" charset="0"/>
                <a:cs typeface="Times New Roman" panose="02020603050405020304" pitchFamily="18" charset="0"/>
              </a:rPr>
              <a:t>Guitar</a:t>
            </a:r>
            <a:endParaRPr kumimoji="0" lang="pt-PT" altLang="pt-PT"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4" name="Rectângulo 3"/>
          <p:cNvSpPr/>
          <p:nvPr/>
        </p:nvSpPr>
        <p:spPr>
          <a:xfrm>
            <a:off x="827584" y="2276872"/>
            <a:ext cx="7704856" cy="193899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This instrument has such an unmistakable tone that, wherever it is played, any Portuguese recognizes it at the first chords.</a:t>
            </a:r>
          </a:p>
          <a:p>
            <a:r>
              <a:rPr lang="en-US" sz="2000" b="1" dirty="0">
                <a:latin typeface="Times New Roman" panose="02020603050405020304" pitchFamily="18" charset="0"/>
                <a:cs typeface="Times New Roman" panose="02020603050405020304" pitchFamily="18" charset="0"/>
              </a:rPr>
              <a:t>  Of very remote origin (13th century), it was called Moorish guitar, because it has many similarities with the lute, which the Arabs introduced in the Iberian Peninsula, but the characteristics of the two instruments are somewhat distinct. </a:t>
            </a:r>
          </a:p>
        </p:txBody>
      </p:sp>
      <p:pic>
        <p:nvPicPr>
          <p:cNvPr id="2051" name="Picture 3" descr="Resultado de imagem para guitarra portugues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6461" y="4207653"/>
            <a:ext cx="1914641" cy="230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624279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0"/>
            <a:ext cx="8830814" cy="1470025"/>
          </a:xfrm>
        </p:spPr>
        <p:txBody>
          <a:bodyPr/>
          <a:lstStyle/>
          <a:p>
            <a:r>
              <a:rPr lang="en-US" b="1" dirty="0" smtClean="0">
                <a:latin typeface="Times New Roman" panose="02020603050405020304" pitchFamily="18" charset="0"/>
                <a:cs typeface="Times New Roman" panose="02020603050405020304" pitchFamily="18" charset="0"/>
              </a:rPr>
              <a:t>Traditional Portuguese Instruments</a:t>
            </a:r>
            <a:endParaRPr lang="en-US" b="1" dirty="0">
              <a:latin typeface="Times New Roman" panose="02020603050405020304" pitchFamily="18" charset="0"/>
              <a:cs typeface="Times New Roman" panose="02020603050405020304" pitchFamily="18" charset="0"/>
            </a:endParaRPr>
          </a:p>
        </p:txBody>
      </p:sp>
      <p:pic>
        <p:nvPicPr>
          <p:cNvPr id="1033" name="Picture 9"/>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75003" y="6072095"/>
            <a:ext cx="20558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3" y="4997174"/>
            <a:ext cx="1158930" cy="164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2"/>
          <p:cNvSpPr txBox="1">
            <a:spLocks noChangeArrowheads="1" noChangeShapeType="1"/>
          </p:cNvSpPr>
          <p:nvPr/>
        </p:nvSpPr>
        <p:spPr bwMode="auto">
          <a:xfrm>
            <a:off x="2924466" y="1347728"/>
            <a:ext cx="3348037" cy="713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PT" altLang="pt-PT" b="1" i="0" u="none" strike="noStrike" cap="none" normalizeH="0" baseline="0" dirty="0" smtClean="0">
                <a:ln>
                  <a:noFill/>
                </a:ln>
                <a:solidFill>
                  <a:srgbClr val="000000"/>
                </a:solidFill>
                <a:effectLst/>
                <a:latin typeface="Times New Roman" pitchFamily="18" charset="0"/>
                <a:cs typeface="Times New Roman" panose="02020603050405020304" pitchFamily="18" charset="0"/>
              </a:rPr>
              <a:t>GUITARRA PORTUGUESA</a:t>
            </a:r>
          </a:p>
          <a:p>
            <a:pPr algn="ctr" fontAlgn="base">
              <a:spcBef>
                <a:spcPct val="0"/>
              </a:spcBef>
              <a:spcAft>
                <a:spcPct val="0"/>
              </a:spcAft>
            </a:pPr>
            <a:r>
              <a:rPr kumimoji="0" lang="pt-PT" altLang="pt-PT" b="1" i="0" u="none" strike="noStrike" cap="none" normalizeH="0" baseline="0" dirty="0" smtClean="0">
                <a:ln>
                  <a:noFill/>
                </a:ln>
                <a:solidFill>
                  <a:srgbClr val="000000"/>
                </a:solidFill>
                <a:effectLst/>
                <a:latin typeface="Times New Roman" pitchFamily="18" charset="0"/>
                <a:cs typeface="Times New Roman" panose="02020603050405020304" pitchFamily="18" charset="0"/>
              </a:rPr>
              <a:t>Portuguese Fado </a:t>
            </a:r>
            <a:r>
              <a:rPr kumimoji="0" lang="pt-PT" altLang="pt-PT" b="1" i="0" u="none" strike="noStrike" cap="none" normalizeH="0" baseline="0" dirty="0" err="1" smtClean="0">
                <a:ln>
                  <a:noFill/>
                </a:ln>
                <a:solidFill>
                  <a:srgbClr val="000000"/>
                </a:solidFill>
                <a:effectLst/>
                <a:latin typeface="Times New Roman" pitchFamily="18" charset="0"/>
                <a:cs typeface="Times New Roman" panose="02020603050405020304" pitchFamily="18" charset="0"/>
              </a:rPr>
              <a:t>Guitar</a:t>
            </a:r>
            <a:endParaRPr kumimoji="0" lang="pt-PT" altLang="pt-PT"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4" name="Rectângulo 3"/>
          <p:cNvSpPr/>
          <p:nvPr/>
        </p:nvSpPr>
        <p:spPr>
          <a:xfrm>
            <a:off x="827584" y="2276872"/>
            <a:ext cx="7704856" cy="3170099"/>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The Portuguese guitar is a musical instrument used mainly in </a:t>
            </a:r>
            <a:r>
              <a:rPr lang="en-US" sz="2000" b="1" dirty="0" err="1">
                <a:latin typeface="Times New Roman" panose="02020603050405020304" pitchFamily="18" charset="0"/>
                <a:cs typeface="Times New Roman" panose="02020603050405020304" pitchFamily="18" charset="0"/>
              </a:rPr>
              <a:t>Fado</a:t>
            </a:r>
            <a:r>
              <a:rPr lang="en-US" sz="2000" b="1" dirty="0">
                <a:latin typeface="Times New Roman" panose="02020603050405020304" pitchFamily="18" charset="0"/>
                <a:cs typeface="Times New Roman" panose="02020603050405020304" pitchFamily="18" charset="0"/>
              </a:rPr>
              <a:t>. Destiny, longing and </a:t>
            </a:r>
            <a:r>
              <a:rPr lang="en-US" sz="2000" b="1" dirty="0" err="1">
                <a:latin typeface="Times New Roman" panose="02020603050405020304" pitchFamily="18" charset="0"/>
                <a:cs typeface="Times New Roman" panose="02020603050405020304" pitchFamily="18" charset="0"/>
              </a:rPr>
              <a:t>fado</a:t>
            </a:r>
            <a:r>
              <a:rPr lang="en-US" sz="2000" b="1" dirty="0">
                <a:latin typeface="Times New Roman" panose="02020603050405020304" pitchFamily="18" charset="0"/>
                <a:cs typeface="Times New Roman" panose="02020603050405020304" pitchFamily="18" charset="0"/>
              </a:rPr>
              <a:t> are words that are naturally associated with the Portuguese guitar.</a:t>
            </a:r>
          </a:p>
          <a:p>
            <a:r>
              <a:rPr lang="en-US" sz="2000" b="1" dirty="0" smtClean="0">
                <a:latin typeface="Times New Roman" panose="02020603050405020304" pitchFamily="18" charset="0"/>
                <a:cs typeface="Times New Roman" panose="02020603050405020304" pitchFamily="18" charset="0"/>
              </a:rPr>
              <a:t>For </a:t>
            </a:r>
            <a:r>
              <a:rPr lang="en-US" sz="2000" b="1" dirty="0">
                <a:latin typeface="Times New Roman" panose="02020603050405020304" pitchFamily="18" charset="0"/>
                <a:cs typeface="Times New Roman" panose="02020603050405020304" pitchFamily="18" charset="0"/>
              </a:rPr>
              <a:t>the construction of any Portuguese guitar, imported woods like maple and mahogany have been used since the Middle Ages. It is  pear shaped and has six pairs of strings.    </a:t>
            </a:r>
          </a:p>
          <a:p>
            <a:r>
              <a:rPr lang="en-US" sz="2000" b="1" dirty="0" smtClean="0">
                <a:latin typeface="Times New Roman" panose="02020603050405020304" pitchFamily="18" charset="0"/>
                <a:cs typeface="Times New Roman" panose="02020603050405020304" pitchFamily="18" charset="0"/>
              </a:rPr>
              <a:t>Players </a:t>
            </a:r>
            <a:r>
              <a:rPr lang="en-US" sz="2000" b="1" dirty="0">
                <a:latin typeface="Times New Roman" panose="02020603050405020304" pitchFamily="18" charset="0"/>
                <a:cs typeface="Times New Roman" panose="02020603050405020304" pitchFamily="18" charset="0"/>
              </a:rPr>
              <a:t>use a skillful strumming </a:t>
            </a:r>
            <a:endParaRPr lang="en-US" sz="2000" b="1" dirty="0" smtClean="0">
              <a:latin typeface="Times New Roman" panose="02020603050405020304" pitchFamily="18" charset="0"/>
              <a:cs typeface="Times New Roman" panose="02020603050405020304" pitchFamily="18" charset="0"/>
            </a:endParaRPr>
          </a:p>
          <a:p>
            <a:r>
              <a:rPr lang="en-US" sz="2000" b="1" dirty="0" smtClean="0">
                <a:latin typeface="Times New Roman" panose="02020603050405020304" pitchFamily="18" charset="0"/>
                <a:cs typeface="Times New Roman" panose="02020603050405020304" pitchFamily="18" charset="0"/>
              </a:rPr>
              <a:t>technique.</a:t>
            </a:r>
            <a:endParaRPr lang="en-US" sz="2000" b="1" dirty="0">
              <a:latin typeface="Times New Roman" panose="02020603050405020304" pitchFamily="18" charset="0"/>
              <a:cs typeface="Times New Roman" panose="02020603050405020304" pitchFamily="18" charset="0"/>
            </a:endParaRPr>
          </a:p>
          <a:p>
            <a:r>
              <a:rPr lang="en-US" sz="2000" dirty="0"/>
              <a:t> </a:t>
            </a:r>
          </a:p>
          <a:p>
            <a:endParaRPr lang="en-US" sz="2000" b="1" dirty="0"/>
          </a:p>
        </p:txBody>
      </p:sp>
      <p:pic>
        <p:nvPicPr>
          <p:cNvPr id="3074" name="Picture 2" descr="Resultado de imagem para fadista com guitarr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736"/>
          <a:stretch/>
        </p:blipFill>
        <p:spPr bwMode="auto">
          <a:xfrm>
            <a:off x="4788024" y="4057303"/>
            <a:ext cx="1819654" cy="249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266685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0"/>
            <a:ext cx="8830814" cy="1470025"/>
          </a:xfrm>
        </p:spPr>
        <p:txBody>
          <a:bodyPr/>
          <a:lstStyle/>
          <a:p>
            <a:r>
              <a:rPr lang="en-US" b="1" dirty="0" smtClean="0">
                <a:latin typeface="Times New Roman" panose="02020603050405020304" pitchFamily="18" charset="0"/>
                <a:cs typeface="Times New Roman" panose="02020603050405020304" pitchFamily="18" charset="0"/>
              </a:rPr>
              <a:t>Traditional Portuguese Instruments</a:t>
            </a:r>
            <a:endParaRPr lang="en-US" b="1" dirty="0">
              <a:latin typeface="Times New Roman" panose="02020603050405020304" pitchFamily="18" charset="0"/>
              <a:cs typeface="Times New Roman" panose="02020603050405020304" pitchFamily="18" charset="0"/>
            </a:endParaRPr>
          </a:p>
        </p:txBody>
      </p:sp>
      <p:pic>
        <p:nvPicPr>
          <p:cNvPr id="1033" name="Picture 9"/>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75003" y="6072095"/>
            <a:ext cx="20558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3" y="4997174"/>
            <a:ext cx="1158930" cy="164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2"/>
          <p:cNvSpPr txBox="1">
            <a:spLocks noChangeArrowheads="1" noChangeShapeType="1"/>
          </p:cNvSpPr>
          <p:nvPr/>
        </p:nvSpPr>
        <p:spPr bwMode="auto">
          <a:xfrm>
            <a:off x="3446956" y="1196752"/>
            <a:ext cx="3348037" cy="713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r>
              <a:rPr lang="en-US" sz="2800" b="1" dirty="0">
                <a:latin typeface="Times New Roman" panose="02020603050405020304" pitchFamily="18" charset="0"/>
                <a:cs typeface="Times New Roman" panose="02020603050405020304" pitchFamily="18" charset="0"/>
              </a:rPr>
              <a:t>RECO-RECO</a:t>
            </a:r>
            <a:endParaRPr lang="en-US" sz="2800" dirty="0">
              <a:latin typeface="Times New Roman" panose="02020603050405020304" pitchFamily="18" charset="0"/>
              <a:cs typeface="Times New Roman" panose="02020603050405020304" pitchFamily="18" charset="0"/>
            </a:endParaRPr>
          </a:p>
          <a:p>
            <a:r>
              <a:rPr lang="en-US" dirty="0"/>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5" name="Rectângulo 4"/>
          <p:cNvSpPr/>
          <p:nvPr/>
        </p:nvSpPr>
        <p:spPr>
          <a:xfrm>
            <a:off x="755575" y="1720840"/>
            <a:ext cx="8075239" cy="1292662"/>
          </a:xfrm>
          <a:prstGeom prst="rect">
            <a:avLst/>
          </a:prstGeom>
        </p:spPr>
        <p:txBody>
          <a:bodyPr wrap="square">
            <a:spAutoFit/>
          </a:bodyPr>
          <a:lstStyle/>
          <a:p>
            <a:r>
              <a:rPr lang="en-US" sz="2000" b="1" dirty="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reco-reco</a:t>
            </a:r>
            <a:r>
              <a:rPr lang="en-US" sz="2000" b="1" dirty="0">
                <a:latin typeface="Times New Roman" panose="02020603050405020304" pitchFamily="18" charset="0"/>
                <a:cs typeface="Times New Roman" panose="02020603050405020304" pitchFamily="18" charset="0"/>
              </a:rPr>
              <a:t> has probably origin in Africa, introduced in Portugal due to our maritime discoveries in the 15th century. </a:t>
            </a:r>
          </a:p>
          <a:p>
            <a:r>
              <a:rPr lang="en-US" sz="2000" b="1" dirty="0" smtClean="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Dikanza</a:t>
            </a:r>
            <a:r>
              <a:rPr lang="en-US" sz="2000" b="1" dirty="0">
                <a:latin typeface="Times New Roman" panose="02020603050405020304" pitchFamily="18" charset="0"/>
                <a:cs typeface="Times New Roman" panose="02020603050405020304" pitchFamily="18" charset="0"/>
              </a:rPr>
              <a:t>, from Angola, is probably the “mother instrument”. </a:t>
            </a:r>
          </a:p>
          <a:p>
            <a:r>
              <a:rPr lang="en-US" dirty="0"/>
              <a:t> </a:t>
            </a:r>
          </a:p>
        </p:txBody>
      </p:sp>
      <p:pic>
        <p:nvPicPr>
          <p:cNvPr id="4098" name="Picture 2" descr="reque-reque-fumador-simples-lado-esquerda"/>
          <p:cNvPicPr>
            <a:picLocks noChangeAspect="1" noChangeArrowheads="1"/>
          </p:cNvPicPr>
          <p:nvPr/>
        </p:nvPicPr>
        <p:blipFill>
          <a:blip r:embed="rId4">
            <a:extLst>
              <a:ext uri="{28A0092B-C50C-407E-A947-70E740481C1C}">
                <a14:useLocalDpi xmlns:a14="http://schemas.microsoft.com/office/drawing/2010/main" val="0"/>
              </a:ext>
            </a:extLst>
          </a:blip>
          <a:srcRect l="23169" r="18158" b="7191"/>
          <a:stretch>
            <a:fillRect/>
          </a:stretch>
        </p:blipFill>
        <p:spPr bwMode="auto">
          <a:xfrm>
            <a:off x="3131840" y="3013502"/>
            <a:ext cx="2333713" cy="338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284853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0"/>
            <a:ext cx="8830814" cy="1470025"/>
          </a:xfrm>
        </p:spPr>
        <p:txBody>
          <a:bodyPr/>
          <a:lstStyle/>
          <a:p>
            <a:r>
              <a:rPr lang="en-US" b="1" dirty="0" smtClean="0">
                <a:latin typeface="Times New Roman" panose="02020603050405020304" pitchFamily="18" charset="0"/>
                <a:cs typeface="Times New Roman" panose="02020603050405020304" pitchFamily="18" charset="0"/>
              </a:rPr>
              <a:t>Traditional Portuguese Instruments</a:t>
            </a:r>
            <a:endParaRPr lang="en-US" b="1" dirty="0">
              <a:latin typeface="Times New Roman" panose="02020603050405020304" pitchFamily="18" charset="0"/>
              <a:cs typeface="Times New Roman" panose="02020603050405020304" pitchFamily="18" charset="0"/>
            </a:endParaRPr>
          </a:p>
        </p:txBody>
      </p:sp>
      <p:pic>
        <p:nvPicPr>
          <p:cNvPr id="1033" name="Picture 9"/>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75003" y="6072095"/>
            <a:ext cx="20558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3" y="4997174"/>
            <a:ext cx="1158930" cy="164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2"/>
          <p:cNvSpPr txBox="1">
            <a:spLocks noChangeArrowheads="1" noChangeShapeType="1"/>
          </p:cNvSpPr>
          <p:nvPr/>
        </p:nvSpPr>
        <p:spPr bwMode="auto">
          <a:xfrm>
            <a:off x="3446956" y="1196752"/>
            <a:ext cx="3348037" cy="713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r>
              <a:rPr lang="en-US" sz="2800" b="1" dirty="0">
                <a:latin typeface="Times New Roman" panose="02020603050405020304" pitchFamily="18" charset="0"/>
                <a:cs typeface="Times New Roman" panose="02020603050405020304" pitchFamily="18" charset="0"/>
              </a:rPr>
              <a:t>RECO-RECO</a:t>
            </a:r>
            <a:endParaRPr lang="en-US" sz="2800" dirty="0">
              <a:latin typeface="Times New Roman" panose="02020603050405020304" pitchFamily="18" charset="0"/>
              <a:cs typeface="Times New Roman" panose="02020603050405020304" pitchFamily="18" charset="0"/>
            </a:endParaRPr>
          </a:p>
          <a:p>
            <a:r>
              <a:rPr lang="en-US" dirty="0"/>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5" name="Rectângulo 4"/>
          <p:cNvSpPr/>
          <p:nvPr/>
        </p:nvSpPr>
        <p:spPr>
          <a:xfrm>
            <a:off x="755575" y="1720840"/>
            <a:ext cx="8075239" cy="2215991"/>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The most common form consists of a bamboo bud or a small wooden slat with transverse cuts.  </a:t>
            </a:r>
          </a:p>
          <a:p>
            <a:r>
              <a:rPr lang="en-US" sz="2400" b="1" dirty="0" smtClean="0">
                <a:latin typeface="Times New Roman" panose="02020603050405020304" pitchFamily="18" charset="0"/>
                <a:cs typeface="Times New Roman" panose="02020603050405020304" pitchFamily="18" charset="0"/>
              </a:rPr>
              <a:t>Rubbing a chopstick over the butts produces a scraping sound.</a:t>
            </a:r>
          </a:p>
          <a:p>
            <a:r>
              <a:rPr lang="en-US" sz="2400" b="1" dirty="0" smtClean="0">
                <a:latin typeface="Times New Roman" panose="02020603050405020304" pitchFamily="18" charset="0"/>
                <a:cs typeface="Times New Roman" panose="02020603050405020304" pitchFamily="18" charset="0"/>
              </a:rPr>
              <a:t>It is mainly used in Folklore music.</a:t>
            </a:r>
          </a:p>
          <a:p>
            <a:r>
              <a:rPr lang="en-US" dirty="0">
                <a:latin typeface="Times New Roman" panose="02020603050405020304" pitchFamily="18" charset="0"/>
                <a:cs typeface="Times New Roman" panose="02020603050405020304" pitchFamily="18" charset="0"/>
              </a:rPr>
              <a:t> </a:t>
            </a:r>
          </a:p>
        </p:txBody>
      </p:sp>
      <p:pic>
        <p:nvPicPr>
          <p:cNvPr id="4099" name="Picture 3" descr="Resultado de imagem para rancho reco re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3317927"/>
            <a:ext cx="2232248" cy="336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6337278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0"/>
            <a:ext cx="8830814" cy="1470025"/>
          </a:xfrm>
        </p:spPr>
        <p:txBody>
          <a:bodyPr/>
          <a:lstStyle/>
          <a:p>
            <a:r>
              <a:rPr lang="en-US" b="1" dirty="0" smtClean="0">
                <a:latin typeface="Times New Roman" panose="02020603050405020304" pitchFamily="18" charset="0"/>
                <a:cs typeface="Times New Roman" panose="02020603050405020304" pitchFamily="18" charset="0"/>
              </a:rPr>
              <a:t>Traditional Portuguese Instruments</a:t>
            </a:r>
            <a:endParaRPr lang="en-US" b="1" dirty="0">
              <a:latin typeface="Times New Roman" panose="02020603050405020304" pitchFamily="18" charset="0"/>
              <a:cs typeface="Times New Roman" panose="02020603050405020304" pitchFamily="18" charset="0"/>
            </a:endParaRPr>
          </a:p>
        </p:txBody>
      </p:sp>
      <p:pic>
        <p:nvPicPr>
          <p:cNvPr id="1033" name="Picture 9"/>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75003" y="6072095"/>
            <a:ext cx="20558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3" y="4997174"/>
            <a:ext cx="1158930" cy="164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2"/>
          <p:cNvSpPr txBox="1">
            <a:spLocks noChangeArrowheads="1" noChangeShapeType="1"/>
          </p:cNvSpPr>
          <p:nvPr/>
        </p:nvSpPr>
        <p:spPr bwMode="auto">
          <a:xfrm>
            <a:off x="3426966" y="1196752"/>
            <a:ext cx="3348037" cy="713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r>
              <a:rPr lang="en-US" sz="2800" b="1" dirty="0">
                <a:latin typeface="Times New Roman" panose="02020603050405020304" pitchFamily="18" charset="0"/>
                <a:cs typeface="Times New Roman" panose="02020603050405020304" pitchFamily="18" charset="0"/>
              </a:rPr>
              <a:t>CAVAQUINHO</a:t>
            </a:r>
            <a:endParaRPr lang="en-US" sz="2800" dirty="0">
              <a:latin typeface="Times New Roman" panose="02020603050405020304" pitchFamily="18" charset="0"/>
              <a:cs typeface="Times New Roman" panose="02020603050405020304" pitchFamily="18" charset="0"/>
            </a:endParaRPr>
          </a:p>
          <a:p>
            <a:r>
              <a:rPr lang="en-US" sz="2800" dirty="0"/>
              <a:t> </a:t>
            </a:r>
          </a:p>
          <a:p>
            <a:endParaRPr lang="en-US" sz="2800" dirty="0"/>
          </a:p>
          <a:p>
            <a:r>
              <a:rPr lang="en-US" dirty="0"/>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5" name="Rectângulo 4"/>
          <p:cNvSpPr/>
          <p:nvPr/>
        </p:nvSpPr>
        <p:spPr>
          <a:xfrm>
            <a:off x="755575" y="1909871"/>
            <a:ext cx="8075239" cy="1785104"/>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cavaquinho is originally from the north of  Portugal, emerged in the province of Minho and was diffused throughout the country and even abroad. </a:t>
            </a:r>
          </a:p>
          <a:p>
            <a:r>
              <a:rPr lang="en-US" sz="2000" b="1" dirty="0"/>
              <a:t> </a:t>
            </a:r>
          </a:p>
          <a:p>
            <a:endParaRPr lang="en-US" dirty="0"/>
          </a:p>
        </p:txBody>
      </p:sp>
      <p:pic>
        <p:nvPicPr>
          <p:cNvPr id="5122" name="Picture 2" descr="Resultado de imagem para cavaquin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256" y="3485004"/>
            <a:ext cx="4481875" cy="220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491310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0"/>
            <a:ext cx="8830814" cy="1470025"/>
          </a:xfrm>
        </p:spPr>
        <p:txBody>
          <a:bodyPr/>
          <a:lstStyle/>
          <a:p>
            <a:r>
              <a:rPr lang="en-US" b="1" dirty="0" smtClean="0">
                <a:latin typeface="Times New Roman" panose="02020603050405020304" pitchFamily="18" charset="0"/>
                <a:cs typeface="Times New Roman" panose="02020603050405020304" pitchFamily="18" charset="0"/>
              </a:rPr>
              <a:t>Traditional Portuguese Instruments</a:t>
            </a:r>
            <a:endParaRPr lang="en-US" b="1" dirty="0">
              <a:latin typeface="Times New Roman" panose="02020603050405020304" pitchFamily="18" charset="0"/>
              <a:cs typeface="Times New Roman" panose="02020603050405020304" pitchFamily="18" charset="0"/>
            </a:endParaRPr>
          </a:p>
        </p:txBody>
      </p:sp>
      <p:pic>
        <p:nvPicPr>
          <p:cNvPr id="1033" name="Picture 9"/>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75003" y="6072095"/>
            <a:ext cx="20558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3" y="4997174"/>
            <a:ext cx="1158930" cy="164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2"/>
          <p:cNvSpPr txBox="1">
            <a:spLocks noChangeArrowheads="1" noChangeShapeType="1"/>
          </p:cNvSpPr>
          <p:nvPr/>
        </p:nvSpPr>
        <p:spPr bwMode="auto">
          <a:xfrm>
            <a:off x="3426966" y="1196752"/>
            <a:ext cx="3348037" cy="713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r>
              <a:rPr lang="en-US" sz="2800" b="1" dirty="0">
                <a:latin typeface="Times New Roman" panose="02020603050405020304" pitchFamily="18" charset="0"/>
                <a:cs typeface="Times New Roman" panose="02020603050405020304" pitchFamily="18" charset="0"/>
              </a:rPr>
              <a:t>CAVAQUINHO</a:t>
            </a:r>
            <a:endParaRPr lang="en-US" sz="2800" dirty="0">
              <a:latin typeface="Times New Roman" panose="02020603050405020304" pitchFamily="18" charset="0"/>
              <a:cs typeface="Times New Roman" panose="02020603050405020304" pitchFamily="18" charset="0"/>
            </a:endParaRPr>
          </a:p>
          <a:p>
            <a:r>
              <a:rPr lang="en-US" sz="2800" dirty="0"/>
              <a:t> </a:t>
            </a:r>
          </a:p>
          <a:p>
            <a:endParaRPr lang="en-US" sz="2800" dirty="0"/>
          </a:p>
          <a:p>
            <a:r>
              <a:rPr lang="en-US" dirty="0"/>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5" name="Rectângulo 4"/>
          <p:cNvSpPr/>
          <p:nvPr/>
        </p:nvSpPr>
        <p:spPr>
          <a:xfrm>
            <a:off x="755575" y="1720840"/>
            <a:ext cx="8075239" cy="2523768"/>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The famous </a:t>
            </a:r>
            <a:r>
              <a:rPr lang="en-US" sz="2400" b="1" dirty="0" err="1" smtClean="0">
                <a:latin typeface="Times New Roman" panose="02020603050405020304" pitchFamily="18" charset="0"/>
                <a:cs typeface="Times New Roman" panose="02020603050405020304" pitchFamily="18" charset="0"/>
              </a:rPr>
              <a:t>Hawaian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Ukelele</a:t>
            </a:r>
            <a:r>
              <a:rPr lang="en-US" sz="2400" b="1" dirty="0" smtClean="0">
                <a:latin typeface="Times New Roman" panose="02020603050405020304" pitchFamily="18" charset="0"/>
                <a:cs typeface="Times New Roman" panose="02020603050405020304" pitchFamily="18" charset="0"/>
              </a:rPr>
              <a:t> has its origins from the </a:t>
            </a:r>
            <a:r>
              <a:rPr lang="en-US" sz="2400" b="1" dirty="0" err="1" smtClean="0">
                <a:latin typeface="Times New Roman" panose="02020603050405020304" pitchFamily="18" charset="0"/>
                <a:cs typeface="Times New Roman" panose="02020603050405020304" pitchFamily="18" charset="0"/>
              </a:rPr>
              <a:t>portuguese</a:t>
            </a:r>
            <a:r>
              <a:rPr lang="en-US" sz="2400" b="1" dirty="0" smtClean="0">
                <a:latin typeface="Times New Roman" panose="02020603050405020304" pitchFamily="18" charset="0"/>
                <a:cs typeface="Times New Roman" panose="02020603050405020304" pitchFamily="18" charset="0"/>
              </a:rPr>
              <a:t> Cavaquinho. </a:t>
            </a:r>
          </a:p>
          <a:p>
            <a:r>
              <a:rPr lang="en-US" sz="2400" b="1" dirty="0" smtClean="0">
                <a:latin typeface="Times New Roman" panose="02020603050405020304" pitchFamily="18" charset="0"/>
                <a:cs typeface="Times New Roman" panose="02020603050405020304" pitchFamily="18" charset="0"/>
              </a:rPr>
              <a:t>The cavaquinho is used mostly in folklore music, but also in </a:t>
            </a:r>
            <a:r>
              <a:rPr lang="en-US" sz="2400" b="1" dirty="0" err="1" smtClean="0">
                <a:latin typeface="Times New Roman" panose="02020603050405020304" pitchFamily="18" charset="0"/>
                <a:cs typeface="Times New Roman" panose="02020603050405020304" pitchFamily="18" charset="0"/>
              </a:rPr>
              <a:t>Fado</a:t>
            </a:r>
            <a:r>
              <a:rPr lang="en-US" sz="2400" b="1" dirty="0" smtClean="0">
                <a:latin typeface="Times New Roman" panose="02020603050405020304" pitchFamily="18" charset="0"/>
                <a:cs typeface="Times New Roman" panose="02020603050405020304" pitchFamily="18" charset="0"/>
              </a:rPr>
              <a:t>. </a:t>
            </a:r>
          </a:p>
          <a:p>
            <a:r>
              <a:rPr lang="en-US" sz="2400" b="1" dirty="0" smtClean="0">
                <a:latin typeface="Times New Roman" panose="02020603050405020304" pitchFamily="18" charset="0"/>
                <a:cs typeface="Times New Roman" panose="02020603050405020304" pitchFamily="18" charset="0"/>
              </a:rPr>
              <a:t>It is made from wood and has only four metal strings. </a:t>
            </a:r>
          </a:p>
          <a:p>
            <a:r>
              <a:rPr lang="en-US" sz="2000" b="1" dirty="0"/>
              <a:t> </a:t>
            </a:r>
          </a:p>
          <a:p>
            <a:endParaRPr lang="en-US" dirty="0"/>
          </a:p>
        </p:txBody>
      </p:sp>
      <p:pic>
        <p:nvPicPr>
          <p:cNvPr id="5123" name="Picture 3" descr="Resultado de imagem para cavaquinho ranc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3789040"/>
            <a:ext cx="1895445" cy="285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69586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0"/>
            <a:ext cx="8830814" cy="1470025"/>
          </a:xfrm>
        </p:spPr>
        <p:txBody>
          <a:bodyPr/>
          <a:lstStyle/>
          <a:p>
            <a:r>
              <a:rPr lang="en-US" b="1" dirty="0" smtClean="0">
                <a:latin typeface="Times New Roman" panose="02020603050405020304" pitchFamily="18" charset="0"/>
                <a:cs typeface="Times New Roman" panose="02020603050405020304" pitchFamily="18" charset="0"/>
              </a:rPr>
              <a:t>Traditional Portuguese Instruments</a:t>
            </a:r>
            <a:endParaRPr lang="en-US" b="1" dirty="0">
              <a:latin typeface="Times New Roman" panose="02020603050405020304" pitchFamily="18" charset="0"/>
              <a:cs typeface="Times New Roman" panose="02020603050405020304" pitchFamily="18" charset="0"/>
            </a:endParaRPr>
          </a:p>
        </p:txBody>
      </p:sp>
      <p:pic>
        <p:nvPicPr>
          <p:cNvPr id="1033" name="Picture 9"/>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75003" y="6072095"/>
            <a:ext cx="20558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3" y="4997174"/>
            <a:ext cx="1158930" cy="164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2"/>
          <p:cNvSpPr txBox="1">
            <a:spLocks noChangeArrowheads="1" noChangeShapeType="1"/>
          </p:cNvSpPr>
          <p:nvPr/>
        </p:nvSpPr>
        <p:spPr bwMode="auto">
          <a:xfrm>
            <a:off x="3446956" y="1196752"/>
            <a:ext cx="3645324" cy="713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r>
              <a:rPr lang="pt-PT" sz="2800" b="1" dirty="0" smtClean="0">
                <a:latin typeface="Times New Roman" panose="02020603050405020304" pitchFamily="18" charset="0"/>
                <a:cs typeface="Times New Roman" panose="02020603050405020304" pitchFamily="18" charset="0"/>
              </a:rPr>
              <a:t>VIOLA CAMPANIÇA</a:t>
            </a:r>
            <a:endParaRPr lang="pt-PT" sz="2800" dirty="0" smtClean="0">
              <a:latin typeface="Times New Roman" panose="02020603050405020304" pitchFamily="18" charset="0"/>
              <a:cs typeface="Times New Roman" panose="02020603050405020304" pitchFamily="18" charset="0"/>
            </a:endParaRPr>
          </a:p>
          <a:p>
            <a:r>
              <a:rPr lang="pt-PT" sz="2800" dirty="0"/>
              <a:t> </a:t>
            </a:r>
          </a:p>
          <a:p>
            <a:endParaRPr lang="en-US" sz="2800" dirty="0"/>
          </a:p>
          <a:p>
            <a:r>
              <a:rPr lang="en-US" dirty="0"/>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5" name="Rectângulo 4"/>
          <p:cNvSpPr/>
          <p:nvPr/>
        </p:nvSpPr>
        <p:spPr>
          <a:xfrm>
            <a:off x="755575" y="1720840"/>
            <a:ext cx="8075239" cy="2154436"/>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Viola </a:t>
            </a:r>
            <a:r>
              <a:rPr lang="en-US" sz="2400" b="1" dirty="0" err="1">
                <a:latin typeface="Times New Roman" panose="02020603050405020304" pitchFamily="18" charset="0"/>
                <a:cs typeface="Times New Roman" panose="02020603050405020304" pitchFamily="18" charset="0"/>
              </a:rPr>
              <a:t>Campaniça</a:t>
            </a:r>
            <a:r>
              <a:rPr lang="en-US" sz="2400" b="1" dirty="0">
                <a:latin typeface="Times New Roman" panose="02020603050405020304" pitchFamily="18" charset="0"/>
                <a:cs typeface="Times New Roman" panose="02020603050405020304" pitchFamily="18" charset="0"/>
              </a:rPr>
              <a:t>, also designated viola </a:t>
            </a:r>
            <a:r>
              <a:rPr lang="en-US" sz="2400" b="1" dirty="0" err="1">
                <a:latin typeface="Times New Roman" panose="02020603050405020304" pitchFamily="18" charset="0"/>
                <a:cs typeface="Times New Roman" panose="02020603050405020304" pitchFamily="18" charset="0"/>
              </a:rPr>
              <a:t>Alentejana</a:t>
            </a:r>
            <a:r>
              <a:rPr lang="en-US" sz="2400" b="1" dirty="0">
                <a:latin typeface="Times New Roman" panose="02020603050405020304" pitchFamily="18" charset="0"/>
                <a:cs typeface="Times New Roman" panose="02020603050405020304" pitchFamily="18" charset="0"/>
              </a:rPr>
              <a:t>, is typical of the </a:t>
            </a:r>
            <a:r>
              <a:rPr lang="en-US" sz="2400" b="1" dirty="0" err="1">
                <a:latin typeface="Times New Roman" panose="02020603050405020304" pitchFamily="18" charset="0"/>
                <a:cs typeface="Times New Roman" panose="02020603050405020304" pitchFamily="18" charset="0"/>
              </a:rPr>
              <a:t>Alentejo</a:t>
            </a:r>
            <a:r>
              <a:rPr lang="en-US" sz="2400" b="1" dirty="0">
                <a:latin typeface="Times New Roman" panose="02020603050405020304" pitchFamily="18" charset="0"/>
                <a:cs typeface="Times New Roman" panose="02020603050405020304" pitchFamily="18" charset="0"/>
              </a:rPr>
              <a:t> region.   </a:t>
            </a:r>
          </a:p>
          <a:p>
            <a:r>
              <a:rPr lang="en-US" sz="2400" b="1" dirty="0" smtClean="0">
                <a:latin typeface="Times New Roman" panose="02020603050405020304" pitchFamily="18" charset="0"/>
                <a:cs typeface="Times New Roman" panose="02020603050405020304" pitchFamily="18" charset="0"/>
              </a:rPr>
              <a:t>It </a:t>
            </a:r>
            <a:r>
              <a:rPr lang="en-US" sz="2400" b="1" dirty="0">
                <a:latin typeface="Times New Roman" panose="02020603050405020304" pitchFamily="18" charset="0"/>
                <a:cs typeface="Times New Roman" panose="02020603050405020304" pitchFamily="18" charset="0"/>
              </a:rPr>
              <a:t>is used in the famous </a:t>
            </a:r>
            <a:r>
              <a:rPr lang="en-US" sz="2400" b="1" dirty="0" err="1">
                <a:latin typeface="Times New Roman" panose="02020603050405020304" pitchFamily="18" charset="0"/>
                <a:cs typeface="Times New Roman" panose="02020603050405020304" pitchFamily="18" charset="0"/>
              </a:rPr>
              <a:t>Alentejo</a:t>
            </a:r>
            <a:r>
              <a:rPr lang="en-US" sz="2400" b="1" dirty="0">
                <a:latin typeface="Times New Roman" panose="02020603050405020304" pitchFamily="18" charset="0"/>
                <a:cs typeface="Times New Roman" panose="02020603050405020304" pitchFamily="18" charset="0"/>
              </a:rPr>
              <a:t> songs, the </a:t>
            </a:r>
            <a:r>
              <a:rPr lang="en-US" sz="2400" b="1" dirty="0" err="1">
                <a:latin typeface="Times New Roman" panose="02020603050405020304" pitchFamily="18" charset="0"/>
                <a:cs typeface="Times New Roman" panose="02020603050405020304" pitchFamily="18" charset="0"/>
              </a:rPr>
              <a:t>Cante</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Alentejano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Unesco</a:t>
            </a:r>
            <a:r>
              <a:rPr lang="en-US" sz="2400" b="1" dirty="0">
                <a:latin typeface="Times New Roman" panose="02020603050405020304" pitchFamily="18" charset="0"/>
                <a:cs typeface="Times New Roman" panose="02020603050405020304" pitchFamily="18" charset="0"/>
              </a:rPr>
              <a:t> World Heritage).</a:t>
            </a:r>
          </a:p>
          <a:p>
            <a:r>
              <a:rPr lang="en-US" sz="2000" dirty="0">
                <a:latin typeface="Times New Roman" panose="02020603050405020304" pitchFamily="18" charset="0"/>
                <a:cs typeface="Times New Roman" panose="02020603050405020304" pitchFamily="18" charset="0"/>
              </a:rPr>
              <a:t> </a:t>
            </a:r>
          </a:p>
          <a:p>
            <a:r>
              <a:rPr lang="en-US" dirty="0"/>
              <a:t> </a:t>
            </a:r>
          </a:p>
        </p:txBody>
      </p:sp>
      <p:pic>
        <p:nvPicPr>
          <p:cNvPr id="6146" name="Picture 2" descr="cpl"/>
          <p:cNvPicPr>
            <a:picLocks noChangeAspect="1" noChangeArrowheads="1"/>
          </p:cNvPicPr>
          <p:nvPr/>
        </p:nvPicPr>
        <p:blipFill>
          <a:blip r:embed="rId4" cstate="print">
            <a:extLst>
              <a:ext uri="{28A0092B-C50C-407E-A947-70E740481C1C}">
                <a14:useLocalDpi xmlns:a14="http://schemas.microsoft.com/office/drawing/2010/main" val="0"/>
              </a:ext>
            </a:extLst>
          </a:blip>
          <a:srcRect l="18575" r="21465"/>
          <a:stretch>
            <a:fillRect/>
          </a:stretch>
        </p:blipFill>
        <p:spPr bwMode="auto">
          <a:xfrm>
            <a:off x="4355976" y="3339314"/>
            <a:ext cx="2232248" cy="20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3406861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9512" y="0"/>
            <a:ext cx="8830814" cy="1470025"/>
          </a:xfrm>
        </p:spPr>
        <p:txBody>
          <a:bodyPr/>
          <a:lstStyle/>
          <a:p>
            <a:r>
              <a:rPr lang="en-US" b="1" dirty="0" smtClean="0">
                <a:latin typeface="Times New Roman" panose="02020603050405020304" pitchFamily="18" charset="0"/>
                <a:cs typeface="Times New Roman" panose="02020603050405020304" pitchFamily="18" charset="0"/>
              </a:rPr>
              <a:t>Traditional Portuguese Instruments</a:t>
            </a:r>
            <a:endParaRPr lang="en-US" b="1" dirty="0">
              <a:latin typeface="Times New Roman" panose="02020603050405020304" pitchFamily="18" charset="0"/>
              <a:cs typeface="Times New Roman" panose="02020603050405020304" pitchFamily="18" charset="0"/>
            </a:endParaRPr>
          </a:p>
        </p:txBody>
      </p:sp>
      <p:pic>
        <p:nvPicPr>
          <p:cNvPr id="1033" name="Picture 9"/>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775003" y="6072095"/>
            <a:ext cx="2055812"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43" y="4997174"/>
            <a:ext cx="1158930" cy="1647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2"/>
          <p:cNvSpPr txBox="1">
            <a:spLocks noChangeArrowheads="1" noChangeShapeType="1"/>
          </p:cNvSpPr>
          <p:nvPr/>
        </p:nvSpPr>
        <p:spPr bwMode="auto">
          <a:xfrm>
            <a:off x="3446956" y="1196752"/>
            <a:ext cx="3861348" cy="713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t" anchorCtr="0" compatLnSpc="1">
            <a:prstTxWarp prst="textNoShape">
              <a:avLst/>
            </a:prstTxWarp>
          </a:bodyPr>
          <a:lstStyle/>
          <a:p>
            <a:r>
              <a:rPr lang="pt-PT" sz="2800" b="1" dirty="0">
                <a:latin typeface="Times New Roman" panose="02020603050405020304" pitchFamily="18" charset="0"/>
                <a:cs typeface="Times New Roman" panose="02020603050405020304" pitchFamily="18" charset="0"/>
              </a:rPr>
              <a:t>VIOLA CAMPANIÇA</a:t>
            </a:r>
            <a:endParaRPr lang="pt-PT" sz="2800" dirty="0">
              <a:latin typeface="Times New Roman" panose="02020603050405020304" pitchFamily="18" charset="0"/>
              <a:cs typeface="Times New Roman" panose="02020603050405020304" pitchFamily="18" charset="0"/>
            </a:endParaRPr>
          </a:p>
          <a:p>
            <a:r>
              <a:rPr lang="pt-PT" sz="2800" dirty="0"/>
              <a:t> </a:t>
            </a:r>
          </a:p>
          <a:p>
            <a:endParaRPr lang="en-US" sz="2800" dirty="0"/>
          </a:p>
          <a:p>
            <a:r>
              <a:rPr lang="en-US" dirty="0"/>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PT" altLang="pt-PT" b="1"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5" name="Rectângulo 4"/>
          <p:cNvSpPr/>
          <p:nvPr/>
        </p:nvSpPr>
        <p:spPr>
          <a:xfrm>
            <a:off x="755575" y="1720840"/>
            <a:ext cx="8075239" cy="2585323"/>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This traditional 8 string guitar belongs the family of the </a:t>
            </a:r>
            <a:r>
              <a:rPr lang="en-US" sz="2400" b="1" dirty="0" err="1" smtClean="0">
                <a:latin typeface="Times New Roman" panose="02020603050405020304" pitchFamily="18" charset="0"/>
                <a:cs typeface="Times New Roman" panose="02020603050405020304" pitchFamily="18" charset="0"/>
              </a:rPr>
              <a:t>cordophones</a:t>
            </a:r>
            <a:r>
              <a:rPr lang="en-US" sz="2400" b="1" dirty="0" smtClean="0">
                <a:latin typeface="Times New Roman" panose="02020603050405020304" pitchFamily="18" charset="0"/>
                <a:cs typeface="Times New Roman" panose="02020603050405020304" pitchFamily="18" charset="0"/>
              </a:rPr>
              <a:t>. </a:t>
            </a:r>
          </a:p>
          <a:p>
            <a:r>
              <a:rPr lang="en-US" sz="2400" b="1" dirty="0" smtClean="0">
                <a:latin typeface="Times New Roman" panose="02020603050405020304" pitchFamily="18" charset="0"/>
                <a:cs typeface="Times New Roman" panose="02020603050405020304" pitchFamily="18" charset="0"/>
              </a:rPr>
              <a:t>It is about 110cm long, has an 8 shaped box with a circular mouth. In </a:t>
            </a:r>
            <a:r>
              <a:rPr lang="en-US" sz="2400" b="1" dirty="0" err="1" smtClean="0">
                <a:latin typeface="Times New Roman" panose="02020603050405020304" pitchFamily="18" charset="0"/>
                <a:cs typeface="Times New Roman" panose="02020603050405020304" pitchFamily="18" charset="0"/>
              </a:rPr>
              <a:t>geral</a:t>
            </a:r>
            <a:r>
              <a:rPr lang="en-US" sz="2400" b="1" dirty="0" smtClean="0">
                <a:latin typeface="Times New Roman" panose="02020603050405020304" pitchFamily="18" charset="0"/>
                <a:cs typeface="Times New Roman" panose="02020603050405020304" pitchFamily="18" charset="0"/>
              </a:rPr>
              <a:t>, the flanks are made of  Australian wood, the lid from pinewood of </a:t>
            </a:r>
            <a:r>
              <a:rPr lang="en-US" sz="2400" b="1" dirty="0" err="1" smtClean="0">
                <a:latin typeface="Times New Roman" panose="02020603050405020304" pitchFamily="18" charset="0"/>
                <a:cs typeface="Times New Roman" panose="02020603050405020304" pitchFamily="18" charset="0"/>
              </a:rPr>
              <a:t>Flandres</a:t>
            </a:r>
            <a:r>
              <a:rPr lang="en-US" sz="2400" b="1" dirty="0" smtClean="0">
                <a:latin typeface="Times New Roman" panose="02020603050405020304" pitchFamily="18" charset="0"/>
                <a:cs typeface="Times New Roman" panose="02020603050405020304" pitchFamily="18" charset="0"/>
              </a:rPr>
              <a:t>, the arm in mahogany and the scale from blackwood. It is played with the thumb.</a:t>
            </a:r>
          </a:p>
          <a:p>
            <a:r>
              <a:rPr lang="en-US" dirty="0"/>
              <a:t> </a:t>
            </a:r>
          </a:p>
        </p:txBody>
      </p:sp>
      <p:pic>
        <p:nvPicPr>
          <p:cNvPr id="6147" name="Picture 3" descr="Resultado de imagem para cante alentejano campaniç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2644" y="4159810"/>
            <a:ext cx="2985499" cy="226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35613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542</Words>
  <Application>Microsoft Office PowerPoint</Application>
  <PresentationFormat>Apresentação no Ecrã (4:3)</PresentationFormat>
  <Paragraphs>75</Paragraphs>
  <Slides>11</Slides>
  <Notes>0</Notes>
  <HiddenSlides>0</HiddenSlides>
  <MMClips>0</MMClips>
  <ScaleCrop>false</ScaleCrop>
  <HeadingPairs>
    <vt:vector size="4" baseType="variant">
      <vt:variant>
        <vt:lpstr>Tema</vt:lpstr>
      </vt:variant>
      <vt:variant>
        <vt:i4>1</vt:i4>
      </vt:variant>
      <vt:variant>
        <vt:lpstr>Títulos dos diapositivos</vt:lpstr>
      </vt:variant>
      <vt:variant>
        <vt:i4>11</vt:i4>
      </vt:variant>
    </vt:vector>
  </HeadingPairs>
  <TitlesOfParts>
    <vt:vector size="12" baseType="lpstr">
      <vt:lpstr>Tema do Office</vt:lpstr>
      <vt:lpstr>Traditional Portuguese Instruments</vt:lpstr>
      <vt:lpstr>Traditional Portuguese Instruments</vt:lpstr>
      <vt:lpstr>Traditional Portuguese Instruments</vt:lpstr>
      <vt:lpstr>Traditional Portuguese Instruments</vt:lpstr>
      <vt:lpstr>Traditional Portuguese Instruments</vt:lpstr>
      <vt:lpstr>Traditional Portuguese Instruments</vt:lpstr>
      <vt:lpstr>Traditional Portuguese Instruments</vt:lpstr>
      <vt:lpstr>Traditional Portuguese Instruments</vt:lpstr>
      <vt:lpstr>Traditional Portuguese Instruments</vt:lpstr>
      <vt:lpstr>Traditional Portuguese Instruments</vt:lpstr>
      <vt:lpstr>Traditional Portuguese Instruments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Traditional Portuguese Instruments</dc:title>
  <dc:creator>Paulo Sérgio</dc:creator>
  <cp:lastModifiedBy>Banco Equipamentos</cp:lastModifiedBy>
  <cp:revision>7</cp:revision>
  <dcterms:created xsi:type="dcterms:W3CDTF">2019-11-11T12:37:00Z</dcterms:created>
  <dcterms:modified xsi:type="dcterms:W3CDTF">2021-11-17T16:48:11Z</dcterms:modified>
</cp:coreProperties>
</file>