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81492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36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631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69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1713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804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F30F2AC-D5E4-4F76-8253-CF7FF18DC619}" type="datetimeFigureOut">
              <a:rPr lang="el-GR" smtClean="0"/>
              <a:t>11/2/2020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7299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F30F2AC-D5E4-4F76-8253-CF7FF18DC619}" type="datetimeFigureOut">
              <a:rPr lang="el-GR" smtClean="0"/>
              <a:t>11/2/2020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5856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F30F2AC-D5E4-4F76-8253-CF7FF18DC619}" type="datetimeFigureOut">
              <a:rPr lang="el-GR" smtClean="0"/>
              <a:t>11/2/2020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2451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0776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40362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F2AC-D5E4-4F76-8253-CF7FF18DC619}" type="datetimeFigureOut">
              <a:rPr lang="el-GR" smtClean="0"/>
              <a:t>11/2/2020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99BF-D793-4FB4-AEEF-F5969FB1F265}" type="slidenum">
              <a:rPr lang="el-GR" smtClean="0"/>
              <a:t>‹#›</a:t>
            </a:fld>
            <a:endParaRPr lang="el-GR"/>
          </a:p>
        </p:txBody>
      </p:sp>
    </p:spTree>
    <p:extLst>
      <p:ext uri="{BB962C8B-B14F-4D97-AF65-F5344CB8AC3E}">
        <p14:creationId xmlns:p14="http://schemas.microsoft.com/office/powerpoint/2010/main" val="360907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youtube.com/watch?v=dvgZkm1xWP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p:cNvPicPr>
            <a:picLocks noChangeAspect="1" noChangeArrowheads="1"/>
          </p:cNvPicPr>
          <p:nvPr/>
        </p:nvPicPr>
        <p:blipFill>
          <a:blip r:embed="rId2" cstate="print"/>
          <a:srcRect/>
          <a:stretch>
            <a:fillRect/>
          </a:stretch>
        </p:blipFill>
        <p:spPr bwMode="auto">
          <a:xfrm>
            <a:off x="579102" y="238717"/>
            <a:ext cx="1194613" cy="1690117"/>
          </a:xfrm>
          <a:prstGeom prst="rect">
            <a:avLst/>
          </a:prstGeom>
          <a:noFill/>
          <a:ln w="9525">
            <a:noFill/>
            <a:miter lim="800000"/>
            <a:headEnd/>
            <a:tailEnd/>
          </a:ln>
        </p:spPr>
      </p:pic>
      <p:pic>
        <p:nvPicPr>
          <p:cNvPr id="5" name="Picture 3" descr="C:\Users\Mirandolina\Desktop\LogosBeneficairesErasmus+LEFT_EN.jpg"/>
          <p:cNvPicPr>
            <a:picLocks noChangeAspect="1" noChangeArrowheads="1"/>
          </p:cNvPicPr>
          <p:nvPr/>
        </p:nvPicPr>
        <p:blipFill>
          <a:blip r:embed="rId3" cstate="print"/>
          <a:srcRect/>
          <a:stretch>
            <a:fillRect/>
          </a:stretch>
        </p:blipFill>
        <p:spPr bwMode="auto">
          <a:xfrm>
            <a:off x="5065579" y="493694"/>
            <a:ext cx="5025780" cy="1435140"/>
          </a:xfrm>
          <a:prstGeom prst="rect">
            <a:avLst/>
          </a:prstGeom>
          <a:noFill/>
          <a:ln w="9525">
            <a:noFill/>
            <a:miter lim="800000"/>
            <a:headEnd/>
            <a:tailEnd/>
          </a:ln>
        </p:spPr>
      </p:pic>
      <p:sp>
        <p:nvSpPr>
          <p:cNvPr id="6" name="TextBox 5"/>
          <p:cNvSpPr txBox="1"/>
          <p:nvPr/>
        </p:nvSpPr>
        <p:spPr>
          <a:xfrm>
            <a:off x="1520328" y="2853369"/>
            <a:ext cx="8626207" cy="1231106"/>
          </a:xfrm>
          <a:prstGeom prst="rect">
            <a:avLst/>
          </a:prstGeom>
          <a:noFill/>
        </p:spPr>
        <p:txBody>
          <a:bodyPr wrap="square" rtlCol="0">
            <a:spAutoFit/>
          </a:bodyPr>
          <a:lstStyle/>
          <a:p>
            <a:pPr algn="ctr"/>
            <a:r>
              <a:rPr lang="en-GB" sz="1400" b="1" dirty="0" smtClean="0">
                <a:latin typeface="Times New Roman" panose="02020603050405020304" pitchFamily="18" charset="0"/>
                <a:cs typeface="Times New Roman" panose="02020603050405020304" pitchFamily="18" charset="0"/>
              </a:rPr>
              <a:t>MUSIC: A MELODIC METHODOLOGY INTO TEACHING AND LEARNING</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2018-1-ES01-KA229-050761</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SCHOOL EXCHANGE PARTNERSHIP</a:t>
            </a:r>
            <a:r>
              <a:rPr lang="en-GB" dirty="0" smtClean="0"/>
              <a:t/>
            </a:r>
            <a:br>
              <a:rPr lang="en-GB" dirty="0" smtClean="0"/>
            </a:br>
            <a:endParaRPr lang="el-GR" dirty="0"/>
          </a:p>
        </p:txBody>
      </p:sp>
      <p:sp>
        <p:nvSpPr>
          <p:cNvPr id="7" name="TextBox 6"/>
          <p:cNvSpPr txBox="1"/>
          <p:nvPr/>
        </p:nvSpPr>
        <p:spPr>
          <a:xfrm>
            <a:off x="2390660" y="4439798"/>
            <a:ext cx="729316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SONGS ABOUT </a:t>
            </a:r>
            <a:r>
              <a:rPr lang="en-US" sz="1400" b="1" dirty="0" smtClean="0">
                <a:latin typeface="Times New Roman" panose="02020603050405020304" pitchFamily="18" charset="0"/>
                <a:cs typeface="Times New Roman" panose="02020603050405020304" pitchFamily="18" charset="0"/>
              </a:rPr>
              <a:t>TOLERANCE</a:t>
            </a:r>
            <a:r>
              <a:rPr lang="en-US" sz="1400" b="1"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 GREECE</a:t>
            </a:r>
            <a:endParaRPr lang="el-G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smtClean="0">
                <a:latin typeface="Times New Roman" panose="02020603050405020304" pitchFamily="18" charset="0"/>
                <a:cs typeface="Times New Roman" panose="02020603050405020304" pitchFamily="18" charset="0"/>
              </a:rPr>
              <a:t>1. “VIVA LA VIDA” - COLDPLAY</a:t>
            </a:r>
            <a:r>
              <a:rPr lang="el-GR" sz="1400" b="1" dirty="0">
                <a:latin typeface="Times New Roman" panose="02020603050405020304" pitchFamily="18" charset="0"/>
                <a:cs typeface="Times New Roman" panose="02020603050405020304" pitchFamily="18" charset="0"/>
              </a:rPr>
              <a:t/>
            </a:r>
            <a:br>
              <a:rPr lang="el-GR" sz="1400" b="1" dirty="0">
                <a:latin typeface="Times New Roman" panose="02020603050405020304" pitchFamily="18" charset="0"/>
                <a:cs typeface="Times New Roman" panose="02020603050405020304" pitchFamily="18" charset="0"/>
              </a:rPr>
            </a:br>
            <a:endParaRPr lang="el-GR" sz="1400" b="1" dirty="0">
              <a:latin typeface="Times New Roman" panose="02020603050405020304" pitchFamily="18" charset="0"/>
              <a:cs typeface="Times New Roman" panose="02020603050405020304" pitchFamily="18" charset="0"/>
            </a:endParaRPr>
          </a:p>
        </p:txBody>
      </p:sp>
      <p:pic>
        <p:nvPicPr>
          <p:cNvPr id="9" name="Εικόνα 8" descr="Viva La Vida Or Death and All His Friend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1755" y="1690688"/>
            <a:ext cx="2711251" cy="2561822"/>
          </a:xfrm>
          <a:prstGeom prst="rect">
            <a:avLst/>
          </a:prstGeom>
          <a:noFill/>
          <a:ln>
            <a:noFill/>
          </a:ln>
        </p:spPr>
      </p:pic>
      <p:pic>
        <p:nvPicPr>
          <p:cNvPr id="10" name="Εικόνα 9" descr="Image result for coldpla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97" y="1691957"/>
            <a:ext cx="2844463" cy="2560553"/>
          </a:xfrm>
          <a:prstGeom prst="rect">
            <a:avLst/>
          </a:prstGeom>
          <a:noFill/>
          <a:ln>
            <a:noFill/>
          </a:ln>
        </p:spPr>
      </p:pic>
      <p:sp>
        <p:nvSpPr>
          <p:cNvPr id="3" name="TextBox 2"/>
          <p:cNvSpPr txBox="1"/>
          <p:nvPr/>
        </p:nvSpPr>
        <p:spPr>
          <a:xfrm>
            <a:off x="3955055" y="4803354"/>
            <a:ext cx="5684704" cy="307777"/>
          </a:xfrm>
          <a:prstGeom prst="rect">
            <a:avLst/>
          </a:prstGeom>
          <a:noFill/>
        </p:spPr>
        <p:txBody>
          <a:bodyPr wrap="square" rtlCol="0">
            <a:spAutoFit/>
          </a:bodyPr>
          <a:lstStyle/>
          <a:p>
            <a:r>
              <a:rPr lang="en-US" sz="1400" u="sng" dirty="0">
                <a:latin typeface="Times New Roman" panose="02020603050405020304" pitchFamily="18" charset="0"/>
                <a:cs typeface="Times New Roman" panose="02020603050405020304" pitchFamily="18" charset="0"/>
                <a:hlinkClick r:id="rId4"/>
              </a:rPr>
              <a:t>https://www.youtube.com/watch?v=dvgZkm1xWPE</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7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50122"/>
          </a:xfrm>
        </p:spPr>
        <p:txBody>
          <a:bodyPr>
            <a:normAutofit/>
          </a:bodyPr>
          <a:lstStyle/>
          <a:p>
            <a:pPr algn="ctr"/>
            <a:r>
              <a:rPr lang="en-US" sz="1400" b="1" dirty="0">
                <a:latin typeface="Times New Roman" panose="02020603050405020304" pitchFamily="18" charset="0"/>
                <a:cs typeface="Times New Roman" panose="02020603050405020304" pitchFamily="18" charset="0"/>
              </a:rPr>
              <a:t>1. “VIVA LA VIDA” - COLDPLAY</a:t>
            </a:r>
            <a:endParaRPr lang="el-GR" sz="1400" dirty="0"/>
          </a:p>
        </p:txBody>
      </p:sp>
      <p:sp>
        <p:nvSpPr>
          <p:cNvPr id="3" name="Θέση περιεχομένου 2"/>
          <p:cNvSpPr>
            <a:spLocks noGrp="1"/>
          </p:cNvSpPr>
          <p:nvPr>
            <p:ph idx="1"/>
          </p:nvPr>
        </p:nvSpPr>
        <p:spPr>
          <a:xfrm>
            <a:off x="4740927" y="941101"/>
            <a:ext cx="3356472" cy="5269237"/>
          </a:xfrm>
        </p:spPr>
        <p:txBody>
          <a:bodyPr>
            <a:noAutofit/>
          </a:bodyPr>
          <a:lstStyle/>
          <a:p>
            <a:pPr marL="0" indent="0">
              <a:lnSpc>
                <a:spcPct val="100000"/>
              </a:lnSpc>
              <a:buNone/>
            </a:pPr>
            <a:r>
              <a:rPr lang="en-US" sz="1400" dirty="0">
                <a:latin typeface="Times New Roman" panose="02020603050405020304" pitchFamily="18" charset="0"/>
                <a:cs typeface="Times New Roman" panose="02020603050405020304" pitchFamily="18" charset="0"/>
              </a:rPr>
              <a:t>I used to rule the world</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Seas would rise when I gave the word</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Now in the morning I sleep alone</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Sweep the streets I used to </a:t>
            </a:r>
            <a:r>
              <a:rPr lang="en-US" sz="1400" dirty="0" smtClean="0">
                <a:latin typeface="Times New Roman" panose="02020603050405020304" pitchFamily="18" charset="0"/>
                <a:cs typeface="Times New Roman" panose="02020603050405020304" pitchFamily="18" charset="0"/>
              </a:rPr>
              <a:t>own</a:t>
            </a:r>
          </a:p>
          <a:p>
            <a:pPr marL="0" indent="0">
              <a:lnSpc>
                <a:spcPct val="100000"/>
              </a:lnSpc>
              <a:buNone/>
            </a:pP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 </a:t>
            </a:r>
            <a:r>
              <a:rPr lang="en-US" sz="1400" dirty="0">
                <a:latin typeface="Times New Roman" panose="02020603050405020304" pitchFamily="18" charset="0"/>
                <a:cs typeface="Times New Roman" panose="02020603050405020304" pitchFamily="18" charset="0"/>
              </a:rPr>
              <a:t>used to roll the dice</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Feel the fear in my enemy's eyes</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Listened as the crowd would sing</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Now the old king is dead long live the king</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One minute I held the key</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Next the walls were closed on me</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And I discovered that my castles stand</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Upon pillars of salt and pillars of </a:t>
            </a:r>
            <a:r>
              <a:rPr lang="en-US" sz="1400" dirty="0" smtClean="0">
                <a:latin typeface="Times New Roman" panose="02020603050405020304" pitchFamily="18" charset="0"/>
                <a:cs typeface="Times New Roman" panose="02020603050405020304" pitchFamily="18" charset="0"/>
              </a:rPr>
              <a:t>sand</a:t>
            </a:r>
          </a:p>
          <a:p>
            <a:pPr marL="0" indent="0">
              <a:lnSpc>
                <a:spcPct val="100000"/>
              </a:lnSpc>
              <a:buNone/>
            </a:pPr>
            <a:endParaRPr lang="el-GR" sz="1200" dirty="0"/>
          </a:p>
          <a:p>
            <a:pPr marL="0" indent="0">
              <a:lnSpc>
                <a:spcPct val="100000"/>
              </a:lnSpc>
              <a:buNone/>
            </a:pPr>
            <a:endParaRPr lang="el-GR" sz="1200" dirty="0"/>
          </a:p>
          <a:p>
            <a:pPr marL="0" indent="0">
              <a:lnSpc>
                <a:spcPct val="100000"/>
              </a:lnSpc>
              <a:buNone/>
            </a:pPr>
            <a:endParaRPr lang="el-G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61140"/>
          </a:xfrm>
        </p:spPr>
        <p:txBody>
          <a:bodyPr>
            <a:normAutofit/>
          </a:bodyPr>
          <a:lstStyle/>
          <a:p>
            <a:pPr algn="ctr"/>
            <a:r>
              <a:rPr lang="en-US" sz="1400" b="1" dirty="0">
                <a:latin typeface="Times New Roman" panose="02020603050405020304" pitchFamily="18" charset="0"/>
                <a:cs typeface="Times New Roman" panose="02020603050405020304" pitchFamily="18" charset="0"/>
              </a:rPr>
              <a:t>1. “VIVA LA VIDA” - COLDPLAY</a:t>
            </a:r>
            <a:endParaRPr lang="el-GR" sz="1400" dirty="0"/>
          </a:p>
        </p:txBody>
      </p:sp>
      <p:sp>
        <p:nvSpPr>
          <p:cNvPr id="3" name="Θέση περιεχομένου 2"/>
          <p:cNvSpPr>
            <a:spLocks noGrp="1"/>
          </p:cNvSpPr>
          <p:nvPr>
            <p:ph idx="1"/>
          </p:nvPr>
        </p:nvSpPr>
        <p:spPr>
          <a:xfrm>
            <a:off x="4924541" y="826266"/>
            <a:ext cx="4395729" cy="5596568"/>
          </a:xfrm>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I hear Jerusalem bells are ringing</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Roman cavalry choirs are singing</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Be my mirror, my sword and shield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Missionaries in a foreign field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For some reason I can't explain</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Once you'd gone there was never</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Never an honest word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And that was when I ruled the world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It was a wicked and wild wind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Blew down the doors to let me in</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Shattered windows and the sound of drums</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People couldn't believe what I'd become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Revolutionaries wait</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For my head on a silver plate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Just a puppet on a lonely string</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Oh who would ever want to be king?</a:t>
            </a:r>
            <a:endParaRPr lang="el-GR" sz="1400" dirty="0">
              <a:latin typeface="Times New Roman" panose="02020603050405020304" pitchFamily="18" charset="0"/>
              <a:cs typeface="Times New Roman" panose="02020603050405020304" pitchFamily="18" charset="0"/>
            </a:endParaRPr>
          </a:p>
          <a:p>
            <a:pPr marL="0" indent="0">
              <a:lnSpc>
                <a:spcPct val="100000"/>
              </a:lnSpc>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6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16224"/>
          </a:xfrm>
        </p:spPr>
        <p:txBody>
          <a:bodyPr>
            <a:normAutofit/>
          </a:bodyPr>
          <a:lstStyle/>
          <a:p>
            <a:pPr algn="ctr"/>
            <a:r>
              <a:rPr lang="en-US" sz="1400" b="1" dirty="0">
                <a:latin typeface="Times New Roman" panose="02020603050405020304" pitchFamily="18" charset="0"/>
                <a:cs typeface="Times New Roman" panose="02020603050405020304" pitchFamily="18" charset="0"/>
              </a:rPr>
              <a:t>1. “VIVA LA VIDA” - COLDPLAY</a:t>
            </a:r>
            <a:endParaRPr lang="el-GR" sz="1400" dirty="0"/>
          </a:p>
        </p:txBody>
      </p:sp>
      <p:sp>
        <p:nvSpPr>
          <p:cNvPr id="3" name="Θέση περιεχομένου 2"/>
          <p:cNvSpPr>
            <a:spLocks noGrp="1"/>
          </p:cNvSpPr>
          <p:nvPr>
            <p:ph idx="1"/>
          </p:nvPr>
        </p:nvSpPr>
        <p:spPr>
          <a:xfrm>
            <a:off x="4815290" y="881350"/>
            <a:ext cx="3579563" cy="5717754"/>
          </a:xfrm>
        </p:spPr>
        <p:txBody>
          <a:bodyPr>
            <a:noAutofit/>
          </a:bodyPr>
          <a:lstStyle/>
          <a:p>
            <a:pPr marL="0" indent="0">
              <a:buNone/>
            </a:pPr>
            <a:r>
              <a:rPr lang="en-US" sz="1400" dirty="0">
                <a:latin typeface="Times New Roman" panose="02020603050405020304" pitchFamily="18" charset="0"/>
                <a:cs typeface="Times New Roman" panose="02020603050405020304" pitchFamily="18" charset="0"/>
              </a:rPr>
              <a:t>I hear Jerusalem bells are ringing</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Roman cavalry choirs are singing</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Be my mirror, my sword and shield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My missionaries in a foreign field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For some reason I can't explain</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 know St Peter won't call my name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Never an honest word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But that was when I ruled the world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Hear Jerusalem bells are ringing</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Roman cavalry choirs are singing</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Be my mirror, my sword and shield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My missionaries in a foreign field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For some reason I can't explain</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 know St Peter won't call my name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Never an honest word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But that was when I ruled the world</a:t>
            </a:r>
            <a:endParaRPr lang="el-GR" sz="1400" dirty="0">
              <a:latin typeface="Times New Roman" panose="02020603050405020304" pitchFamily="18" charset="0"/>
              <a:cs typeface="Times New Roman" panose="02020603050405020304" pitchFamily="18" charset="0"/>
            </a:endParaRPr>
          </a:p>
          <a:p>
            <a:pPr marL="0" indent="0">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17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ANALYSIS:</a:t>
            </a:r>
            <a:endParaRPr lang="el-GR" sz="1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539827" y="1825625"/>
            <a:ext cx="11215171" cy="4266703"/>
          </a:xfrm>
        </p:spPr>
        <p:txBody>
          <a:bodyPr>
            <a:normAutofit/>
          </a:bodyPr>
          <a:lstStyle/>
          <a:p>
            <a:pPr marL="0" indent="0" algn="just">
              <a:buNone/>
            </a:pP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Viva La Vida</a:t>
            </a:r>
            <a:r>
              <a:rPr lang="en-US" sz="1400" dirty="0">
                <a:latin typeface="Times New Roman" panose="02020603050405020304" pitchFamily="18" charset="0"/>
                <a:cs typeface="Times New Roman" panose="02020603050405020304" pitchFamily="18" charset="0"/>
              </a:rPr>
              <a:t>" is a song by British rock band, Coldplay. It was written by all members of the band for their fourth album, </a:t>
            </a:r>
            <a:r>
              <a:rPr lang="en-US" sz="1400" i="1" dirty="0">
                <a:latin typeface="Times New Roman" panose="02020603050405020304" pitchFamily="18" charset="0"/>
                <a:cs typeface="Times New Roman" panose="02020603050405020304" pitchFamily="18" charset="0"/>
              </a:rPr>
              <a:t>Viva La Vida or Death and All His Friends</a:t>
            </a:r>
            <a:r>
              <a:rPr lang="en-US" sz="1400" dirty="0">
                <a:latin typeface="Times New Roman" panose="02020603050405020304" pitchFamily="18" charset="0"/>
                <a:cs typeface="Times New Roman" panose="02020603050405020304" pitchFamily="18" charset="0"/>
              </a:rPr>
              <a:t> (2008).The lyrics to the song contain historical and Christian references. The song won the Grammy Award for Song of the Year in 2009. The song's Spanish title, "Viva la Vida", is taken from a painting by 20th-century Mexican artist Frida Kahlo. In Spanish </a:t>
            </a:r>
            <a:r>
              <a:rPr lang="es-ES" sz="1400" i="1" dirty="0">
                <a:latin typeface="Times New Roman" panose="02020603050405020304" pitchFamily="18" charset="0"/>
                <a:cs typeface="Times New Roman" panose="02020603050405020304" pitchFamily="18" charset="0"/>
              </a:rPr>
              <a:t>viva</a:t>
            </a:r>
            <a:r>
              <a:rPr lang="en-US" sz="1400" dirty="0">
                <a:latin typeface="Times New Roman" panose="02020603050405020304" pitchFamily="18" charset="0"/>
                <a:cs typeface="Times New Roman" panose="02020603050405020304" pitchFamily="18" charset="0"/>
              </a:rPr>
              <a:t> is an expression used to acclaim someone or something, so "Long Live Life" is an accurate translation and the painting reflects the artistic irony of acclaiming life while suffering physically, and this is a situation of tolerance. When asked about the album's title, referring to Frida Kahlo's strength, enduring polio, a broken spine, and a decade of chronic pain, lead singer Chris Martin said: "She went through a lot of pain, of course, and then she started a big painting in her house that said 'Viva la Vida', I just loved the boldness of it."</a:t>
            </a:r>
            <a:endParaRPr lang="el-GR" sz="1400" dirty="0">
              <a:latin typeface="Times New Roman" panose="02020603050405020304" pitchFamily="18" charset="0"/>
              <a:cs typeface="Times New Roman" panose="02020603050405020304" pitchFamily="18" charset="0"/>
            </a:endParaRPr>
          </a:p>
          <a:p>
            <a:pPr marL="0" indent="0" algn="just">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52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193</Words>
  <Application>Microsoft Office PowerPoint</Application>
  <PresentationFormat>Ευρεία οθόνη</PresentationFormat>
  <Paragraphs>57</Paragraphs>
  <Slides>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Calibri</vt:lpstr>
      <vt:lpstr>Calibri Light</vt:lpstr>
      <vt:lpstr>Times New Roman</vt:lpstr>
      <vt:lpstr>Θέμα του Office</vt:lpstr>
      <vt:lpstr>Παρουσίαση του PowerPoint</vt:lpstr>
      <vt:lpstr>1. “VIVA LA VIDA” - COLDPLAY </vt:lpstr>
      <vt:lpstr>1. “VIVA LA VIDA” - COLDPLAY</vt:lpstr>
      <vt:lpstr>1. “VIVA LA VIDA” - COLDPLAY</vt:lpstr>
      <vt:lpstr>1. “VIVA LA VIDA” - COLDPLAY</vt:lpstr>
      <vt:lpstr>ANALYSIS: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25</cp:revision>
  <dcterms:created xsi:type="dcterms:W3CDTF">2020-02-07T09:04:57Z</dcterms:created>
  <dcterms:modified xsi:type="dcterms:W3CDTF">2020-02-11T10:25:31Z</dcterms:modified>
</cp:coreProperties>
</file>