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0" r:id="rId6"/>
    <p:sldId id="261" r:id="rId7"/>
    <p:sldId id="262" r:id="rId8"/>
    <p:sldId id="264" r:id="rId9"/>
    <p:sldId id="263" r:id="rId10"/>
    <p:sldId id="266" r:id="rId11"/>
    <p:sldId id="265" r:id="rId12"/>
    <p:sldId id="269" r:id="rId13"/>
    <p:sldId id="267" r:id="rId14"/>
    <p:sldId id="268"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7CBA673D-5A5F-45DE-AFDA-D3EF3A9D2A92}" type="datetimeFigureOut">
              <a:rPr lang="el-GR" smtClean="0"/>
              <a:t>23/10/2021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7BD8D4A-133D-4E60-A516-EC187F74BC49}"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7CBA673D-5A5F-45DE-AFDA-D3EF3A9D2A92}" type="datetimeFigureOut">
              <a:rPr lang="el-GR" smtClean="0"/>
              <a:t>23/10/2021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7BD8D4A-133D-4E60-A516-EC187F74BC49}"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7CBA673D-5A5F-45DE-AFDA-D3EF3A9D2A92}" type="datetimeFigureOut">
              <a:rPr lang="el-GR" smtClean="0"/>
              <a:t>23/10/2021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7BD8D4A-133D-4E60-A516-EC187F74BC49}"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7CBA673D-5A5F-45DE-AFDA-D3EF3A9D2A92}" type="datetimeFigureOut">
              <a:rPr lang="el-GR" smtClean="0"/>
              <a:t>23/10/2021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7BD8D4A-133D-4E60-A516-EC187F74BC49}"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CBA673D-5A5F-45DE-AFDA-D3EF3A9D2A92}" type="datetimeFigureOut">
              <a:rPr lang="el-GR" smtClean="0"/>
              <a:t>23/10/2021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7BD8D4A-133D-4E60-A516-EC187F74BC49}"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7CBA673D-5A5F-45DE-AFDA-D3EF3A9D2A92}" type="datetimeFigureOut">
              <a:rPr lang="el-GR" smtClean="0"/>
              <a:t>23/10/2021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7BD8D4A-133D-4E60-A516-EC187F74BC49}"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7CBA673D-5A5F-45DE-AFDA-D3EF3A9D2A92}" type="datetimeFigureOut">
              <a:rPr lang="el-GR" smtClean="0"/>
              <a:t>23/10/2021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7BD8D4A-133D-4E60-A516-EC187F74BC49}"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7CBA673D-5A5F-45DE-AFDA-D3EF3A9D2A92}" type="datetimeFigureOut">
              <a:rPr lang="el-GR" smtClean="0"/>
              <a:t>23/10/2021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7BD8D4A-133D-4E60-A516-EC187F74BC49}"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CBA673D-5A5F-45DE-AFDA-D3EF3A9D2A92}" type="datetimeFigureOut">
              <a:rPr lang="el-GR" smtClean="0"/>
              <a:t>23/10/2021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7BD8D4A-133D-4E60-A516-EC187F74BC49}"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CBA673D-5A5F-45DE-AFDA-D3EF3A9D2A92}" type="datetimeFigureOut">
              <a:rPr lang="el-GR" smtClean="0"/>
              <a:t>23/10/2021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7BD8D4A-133D-4E60-A516-EC187F74BC49}"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CBA673D-5A5F-45DE-AFDA-D3EF3A9D2A92}" type="datetimeFigureOut">
              <a:rPr lang="el-GR" smtClean="0"/>
              <a:t>23/10/2021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7BD8D4A-133D-4E60-A516-EC187F74BC49}"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A673D-5A5F-45DE-AFDA-D3EF3A9D2A92}" type="datetimeFigureOut">
              <a:rPr lang="el-GR" smtClean="0"/>
              <a:t>23/10/2021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BD8D4A-133D-4E60-A516-EC187F74BC49}"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genius.com/Bryan-adams-summer-of-69-lyrics#note-522093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3">
                <a:lumMod val="40000"/>
                <a:lumOff val="60000"/>
              </a:scheme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3995738" y="0"/>
            <a:ext cx="5218112" cy="1652588"/>
          </a:xfrm>
          <a:prstGeom prst="rect">
            <a:avLst/>
          </a:prstGeom>
          <a:noFill/>
          <a:ln w="9525">
            <a:noFill/>
            <a:miter lim="800000"/>
            <a:headEnd/>
            <a:tailEnd/>
          </a:ln>
          <a:effectLst/>
        </p:spPr>
      </p:pic>
      <p:sp>
        <p:nvSpPr>
          <p:cNvPr id="5" name="Τίτλος 1"/>
          <p:cNvSpPr>
            <a:spLocks noGrp="1"/>
          </p:cNvSpPr>
          <p:nvPr>
            <p:ph type="ctrTitle"/>
          </p:nvPr>
        </p:nvSpPr>
        <p:spPr>
          <a:xfrm>
            <a:off x="611188" y="1989138"/>
            <a:ext cx="8208962" cy="1143000"/>
          </a:xfrm>
        </p:spPr>
        <p:txBody>
          <a:bodyPr>
            <a:normAutofit/>
          </a:bodyPr>
          <a:lstStyle/>
          <a:p>
            <a:pPr algn="ctr" eaLnBrk="1" hangingPunct="1"/>
            <a:r>
              <a:rPr lang="en-US" altLang="el-GR" sz="2000" b="1" dirty="0">
                <a:latin typeface="Times New Roman" pitchFamily="18" charset="0"/>
                <a:cs typeface="Times New Roman" pitchFamily="18" charset="0"/>
              </a:rPr>
              <a:t>MUSIC: A MELODIC METHODOLOGY INTO </a:t>
            </a:r>
            <a:br>
              <a:rPr lang="en-US" altLang="el-GR" sz="2000" b="1" dirty="0">
                <a:latin typeface="Times New Roman" pitchFamily="18" charset="0"/>
                <a:cs typeface="Times New Roman" pitchFamily="18" charset="0"/>
              </a:rPr>
            </a:br>
            <a:r>
              <a:rPr lang="en-US" altLang="el-GR" sz="2000" b="1" dirty="0">
                <a:latin typeface="Times New Roman" pitchFamily="18" charset="0"/>
                <a:cs typeface="Times New Roman" pitchFamily="18" charset="0"/>
              </a:rPr>
              <a:t>TEACHING AND LEARNING</a:t>
            </a:r>
            <a:br>
              <a:rPr lang="en-US" altLang="el-GR" sz="2000" b="1" dirty="0">
                <a:latin typeface="Times New Roman" pitchFamily="18" charset="0"/>
                <a:cs typeface="Times New Roman" pitchFamily="18" charset="0"/>
              </a:rPr>
            </a:br>
            <a:endParaRPr lang="el-GR" altLang="el-GR" sz="2000" b="1" dirty="0">
              <a:latin typeface="Times New Roman" pitchFamily="18" charset="0"/>
              <a:cs typeface="Times New Roman" pitchFamily="18" charset="0"/>
            </a:endParaRPr>
          </a:p>
        </p:txBody>
      </p:sp>
      <p:sp>
        <p:nvSpPr>
          <p:cNvPr id="6" name="Υπότιτλος 2"/>
          <p:cNvSpPr>
            <a:spLocks noGrp="1"/>
          </p:cNvSpPr>
          <p:nvPr>
            <p:ph type="subTitle" idx="1"/>
          </p:nvPr>
        </p:nvSpPr>
        <p:spPr>
          <a:xfrm>
            <a:off x="1116013" y="3933825"/>
            <a:ext cx="7127875" cy="1582738"/>
          </a:xfrm>
        </p:spPr>
        <p:txBody>
          <a:bodyPr/>
          <a:lstStyle/>
          <a:p>
            <a:pPr eaLnBrk="1" hangingPunct="1"/>
            <a:r>
              <a:rPr lang="en-GB" altLang="el-GR" sz="2800" dirty="0">
                <a:solidFill>
                  <a:schemeClr val="tx1"/>
                </a:solidFill>
                <a:latin typeface="Times New Roman" pitchFamily="18" charset="0"/>
                <a:cs typeface="Times New Roman" pitchFamily="18" charset="0"/>
              </a:rPr>
              <a:t>2018-1-ES01-KA229-050761_5</a:t>
            </a:r>
          </a:p>
          <a:p>
            <a:pPr eaLnBrk="1" hangingPunct="1"/>
            <a:r>
              <a:rPr lang="en-GB" altLang="el-GR" sz="2800" dirty="0">
                <a:solidFill>
                  <a:schemeClr val="tx1"/>
                </a:solidFill>
                <a:latin typeface="Times New Roman" pitchFamily="18" charset="0"/>
                <a:cs typeface="Times New Roman" pitchFamily="18" charset="0"/>
              </a:rPr>
              <a:t>SCHOOL EXCHANGE PARTNERSHIP</a:t>
            </a:r>
          </a:p>
          <a:p>
            <a:pPr eaLnBrk="1" hangingPunct="1"/>
            <a:endParaRPr lang="el-GR" altLang="el-GR" sz="2800" dirty="0"/>
          </a:p>
        </p:txBody>
      </p:sp>
      <p:pic>
        <p:nvPicPr>
          <p:cNvPr id="7" name="Εικόνα 6">
            <a:extLst>
              <a:ext uri="{FF2B5EF4-FFF2-40B4-BE49-F238E27FC236}">
                <a16:creationId xmlns:a16="http://schemas.microsoft.com/office/drawing/2014/main" id="{EDC0B5F7-A0AD-43D6-BF64-1286E65738F4}"/>
              </a:ext>
            </a:extLst>
          </p:cNvPr>
          <p:cNvPicPr/>
          <p:nvPr/>
        </p:nvPicPr>
        <p:blipFill rotWithShape="1">
          <a:blip r:embed="rId3"/>
          <a:srcRect l="1918" r="1918" b="800"/>
          <a:stretch/>
        </p:blipFill>
        <p:spPr bwMode="auto">
          <a:xfrm>
            <a:off x="395536" y="112117"/>
            <a:ext cx="1731268" cy="1708746"/>
          </a:xfrm>
          <a:prstGeom prst="rect">
            <a:avLst/>
          </a:prstGeom>
          <a:ln>
            <a:noFill/>
          </a:ln>
          <a:extLst>
            <a:ext uri="{53640926-AAD7-44D8-BBD7-CCE9431645EC}">
              <a14:shadowObscured xmlns:a14="http://schemas.microsoft.com/office/drawing/2010/main"/>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3">
                <a:lumMod val="40000"/>
                <a:lumOff val="60000"/>
              </a:scheme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052736"/>
            <a:ext cx="8229600" cy="4752528"/>
          </a:xfrm>
        </p:spPr>
        <p:txBody>
          <a:bodyPr>
            <a:noAutofit/>
          </a:bodyPr>
          <a:lstStyle/>
          <a:p>
            <a:pPr>
              <a:buNone/>
            </a:pPr>
            <a:r>
              <a:rPr lang="en-US" sz="1600" b="1" u="sng" dirty="0">
                <a:latin typeface="Times New Roman" pitchFamily="18" charset="0"/>
                <a:cs typeface="Times New Roman" pitchFamily="18" charset="0"/>
              </a:rPr>
              <a:t>Task 1</a:t>
            </a:r>
            <a:endParaRPr lang="el-GR" sz="1600" dirty="0">
              <a:latin typeface="Times New Roman" pitchFamily="18" charset="0"/>
              <a:cs typeface="Times New Roman" pitchFamily="18" charset="0"/>
            </a:endParaRPr>
          </a:p>
          <a:p>
            <a:pPr>
              <a:buNone/>
            </a:pPr>
            <a:r>
              <a:rPr lang="en-US" sz="1600" i="1" dirty="0">
                <a:latin typeface="Times New Roman" pitchFamily="18" charset="0"/>
                <a:cs typeface="Times New Roman" pitchFamily="18" charset="0"/>
              </a:rPr>
              <a:t>Use the correct words for the numbers in brackets</a:t>
            </a:r>
            <a:r>
              <a:rPr lang="en-US" sz="1600" b="1" i="1" dirty="0">
                <a:latin typeface="Times New Roman" pitchFamily="18" charset="0"/>
                <a:cs typeface="Times New Roman" pitchFamily="18" charset="0"/>
              </a:rPr>
              <a:t>.</a:t>
            </a:r>
            <a:r>
              <a:rPr lang="en-US" sz="1600" i="1" dirty="0">
                <a:latin typeface="Times New Roman" pitchFamily="18" charset="0"/>
                <a:cs typeface="Times New Roman" pitchFamily="18" charset="0"/>
              </a:rPr>
              <a:t> Write the cardinal or ordinal numbers into the gaps.</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I have breakfast at ............…(6)o'clock.</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 My brother is in the …………(6) grade.</a:t>
            </a:r>
            <a:endParaRPr lang="el-GR" sz="1600" dirty="0">
              <a:latin typeface="Times New Roman" pitchFamily="18" charset="0"/>
              <a:cs typeface="Times New Roman" pitchFamily="18" charset="0"/>
            </a:endParaRPr>
          </a:p>
          <a:p>
            <a:pPr lvl="0">
              <a:buNone/>
            </a:pPr>
            <a:r>
              <a:rPr lang="el-GR" sz="1600" dirty="0" err="1">
                <a:latin typeface="Times New Roman" pitchFamily="18" charset="0"/>
                <a:cs typeface="Times New Roman" pitchFamily="18" charset="0"/>
              </a:rPr>
              <a:t>Jamie</a:t>
            </a:r>
            <a:r>
              <a:rPr lang="el-GR" sz="1600" dirty="0">
                <a:latin typeface="Times New Roman" pitchFamily="18" charset="0"/>
                <a:cs typeface="Times New Roman" pitchFamily="18" charset="0"/>
              </a:rPr>
              <a:t> </a:t>
            </a:r>
            <a:r>
              <a:rPr lang="el-GR" sz="1600" dirty="0" err="1">
                <a:latin typeface="Times New Roman" pitchFamily="18" charset="0"/>
                <a:cs typeface="Times New Roman" pitchFamily="18" charset="0"/>
              </a:rPr>
              <a:t>is</a:t>
            </a:r>
            <a:r>
              <a:rPr lang="en-US" sz="1600" dirty="0">
                <a:latin typeface="Times New Roman" pitchFamily="18" charset="0"/>
                <a:cs typeface="Times New Roman" pitchFamily="18" charset="0"/>
              </a:rPr>
              <a:t>………..(21) years old.</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Today is the……….(22) of April.</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It costs only ………..(1) Euro.</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I am so happy that he won the ………..(1) prize!</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It takes …………(3) hours to get from Athens to London.</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It is the ………..(3) day of our holiday in  Rome.</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He scored………..(2) goals in the ……….(8) game.</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  10)He was among the…………. (100) who ran the race in less than an hour. In fact, he was ……(99)</a:t>
            </a:r>
            <a:endParaRPr lang="el-GR" sz="1600" dirty="0">
              <a:latin typeface="Times New Roman" pitchFamily="18" charset="0"/>
              <a:cs typeface="Times New Roman" pitchFamily="18" charset="0"/>
            </a:endParaRPr>
          </a:p>
          <a:p>
            <a:pPr>
              <a:buNone/>
            </a:pPr>
            <a:endParaRPr lang="el-GR" sz="16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3">
                <a:lumMod val="40000"/>
                <a:lumOff val="60000"/>
              </a:scheme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1412776"/>
            <a:ext cx="8373616" cy="3744416"/>
          </a:xfrm>
        </p:spPr>
        <p:txBody>
          <a:bodyPr>
            <a:noAutofit/>
          </a:bodyPr>
          <a:lstStyle/>
          <a:p>
            <a:pPr>
              <a:buNone/>
            </a:pPr>
            <a:r>
              <a:rPr lang="en-US" sz="1600" b="1" u="sng" dirty="0">
                <a:latin typeface="Times New Roman" pitchFamily="18" charset="0"/>
                <a:cs typeface="Times New Roman" pitchFamily="18" charset="0"/>
              </a:rPr>
              <a:t>Task 2</a:t>
            </a:r>
            <a:endParaRPr lang="el-GR" sz="1600" dirty="0">
              <a:latin typeface="Times New Roman" pitchFamily="18" charset="0"/>
              <a:cs typeface="Times New Roman" pitchFamily="18" charset="0"/>
            </a:endParaRPr>
          </a:p>
          <a:p>
            <a:pPr>
              <a:buNone/>
            </a:pPr>
            <a:r>
              <a:rPr lang="en-US" sz="1600" i="1" dirty="0">
                <a:latin typeface="Times New Roman" pitchFamily="18" charset="0"/>
                <a:cs typeface="Times New Roman" pitchFamily="18" charset="0"/>
              </a:rPr>
              <a:t>Give advice using the words/phrases given:</a:t>
            </a:r>
            <a:endParaRPr lang="el-GR" sz="1600" dirty="0">
              <a:latin typeface="Times New Roman" pitchFamily="18" charset="0"/>
              <a:cs typeface="Times New Roman" pitchFamily="18" charset="0"/>
            </a:endParaRPr>
          </a:p>
          <a:p>
            <a:pPr>
              <a:buNone/>
            </a:pPr>
            <a:r>
              <a:rPr lang="en-US" sz="1600" i="1"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1.We’ve got our bag stolen! What should we do? (why)</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2.I have a terrible headache. (should)</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3.I regret not having gone to the party. (should)</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4.I never have money. I am always broke!(if)</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5.I moved here last week and I still know nobody!(ought)</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6.My parents don’t like my friends!(perhaps)</a:t>
            </a:r>
          </a:p>
          <a:p>
            <a:pPr>
              <a:buNone/>
            </a:pPr>
            <a:endParaRPr lang="en-US" sz="1600" dirty="0">
              <a:latin typeface="Times New Roman" pitchFamily="18" charset="0"/>
              <a:cs typeface="Times New Roman" pitchFamily="18" charset="0"/>
            </a:endParaRPr>
          </a:p>
          <a:p>
            <a:pPr>
              <a:buNone/>
            </a:pPr>
            <a:endParaRPr lang="el-GR" sz="1600" dirty="0">
              <a:latin typeface="Times New Roman" pitchFamily="18" charset="0"/>
              <a:cs typeface="Times New Roman" pitchFamily="18" charset="0"/>
            </a:endParaRPr>
          </a:p>
          <a:p>
            <a:pPr>
              <a:buNone/>
            </a:pPr>
            <a:endParaRPr lang="el-GR" sz="16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3">
                <a:lumMod val="40000"/>
                <a:lumOff val="60000"/>
              </a:scheme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052736"/>
            <a:ext cx="8229600" cy="4525963"/>
          </a:xfrm>
        </p:spPr>
        <p:txBody>
          <a:bodyPr>
            <a:noAutofit/>
          </a:bodyPr>
          <a:lstStyle/>
          <a:p>
            <a:pPr>
              <a:buNone/>
            </a:pPr>
            <a:r>
              <a:rPr lang="en-US" sz="1600" b="1" u="sng" dirty="0">
                <a:latin typeface="Times New Roman" pitchFamily="18" charset="0"/>
                <a:cs typeface="Times New Roman" pitchFamily="18" charset="0"/>
              </a:rPr>
              <a:t>Task 3</a:t>
            </a:r>
            <a:endParaRPr lang="el-GR" sz="1600" dirty="0">
              <a:latin typeface="Times New Roman" pitchFamily="18" charset="0"/>
              <a:cs typeface="Times New Roman" pitchFamily="18" charset="0"/>
            </a:endParaRPr>
          </a:p>
          <a:p>
            <a:pPr>
              <a:buNone/>
            </a:pPr>
            <a:r>
              <a:rPr lang="en-US" sz="1600" i="1" dirty="0">
                <a:latin typeface="Times New Roman" pitchFamily="18" charset="0"/>
                <a:cs typeface="Times New Roman" pitchFamily="18" charset="0"/>
              </a:rPr>
              <a:t>Put the following into Indirect speech:</a:t>
            </a:r>
            <a:endParaRPr lang="el-GR" sz="1600" dirty="0">
              <a:latin typeface="Times New Roman" pitchFamily="18" charset="0"/>
              <a:cs typeface="Times New Roman" pitchFamily="18" charset="0"/>
            </a:endParaRPr>
          </a:p>
          <a:p>
            <a:pPr>
              <a:buNone/>
            </a:pPr>
            <a:r>
              <a:rPr lang="en-US" sz="1600" b="1" i="1"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1. He said, "I am flying to Rome tomorrow"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2. George said, "I have lived in this village all my life"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3. Peter said to me “I can't go out with you because I am not feeling well".</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4. The teacher said, "You must answer this question in 5 seconds"</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5. The teacher said to </a:t>
            </a:r>
            <a:r>
              <a:rPr lang="en-US" sz="1600" dirty="0" err="1">
                <a:latin typeface="Times New Roman" pitchFamily="18" charset="0"/>
                <a:cs typeface="Times New Roman" pitchFamily="18" charset="0"/>
              </a:rPr>
              <a:t>me,"write</a:t>
            </a:r>
            <a:r>
              <a:rPr lang="en-US" sz="1600" dirty="0">
                <a:latin typeface="Times New Roman" pitchFamily="18" charset="0"/>
                <a:cs typeface="Times New Roman" pitchFamily="18" charset="0"/>
              </a:rPr>
              <a:t> your name on this paper."</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6. He asked me, "How much did you pay for this book?"</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7. He asked me "Do you know anything about the accident?"</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8. He asked her, "Has the plane left?"</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9. Peter said to Tom, "Don't do it again".</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10. He said to me, "I saw your friend at the cinema yesterday"</a:t>
            </a:r>
            <a:endParaRPr lang="el-GR" sz="1600" dirty="0">
              <a:latin typeface="Times New Roman" pitchFamily="18" charset="0"/>
              <a:cs typeface="Times New Roman" pitchFamily="18" charset="0"/>
            </a:endParaRPr>
          </a:p>
          <a:p>
            <a:endParaRPr lang="el-GR"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3">
                <a:lumMod val="40000"/>
                <a:lumOff val="60000"/>
              </a:scheme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48680"/>
            <a:ext cx="8229600" cy="5577483"/>
          </a:xfrm>
        </p:spPr>
        <p:txBody>
          <a:bodyPr>
            <a:noAutofit/>
          </a:bodyPr>
          <a:lstStyle/>
          <a:p>
            <a:pPr>
              <a:buNone/>
            </a:pPr>
            <a:r>
              <a:rPr lang="en-US" sz="1600" b="1" u="sng" dirty="0">
                <a:latin typeface="Times New Roman" pitchFamily="18" charset="0"/>
                <a:cs typeface="Times New Roman" pitchFamily="18" charset="0"/>
              </a:rPr>
              <a:t>Task 4</a:t>
            </a:r>
            <a:endParaRPr lang="el-GR" sz="1600" dirty="0">
              <a:latin typeface="Times New Roman" pitchFamily="18" charset="0"/>
              <a:cs typeface="Times New Roman" pitchFamily="18" charset="0"/>
            </a:endParaRPr>
          </a:p>
          <a:p>
            <a:pPr>
              <a:buNone/>
            </a:pPr>
            <a:r>
              <a:rPr lang="en-US" sz="1600" i="1" dirty="0">
                <a:latin typeface="Times New Roman" pitchFamily="18" charset="0"/>
                <a:cs typeface="Times New Roman" pitchFamily="18" charset="0"/>
              </a:rPr>
              <a:t>Change from Indirect into Direct Speech:</a:t>
            </a:r>
            <a:endParaRPr lang="el-GR" sz="1600" dirty="0">
              <a:latin typeface="Times New Roman" pitchFamily="18" charset="0"/>
              <a:cs typeface="Times New Roman" pitchFamily="18" charset="0"/>
            </a:endParaRPr>
          </a:p>
          <a:p>
            <a:pPr>
              <a:buNone/>
            </a:pPr>
            <a:r>
              <a:rPr lang="en-US" sz="1600" i="1"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1. Peter said he had enjoyed himself very much.</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2. She said that she was almost sure.</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3. He asked me how long it would take me to go home.</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4. She asked me if I had listened to the 9 o'clock news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5. He asked me if I was going to stay in.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6. She asked him if he would go home by bus.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7. My friend asked me where I had bought my car from.</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8. Helen told Peter to be careful.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9. He told the children to stop that noise.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10. She told him not to wait for her outside the cinema</a:t>
            </a:r>
            <a:endParaRPr lang="el-GR" sz="16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3">
                <a:lumMod val="40000"/>
                <a:lumOff val="60000"/>
              </a:scheme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Autofit/>
          </a:bodyPr>
          <a:lstStyle/>
          <a:p>
            <a:pPr>
              <a:buNone/>
            </a:pPr>
            <a:r>
              <a:rPr lang="en-US" sz="1600" b="1" u="sng" dirty="0">
                <a:latin typeface="Times New Roman" pitchFamily="18" charset="0"/>
                <a:cs typeface="Times New Roman" pitchFamily="18" charset="0"/>
              </a:rPr>
              <a:t>Task 5</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r>
              <a:rPr lang="en-US" sz="1600" i="1" dirty="0">
                <a:latin typeface="Times New Roman" pitchFamily="18" charset="0"/>
                <a:cs typeface="Times New Roman" pitchFamily="18" charset="0"/>
              </a:rPr>
              <a:t>Based on what the singer accounts, write about how you think life was in the summer of ’69 and in what aspects it differs from yours. Point out the negative or positive aspects between now and then. Write about 120-150 words.</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endParaRPr lang="el-GR" sz="16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3">
                <a:lumMod val="40000"/>
                <a:lumOff val="60000"/>
              </a:scheme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dirty="0">
                <a:latin typeface="Times New Roman" pitchFamily="18" charset="0"/>
                <a:cs typeface="Times New Roman" pitchFamily="18" charset="0"/>
              </a:rPr>
              <a:t>Teaching through songs</a:t>
            </a:r>
            <a:endParaRPr lang="el-GR"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3">
                <a:lumMod val="40000"/>
                <a:lumOff val="60000"/>
              </a:scheme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1600" b="1" u="sng" dirty="0">
                <a:latin typeface="Times New Roman" pitchFamily="18" charset="0"/>
                <a:cs typeface="Times New Roman" pitchFamily="18" charset="0"/>
              </a:rPr>
              <a:t>SONG 1</a:t>
            </a:r>
            <a:br>
              <a:rPr lang="el-GR" sz="1600" dirty="0">
                <a:latin typeface="Times New Roman" pitchFamily="18" charset="0"/>
                <a:cs typeface="Times New Roman" pitchFamily="18" charset="0"/>
              </a:rPr>
            </a:br>
            <a:r>
              <a:rPr lang="en-US" sz="1600" b="1" u="sng" dirty="0">
                <a:latin typeface="Times New Roman" pitchFamily="18" charset="0"/>
                <a:cs typeface="Times New Roman" pitchFamily="18" charset="0"/>
              </a:rPr>
              <a:t>1.Listening Task:</a:t>
            </a:r>
            <a:r>
              <a:rPr lang="en-US" sz="1600" dirty="0">
                <a:latin typeface="Times New Roman" pitchFamily="18" charset="0"/>
                <a:cs typeface="Times New Roman" pitchFamily="18" charset="0"/>
              </a:rPr>
              <a:t> </a:t>
            </a:r>
            <a:br>
              <a:rPr lang="el-GR" sz="1600" dirty="0">
                <a:latin typeface="Times New Roman" pitchFamily="18" charset="0"/>
                <a:cs typeface="Times New Roman" pitchFamily="18" charset="0"/>
              </a:rPr>
            </a:br>
            <a:r>
              <a:rPr lang="en-US" sz="1600" i="1" dirty="0">
                <a:latin typeface="Times New Roman" pitchFamily="18" charset="0"/>
                <a:cs typeface="Times New Roman" pitchFamily="18" charset="0"/>
              </a:rPr>
              <a:t>Listen to the following song and try to fill in the missing words.</a:t>
            </a:r>
            <a:br>
              <a:rPr lang="el-GR" sz="1600" dirty="0">
                <a:latin typeface="Times New Roman" pitchFamily="18" charset="0"/>
                <a:cs typeface="Times New Roman" pitchFamily="18" charset="0"/>
              </a:rPr>
            </a:br>
            <a:endParaRPr lang="el-GR" sz="1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Autofit/>
          </a:bodyPr>
          <a:lstStyle/>
          <a:p>
            <a:pPr>
              <a:buNone/>
            </a:pPr>
            <a:r>
              <a:rPr lang="en-US" sz="1600" b="1" u="sng" dirty="0">
                <a:latin typeface="Times New Roman" pitchFamily="18" charset="0"/>
                <a:cs typeface="Times New Roman" pitchFamily="18" charset="0"/>
              </a:rPr>
              <a:t>STAND BY ME</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When the night ……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And the ……..is dark</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And the …….. is the only ……..we see</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No I won't …….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No I won't …….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Just as …….. ……you stand, stand by me</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And darling, darling stand by me</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Oh, now, now, stand by me</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Stand by me, stand by me</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If the …… that we ……..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Should ………..and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And the…………. should ……….to the sea</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I won't cry, I won't cry</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No I won't ………..a tear</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Just as ………. …..you stand, stand by me</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And darling, darling stand by me</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Oh, stand by me</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Stand by…</a:t>
            </a:r>
            <a:endParaRPr lang="el-GR" sz="1600" dirty="0">
              <a:latin typeface="Times New Roman" pitchFamily="18" charset="0"/>
              <a:cs typeface="Times New Roman" pitchFamily="18" charset="0"/>
            </a:endParaRPr>
          </a:p>
          <a:p>
            <a:pPr>
              <a:buNone/>
            </a:pPr>
            <a:endParaRPr lang="el-GR" sz="1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3">
                <a:lumMod val="40000"/>
                <a:lumOff val="60000"/>
              </a:scheme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908720"/>
            <a:ext cx="8229600" cy="4497363"/>
          </a:xfrm>
        </p:spPr>
        <p:txBody>
          <a:bodyPr>
            <a:noAutofit/>
          </a:bodyPr>
          <a:lstStyle/>
          <a:p>
            <a:pPr>
              <a:buNone/>
            </a:pPr>
            <a:r>
              <a:rPr lang="en-US" sz="1600" b="1" u="sng" dirty="0">
                <a:latin typeface="Times New Roman" pitchFamily="18" charset="0"/>
                <a:cs typeface="Times New Roman" pitchFamily="18" charset="0"/>
              </a:rPr>
              <a:t>2.Grammar Task:</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a) </a:t>
            </a:r>
            <a:r>
              <a:rPr lang="en-US" sz="1600" i="1" dirty="0">
                <a:latin typeface="Times New Roman" pitchFamily="18" charset="0"/>
                <a:cs typeface="Times New Roman" pitchFamily="18" charset="0"/>
              </a:rPr>
              <a:t>Form sentences using the Present Perfect</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(you / keep a pet for three years)</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 (you / eat Thai food before)?</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 </a:t>
            </a:r>
            <a:r>
              <a:rPr lang="el-GR" sz="1600" dirty="0">
                <a:latin typeface="Times New Roman" pitchFamily="18" charset="0"/>
                <a:cs typeface="Times New Roman" pitchFamily="18" charset="0"/>
              </a:rPr>
              <a:t>(</a:t>
            </a:r>
            <a:r>
              <a:rPr lang="el-GR" sz="1600" dirty="0" err="1">
                <a:latin typeface="Times New Roman" pitchFamily="18" charset="0"/>
                <a:cs typeface="Times New Roman" pitchFamily="18" charset="0"/>
              </a:rPr>
              <a:t>it</a:t>
            </a:r>
            <a:r>
              <a:rPr lang="el-GR" sz="1600" dirty="0">
                <a:latin typeface="Times New Roman" pitchFamily="18" charset="0"/>
                <a:cs typeface="Times New Roman" pitchFamily="18" charset="0"/>
              </a:rPr>
              <a:t> / </a:t>
            </a:r>
            <a:r>
              <a:rPr lang="el-GR" sz="1600" dirty="0" err="1">
                <a:latin typeface="Times New Roman" pitchFamily="18" charset="0"/>
                <a:cs typeface="Times New Roman" pitchFamily="18" charset="0"/>
              </a:rPr>
              <a:t>rain</a:t>
            </a:r>
            <a:r>
              <a:rPr lang="el-GR" sz="1600" dirty="0">
                <a:latin typeface="Times New Roman" pitchFamily="18" charset="0"/>
                <a:cs typeface="Times New Roman" pitchFamily="18" charset="0"/>
              </a:rPr>
              <a:t> </a:t>
            </a:r>
            <a:r>
              <a:rPr lang="el-GR" sz="1600" dirty="0" err="1">
                <a:latin typeface="Times New Roman" pitchFamily="18" charset="0"/>
                <a:cs typeface="Times New Roman" pitchFamily="18" charset="0"/>
              </a:rPr>
              <a:t>all</a:t>
            </a:r>
            <a:r>
              <a:rPr lang="el-GR" sz="1600" dirty="0">
                <a:latin typeface="Times New Roman" pitchFamily="18" charset="0"/>
                <a:cs typeface="Times New Roman" pitchFamily="18" charset="0"/>
              </a:rPr>
              <a:t> </a:t>
            </a:r>
            <a:r>
              <a:rPr lang="el-GR" sz="1600" dirty="0" err="1">
                <a:latin typeface="Times New Roman" pitchFamily="18" charset="0"/>
                <a:cs typeface="Times New Roman" pitchFamily="18" charset="0"/>
              </a:rPr>
              <a:t>day</a:t>
            </a:r>
            <a:r>
              <a:rPr lang="el-GR" sz="1600" dirty="0">
                <a:latin typeface="Times New Roman" pitchFamily="18" charset="0"/>
                <a:cs typeface="Times New Roman" pitchFamily="18" charset="0"/>
              </a:rPr>
              <a:t>)?</a:t>
            </a:r>
          </a:p>
          <a:p>
            <a:pPr lvl="0">
              <a:buNone/>
            </a:pPr>
            <a:r>
              <a:rPr lang="en-US" sz="1600" dirty="0">
                <a:latin typeface="Times New Roman" pitchFamily="18" charset="0"/>
                <a:cs typeface="Times New Roman" pitchFamily="18" charset="0"/>
              </a:rPr>
              <a:t>(we / not / hear that song already)</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(he / not / forget his books)</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(she / steal all the chocolate)</a:t>
            </a:r>
            <a:endParaRPr lang="el-GR" sz="1600" dirty="0">
              <a:latin typeface="Times New Roman" pitchFamily="18" charset="0"/>
              <a:cs typeface="Times New Roman" pitchFamily="18" charset="0"/>
            </a:endParaRPr>
          </a:p>
          <a:p>
            <a:pPr lvl="0">
              <a:buNone/>
            </a:pPr>
            <a:r>
              <a:rPr lang="el-GR" sz="1600" dirty="0">
                <a:latin typeface="Times New Roman" pitchFamily="18" charset="0"/>
                <a:cs typeface="Times New Roman" pitchFamily="18" charset="0"/>
              </a:rPr>
              <a:t>(I / </a:t>
            </a:r>
            <a:r>
              <a:rPr lang="el-GR" sz="1600" dirty="0" err="1">
                <a:latin typeface="Times New Roman" pitchFamily="18" charset="0"/>
                <a:cs typeface="Times New Roman" pitchFamily="18" charset="0"/>
              </a:rPr>
              <a:t>explain</a:t>
            </a:r>
            <a:r>
              <a:rPr lang="el-GR" sz="1600" dirty="0">
                <a:latin typeface="Times New Roman" pitchFamily="18" charset="0"/>
                <a:cs typeface="Times New Roman" pitchFamily="18" charset="0"/>
              </a:rPr>
              <a:t> </a:t>
            </a:r>
            <a:r>
              <a:rPr lang="el-GR" sz="1600" dirty="0" err="1">
                <a:latin typeface="Times New Roman" pitchFamily="18" charset="0"/>
                <a:cs typeface="Times New Roman" pitchFamily="18" charset="0"/>
              </a:rPr>
              <a:t>it</a:t>
            </a:r>
            <a:r>
              <a:rPr lang="el-GR" sz="1600" dirty="0">
                <a:latin typeface="Times New Roman" pitchFamily="18" charset="0"/>
                <a:cs typeface="Times New Roman" pitchFamily="18" charset="0"/>
              </a:rPr>
              <a:t> </a:t>
            </a:r>
            <a:r>
              <a:rPr lang="el-GR" sz="1600" dirty="0" err="1">
                <a:latin typeface="Times New Roman" pitchFamily="18" charset="0"/>
                <a:cs typeface="Times New Roman" pitchFamily="18" charset="0"/>
              </a:rPr>
              <a:t>well</a:t>
            </a:r>
            <a:r>
              <a:rPr lang="el-GR" sz="1600" dirty="0">
                <a:latin typeface="Times New Roman" pitchFamily="18" charset="0"/>
                <a:cs typeface="Times New Roman" pitchFamily="18" charset="0"/>
              </a:rPr>
              <a:t>)?</a:t>
            </a:r>
          </a:p>
          <a:p>
            <a:pPr lvl="0">
              <a:buNone/>
            </a:pPr>
            <a:r>
              <a:rPr lang="en-US" sz="1600" dirty="0">
                <a:latin typeface="Times New Roman" pitchFamily="18" charset="0"/>
                <a:cs typeface="Times New Roman" pitchFamily="18" charset="0"/>
              </a:rPr>
              <a:t>(what countries / they / visit in Europe)?</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(we / not / lose our tickets)</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10)(he / take a taxi)?</a:t>
            </a:r>
            <a:endParaRPr lang="el-GR" sz="1600" dirty="0">
              <a:latin typeface="Times New Roman" pitchFamily="18" charset="0"/>
              <a:cs typeface="Times New Roman" pitchFamily="18" charset="0"/>
            </a:endParaRPr>
          </a:p>
          <a:p>
            <a:pPr>
              <a:buNone/>
            </a:pPr>
            <a:endParaRPr lang="el-GR" sz="16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3">
                <a:lumMod val="40000"/>
                <a:lumOff val="60000"/>
              </a:scheme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124744"/>
            <a:ext cx="8229600" cy="4525963"/>
          </a:xfrm>
        </p:spPr>
        <p:txBody>
          <a:bodyPr>
            <a:normAutofit/>
          </a:bodyPr>
          <a:lstStyle/>
          <a:p>
            <a:pPr>
              <a:buNone/>
            </a:pPr>
            <a:r>
              <a:rPr lang="en-US" sz="1600" dirty="0">
                <a:latin typeface="Times New Roman" pitchFamily="18" charset="0"/>
                <a:cs typeface="Times New Roman" pitchFamily="18" charset="0"/>
              </a:rPr>
              <a:t>b) </a:t>
            </a:r>
            <a:r>
              <a:rPr lang="en-US" sz="1600" i="1" dirty="0">
                <a:latin typeface="Times New Roman" pitchFamily="18" charset="0"/>
                <a:cs typeface="Times New Roman" pitchFamily="18" charset="0"/>
              </a:rPr>
              <a:t>Change the verb into the correct form of the past simple or  present perfect</a:t>
            </a:r>
            <a:endParaRPr lang="el-GR" sz="1600" b="1"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Last night I………………….(lose) my keys - I had to call my </a:t>
            </a:r>
            <a:r>
              <a:rPr lang="en-US" sz="1600" dirty="0" err="1">
                <a:latin typeface="Times New Roman" pitchFamily="18" charset="0"/>
                <a:cs typeface="Times New Roman" pitchFamily="18" charset="0"/>
              </a:rPr>
              <a:t>flatmate</a:t>
            </a:r>
            <a:r>
              <a:rPr lang="en-US" sz="1600" dirty="0">
                <a:latin typeface="Times New Roman" pitchFamily="18" charset="0"/>
                <a:cs typeface="Times New Roman" pitchFamily="18" charset="0"/>
              </a:rPr>
              <a:t> to let me in.</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I……………..(lose) my keys - can you help me look for them?</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I………………(visit) Paris three times.</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Last year I ……………….(visit) Paris.</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I…………………………(know) Julie for three years - we still meet once a month.</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She……………………(play) hockey at school but she didn't like it.</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 I'm sorry, John isn't here now. He…………………………(go) to the shops.</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She…………………………..(live) in London since 1994.</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I…………………………..(drink) three cups of coffee today.</a:t>
            </a:r>
            <a:endParaRPr lang="el-GR" sz="1600" dirty="0">
              <a:latin typeface="Times New Roman" pitchFamily="18" charset="0"/>
              <a:cs typeface="Times New Roman" pitchFamily="18" charset="0"/>
            </a:endParaRPr>
          </a:p>
          <a:p>
            <a:pPr lvl="0">
              <a:buNone/>
            </a:pPr>
            <a:r>
              <a:rPr lang="en-US" sz="1600" dirty="0">
                <a:latin typeface="Times New Roman" pitchFamily="18" charset="0"/>
                <a:cs typeface="Times New Roman" pitchFamily="18" charset="0"/>
              </a:rPr>
              <a:t>I…………………(miss) the bus and then I…………………….(miss) the </a:t>
            </a:r>
            <a:r>
              <a:rPr lang="en-US" sz="1600" dirty="0" err="1">
                <a:latin typeface="Times New Roman" pitchFamily="18" charset="0"/>
                <a:cs typeface="Times New Roman" pitchFamily="18" charset="0"/>
              </a:rPr>
              <a:t>aeroplane</a:t>
            </a:r>
            <a:r>
              <a:rPr lang="en-US" sz="1600" dirty="0">
                <a:latin typeface="Times New Roman" pitchFamily="18" charset="0"/>
                <a:cs typeface="Times New Roman" pitchFamily="18" charset="0"/>
              </a:rPr>
              <a:t> as well!</a:t>
            </a:r>
            <a:endParaRPr lang="el-GR" sz="1600" dirty="0">
              <a:latin typeface="Times New Roman" pitchFamily="18" charset="0"/>
              <a:cs typeface="Times New Roman" pitchFamily="18" charset="0"/>
            </a:endParaRPr>
          </a:p>
          <a:p>
            <a:pPr>
              <a:buNone/>
            </a:pPr>
            <a:endParaRPr lang="el-GR" sz="1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3">
                <a:lumMod val="40000"/>
                <a:lumOff val="60000"/>
              </a:scheme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buNone/>
            </a:pPr>
            <a:r>
              <a:rPr lang="en-US" sz="1600" b="1" u="sng" dirty="0"/>
              <a:t>3.Grammar Task:</a:t>
            </a:r>
            <a:endParaRPr lang="el-GR" sz="1600" dirty="0"/>
          </a:p>
          <a:p>
            <a:pPr>
              <a:buNone/>
            </a:pPr>
            <a:r>
              <a:rPr lang="en-US" sz="1600" i="1" dirty="0"/>
              <a:t>Finish the sentences with a clause in the correct conditional:</a:t>
            </a:r>
            <a:endParaRPr lang="el-GR" sz="1600" dirty="0"/>
          </a:p>
          <a:p>
            <a:pPr>
              <a:buNone/>
            </a:pPr>
            <a:r>
              <a:rPr lang="en-US" sz="1600" dirty="0"/>
              <a:t> </a:t>
            </a:r>
            <a:endParaRPr lang="el-GR" sz="1600" dirty="0"/>
          </a:p>
          <a:p>
            <a:pPr>
              <a:buNone/>
            </a:pPr>
            <a:r>
              <a:rPr lang="en-US" sz="1600" dirty="0"/>
              <a:t> 1: If it is sunny tomorrow _______________________________________________ </a:t>
            </a:r>
            <a:endParaRPr lang="el-GR" sz="1600" dirty="0"/>
          </a:p>
          <a:p>
            <a:pPr>
              <a:buNone/>
            </a:pPr>
            <a:r>
              <a:rPr lang="en-US" sz="1600" dirty="0"/>
              <a:t>2: If you sit in the sun too long __________________________________________ </a:t>
            </a:r>
            <a:endParaRPr lang="el-GR" sz="1600" dirty="0"/>
          </a:p>
          <a:p>
            <a:pPr>
              <a:buNone/>
            </a:pPr>
            <a:r>
              <a:rPr lang="en-US" sz="1600" dirty="0"/>
              <a:t>3: If I were you _______________________________________________________ </a:t>
            </a:r>
            <a:endParaRPr lang="el-GR" sz="1600" dirty="0"/>
          </a:p>
          <a:p>
            <a:pPr>
              <a:buNone/>
            </a:pPr>
            <a:r>
              <a:rPr lang="en-US" sz="1600" dirty="0"/>
              <a:t>4: If I were the Prime Minister ___________________________________________ </a:t>
            </a:r>
            <a:endParaRPr lang="el-GR" sz="1600" dirty="0"/>
          </a:p>
          <a:p>
            <a:pPr>
              <a:buNone/>
            </a:pPr>
            <a:r>
              <a:rPr lang="en-US" sz="1600" dirty="0"/>
              <a:t>5: If she had studied harder _____________________________________________ </a:t>
            </a:r>
            <a:endParaRPr lang="el-GR" sz="1600" dirty="0"/>
          </a:p>
          <a:p>
            <a:pPr>
              <a:buNone/>
            </a:pPr>
            <a:r>
              <a:rPr lang="en-US" sz="1600" dirty="0"/>
              <a:t>6: If I won the lottery __________________________________________________ </a:t>
            </a:r>
            <a:endParaRPr lang="el-GR" sz="1600" dirty="0"/>
          </a:p>
          <a:p>
            <a:pPr>
              <a:buNone/>
            </a:pPr>
            <a:r>
              <a:rPr lang="en-US" sz="1600" dirty="0"/>
              <a:t>7: If I hadn’t gone to bed so late _________________________________________ </a:t>
            </a:r>
            <a:endParaRPr lang="el-GR" sz="1600" dirty="0"/>
          </a:p>
          <a:p>
            <a:pPr>
              <a:buNone/>
            </a:pPr>
            <a:r>
              <a:rPr lang="en-US" sz="1600" dirty="0"/>
              <a:t>8: If I hadn’t come to London ___________________________________________ </a:t>
            </a:r>
            <a:endParaRPr lang="el-GR" sz="1600" dirty="0"/>
          </a:p>
          <a:p>
            <a:pPr>
              <a:buNone/>
            </a:pPr>
            <a:r>
              <a:rPr lang="en-US" sz="1600" dirty="0"/>
              <a:t>9: If you mix water and electricity ________________________________________ </a:t>
            </a:r>
            <a:endParaRPr lang="el-GR" sz="1600" dirty="0"/>
          </a:p>
          <a:p>
            <a:pPr>
              <a:buNone/>
            </a:pPr>
            <a:r>
              <a:rPr lang="en-US" sz="1600" dirty="0"/>
              <a:t>10: If she hadn’t stayed at home __________________________________________</a:t>
            </a:r>
            <a:endParaRPr lang="el-GR" sz="1600" dirty="0"/>
          </a:p>
          <a:p>
            <a:pPr>
              <a:buNone/>
            </a:pPr>
            <a:endParaRPr lang="el-GR"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3">
                <a:lumMod val="40000"/>
                <a:lumOff val="60000"/>
              </a:scheme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196752"/>
            <a:ext cx="8229600" cy="4525963"/>
          </a:xfrm>
        </p:spPr>
        <p:txBody>
          <a:bodyPr>
            <a:noAutofit/>
          </a:bodyPr>
          <a:lstStyle/>
          <a:p>
            <a:pPr>
              <a:buNone/>
            </a:pPr>
            <a:r>
              <a:rPr lang="en-US" sz="1600" b="1" u="sng" dirty="0">
                <a:latin typeface="Times New Roman" pitchFamily="18" charset="0"/>
                <a:cs typeface="Times New Roman" pitchFamily="18" charset="0"/>
              </a:rPr>
              <a:t>4. Vocabulary Task:</a:t>
            </a:r>
            <a:endParaRPr lang="el-GR" sz="1600" dirty="0">
              <a:latin typeface="Times New Roman" pitchFamily="18" charset="0"/>
              <a:cs typeface="Times New Roman" pitchFamily="18" charset="0"/>
            </a:endParaRPr>
          </a:p>
          <a:p>
            <a:pPr>
              <a:buNone/>
            </a:pPr>
            <a:r>
              <a:rPr lang="en-US" sz="1600" i="1" dirty="0">
                <a:latin typeface="Times New Roman" pitchFamily="18" charset="0"/>
                <a:cs typeface="Times New Roman" pitchFamily="18" charset="0"/>
              </a:rPr>
              <a:t>Put the following words in the right group (similar meaning):</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stumble, cast, dingy, shatter, luminous,  black, fall over, obscure, collapse, bright, murky, decompose, trip, dim, reject, shady, spill, break up, fall,  illuminated, capsize, dusk, refuse, fritter, perish, pour</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DARK:</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SHED:</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CRUMBLE:</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LIGHT:</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endParaRPr lang="el-GR" sz="16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3">
                <a:lumMod val="40000"/>
                <a:lumOff val="60000"/>
              </a:scheme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1600" b="1" u="sng" dirty="0">
                <a:latin typeface="Times New Roman" pitchFamily="18" charset="0"/>
                <a:cs typeface="Times New Roman" pitchFamily="18" charset="0"/>
              </a:rPr>
              <a:t>SONG 2</a:t>
            </a:r>
            <a:br>
              <a:rPr lang="el-GR" sz="1600" dirty="0">
                <a:latin typeface="Times New Roman" pitchFamily="18" charset="0"/>
                <a:cs typeface="Times New Roman" pitchFamily="18" charset="0"/>
              </a:rPr>
            </a:br>
            <a:r>
              <a:rPr lang="en-US" sz="1600" b="1" u="sng" dirty="0">
                <a:latin typeface="Times New Roman" pitchFamily="18" charset="0"/>
                <a:cs typeface="Times New Roman" pitchFamily="18" charset="0"/>
              </a:rPr>
              <a:t>1.Listening Task:</a:t>
            </a:r>
            <a:r>
              <a:rPr lang="en-US" sz="1600" dirty="0">
                <a:latin typeface="Times New Roman" pitchFamily="18" charset="0"/>
                <a:cs typeface="Times New Roman" pitchFamily="18" charset="0"/>
              </a:rPr>
              <a:t> </a:t>
            </a:r>
            <a:br>
              <a:rPr lang="el-GR" sz="1600" dirty="0">
                <a:latin typeface="Times New Roman" pitchFamily="18" charset="0"/>
                <a:cs typeface="Times New Roman" pitchFamily="18" charset="0"/>
              </a:rPr>
            </a:br>
            <a:r>
              <a:rPr lang="en-US" sz="1600" i="1" dirty="0">
                <a:latin typeface="Times New Roman" pitchFamily="18" charset="0"/>
                <a:cs typeface="Times New Roman" pitchFamily="18" charset="0"/>
              </a:rPr>
              <a:t>Listen to the following song and try to fill in the missing words.</a:t>
            </a:r>
            <a:br>
              <a:rPr lang="el-GR" sz="1600" dirty="0">
                <a:latin typeface="Times New Roman" pitchFamily="18" charset="0"/>
                <a:cs typeface="Times New Roman" pitchFamily="18" charset="0"/>
              </a:rPr>
            </a:br>
            <a:endParaRPr lang="el-GR" sz="1600" dirty="0"/>
          </a:p>
        </p:txBody>
      </p:sp>
      <p:sp>
        <p:nvSpPr>
          <p:cNvPr id="3" name="2 - Θέση περιεχομένου"/>
          <p:cNvSpPr>
            <a:spLocks noGrp="1"/>
          </p:cNvSpPr>
          <p:nvPr>
            <p:ph idx="1"/>
          </p:nvPr>
        </p:nvSpPr>
        <p:spPr>
          <a:xfrm>
            <a:off x="467544" y="1340768"/>
            <a:ext cx="8229600" cy="5257800"/>
          </a:xfrm>
        </p:spPr>
        <p:txBody>
          <a:bodyPr>
            <a:noAutofit/>
          </a:bodyPr>
          <a:lstStyle/>
          <a:p>
            <a:pPr>
              <a:buNone/>
            </a:pPr>
            <a:r>
              <a:rPr lang="en-US" sz="1600" b="1" u="sng" dirty="0">
                <a:latin typeface="Times New Roman" pitchFamily="18" charset="0"/>
                <a:cs typeface="Times New Roman" pitchFamily="18" charset="0"/>
              </a:rPr>
              <a:t>SUMMER OF  '69</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I got my ……….real six-string</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………..it at the five-and-dime</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Played it 'til my fingers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Was the summer of '69</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Me and some ……….from school</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Had a band and we ……..real hard</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Jimmy………, Jody got married</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I should've …………we'd never get …….</a:t>
            </a:r>
          </a:p>
          <a:p>
            <a:pPr>
              <a:buNone/>
            </a:pPr>
            <a:r>
              <a:rPr lang="en-US" sz="1600" dirty="0"/>
              <a:t>Oh, when I …………  ………. now</a:t>
            </a:r>
            <a:br>
              <a:rPr lang="en-US" sz="1600" dirty="0"/>
            </a:br>
            <a:r>
              <a:rPr lang="en-US" sz="1600" dirty="0"/>
              <a:t>That summer …………..to last forever</a:t>
            </a:r>
            <a:br>
              <a:rPr lang="en-US" sz="1600" dirty="0"/>
            </a:br>
            <a:r>
              <a:rPr lang="en-US" sz="1600" dirty="0"/>
              <a:t>And if I ……….the ………….</a:t>
            </a:r>
            <a:br>
              <a:rPr lang="en-US" sz="1600" dirty="0"/>
            </a:br>
            <a:r>
              <a:rPr lang="en-US" sz="1600" dirty="0"/>
              <a:t>Yeah, I'd always </a:t>
            </a:r>
            <a:r>
              <a:rPr lang="en-US" sz="1600" dirty="0" err="1"/>
              <a:t>wanna</a:t>
            </a:r>
            <a:r>
              <a:rPr lang="en-US" sz="1600" dirty="0"/>
              <a:t> be there</a:t>
            </a:r>
            <a:br>
              <a:rPr lang="en-US" sz="1600" dirty="0"/>
            </a:br>
            <a:r>
              <a:rPr lang="en-US" sz="1600" dirty="0"/>
              <a:t>Those ……….the best days of my ………..</a:t>
            </a:r>
            <a:endParaRPr lang="el-GR" sz="1600" dirty="0"/>
          </a:p>
          <a:p>
            <a:pPr>
              <a:buNone/>
            </a:pPr>
            <a:r>
              <a:rPr lang="en-US" sz="1600" dirty="0" err="1"/>
              <a:t>Ain't</a:t>
            </a:r>
            <a:r>
              <a:rPr lang="en-US" sz="1600" dirty="0"/>
              <a:t> ……. ……..in </a:t>
            </a:r>
            <a:r>
              <a:rPr lang="en-US" sz="1600" dirty="0" err="1"/>
              <a:t>complainin</a:t>
            </a:r>
            <a:r>
              <a:rPr lang="en-US" sz="1600" dirty="0"/>
              <a:t>'</a:t>
            </a:r>
            <a:br>
              <a:rPr lang="en-US" sz="1600" dirty="0"/>
            </a:br>
            <a:r>
              <a:rPr lang="en-US" sz="1600" dirty="0"/>
              <a:t>When you've got a ……….to do</a:t>
            </a:r>
            <a:br>
              <a:rPr lang="en-US" sz="1600" dirty="0"/>
            </a:br>
            <a:r>
              <a:rPr lang="en-US" sz="1600" dirty="0"/>
              <a:t>………….my evenings down at the ……………..</a:t>
            </a:r>
            <a:br>
              <a:rPr lang="en-US" sz="1600" dirty="0"/>
            </a:br>
            <a:r>
              <a:rPr lang="en-US" sz="1600" dirty="0"/>
              <a:t>And that's when I met you, yeah</a:t>
            </a:r>
            <a:endParaRPr lang="el-GR" sz="1600" dirty="0"/>
          </a:p>
          <a:p>
            <a:pPr>
              <a:buNone/>
            </a:pPr>
            <a:endParaRPr lang="el-GR" sz="1600" dirty="0">
              <a:latin typeface="Times New Roman" pitchFamily="18" charset="0"/>
              <a:cs typeface="Times New Roman" pitchFamily="18" charset="0"/>
            </a:endParaRPr>
          </a:p>
          <a:p>
            <a:pPr>
              <a:buNone/>
            </a:pPr>
            <a:endParaRPr lang="el-GR" sz="1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3">
                <a:lumMod val="40000"/>
                <a:lumOff val="60000"/>
              </a:scheme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3 - Θέση περιεχομένου"/>
          <p:cNvSpPr>
            <a:spLocks noGrp="1"/>
          </p:cNvSpPr>
          <p:nvPr>
            <p:ph idx="1"/>
          </p:nvPr>
        </p:nvSpPr>
        <p:spPr>
          <a:xfrm>
            <a:off x="395536" y="188640"/>
            <a:ext cx="8229600" cy="6453336"/>
          </a:xfrm>
        </p:spPr>
        <p:txBody>
          <a:bodyPr>
            <a:noAutofit/>
          </a:bodyPr>
          <a:lstStyle/>
          <a:p>
            <a:pPr>
              <a:buNone/>
            </a:pPr>
            <a:r>
              <a:rPr lang="en-US" sz="1600" dirty="0">
                <a:latin typeface="Times New Roman" pitchFamily="18" charset="0"/>
                <a:cs typeface="Times New Roman" pitchFamily="18" charset="0"/>
              </a:rPr>
              <a:t>………….. on your mama's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You told me that you'd wait forever</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Oh, and when you ……….. my hand</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I ……….that it was ……….or never</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Those ……….the best days of my ……….</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Oh, yeah</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Back in the summer of '69, oh</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hlinkClick r:id="rId2"/>
              </a:rPr>
              <a:t>Man, we were </a:t>
            </a:r>
            <a:r>
              <a:rPr lang="en-US" sz="1600" dirty="0" err="1">
                <a:latin typeface="Times New Roman" pitchFamily="18" charset="0"/>
                <a:cs typeface="Times New Roman" pitchFamily="18" charset="0"/>
                <a:hlinkClick r:id="rId2"/>
              </a:rPr>
              <a:t>killin</a:t>
            </a:r>
            <a:r>
              <a:rPr lang="en-US" sz="1600" dirty="0">
                <a:latin typeface="Times New Roman" pitchFamily="18" charset="0"/>
                <a:cs typeface="Times New Roman" pitchFamily="18" charset="0"/>
                <a:hlinkClick r:id="rId2"/>
              </a:rPr>
              <a:t>' time</a:t>
            </a:r>
            <a:br>
              <a:rPr lang="en-US" sz="1600" dirty="0">
                <a:latin typeface="Times New Roman" pitchFamily="18" charset="0"/>
                <a:cs typeface="Times New Roman" pitchFamily="18" charset="0"/>
                <a:hlinkClick r:id="rId2"/>
              </a:rPr>
            </a:br>
            <a:r>
              <a:rPr lang="en-US" sz="1600" dirty="0">
                <a:latin typeface="Times New Roman" pitchFamily="18" charset="0"/>
                <a:cs typeface="Times New Roman" pitchFamily="18" charset="0"/>
                <a:hlinkClick r:id="rId2"/>
              </a:rPr>
              <a:t>We were …………and…………. </a:t>
            </a:r>
            <a:br>
              <a:rPr lang="en-US" sz="1600" dirty="0">
                <a:latin typeface="Times New Roman" pitchFamily="18" charset="0"/>
                <a:cs typeface="Times New Roman" pitchFamily="18" charset="0"/>
                <a:hlinkClick r:id="rId2"/>
              </a:rPr>
            </a:br>
            <a:r>
              <a:rPr lang="en-US" sz="1600" dirty="0">
                <a:latin typeface="Times New Roman" pitchFamily="18" charset="0"/>
                <a:cs typeface="Times New Roman" pitchFamily="18" charset="0"/>
                <a:hlinkClick r:id="rId2"/>
              </a:rPr>
              <a:t>We needed to …………..</a:t>
            </a:r>
            <a:br>
              <a:rPr lang="en-US" sz="1600" dirty="0">
                <a:latin typeface="Times New Roman" pitchFamily="18" charset="0"/>
                <a:cs typeface="Times New Roman" pitchFamily="18" charset="0"/>
                <a:hlinkClick r:id="rId2"/>
              </a:rPr>
            </a:br>
            <a:r>
              <a:rPr lang="en-US" sz="1600" dirty="0">
                <a:latin typeface="Times New Roman" pitchFamily="18" charset="0"/>
                <a:cs typeface="Times New Roman" pitchFamily="18" charset="0"/>
                <a:hlinkClick r:id="rId2"/>
              </a:rPr>
              <a:t>I guess </a:t>
            </a:r>
            <a:r>
              <a:rPr lang="en-US" sz="1600" dirty="0" err="1">
                <a:latin typeface="Times New Roman" pitchFamily="18" charset="0"/>
                <a:cs typeface="Times New Roman" pitchFamily="18" charset="0"/>
                <a:hlinkClick r:id="rId2"/>
              </a:rPr>
              <a:t>nothin</a:t>
            </a:r>
            <a:r>
              <a:rPr lang="en-US" sz="1600" dirty="0">
                <a:latin typeface="Times New Roman" pitchFamily="18" charset="0"/>
                <a:cs typeface="Times New Roman" pitchFamily="18" charset="0"/>
                <a:hlinkClick r:id="rId2"/>
              </a:rPr>
              <a:t>' can ………forever</a:t>
            </a:r>
            <a:br>
              <a:rPr lang="en-US" sz="1600" dirty="0">
                <a:latin typeface="Times New Roman" pitchFamily="18" charset="0"/>
                <a:cs typeface="Times New Roman" pitchFamily="18" charset="0"/>
                <a:hlinkClick r:id="rId2"/>
              </a:rPr>
            </a:br>
            <a:r>
              <a:rPr lang="en-US" sz="1600" dirty="0">
                <a:latin typeface="Times New Roman" pitchFamily="18" charset="0"/>
                <a:cs typeface="Times New Roman" pitchFamily="18" charset="0"/>
                <a:hlinkClick r:id="rId2"/>
              </a:rPr>
              <a:t>Forever, no...</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Yeah!</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And now the times are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Look at everything that's ……….and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Sometimes when I play that old six string</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I think about </a:t>
            </a:r>
            <a:r>
              <a:rPr lang="en-US" sz="1600" dirty="0" err="1">
                <a:latin typeface="Times New Roman" pitchFamily="18" charset="0"/>
                <a:cs typeface="Times New Roman" pitchFamily="18" charset="0"/>
              </a:rPr>
              <a:t>ya</a:t>
            </a:r>
            <a:r>
              <a:rPr lang="en-US" sz="1600" dirty="0">
                <a:latin typeface="Times New Roman" pitchFamily="18" charset="0"/>
                <a:cs typeface="Times New Roman" pitchFamily="18" charset="0"/>
              </a:rPr>
              <a:t> 'n ……….what ……….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 on your mama's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You told me it would last forever</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Oh, the way you ……….my hand</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I ………..that it was ………..or never</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Those were the best days of my ………</a:t>
            </a:r>
            <a:br>
              <a:rPr lang="en-US" sz="1600" dirty="0">
                <a:latin typeface="Times New Roman" pitchFamily="18" charset="0"/>
                <a:cs typeface="Times New Roman" pitchFamily="18" charset="0"/>
              </a:rPr>
            </a:b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Oh yeah</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Back in the summer of '69, oh</a:t>
            </a:r>
            <a:endParaRPr lang="el-GR"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a:t>
            </a:r>
            <a:endParaRPr lang="el-GR" sz="1600" dirty="0">
              <a:latin typeface="Times New Roman" pitchFamily="18" charset="0"/>
              <a:cs typeface="Times New Roman" pitchFamily="18" charset="0"/>
            </a:endParaRPr>
          </a:p>
          <a:p>
            <a:pPr>
              <a:buNone/>
            </a:pPr>
            <a:endParaRPr lang="el-GR" sz="16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1546</Words>
  <Application>Microsoft Office PowerPoint</Application>
  <PresentationFormat>Προβολή στην οθόνη (4:3)</PresentationFormat>
  <Paragraphs>136</Paragraphs>
  <Slides>14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14</vt:i4>
      </vt:variant>
    </vt:vector>
  </HeadingPairs>
  <TitlesOfParts>
    <vt:vector size="18" baseType="lpstr">
      <vt:lpstr>Arial</vt:lpstr>
      <vt:lpstr>Calibri</vt:lpstr>
      <vt:lpstr>Times New Roman</vt:lpstr>
      <vt:lpstr>Θέμα του Office</vt:lpstr>
      <vt:lpstr>MUSIC: A MELODIC METHODOLOGY INTO  TEACHING AND LEARNING </vt:lpstr>
      <vt:lpstr>Teaching through songs</vt:lpstr>
      <vt:lpstr>SONG 1 1.Listening Task:  Listen to the following song and try to fill in the missing words. </vt:lpstr>
      <vt:lpstr>Παρουσίαση του PowerPoint</vt:lpstr>
      <vt:lpstr>Παρουσίαση του PowerPoint</vt:lpstr>
      <vt:lpstr>Παρουσίαση του PowerPoint</vt:lpstr>
      <vt:lpstr>Παρουσίαση του PowerPoint</vt:lpstr>
      <vt:lpstr>SONG 2 1.Listening Task:  Listen to the following song and try to fill in the missing words.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MUSIC: A MELODIC METHODOLOGY INTO  TEACHING AND LEARNING </dc:title>
  <dc:creator>Χρήστης των Windows</dc:creator>
  <cp:lastModifiedBy>Aris Limpikis</cp:lastModifiedBy>
  <cp:revision>7</cp:revision>
  <dcterms:created xsi:type="dcterms:W3CDTF">2019-11-05T18:59:52Z</dcterms:created>
  <dcterms:modified xsi:type="dcterms:W3CDTF">2021-10-23T15:50:44Z</dcterms:modified>
</cp:coreProperties>
</file>