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11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 showComments="0">
  <p:normalViewPr horzBarState="maximized">
    <p:restoredLeft sz="15594" autoAdjust="0"/>
    <p:restoredTop sz="99210" autoAdjust="0"/>
  </p:normalViewPr>
  <p:slideViewPr>
    <p:cSldViewPr snapToGrid="0">
      <p:cViewPr>
        <p:scale>
          <a:sx n="103" d="100"/>
          <a:sy n="103" d="100"/>
        </p:scale>
        <p:origin x="-38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08121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5932170" y="4323845"/>
            <a:ext cx="229742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914400" y="4323846"/>
            <a:ext cx="48806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057900" y="1430867"/>
            <a:ext cx="21717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>
            <a:spLocks noGrp="1"/>
          </p:cNvSpPr>
          <p:nvPr>
            <p:ph type="pic" idx="2"/>
          </p:nvPr>
        </p:nvSpPr>
        <p:spPr>
          <a:xfrm>
            <a:off x="594355" y="977035"/>
            <a:ext cx="7950260" cy="340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>
            <a:off x="594360" y="5516716"/>
            <a:ext cx="7955280" cy="746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y descripción">
  <p:cSld name="Título y descripció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>
            <a:off x="685800" y="3649134"/>
            <a:ext cx="7772400" cy="1330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ita con descripción">
  <p:cSld name="Cita con descripció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3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977899" y="3509768"/>
            <a:ext cx="7194552" cy="444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685800" y="4174597"/>
            <a:ext cx="7778752" cy="821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594360" y="379438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  <p:sp>
        <p:nvSpPr>
          <p:cNvPr id="93" name="Google Shape;93;p13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Century Gothic"/>
              <a:buNone/>
            </a:pPr>
            <a:r>
              <a:rPr lang="es-ES" sz="8000" b="0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jeta de nombre">
  <p:cSld name="Tarjeta de nombr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685792" y="3648316"/>
            <a:ext cx="7773608" cy="99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5562176" y="378884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ftr" idx="11"/>
          </p:nvPr>
        </p:nvSpPr>
        <p:spPr>
          <a:xfrm>
            <a:off x="594360" y="378884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body" idx="2"/>
          </p:nvPr>
        </p:nvSpPr>
        <p:spPr>
          <a:xfrm>
            <a:off x="59436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body" idx="3"/>
          </p:nvPr>
        </p:nvSpPr>
        <p:spPr>
          <a:xfrm>
            <a:off x="3302237" y="2201333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4"/>
          </p:nvPr>
        </p:nvSpPr>
        <p:spPr>
          <a:xfrm>
            <a:off x="3300781" y="2904068"/>
            <a:ext cx="2560320" cy="3359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body" idx="5"/>
          </p:nvPr>
        </p:nvSpPr>
        <p:spPr>
          <a:xfrm>
            <a:off x="5989319" y="2192866"/>
            <a:ext cx="2560320" cy="62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6"/>
          </p:nvPr>
        </p:nvSpPr>
        <p:spPr>
          <a:xfrm>
            <a:off x="5989320" y="2904564"/>
            <a:ext cx="2560320" cy="3359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6"/>
          <p:cNvSpPr>
            <a:spLocks noGrp="1"/>
          </p:cNvSpPr>
          <p:nvPr>
            <p:ph type="pic" idx="2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3"/>
          </p:nvPr>
        </p:nvSpPr>
        <p:spPr>
          <a:xfrm>
            <a:off x="594360" y="4796103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body" idx="4"/>
          </p:nvPr>
        </p:nvSpPr>
        <p:spPr>
          <a:xfrm>
            <a:off x="3291873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9" name="Google Shape;119;p16"/>
          <p:cNvSpPr>
            <a:spLocks noGrp="1"/>
          </p:cNvSpPr>
          <p:nvPr>
            <p:ph type="pic" idx="5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body" idx="6"/>
          </p:nvPr>
        </p:nvSpPr>
        <p:spPr>
          <a:xfrm>
            <a:off x="3290858" y="4796102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body" idx="7"/>
          </p:nvPr>
        </p:nvSpPr>
        <p:spPr>
          <a:xfrm>
            <a:off x="5993365" y="4113340"/>
            <a:ext cx="2560320" cy="68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16"/>
          <p:cNvSpPr>
            <a:spLocks noGrp="1"/>
          </p:cNvSpPr>
          <p:nvPr>
            <p:ph type="pic" idx="8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body" idx="9"/>
          </p:nvPr>
        </p:nvSpPr>
        <p:spPr>
          <a:xfrm>
            <a:off x="5993272" y="4796100"/>
            <a:ext cx="2560320" cy="1467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6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 rot="5400000">
            <a:off x="2537460" y="251460"/>
            <a:ext cx="4069080" cy="795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8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 rot="5400000">
            <a:off x="5653777" y="2099995"/>
            <a:ext cx="4248675" cy="1543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 rot="5400000">
            <a:off x="1608512" y="-268025"/>
            <a:ext cx="4249732" cy="627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 descr="C2-HD-BTM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995862"/>
            <a:ext cx="9144000" cy="18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 sz="22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5562176" y="381001"/>
            <a:ext cx="218313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594360" y="381001"/>
            <a:ext cx="483065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7882466" y="381001"/>
            <a:ext cx="667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3910579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2"/>
          </p:nvPr>
        </p:nvSpPr>
        <p:spPr>
          <a:xfrm>
            <a:off x="4642099" y="2194560"/>
            <a:ext cx="390754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2"/>
          </p:nvPr>
        </p:nvSpPr>
        <p:spPr>
          <a:xfrm>
            <a:off x="594359" y="3132667"/>
            <a:ext cx="3910579" cy="313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3"/>
          </p:nvPr>
        </p:nvSpPr>
        <p:spPr>
          <a:xfrm>
            <a:off x="4869018" y="2183802"/>
            <a:ext cx="368062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4"/>
          </p:nvPr>
        </p:nvSpPr>
        <p:spPr>
          <a:xfrm>
            <a:off x="4642098" y="3132667"/>
            <a:ext cx="3907541" cy="31309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1"/>
          </p:nvPr>
        </p:nvSpPr>
        <p:spPr>
          <a:xfrm>
            <a:off x="3886200" y="746760"/>
            <a:ext cx="4663440" cy="5516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2"/>
          </p:nvPr>
        </p:nvSpPr>
        <p:spPr>
          <a:xfrm>
            <a:off x="594360" y="3124200"/>
            <a:ext cx="3086100" cy="31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>
            <a:spLocks noGrp="1"/>
          </p:cNvSpPr>
          <p:nvPr>
            <p:ph type="pic" idx="2"/>
          </p:nvPr>
        </p:nvSpPr>
        <p:spPr>
          <a:xfrm>
            <a:off x="4877524" y="751242"/>
            <a:ext cx="3674234" cy="5512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594360" y="3124200"/>
            <a:ext cx="4075730" cy="313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2-HD-TOP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0"/>
            <a:ext cx="9144000" cy="1081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entury Gothic"/>
              <a:buNone/>
              <a:defRPr sz="4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678131" y="1486744"/>
            <a:ext cx="3353673" cy="1754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‘</a:t>
            </a:r>
            <a:r>
              <a:rPr lang="es-ES_tradnl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Friendship</a:t>
            </a:r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s-ES_tradnl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through</a:t>
            </a:r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s-ES_tradnl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music</a:t>
            </a:r>
            <a:r>
              <a:rPr lang="es-ES_tradnl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’ </a:t>
            </a:r>
            <a:endParaRPr lang="es-E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68160" y="4403133"/>
            <a:ext cx="4213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latin typeface="Times New Roman"/>
                <a:ea typeface="Times New Roman"/>
                <a:cs typeface="Times New Roman"/>
                <a:sym typeface="Times New Roman"/>
              </a:rPr>
              <a:t>SONG </a:t>
            </a:r>
            <a:r>
              <a:rPr lang="es-ES" sz="18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2:</a:t>
            </a:r>
            <a:r>
              <a:rPr lang="es-ES" sz="1800" b="1" dirty="0" smtClean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 </a:t>
            </a:r>
            <a:r>
              <a:rPr lang="es-ES" sz="1800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sz="1800" dirty="0">
              <a:solidFill>
                <a:srgbClr val="F63892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472131" y="4791530"/>
            <a:ext cx="1820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i="1" dirty="0" smtClean="0">
                <a:latin typeface="Times New Roman"/>
                <a:cs typeface="Times New Roman"/>
              </a:rPr>
              <a:t>The </a:t>
            </a:r>
            <a:r>
              <a:rPr lang="es-ES" sz="2000" i="1" dirty="0" err="1" smtClean="0">
                <a:latin typeface="Times New Roman"/>
                <a:cs typeface="Times New Roman"/>
              </a:rPr>
              <a:t>Rembrands</a:t>
            </a:r>
            <a:endParaRPr lang="es-ES" sz="2000" dirty="0"/>
          </a:p>
        </p:txBody>
      </p:sp>
      <p:pic>
        <p:nvPicPr>
          <p:cNvPr id="10" name="Google Shape;147;p19" descr="Imagen relacionada"/>
          <p:cNvPicPr preferRelativeResize="0"/>
          <p:nvPr/>
        </p:nvPicPr>
        <p:blipFill rotWithShape="1">
          <a:blip r:embed="rId2">
            <a:alphaModFix/>
          </a:blip>
          <a:srcRect t="3592" b="9041"/>
          <a:stretch/>
        </p:blipFill>
        <p:spPr>
          <a:xfrm>
            <a:off x="4672950" y="886660"/>
            <a:ext cx="3834532" cy="50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/>
          <p:cNvSpPr/>
          <p:nvPr/>
        </p:nvSpPr>
        <p:spPr>
          <a:xfrm>
            <a:off x="357561" y="3386072"/>
            <a:ext cx="393316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Analysis of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songs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by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using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seven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teaching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s-ES_tradnl" sz="2400" b="1" dirty="0" err="1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techniques</a:t>
            </a:r>
            <a:r>
              <a:rPr lang="es-ES_tradnl" sz="2400" b="1" dirty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/>
                <a:cs typeface="Times New Roman"/>
              </a:rPr>
              <a:t> .</a:t>
            </a:r>
            <a:endParaRPr lang="es-ES" sz="2400" b="1" dirty="0">
              <a:ln>
                <a:prstDash val="solid"/>
              </a:ln>
              <a:solidFill>
                <a:schemeClr val="tx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1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/>
          <p:nvPr/>
        </p:nvSpPr>
        <p:spPr>
          <a:xfrm>
            <a:off x="1449088" y="878281"/>
            <a:ext cx="72929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BRAINSTORMING: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Asking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about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sp>
        <p:nvSpPr>
          <p:cNvPr id="154" name="Google Shape;154;p20"/>
          <p:cNvSpPr txBox="1"/>
          <p:nvPr/>
        </p:nvSpPr>
        <p:spPr>
          <a:xfrm>
            <a:off x="726236" y="1619481"/>
            <a:ext cx="751653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case,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title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so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ask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following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</p:txBody>
      </p:sp>
      <p:sp>
        <p:nvSpPr>
          <p:cNvPr id="156" name="Google Shape;156;p20"/>
          <p:cNvSpPr txBox="1"/>
          <p:nvPr/>
        </p:nvSpPr>
        <p:spPr>
          <a:xfrm>
            <a:off x="964156" y="2322679"/>
            <a:ext cx="2582986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THINK THE SONG IS ABOUT?</a:t>
            </a:r>
            <a:endParaRPr dirty="0"/>
          </a:p>
        </p:txBody>
      </p:sp>
      <p:sp>
        <p:nvSpPr>
          <p:cNvPr id="157" name="Google Shape;157;p20"/>
          <p:cNvSpPr txBox="1"/>
          <p:nvPr/>
        </p:nvSpPr>
        <p:spPr>
          <a:xfrm>
            <a:off x="1440105" y="3630154"/>
            <a:ext cx="770389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WHOM WOULD YOU SAY “I´LL BE THERE FOR YOU” TO?</a:t>
            </a:r>
            <a:endParaRPr dirty="0"/>
          </a:p>
        </p:txBody>
      </p:sp>
      <p:sp>
        <p:nvSpPr>
          <p:cNvPr id="158" name="Google Shape;158;p20"/>
          <p:cNvSpPr txBox="1"/>
          <p:nvPr/>
        </p:nvSpPr>
        <p:spPr>
          <a:xfrm>
            <a:off x="5643468" y="2273363"/>
            <a:ext cx="288288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THINK THE WORD “THERE” REFERS TO IN THE TITLE?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0" name="Google Shape;160;p20" descr="Resultado de imagen de INTERROGACIÓN ICO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6002" y="2084311"/>
            <a:ext cx="2283505" cy="154041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uadroTexto 13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 smtClean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69587" y="1253158"/>
            <a:ext cx="3316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ea typeface="Times New Roman"/>
                <a:cs typeface="Times New Roman"/>
                <a:sym typeface="Times New Roman"/>
              </a:rPr>
              <a:t>SONG 2:</a:t>
            </a:r>
            <a:r>
              <a:rPr lang="es-ES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s-ES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dirty="0">
              <a:solidFill>
                <a:srgbClr val="F63892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904198" y="5863487"/>
            <a:ext cx="733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 </a:t>
            </a:r>
            <a:r>
              <a:rPr lang="es-ES" dirty="0" err="1" smtClean="0">
                <a:latin typeface="Times New Roman"/>
                <a:cs typeface="Times New Roman"/>
              </a:rPr>
              <a:t>Such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questions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trigger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initial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discussion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smtClean="0">
                <a:latin typeface="Times New Roman"/>
                <a:cs typeface="Times New Roman"/>
              </a:rPr>
              <a:t>so </a:t>
            </a:r>
            <a:r>
              <a:rPr lang="es-ES" dirty="0" err="1" smtClean="0">
                <a:latin typeface="Times New Roman"/>
                <a:cs typeface="Times New Roman"/>
              </a:rPr>
              <a:t>students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together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get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feedback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from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each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other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their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thoughts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before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initial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listening</a:t>
            </a:r>
            <a:r>
              <a:rPr lang="es-ES" dirty="0"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0377" y="4043909"/>
            <a:ext cx="2503041" cy="16686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918" y="4002735"/>
            <a:ext cx="2831491" cy="17055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864" y="4002210"/>
            <a:ext cx="2564572" cy="17430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/>
          <p:nvPr/>
        </p:nvSpPr>
        <p:spPr>
          <a:xfrm>
            <a:off x="1675443" y="777835"/>
            <a:ext cx="75935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SOUND DISCRIMINATION - LISTENING without lyrics</a:t>
            </a:r>
            <a:endParaRPr sz="1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534045" y="1919882"/>
            <a:ext cx="8109061" cy="2031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song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distinguish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rhymes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middle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verses and at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end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them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18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2649006" y="4291563"/>
            <a:ext cx="3910383" cy="1022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/>
            <a:r>
              <a:rPr lang="es-ES" sz="1800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s-ES" i="1" dirty="0">
                <a:latin typeface="Times New Roman"/>
                <a:cs typeface="Times New Roman"/>
              </a:rPr>
              <a:t>So no </a:t>
            </a:r>
            <a:r>
              <a:rPr lang="es-ES" i="1" dirty="0" err="1">
                <a:latin typeface="Times New Roman"/>
                <a:cs typeface="Times New Roman"/>
              </a:rPr>
              <a:t>one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told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life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was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gonna</a:t>
            </a:r>
            <a:r>
              <a:rPr lang="es-ES" i="1" dirty="0">
                <a:latin typeface="Times New Roman"/>
                <a:cs typeface="Times New Roman"/>
              </a:rPr>
              <a:t> be </a:t>
            </a:r>
            <a:r>
              <a:rPr lang="es-ES" i="1" dirty="0" err="1">
                <a:latin typeface="Times New Roman"/>
                <a:cs typeface="Times New Roman"/>
              </a:rPr>
              <a:t>this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way</a:t>
            </a:r>
            <a:endParaRPr lang="es-ES" b="1" i="1" dirty="0">
              <a:latin typeface="Times New Roman"/>
              <a:cs typeface="Times New Roman"/>
            </a:endParaRPr>
          </a:p>
          <a:p>
            <a:pPr algn="just"/>
            <a:r>
              <a:rPr lang="es-ES" i="1" dirty="0" smtClean="0">
                <a:latin typeface="Times New Roman"/>
                <a:cs typeface="Times New Roman"/>
              </a:rPr>
              <a:t>   </a:t>
            </a:r>
            <a:r>
              <a:rPr lang="es-ES" i="1" dirty="0" err="1" smtClean="0">
                <a:latin typeface="Times New Roman"/>
                <a:cs typeface="Times New Roman"/>
              </a:rPr>
              <a:t>Your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job's</a:t>
            </a:r>
            <a:r>
              <a:rPr lang="es-ES" i="1" dirty="0">
                <a:latin typeface="Times New Roman"/>
                <a:cs typeface="Times New Roman"/>
              </a:rPr>
              <a:t> a </a:t>
            </a:r>
            <a:r>
              <a:rPr lang="es-ES" b="1" i="1" dirty="0" err="1">
                <a:latin typeface="Times New Roman"/>
                <a:cs typeface="Times New Roman"/>
              </a:rPr>
              <a:t>joke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r>
              <a:rPr lang="es-ES" i="1" dirty="0" err="1">
                <a:latin typeface="Times New Roman"/>
                <a:cs typeface="Times New Roman"/>
              </a:rPr>
              <a:t>you're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broke</a:t>
            </a:r>
            <a:endParaRPr lang="es-ES" b="1" i="1" dirty="0">
              <a:latin typeface="Times New Roman"/>
              <a:cs typeface="Times New Roman"/>
            </a:endParaRPr>
          </a:p>
          <a:p>
            <a:pPr algn="just"/>
            <a:r>
              <a:rPr lang="es-ES" i="1" dirty="0" smtClean="0">
                <a:latin typeface="Times New Roman"/>
                <a:cs typeface="Times New Roman"/>
              </a:rPr>
              <a:t>   </a:t>
            </a:r>
            <a:r>
              <a:rPr lang="es-ES" i="1" dirty="0" err="1" smtClean="0">
                <a:latin typeface="Times New Roman"/>
                <a:cs typeface="Times New Roman"/>
              </a:rPr>
              <a:t>Your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love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life's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smtClean="0">
                <a:latin typeface="Times New Roman"/>
                <a:cs typeface="Times New Roman"/>
              </a:rPr>
              <a:t>D.O.A</a:t>
            </a:r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3" name="Google Shape;173;p21"/>
          <p:cNvSpPr/>
          <p:nvPr/>
        </p:nvSpPr>
        <p:spPr>
          <a:xfrm>
            <a:off x="669567" y="5598435"/>
            <a:ext cx="4188326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s-ES" i="1" dirty="0">
                <a:latin typeface="Times New Roman"/>
                <a:cs typeface="Times New Roman"/>
              </a:rPr>
              <a:t>It's </a:t>
            </a:r>
            <a:r>
              <a:rPr lang="es-ES" i="1" dirty="0" err="1">
                <a:latin typeface="Times New Roman"/>
                <a:cs typeface="Times New Roman"/>
              </a:rPr>
              <a:t>like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you're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always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stuck</a:t>
            </a:r>
            <a:r>
              <a:rPr lang="es-ES" i="1" dirty="0">
                <a:latin typeface="Times New Roman"/>
                <a:cs typeface="Times New Roman"/>
              </a:rPr>
              <a:t> in </a:t>
            </a:r>
            <a:r>
              <a:rPr lang="es-ES" i="1" dirty="0" err="1">
                <a:latin typeface="Times New Roman"/>
                <a:cs typeface="Times New Roman"/>
              </a:rPr>
              <a:t>second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gear</a:t>
            </a:r>
            <a:endParaRPr lang="es-ES" b="1" i="1" dirty="0">
              <a:latin typeface="Times New Roman"/>
              <a:cs typeface="Times New Roman"/>
            </a:endParaRPr>
          </a:p>
          <a:p>
            <a:r>
              <a:rPr lang="es-ES" i="1" dirty="0" smtClean="0">
                <a:latin typeface="Times New Roman"/>
                <a:cs typeface="Times New Roman"/>
              </a:rPr>
              <a:t>  </a:t>
            </a:r>
            <a:r>
              <a:rPr lang="es-ES" i="1" dirty="0" err="1" smtClean="0">
                <a:latin typeface="Times New Roman"/>
                <a:cs typeface="Times New Roman"/>
              </a:rPr>
              <a:t>When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hasn't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been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day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week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month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 smtClean="0">
                <a:latin typeface="Times New Roman"/>
                <a:cs typeface="Times New Roman"/>
              </a:rPr>
              <a:t>  </a:t>
            </a:r>
            <a:r>
              <a:rPr lang="es-ES" i="1" dirty="0" err="1" smtClean="0">
                <a:latin typeface="Times New Roman"/>
                <a:cs typeface="Times New Roman"/>
              </a:rPr>
              <a:t>Or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even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year</a:t>
            </a:r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i="1" dirty="0">
              <a:latin typeface="Times New Roman"/>
              <a:cs typeface="Times New Roman"/>
            </a:endParaRPr>
          </a:p>
        </p:txBody>
      </p:sp>
      <p:sp>
        <p:nvSpPr>
          <p:cNvPr id="174" name="Google Shape;174;p21"/>
          <p:cNvSpPr/>
          <p:nvPr/>
        </p:nvSpPr>
        <p:spPr>
          <a:xfrm>
            <a:off x="641144" y="2428811"/>
            <a:ext cx="7360820" cy="1190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before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listening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song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give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verses,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</a:p>
        </p:txBody>
      </p:sp>
      <p:pic>
        <p:nvPicPr>
          <p:cNvPr id="175" name="Google Shape;175;p21" descr="Resultado de imagen de oido ico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9810" y="4161784"/>
            <a:ext cx="918566" cy="105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1" descr="Resultado de imagen de musica icon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19079" y="2746162"/>
            <a:ext cx="1511861" cy="15118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adroTexto 10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2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95609" y="1290145"/>
            <a:ext cx="3316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ea typeface="Times New Roman"/>
                <a:cs typeface="Times New Roman"/>
                <a:sym typeface="Times New Roman"/>
              </a:rPr>
              <a:t>SONG 2:</a:t>
            </a:r>
            <a:r>
              <a:rPr lang="es-ES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s-ES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dirty="0">
              <a:solidFill>
                <a:srgbClr val="F63892"/>
              </a:solidFill>
            </a:endParaRPr>
          </a:p>
        </p:txBody>
      </p:sp>
      <p:sp>
        <p:nvSpPr>
          <p:cNvPr id="19" name="Google Shape;173;p21"/>
          <p:cNvSpPr/>
          <p:nvPr/>
        </p:nvSpPr>
        <p:spPr>
          <a:xfrm>
            <a:off x="5523698" y="5627545"/>
            <a:ext cx="2996113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“You're </a:t>
            </a:r>
            <a:r>
              <a:rPr lang="es-ES" i="1" dirty="0" err="1">
                <a:latin typeface="Times New Roman"/>
                <a:cs typeface="Times New Roman"/>
              </a:rPr>
              <a:t>still</a:t>
            </a:r>
            <a:r>
              <a:rPr lang="es-ES" i="1" dirty="0">
                <a:latin typeface="Times New Roman"/>
                <a:cs typeface="Times New Roman"/>
              </a:rPr>
              <a:t> in </a:t>
            </a:r>
            <a:r>
              <a:rPr lang="es-ES" i="1" dirty="0" err="1">
                <a:latin typeface="Times New Roman"/>
                <a:cs typeface="Times New Roman"/>
              </a:rPr>
              <a:t>bed</a:t>
            </a:r>
            <a:r>
              <a:rPr lang="es-ES" i="1" dirty="0">
                <a:latin typeface="Times New Roman"/>
                <a:cs typeface="Times New Roman"/>
              </a:rPr>
              <a:t> at ten </a:t>
            </a:r>
          </a:p>
          <a:p>
            <a:r>
              <a:rPr lang="es-ES" i="1" dirty="0" smtClean="0">
                <a:latin typeface="Times New Roman"/>
                <a:cs typeface="Times New Roman"/>
              </a:rPr>
              <a:t>  And </a:t>
            </a:r>
            <a:r>
              <a:rPr lang="es-ES" i="1" dirty="0" err="1">
                <a:latin typeface="Times New Roman"/>
                <a:cs typeface="Times New Roman"/>
              </a:rPr>
              <a:t>work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began</a:t>
            </a:r>
            <a:r>
              <a:rPr lang="es-ES" i="1" dirty="0">
                <a:latin typeface="Times New Roman"/>
                <a:cs typeface="Times New Roman"/>
              </a:rPr>
              <a:t> at </a:t>
            </a:r>
            <a:r>
              <a:rPr lang="es-ES" b="1" i="1" dirty="0" err="1">
                <a:latin typeface="Times New Roman"/>
                <a:cs typeface="Times New Roman"/>
              </a:rPr>
              <a:t>eight</a:t>
            </a:r>
            <a:endParaRPr lang="es-ES" b="1" i="1" dirty="0">
              <a:latin typeface="Times New Roman"/>
              <a:cs typeface="Times New Roman"/>
            </a:endParaRPr>
          </a:p>
          <a:p>
            <a:r>
              <a:rPr lang="es-ES" i="1" dirty="0" smtClean="0">
                <a:latin typeface="Times New Roman"/>
                <a:cs typeface="Times New Roman"/>
              </a:rPr>
              <a:t>  </a:t>
            </a:r>
            <a:r>
              <a:rPr lang="es-ES" i="1" dirty="0" err="1" smtClean="0">
                <a:latin typeface="Times New Roman"/>
                <a:cs typeface="Times New Roman"/>
              </a:rPr>
              <a:t>You've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burned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breakfast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endParaRPr lang="es-ES" i="1" dirty="0" smtClean="0">
              <a:latin typeface="Times New Roman"/>
              <a:cs typeface="Times New Roman"/>
            </a:endParaRPr>
          </a:p>
          <a:p>
            <a:r>
              <a:rPr lang="es-ES" i="1" dirty="0" smtClean="0">
                <a:latin typeface="Times New Roman"/>
                <a:cs typeface="Times New Roman"/>
              </a:rPr>
              <a:t>  So </a:t>
            </a:r>
            <a:r>
              <a:rPr lang="es-ES" i="1" dirty="0" err="1">
                <a:latin typeface="Times New Roman"/>
                <a:cs typeface="Times New Roman"/>
              </a:rPr>
              <a:t>far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</a:t>
            </a:r>
            <a:r>
              <a:rPr lang="es-ES" i="1" dirty="0" err="1" smtClean="0">
                <a:latin typeface="Times New Roman"/>
                <a:cs typeface="Times New Roman"/>
              </a:rPr>
              <a:t>hings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>
                <a:latin typeface="Times New Roman"/>
                <a:cs typeface="Times New Roman"/>
              </a:rPr>
              <a:t>are </a:t>
            </a:r>
            <a:r>
              <a:rPr lang="es-ES" i="1" dirty="0" err="1">
                <a:latin typeface="Times New Roman"/>
                <a:cs typeface="Times New Roman"/>
              </a:rPr>
              <a:t>going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 smtClean="0">
                <a:latin typeface="Times New Roman"/>
                <a:cs typeface="Times New Roman"/>
              </a:rPr>
              <a:t>great</a:t>
            </a:r>
            <a:r>
              <a:rPr lang="es-ES" i="1" dirty="0" smtClean="0">
                <a:latin typeface="Times New Roman"/>
                <a:cs typeface="Times New Roman"/>
              </a:rPr>
              <a:t>”</a:t>
            </a:r>
          </a:p>
          <a:p>
            <a:endParaRPr lang="es-ES" dirty="0">
              <a:latin typeface="Times New Roman"/>
              <a:cs typeface="Times New Roman"/>
            </a:endParaRPr>
          </a:p>
          <a:p>
            <a:endParaRPr dirty="0">
              <a:latin typeface="Times New Roman"/>
              <a:cs typeface="Times New Roman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1504221" y="2921970"/>
            <a:ext cx="1590529" cy="52322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</a:t>
            </a:r>
          </a:p>
          <a:p>
            <a:pPr marL="285750" lvl="0" indent="-285750">
              <a:buFontTx/>
              <a:buChar char="-"/>
            </a:pP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JOKE</a:t>
            </a:r>
            <a:endParaRPr lang="es-ES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154087" y="295779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FontTx/>
              <a:buChar char="-"/>
            </a:pP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GEAR</a:t>
            </a:r>
          </a:p>
          <a:p>
            <a:pPr marL="285750" lvl="0" indent="-285750">
              <a:buFontTx/>
              <a:buChar char="-"/>
            </a:pP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EIGHT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268891" y="3669640"/>
            <a:ext cx="706709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s-ES" dirty="0" smtClean="0">
                <a:latin typeface="Times New Roman"/>
                <a:cs typeface="Times New Roman"/>
              </a:rPr>
              <a:t> Once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students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know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theses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words</a:t>
            </a:r>
            <a:r>
              <a:rPr lang="es-ES" dirty="0" smtClean="0">
                <a:latin typeface="Times New Roman"/>
                <a:cs typeface="Times New Roman"/>
              </a:rPr>
              <a:t>, </a:t>
            </a:r>
            <a:r>
              <a:rPr lang="es-ES" dirty="0" err="1" smtClean="0">
                <a:latin typeface="Times New Roman"/>
                <a:cs typeface="Times New Roman"/>
              </a:rPr>
              <a:t>they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have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find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other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words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rhyming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them</a:t>
            </a:r>
            <a:r>
              <a:rPr lang="es-ES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4068795" y="1146596"/>
            <a:ext cx="441402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Times New Roman"/>
                <a:cs typeface="Times New Roman"/>
              </a:rPr>
              <a:t>Before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listening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you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give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three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four</a:t>
            </a:r>
            <a:r>
              <a:rPr lang="es-ES" dirty="0">
                <a:latin typeface="Times New Roman"/>
                <a:cs typeface="Times New Roman"/>
              </a:rPr>
              <a:t> </a:t>
            </a:r>
            <a:r>
              <a:rPr lang="es-ES" dirty="0" err="1">
                <a:latin typeface="Times New Roman"/>
                <a:cs typeface="Times New Roman"/>
              </a:rPr>
              <a:t>words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from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song</a:t>
            </a:r>
            <a:r>
              <a:rPr lang="es-ES" dirty="0">
                <a:latin typeface="Times New Roman"/>
                <a:cs typeface="Times New Roman"/>
              </a:rPr>
              <a:t> and </a:t>
            </a:r>
            <a:r>
              <a:rPr lang="es-ES" dirty="0" err="1">
                <a:latin typeface="Times New Roman"/>
                <a:cs typeface="Times New Roman"/>
              </a:rPr>
              <a:t>ask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them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listen </a:t>
            </a:r>
            <a:r>
              <a:rPr lang="es-ES" dirty="0" err="1">
                <a:latin typeface="Times New Roman"/>
                <a:cs typeface="Times New Roman"/>
              </a:rPr>
              <a:t>out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the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words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that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rhyme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them</a:t>
            </a:r>
            <a:r>
              <a:rPr lang="es-ES" dirty="0">
                <a:latin typeface="Times New Roman"/>
                <a:cs typeface="Times New Roman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  <p:bldP spid="173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2"/>
          <p:cNvSpPr/>
          <p:nvPr/>
        </p:nvSpPr>
        <p:spPr>
          <a:xfrm>
            <a:off x="1876036" y="823054"/>
            <a:ext cx="728516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WORDS IDENTIFICATION - LISTENING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without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lyrics</a:t>
            </a: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552095" y="1693616"/>
            <a:ext cx="7906065" cy="1240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a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gaps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 IN THE GAPS WITH THE FOLLOWING WORDS: 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began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warned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bed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</a:t>
            </a:r>
            <a:endParaRPr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Google Shape;185;p22"/>
          <p:cNvSpPr/>
          <p:nvPr/>
        </p:nvSpPr>
        <p:spPr>
          <a:xfrm>
            <a:off x="1464467" y="2512482"/>
            <a:ext cx="2887910" cy="1309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“You're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still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in________ at ten 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 at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eight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You've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burned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breakfast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</a:t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mother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___________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 smtClean="0">
                <a:latin typeface="Times New Roman"/>
                <a:cs typeface="Times New Roman"/>
              </a:rPr>
              <a:t>3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5323" y="1302474"/>
            <a:ext cx="3316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ea typeface="Times New Roman"/>
                <a:cs typeface="Times New Roman"/>
                <a:sym typeface="Times New Roman"/>
              </a:rPr>
              <a:t>SONG 2:</a:t>
            </a:r>
            <a:r>
              <a:rPr lang="es-ES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s-ES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dirty="0">
              <a:solidFill>
                <a:srgbClr val="F63892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542504" y="3871302"/>
            <a:ext cx="77676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Depending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´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level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also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gaps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activity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more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complicated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You can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take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out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part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lyrics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leave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spaces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blank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students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complete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themselves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591825" y="4648029"/>
            <a:ext cx="425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FILL IN THE GAPS WITH 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WORDS OR PHRASES:</a:t>
            </a:r>
            <a:endParaRPr lang="es-ES" dirty="0"/>
          </a:p>
        </p:txBody>
      </p:sp>
      <p:sp>
        <p:nvSpPr>
          <p:cNvPr id="13" name="Google Shape;185;p22"/>
          <p:cNvSpPr/>
          <p:nvPr/>
        </p:nvSpPr>
        <p:spPr>
          <a:xfrm>
            <a:off x="827768" y="5019718"/>
            <a:ext cx="6224810" cy="1309505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numCol="2" anchor="t" anchorCtr="0">
            <a:noAutofit/>
          </a:bodyPr>
          <a:lstStyle/>
          <a:p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s-ES" i="1" dirty="0">
                <a:latin typeface="Times New Roman"/>
                <a:cs typeface="Times New Roman"/>
              </a:rPr>
              <a:t>No </a:t>
            </a:r>
            <a:r>
              <a:rPr lang="es-ES" i="1" dirty="0" err="1">
                <a:latin typeface="Times New Roman"/>
                <a:cs typeface="Times New Roman"/>
              </a:rPr>
              <a:t>one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could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ever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_________me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>
                <a:latin typeface="Times New Roman"/>
                <a:cs typeface="Times New Roman"/>
              </a:rPr>
              <a:t>No </a:t>
            </a:r>
            <a:r>
              <a:rPr lang="es-ES" i="1" dirty="0" err="1">
                <a:latin typeface="Times New Roman"/>
                <a:cs typeface="Times New Roman"/>
              </a:rPr>
              <a:t>one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could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ever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__________me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 err="1">
                <a:latin typeface="Times New Roman"/>
                <a:cs typeface="Times New Roman"/>
              </a:rPr>
              <a:t>Seems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you're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_______________</a:t>
            </a:r>
          </a:p>
          <a:p>
            <a:r>
              <a:rPr lang="es-ES" i="1" dirty="0" err="1" smtClean="0">
                <a:latin typeface="Times New Roman"/>
                <a:cs typeface="Times New Roman"/>
              </a:rPr>
              <a:t>who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knows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</a:p>
          <a:p>
            <a:r>
              <a:rPr lang="es-ES" i="1" dirty="0" err="1">
                <a:latin typeface="Times New Roman"/>
                <a:cs typeface="Times New Roman"/>
              </a:rPr>
              <a:t>What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it's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_____________</a:t>
            </a:r>
            <a:r>
              <a:rPr lang="es-ES" i="1" dirty="0" err="1" smtClean="0">
                <a:latin typeface="Times New Roman"/>
                <a:cs typeface="Times New Roman"/>
              </a:rPr>
              <a:t>to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>
                <a:latin typeface="Times New Roman"/>
                <a:cs typeface="Times New Roman"/>
              </a:rPr>
              <a:t>be me</a:t>
            </a:r>
          </a:p>
          <a:p>
            <a:r>
              <a:rPr lang="es-ES" i="1" dirty="0" err="1">
                <a:latin typeface="Times New Roman"/>
                <a:cs typeface="Times New Roman"/>
              </a:rPr>
              <a:t>Someone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to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face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</a:t>
            </a:r>
            <a:r>
              <a:rPr lang="es-ES" i="1" dirty="0" err="1" smtClean="0">
                <a:latin typeface="Times New Roman"/>
                <a:cs typeface="Times New Roman"/>
              </a:rPr>
              <a:t>with</a:t>
            </a:r>
            <a:endParaRPr lang="es-ES" i="1" dirty="0" smtClean="0">
              <a:latin typeface="Times New Roman"/>
              <a:cs typeface="Times New Roman"/>
            </a:endParaRPr>
          </a:p>
          <a:p>
            <a:r>
              <a:rPr lang="es-ES" i="1" dirty="0" err="1" smtClean="0">
                <a:latin typeface="Times New Roman"/>
                <a:cs typeface="Times New Roman"/>
              </a:rPr>
              <a:t>Make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through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all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</a:t>
            </a:r>
            <a:r>
              <a:rPr lang="es-ES" i="1" dirty="0" err="1" smtClean="0">
                <a:latin typeface="Times New Roman"/>
                <a:cs typeface="Times New Roman"/>
              </a:rPr>
              <a:t>with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 err="1">
                <a:latin typeface="Times New Roman"/>
                <a:cs typeface="Times New Roman"/>
              </a:rPr>
              <a:t>Someone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I'll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always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_________</a:t>
            </a:r>
            <a:r>
              <a:rPr lang="es-ES" i="1" dirty="0" err="1" smtClean="0">
                <a:latin typeface="Times New Roman"/>
                <a:cs typeface="Times New Roman"/>
              </a:rPr>
              <a:t>with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 err="1">
                <a:latin typeface="Times New Roman"/>
                <a:cs typeface="Times New Roman"/>
              </a:rPr>
              <a:t>Even</a:t>
            </a:r>
            <a:r>
              <a:rPr lang="es-ES" i="1" dirty="0">
                <a:latin typeface="Times New Roman"/>
                <a:cs typeface="Times New Roman"/>
              </a:rPr>
              <a:t> at </a:t>
            </a:r>
            <a:r>
              <a:rPr lang="es-ES" i="1" dirty="0" smtClean="0">
                <a:latin typeface="Times New Roman"/>
                <a:cs typeface="Times New Roman"/>
              </a:rPr>
              <a:t>__________, </a:t>
            </a:r>
            <a:r>
              <a:rPr lang="es-ES" i="1" dirty="0" err="1">
                <a:latin typeface="Times New Roman"/>
                <a:cs typeface="Times New Roman"/>
              </a:rPr>
              <a:t>I'm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smtClean="0">
                <a:latin typeface="Times New Roman"/>
                <a:cs typeface="Times New Roman"/>
              </a:rPr>
              <a:t>________</a:t>
            </a:r>
            <a:r>
              <a:rPr lang="es-ES" i="1" dirty="0" err="1" smtClean="0">
                <a:latin typeface="Times New Roman"/>
                <a:cs typeface="Times New Roman"/>
              </a:rPr>
              <a:t>with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r>
              <a:rPr lang="es-ES" i="1" dirty="0" err="1" smtClean="0">
                <a:latin typeface="Times New Roman"/>
                <a:cs typeface="Times New Roman"/>
              </a:rPr>
              <a:t>yeah</a:t>
            </a:r>
            <a:r>
              <a:rPr lang="es-ES" i="1" dirty="0" smtClean="0">
                <a:latin typeface="Times New Roman"/>
                <a:cs typeface="Times New Roman"/>
              </a:rPr>
              <a:t>”</a:t>
            </a:r>
            <a:endParaRPr lang="es-ES" i="1" dirty="0">
              <a:latin typeface="Times New Roman"/>
              <a:cs typeface="Times New Roman"/>
            </a:endParaRPr>
          </a:p>
        </p:txBody>
      </p:sp>
      <p:pic>
        <p:nvPicPr>
          <p:cNvPr id="14" name="Google Shape;186;p22" descr="Resultado de imagen de completar icon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6542" y="5133311"/>
            <a:ext cx="1218394" cy="102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8902" r="420" b="17819"/>
          <a:stretch/>
        </p:blipFill>
        <p:spPr>
          <a:xfrm>
            <a:off x="4979973" y="2539772"/>
            <a:ext cx="2188224" cy="131920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22202" y="1306873"/>
            <a:ext cx="354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Times New Roman"/>
                <a:cs typeface="Times New Roman"/>
              </a:rPr>
              <a:t>You can </a:t>
            </a:r>
            <a:r>
              <a:rPr lang="es-ES" dirty="0" err="1" smtClean="0">
                <a:latin typeface="Times New Roman"/>
                <a:cs typeface="Times New Roman"/>
              </a:rPr>
              <a:t>make</a:t>
            </a:r>
            <a:r>
              <a:rPr lang="es-ES" dirty="0" smtClean="0">
                <a:latin typeface="Times New Roman"/>
                <a:cs typeface="Times New Roman"/>
              </a:rPr>
              <a:t> a </a:t>
            </a:r>
            <a:r>
              <a:rPr lang="es-ES" b="1" dirty="0" err="1">
                <a:latin typeface="Times New Roman"/>
                <a:cs typeface="Times New Roman"/>
              </a:rPr>
              <a:t>lyric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worksheet</a:t>
            </a:r>
            <a:r>
              <a:rPr lang="es-ES" b="1" dirty="0">
                <a:latin typeface="Times New Roman"/>
                <a:cs typeface="Times New Roman"/>
              </a:rPr>
              <a:t> as a gap </a:t>
            </a:r>
            <a:r>
              <a:rPr lang="es-ES" b="1" dirty="0" err="1" smtClean="0">
                <a:latin typeface="Times New Roman"/>
                <a:cs typeface="Times New Roman"/>
              </a:rPr>
              <a:t>fill</a:t>
            </a:r>
            <a:r>
              <a:rPr lang="es-ES" dirty="0">
                <a:latin typeface="Times New Roman"/>
                <a:cs typeface="Times New Roman"/>
              </a:rPr>
              <a:t>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330310" y="2700049"/>
            <a:ext cx="6839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began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2712530" y="2490456"/>
            <a:ext cx="4842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bed</a:t>
            </a:r>
            <a:endParaRPr lang="es-ES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242707" y="3131563"/>
            <a:ext cx="5950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great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2613892" y="3378143"/>
            <a:ext cx="77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warned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0" animBg="1"/>
      <p:bldP spid="6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3"/>
          <p:cNvSpPr txBox="1"/>
          <p:nvPr/>
        </p:nvSpPr>
        <p:spPr>
          <a:xfrm>
            <a:off x="798689" y="920482"/>
            <a:ext cx="766992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READING and PRONOUNCIATION PRACTISE</a:t>
            </a:r>
            <a:r>
              <a:rPr lang="es-ES" sz="1800" i="1" smtClean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- </a:t>
            </a:r>
            <a:r>
              <a:rPr lang="es-ES" sz="1800" b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LISTENING with lyrics</a:t>
            </a:r>
            <a:endParaRPr sz="1800" b="1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487044" y="1884502"/>
            <a:ext cx="77829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are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fragments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song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s-ES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work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195" name="Google Shape;195;p23"/>
          <p:cNvSpPr txBox="1"/>
          <p:nvPr/>
        </p:nvSpPr>
        <p:spPr>
          <a:xfrm>
            <a:off x="689561" y="2395541"/>
            <a:ext cx="2688772" cy="156206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</a:t>
            </a:r>
            <a:r>
              <a:rPr lang="es-ES" i="1" dirty="0" err="1" smtClean="0">
                <a:latin typeface="Times New Roman"/>
                <a:cs typeface="Times New Roman"/>
              </a:rPr>
              <a:t>I'll</a:t>
            </a:r>
            <a:r>
              <a:rPr lang="es-ES" i="1" dirty="0" smtClean="0">
                <a:latin typeface="Times New Roman"/>
                <a:cs typeface="Times New Roman"/>
              </a:rPr>
              <a:t> </a:t>
            </a:r>
            <a:r>
              <a:rPr lang="es-ES" i="1" dirty="0">
                <a:latin typeface="Times New Roman"/>
                <a:cs typeface="Times New Roman"/>
              </a:rPr>
              <a:t>be </a:t>
            </a:r>
            <a:r>
              <a:rPr lang="es-ES" i="1" dirty="0" err="1">
                <a:latin typeface="Times New Roman"/>
                <a:cs typeface="Times New Roman"/>
              </a:rPr>
              <a:t>there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for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>
                <a:latin typeface="Times New Roman"/>
                <a:cs typeface="Times New Roman"/>
              </a:rPr>
              <a:t>(</a:t>
            </a:r>
            <a:r>
              <a:rPr lang="es-ES" i="1" dirty="0" err="1">
                <a:latin typeface="Times New Roman"/>
                <a:cs typeface="Times New Roman"/>
              </a:rPr>
              <a:t>When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</a:t>
            </a:r>
            <a:r>
              <a:rPr lang="es-ES" i="1" dirty="0">
                <a:latin typeface="Times New Roman"/>
                <a:cs typeface="Times New Roman"/>
              </a:rPr>
              <a:t> rain </a:t>
            </a:r>
            <a:r>
              <a:rPr lang="es-ES" i="1" dirty="0" err="1">
                <a:latin typeface="Times New Roman"/>
                <a:cs typeface="Times New Roman"/>
              </a:rPr>
              <a:t>starts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to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pour</a:t>
            </a:r>
            <a:r>
              <a:rPr lang="es-ES" i="1" dirty="0">
                <a:latin typeface="Times New Roman"/>
                <a:cs typeface="Times New Roman"/>
              </a:rPr>
              <a:t>)</a:t>
            </a:r>
          </a:p>
          <a:p>
            <a:r>
              <a:rPr lang="es-ES" i="1" dirty="0" err="1">
                <a:latin typeface="Times New Roman"/>
                <a:cs typeface="Times New Roman"/>
              </a:rPr>
              <a:t>I'll</a:t>
            </a:r>
            <a:r>
              <a:rPr lang="es-ES" i="1" dirty="0">
                <a:latin typeface="Times New Roman"/>
                <a:cs typeface="Times New Roman"/>
              </a:rPr>
              <a:t> be </a:t>
            </a:r>
            <a:r>
              <a:rPr lang="es-ES" i="1" dirty="0" err="1">
                <a:latin typeface="Times New Roman"/>
                <a:cs typeface="Times New Roman"/>
              </a:rPr>
              <a:t>there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for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>
                <a:latin typeface="Times New Roman"/>
                <a:cs typeface="Times New Roman"/>
              </a:rPr>
              <a:t>(</a:t>
            </a:r>
            <a:r>
              <a:rPr lang="es-ES" i="1" dirty="0" err="1">
                <a:latin typeface="Times New Roman"/>
                <a:cs typeface="Times New Roman"/>
              </a:rPr>
              <a:t>Like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I've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been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before</a:t>
            </a:r>
            <a:r>
              <a:rPr lang="es-ES" i="1" dirty="0">
                <a:latin typeface="Times New Roman"/>
                <a:cs typeface="Times New Roman"/>
              </a:rPr>
              <a:t>)</a:t>
            </a:r>
          </a:p>
          <a:p>
            <a:r>
              <a:rPr lang="es-ES" i="1" dirty="0" err="1">
                <a:latin typeface="Times New Roman"/>
                <a:cs typeface="Times New Roman"/>
              </a:rPr>
              <a:t>I'll</a:t>
            </a:r>
            <a:r>
              <a:rPr lang="es-ES" i="1" dirty="0">
                <a:latin typeface="Times New Roman"/>
                <a:cs typeface="Times New Roman"/>
              </a:rPr>
              <a:t> be </a:t>
            </a:r>
            <a:r>
              <a:rPr lang="es-ES" i="1" dirty="0" err="1">
                <a:latin typeface="Times New Roman"/>
                <a:cs typeface="Times New Roman"/>
              </a:rPr>
              <a:t>there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for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>
                <a:latin typeface="Times New Roman"/>
                <a:cs typeface="Times New Roman"/>
              </a:rPr>
              <a:t>('Cause </a:t>
            </a:r>
            <a:r>
              <a:rPr lang="es-ES" i="1" dirty="0" err="1">
                <a:latin typeface="Times New Roman"/>
                <a:cs typeface="Times New Roman"/>
              </a:rPr>
              <a:t>you're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there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for</a:t>
            </a:r>
            <a:r>
              <a:rPr lang="es-ES" i="1" dirty="0">
                <a:latin typeface="Times New Roman"/>
                <a:cs typeface="Times New Roman"/>
              </a:rPr>
              <a:t> me </a:t>
            </a:r>
            <a:r>
              <a:rPr lang="es-ES" i="1" dirty="0" err="1">
                <a:latin typeface="Times New Roman"/>
                <a:cs typeface="Times New Roman"/>
              </a:rPr>
              <a:t>too</a:t>
            </a:r>
            <a:r>
              <a:rPr lang="es-ES" i="1" dirty="0" smtClean="0">
                <a:latin typeface="Times New Roman"/>
                <a:cs typeface="Times New Roman"/>
              </a:rPr>
              <a:t>)”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6" name="Google Shape;196;p23" descr="Resultado de imagen de leer musica dibujo"/>
          <p:cNvPicPr preferRelativeResize="0"/>
          <p:nvPr/>
        </p:nvPicPr>
        <p:blipFill rotWithShape="1">
          <a:blip r:embed="rId3">
            <a:alphaModFix/>
          </a:blip>
          <a:srcRect b="8755"/>
          <a:stretch/>
        </p:blipFill>
        <p:spPr>
          <a:xfrm>
            <a:off x="3665693" y="4963906"/>
            <a:ext cx="1647599" cy="1543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3" descr="Resultado de imagen de gif mus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2928" y="4920032"/>
            <a:ext cx="3239670" cy="1749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3" descr="Resultado de imagen de gif music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1994" y="4846859"/>
            <a:ext cx="3770036" cy="183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4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4927" y="1462751"/>
            <a:ext cx="3316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ea typeface="Times New Roman"/>
                <a:cs typeface="Times New Roman"/>
                <a:sym typeface="Times New Roman"/>
              </a:rPr>
              <a:t>SONG 2:</a:t>
            </a:r>
            <a:r>
              <a:rPr lang="es-ES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s-ES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dirty="0">
              <a:solidFill>
                <a:srgbClr val="F63892"/>
              </a:solidFill>
            </a:endParaRPr>
          </a:p>
        </p:txBody>
      </p:sp>
      <p:sp>
        <p:nvSpPr>
          <p:cNvPr id="15" name="Google Shape;195;p23"/>
          <p:cNvSpPr txBox="1"/>
          <p:nvPr/>
        </p:nvSpPr>
        <p:spPr>
          <a:xfrm>
            <a:off x="690463" y="4216513"/>
            <a:ext cx="2626222" cy="113426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i="1" dirty="0" smtClean="0">
                <a:latin typeface="Times New Roman"/>
                <a:cs typeface="Times New Roman"/>
              </a:rPr>
              <a:t>“It's </a:t>
            </a:r>
            <a:r>
              <a:rPr lang="es-ES" i="1" dirty="0" err="1">
                <a:latin typeface="Times New Roman"/>
                <a:cs typeface="Times New Roman"/>
              </a:rPr>
              <a:t>like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you're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always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stuck</a:t>
            </a:r>
            <a:r>
              <a:rPr lang="es-ES" i="1" dirty="0">
                <a:latin typeface="Times New Roman"/>
                <a:cs typeface="Times New Roman"/>
              </a:rPr>
              <a:t> in </a:t>
            </a:r>
            <a:r>
              <a:rPr lang="es-ES" i="1" dirty="0" err="1">
                <a:latin typeface="Times New Roman"/>
                <a:cs typeface="Times New Roman"/>
              </a:rPr>
              <a:t>second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b="1" i="1" dirty="0" err="1">
                <a:latin typeface="Times New Roman"/>
                <a:cs typeface="Times New Roman"/>
              </a:rPr>
              <a:t>gear</a:t>
            </a:r>
            <a:endParaRPr lang="es-ES" b="1" i="1" dirty="0">
              <a:latin typeface="Times New Roman"/>
              <a:cs typeface="Times New Roman"/>
            </a:endParaRPr>
          </a:p>
          <a:p>
            <a:r>
              <a:rPr lang="es-ES" i="1" dirty="0" err="1">
                <a:latin typeface="Times New Roman"/>
                <a:cs typeface="Times New Roman"/>
              </a:rPr>
              <a:t>When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it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hasn't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been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day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week</a:t>
            </a:r>
            <a:r>
              <a:rPr lang="es-ES" i="1" dirty="0">
                <a:latin typeface="Times New Roman"/>
                <a:cs typeface="Times New Roman"/>
              </a:rPr>
              <a:t>,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month</a:t>
            </a:r>
            <a:endParaRPr lang="es-ES" i="1" dirty="0">
              <a:latin typeface="Times New Roman"/>
              <a:cs typeface="Times New Roman"/>
            </a:endParaRPr>
          </a:p>
          <a:p>
            <a:r>
              <a:rPr lang="es-ES" i="1" dirty="0" err="1">
                <a:latin typeface="Times New Roman"/>
                <a:cs typeface="Times New Roman"/>
              </a:rPr>
              <a:t>Or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even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>
                <a:latin typeface="Times New Roman"/>
                <a:cs typeface="Times New Roman"/>
              </a:rPr>
              <a:t>your</a:t>
            </a:r>
            <a:r>
              <a:rPr lang="es-ES" i="1" dirty="0">
                <a:latin typeface="Times New Roman"/>
                <a:cs typeface="Times New Roman"/>
              </a:rPr>
              <a:t> </a:t>
            </a:r>
            <a:r>
              <a:rPr lang="es-ES" i="1" dirty="0" err="1" smtClean="0">
                <a:latin typeface="Times New Roman"/>
                <a:cs typeface="Times New Roman"/>
              </a:rPr>
              <a:t>year</a:t>
            </a:r>
            <a:r>
              <a:rPr lang="es-ES" i="1" dirty="0" smtClean="0">
                <a:latin typeface="Times New Roman"/>
                <a:cs typeface="Times New Roman"/>
              </a:rPr>
              <a:t>”</a:t>
            </a:r>
            <a:endParaRPr lang="es-ES" i="1" dirty="0">
              <a:latin typeface="Times New Roman"/>
              <a:cs typeface="Times New Roman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637256" y="2613746"/>
            <a:ext cx="4068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>
                <a:latin typeface="Times New Roman"/>
                <a:cs typeface="Times New Roman"/>
              </a:rPr>
              <a:t>When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students</a:t>
            </a:r>
            <a:r>
              <a:rPr lang="es-ES" dirty="0" smtClean="0">
                <a:latin typeface="Times New Roman"/>
                <a:cs typeface="Times New Roman"/>
              </a:rPr>
              <a:t> are </a:t>
            </a:r>
            <a:r>
              <a:rPr lang="es-ES" dirty="0" err="1" smtClean="0">
                <a:latin typeface="Times New Roman"/>
                <a:cs typeface="Times New Roman"/>
              </a:rPr>
              <a:t>reading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these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lines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teachers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will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check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b="1" dirty="0" err="1" smtClean="0">
                <a:latin typeface="Times New Roman"/>
                <a:cs typeface="Times New Roman"/>
              </a:rPr>
              <a:t>pronounciation</a:t>
            </a:r>
            <a:r>
              <a:rPr lang="es-ES" dirty="0" smtClean="0">
                <a:latin typeface="Times New Roman"/>
                <a:cs typeface="Times New Roman"/>
              </a:rPr>
              <a:t>. </a:t>
            </a:r>
            <a:r>
              <a:rPr lang="es-ES" dirty="0" err="1" smtClean="0">
                <a:latin typeface="Times New Roman"/>
                <a:cs typeface="Times New Roman"/>
              </a:rPr>
              <a:t>They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 smtClean="0">
                <a:latin typeface="Times New Roman"/>
                <a:cs typeface="Times New Roman"/>
              </a:rPr>
              <a:t>pay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attention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to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pronounciation</a:t>
            </a:r>
            <a:r>
              <a:rPr lang="es-ES" dirty="0" smtClean="0">
                <a:latin typeface="Times New Roman"/>
                <a:cs typeface="Times New Roman"/>
              </a:rPr>
              <a:t> of </a:t>
            </a:r>
            <a:r>
              <a:rPr lang="es-ES" dirty="0" err="1" smtClean="0">
                <a:latin typeface="Times New Roman"/>
                <a:cs typeface="Times New Roman"/>
              </a:rPr>
              <a:t>the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vowels</a:t>
            </a:r>
            <a:r>
              <a:rPr lang="es-ES" dirty="0" smtClean="0">
                <a:latin typeface="Times New Roman"/>
                <a:cs typeface="Times New Roman"/>
              </a:rPr>
              <a:t> in </a:t>
            </a:r>
            <a:r>
              <a:rPr lang="es-ES" dirty="0" err="1" smtClean="0">
                <a:latin typeface="Times New Roman"/>
                <a:cs typeface="Times New Roman"/>
              </a:rPr>
              <a:t>theses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words</a:t>
            </a:r>
            <a:r>
              <a:rPr lang="es-ES" dirty="0" smtClean="0">
                <a:latin typeface="Times New Roman"/>
                <a:cs typeface="Times New Roman"/>
              </a:rPr>
              <a:t>:</a:t>
            </a:r>
          </a:p>
          <a:p>
            <a:endParaRPr lang="es-ES" dirty="0">
              <a:latin typeface="Times New Roman"/>
              <a:cs typeface="Times New Roman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4643384" y="4890210"/>
            <a:ext cx="235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‪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4044136" y="1676742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098463" y="140434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 err="1">
                <a:latin typeface="Times New Roman"/>
                <a:cs typeface="Times New Roman"/>
              </a:rPr>
              <a:t>Teachers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make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them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read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some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lines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to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check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if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paid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attention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pronounciation</a:t>
            </a:r>
            <a:r>
              <a:rPr lang="es-ES" dirty="0">
                <a:latin typeface="Times New Roman"/>
                <a:cs typeface="Times New Roman"/>
              </a:rPr>
              <a:t>.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357387" y="3642371"/>
            <a:ext cx="1708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>
                <a:latin typeface="Times New Roman"/>
                <a:cs typeface="Times New Roman"/>
              </a:rPr>
              <a:t>Stuck: [ˈ</a:t>
            </a:r>
            <a:r>
              <a:rPr lang="es-ES" dirty="0" err="1">
                <a:latin typeface="Times New Roman"/>
                <a:cs typeface="Times New Roman"/>
              </a:rPr>
              <a:t>stʌk</a:t>
            </a:r>
            <a:r>
              <a:rPr lang="es-ES" dirty="0">
                <a:latin typeface="Times New Roman"/>
                <a:cs typeface="Times New Roman"/>
              </a:rPr>
              <a:t>]</a:t>
            </a:r>
          </a:p>
          <a:p>
            <a:pPr marL="285750" indent="-285750">
              <a:buFontTx/>
              <a:buChar char="-"/>
            </a:pPr>
            <a:r>
              <a:rPr lang="es-ES" dirty="0" err="1">
                <a:latin typeface="Times New Roman"/>
                <a:cs typeface="Times New Roman"/>
              </a:rPr>
              <a:t>Pour</a:t>
            </a:r>
            <a:r>
              <a:rPr lang="es-ES" dirty="0">
                <a:latin typeface="Times New Roman"/>
                <a:cs typeface="Times New Roman"/>
              </a:rPr>
              <a:t>: [ˈ</a:t>
            </a:r>
            <a:r>
              <a:rPr lang="es-ES" dirty="0" err="1">
                <a:latin typeface="Times New Roman"/>
                <a:cs typeface="Times New Roman"/>
              </a:rPr>
              <a:t>pɔː</a:t>
            </a:r>
            <a:r>
              <a:rPr lang="es-ES" baseline="30000" dirty="0" err="1">
                <a:latin typeface="Times New Roman"/>
                <a:cs typeface="Times New Roman"/>
              </a:rPr>
              <a:t>r</a:t>
            </a:r>
            <a:r>
              <a:rPr lang="es-ES" dirty="0">
                <a:latin typeface="Times New Roman"/>
                <a:cs typeface="Times New Roman"/>
              </a:rPr>
              <a:t>] </a:t>
            </a:r>
          </a:p>
          <a:p>
            <a:pPr marL="285750" indent="-285750">
              <a:buFontTx/>
              <a:buChar char="-"/>
            </a:pPr>
            <a:r>
              <a:rPr lang="es-ES" dirty="0" err="1">
                <a:latin typeface="Times New Roman"/>
                <a:cs typeface="Times New Roman"/>
              </a:rPr>
              <a:t>Too</a:t>
            </a:r>
            <a:r>
              <a:rPr lang="es-ES" dirty="0">
                <a:latin typeface="Times New Roman"/>
                <a:cs typeface="Times New Roman"/>
              </a:rPr>
              <a:t>: [ˈtuː]</a:t>
            </a:r>
          </a:p>
          <a:p>
            <a:pPr marL="285750" indent="-285750">
              <a:buFontTx/>
              <a:buChar char="-"/>
            </a:pPr>
            <a:r>
              <a:rPr lang="es-ES" dirty="0" err="1">
                <a:latin typeface="Times New Roman"/>
                <a:cs typeface="Times New Roman"/>
              </a:rPr>
              <a:t>Gear</a:t>
            </a:r>
            <a:r>
              <a:rPr lang="es-ES" dirty="0">
                <a:latin typeface="Times New Roman"/>
                <a:cs typeface="Times New Roman"/>
              </a:rPr>
              <a:t>: [ˈ</a:t>
            </a:r>
            <a:r>
              <a:rPr lang="es-ES" dirty="0" err="1">
                <a:latin typeface="Times New Roman"/>
                <a:cs typeface="Times New Roman"/>
              </a:rPr>
              <a:t>gɪə</a:t>
            </a:r>
            <a:r>
              <a:rPr lang="es-ES" baseline="30000" dirty="0" err="1">
                <a:latin typeface="Times New Roman"/>
                <a:cs typeface="Times New Roman"/>
              </a:rPr>
              <a:t>r</a:t>
            </a:r>
            <a:r>
              <a:rPr lang="es-ES" dirty="0">
                <a:latin typeface="Times New Roman"/>
                <a:cs typeface="Times New Roman"/>
              </a:rPr>
              <a:t>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 txBox="1"/>
          <p:nvPr/>
        </p:nvSpPr>
        <p:spPr>
          <a:xfrm>
            <a:off x="5904585" y="45933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464502" y="1930969"/>
            <a:ext cx="7952514" cy="670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 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Paying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attention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lyrics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find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many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expressions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explain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Look at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paragraph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2003177" y="833072"/>
            <a:ext cx="51376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TEACHING AND REVIEWING VOCABULARY</a:t>
            </a:r>
            <a:endParaRPr sz="180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628814" y="2549416"/>
            <a:ext cx="5153808" cy="92333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no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told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gonna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job's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joke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you're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life's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D.O.A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b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It's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you're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stuck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gear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/>
          </a:p>
        </p:txBody>
      </p:sp>
      <p:sp>
        <p:nvSpPr>
          <p:cNvPr id="207" name="Google Shape;207;p24"/>
          <p:cNvSpPr/>
          <p:nvPr/>
        </p:nvSpPr>
        <p:spPr>
          <a:xfrm>
            <a:off x="378196" y="3944138"/>
            <a:ext cx="3850885" cy="5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</a:t>
            </a:r>
            <a:r>
              <a:rPr lang="es-E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LOVE LIFE’S 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D.O.A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 MEAN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?:</a:t>
            </a:r>
            <a:endParaRPr dirty="0"/>
          </a:p>
          <a:p>
            <a:pPr lvl="0"/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D.O.A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arrival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”, so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sentimental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dead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don´t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have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‘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STUCK IN SECOND GEAR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 REFER TO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?:</a:t>
            </a:r>
            <a:endParaRPr dirty="0"/>
          </a:p>
        </p:txBody>
      </p:sp>
      <p:sp>
        <p:nvSpPr>
          <p:cNvPr id="208" name="Google Shape;208;p24"/>
          <p:cNvSpPr/>
          <p:nvPr/>
        </p:nvSpPr>
        <p:spPr>
          <a:xfrm>
            <a:off x="538506" y="3408488"/>
            <a:ext cx="33137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Then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, 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</p:txBody>
      </p:sp>
      <p:sp>
        <p:nvSpPr>
          <p:cNvPr id="211" name="Google Shape;211;p24"/>
          <p:cNvSpPr/>
          <p:nvPr/>
        </p:nvSpPr>
        <p:spPr>
          <a:xfrm>
            <a:off x="4589830" y="3892722"/>
            <a:ext cx="3925379" cy="385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THE AUTHOR WANT TO 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 WITH THE PHRASE ‘</a:t>
            </a:r>
            <a:r>
              <a:rPr lang="es-E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JOB’S A JOKE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 ?:</a:t>
            </a: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s-E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s-E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lang="es-ES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endParaRPr lang="es-ES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-"/>
            </a:pPr>
            <a:endParaRPr dirty="0"/>
          </a:p>
        </p:txBody>
      </p:sp>
      <p:sp>
        <p:nvSpPr>
          <p:cNvPr id="11" name="CuadroTexto 10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 smtClean="0">
                <a:latin typeface="Times New Roman"/>
                <a:cs typeface="Times New Roman"/>
              </a:rPr>
              <a:t>5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644927" y="1462751"/>
            <a:ext cx="3316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ea typeface="Times New Roman"/>
                <a:cs typeface="Times New Roman"/>
                <a:sym typeface="Times New Roman"/>
              </a:rPr>
              <a:t>SONG 2:</a:t>
            </a:r>
            <a:r>
              <a:rPr lang="es-ES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s-ES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dirty="0">
              <a:solidFill>
                <a:srgbClr val="F6389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159" y="2345875"/>
            <a:ext cx="2576120" cy="164871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30443" y="1269886"/>
            <a:ext cx="38961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>
                <a:latin typeface="Times New Roman"/>
                <a:cs typeface="Times New Roman"/>
              </a:rPr>
              <a:t>Songs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often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serve</a:t>
            </a:r>
            <a:r>
              <a:rPr lang="es-ES" dirty="0">
                <a:latin typeface="Times New Roman"/>
                <a:cs typeface="Times New Roman"/>
              </a:rPr>
              <a:t> as </a:t>
            </a:r>
            <a:r>
              <a:rPr lang="es-ES" dirty="0" err="1">
                <a:latin typeface="Times New Roman"/>
                <a:cs typeface="Times New Roman"/>
              </a:rPr>
              <a:t>really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good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contexts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review</a:t>
            </a:r>
            <a:r>
              <a:rPr lang="es-ES" b="1" dirty="0">
                <a:latin typeface="Times New Roman"/>
                <a:cs typeface="Times New Roman"/>
              </a:rPr>
              <a:t> and </a:t>
            </a:r>
            <a:r>
              <a:rPr lang="es-ES" b="1" dirty="0" err="1">
                <a:latin typeface="Times New Roman"/>
                <a:cs typeface="Times New Roman"/>
              </a:rPr>
              <a:t>learn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vocabulary</a:t>
            </a:r>
            <a:r>
              <a:rPr lang="es-ES" b="1" dirty="0">
                <a:latin typeface="Times New Roman"/>
                <a:cs typeface="Times New Roman"/>
              </a:rPr>
              <a:t>, </a:t>
            </a:r>
            <a:r>
              <a:rPr lang="es-ES" b="1" dirty="0" err="1">
                <a:latin typeface="Times New Roman"/>
                <a:cs typeface="Times New Roman"/>
              </a:rPr>
              <a:t>phrases</a:t>
            </a:r>
            <a:r>
              <a:rPr lang="es-ES" dirty="0">
                <a:latin typeface="Times New Roman"/>
                <a:cs typeface="Times New Roman"/>
              </a:rPr>
              <a:t>  </a:t>
            </a:r>
            <a:r>
              <a:rPr lang="es-ES" b="1" dirty="0" err="1">
                <a:latin typeface="Times New Roman"/>
                <a:cs typeface="Times New Roman"/>
              </a:rPr>
              <a:t>expressions</a:t>
            </a:r>
            <a:r>
              <a:rPr lang="es-ES" b="1" dirty="0">
                <a:latin typeface="Times New Roman"/>
                <a:cs typeface="Times New Roman"/>
              </a:rPr>
              <a:t> and </a:t>
            </a:r>
            <a:r>
              <a:rPr lang="es-ES" b="1" dirty="0" err="1">
                <a:latin typeface="Times New Roman"/>
                <a:cs typeface="Times New Roman"/>
              </a:rPr>
              <a:t>idioms</a:t>
            </a:r>
            <a:r>
              <a:rPr lang="es-ES" dirty="0">
                <a:latin typeface="Times New Roman"/>
                <a:cs typeface="Times New Roman"/>
              </a:rPr>
              <a:t>, 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456199" y="5474071"/>
            <a:ext cx="3797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refers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gear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a car, so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move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fast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cannot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make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progress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4616309" y="4609882"/>
            <a:ext cx="387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author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wants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say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a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bad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probably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low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salary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72000" y="525098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buClr>
                <a:schemeClr val="dk1"/>
              </a:buClr>
              <a:buSzPts val="1800"/>
              <a:buFont typeface="Times New Roman"/>
              <a:buChar char="-"/>
            </a:pP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THIS EXPRESSION MEAN: 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“YOU´RE BROKE”? </a:t>
            </a:r>
            <a:r>
              <a:rPr lang="es-ES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lang="es-E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676797" y="5740910"/>
            <a:ext cx="3121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chemeClr val="dk1"/>
              </a:buClr>
              <a:buSzPts val="1800"/>
            </a:pP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means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that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person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has no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money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at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all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lang="es-ES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/>
          <p:nvPr/>
        </p:nvSpPr>
        <p:spPr>
          <a:xfrm>
            <a:off x="5904585" y="45933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1359393" y="816744"/>
            <a:ext cx="25505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 REVIEW:  </a:t>
            </a: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5"/>
          <p:cNvSpPr/>
          <p:nvPr/>
        </p:nvSpPr>
        <p:spPr>
          <a:xfrm>
            <a:off x="813373" y="2355632"/>
            <a:ext cx="3617968" cy="17992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no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told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(1)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was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be(2)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way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job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’s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joke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you're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broke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(3)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love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life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's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</a:t>
            </a:r>
            <a:r>
              <a:rPr lang="es-ES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D.O.A.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It's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you’re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(4)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stuck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second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gear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4440405" y="2367961"/>
            <a:ext cx="3919119" cy="181156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You've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burned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(5)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breakfast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going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(6)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great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mother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warned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(7)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There'd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be(8)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days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these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didn't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tell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(9)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world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has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brought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(10)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down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knees</a:t>
            </a:r>
            <a:endParaRPr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3" name="Google Shape;223;p25"/>
          <p:cNvSpPr txBox="1"/>
          <p:nvPr/>
        </p:nvSpPr>
        <p:spPr>
          <a:xfrm>
            <a:off x="801431" y="4157802"/>
            <a:ext cx="3785212" cy="139024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endParaRPr lang="es-ES" b="1" i="1" dirty="0" smtClean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/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Simple (3) 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(4) 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continuous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(6) - 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Present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Perfect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(10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)(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Simple (1) 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(7) (9) in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negative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use of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auxiliary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did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</a:t>
            </a:r>
            <a:r>
              <a:rPr lang="es-ES" b="1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Past</a:t>
            </a:r>
            <a:r>
              <a:rPr lang="es-ES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es-ES" b="1" i="1" dirty="0" smtClean="0"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s-ES" b="1" i="1" dirty="0">
                <a:latin typeface="Times New Roman"/>
                <a:ea typeface="Times New Roman"/>
                <a:cs typeface="Times New Roman"/>
                <a:sym typeface="Times New Roman"/>
              </a:rPr>
              <a:t>be </a:t>
            </a:r>
            <a:r>
              <a:rPr lang="es-ES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going</a:t>
            </a:r>
            <a:r>
              <a:rPr lang="es-ES" b="1" i="1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to</a:t>
            </a:r>
            <a:r>
              <a:rPr lang="es-ES" b="1" i="1" dirty="0">
                <a:latin typeface="Times New Roman"/>
                <a:ea typeface="Times New Roman"/>
                <a:cs typeface="Times New Roman"/>
                <a:sym typeface="Times New Roman"/>
              </a:rPr>
              <a:t>” (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2) – </a:t>
            </a:r>
            <a:r>
              <a:rPr lang="es-ES" b="1" i="1" dirty="0" err="1"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ontracted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form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“</a:t>
            </a:r>
            <a:r>
              <a:rPr lang="es-ES" b="1" i="1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would</a:t>
            </a:r>
            <a:r>
              <a:rPr lang="es-ES" b="1" i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 (8)</a:t>
            </a:r>
            <a:endParaRPr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5"/>
          <p:cNvSpPr txBox="1"/>
          <p:nvPr/>
        </p:nvSpPr>
        <p:spPr>
          <a:xfrm>
            <a:off x="1976501" y="4014628"/>
            <a:ext cx="1031127" cy="3693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TENSES</a:t>
            </a:r>
            <a:endParaRPr dirty="0"/>
          </a:p>
        </p:txBody>
      </p:sp>
      <p:sp>
        <p:nvSpPr>
          <p:cNvPr id="12" name="CuadroTexto 11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6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4927" y="1290145"/>
            <a:ext cx="3316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ea typeface="Times New Roman"/>
                <a:cs typeface="Times New Roman"/>
                <a:sym typeface="Times New Roman"/>
              </a:rPr>
              <a:t>SONG 2:</a:t>
            </a:r>
            <a:r>
              <a:rPr lang="es-ES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s-ES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dirty="0">
              <a:solidFill>
                <a:srgbClr val="F63892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2460" y="1641835"/>
            <a:ext cx="67023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Times New Roman"/>
                <a:cs typeface="Times New Roman"/>
                <a:sym typeface="Wingdings"/>
              </a:rPr>
              <a:t></a:t>
            </a:r>
            <a:r>
              <a:rPr lang="es-ES" dirty="0" smtClean="0">
                <a:latin typeface="Times New Roman"/>
                <a:cs typeface="Times New Roman"/>
              </a:rPr>
              <a:t>Once </a:t>
            </a:r>
            <a:r>
              <a:rPr lang="es-ES" dirty="0" err="1" smtClean="0">
                <a:latin typeface="Times New Roman"/>
                <a:cs typeface="Times New Roman"/>
              </a:rPr>
              <a:t>again</a:t>
            </a:r>
            <a:r>
              <a:rPr lang="es-ES" dirty="0" smtClean="0">
                <a:latin typeface="Times New Roman"/>
                <a:cs typeface="Times New Roman"/>
              </a:rPr>
              <a:t> </a:t>
            </a:r>
            <a:r>
              <a:rPr lang="es-ES" dirty="0" err="1" smtClean="0">
                <a:latin typeface="Times New Roman"/>
                <a:cs typeface="Times New Roman"/>
              </a:rPr>
              <a:t>we</a:t>
            </a:r>
            <a:r>
              <a:rPr lang="es-ES" dirty="0" smtClean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start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question</a:t>
            </a:r>
            <a:r>
              <a:rPr lang="es-ES" dirty="0">
                <a:latin typeface="Times New Roman"/>
                <a:cs typeface="Times New Roman"/>
              </a:rPr>
              <a:t>: </a:t>
            </a:r>
            <a:r>
              <a:rPr lang="es-ES" dirty="0" err="1">
                <a:latin typeface="Times New Roman"/>
                <a:cs typeface="Times New Roman"/>
              </a:rPr>
              <a:t>How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many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different</a:t>
            </a:r>
            <a:r>
              <a:rPr lang="es-ES" b="1" dirty="0">
                <a:latin typeface="Times New Roman"/>
                <a:cs typeface="Times New Roman"/>
              </a:rPr>
              <a:t> tenses </a:t>
            </a:r>
            <a:r>
              <a:rPr lang="es-ES" dirty="0">
                <a:latin typeface="Times New Roman"/>
                <a:cs typeface="Times New Roman"/>
              </a:rPr>
              <a:t>can </a:t>
            </a:r>
            <a:r>
              <a:rPr lang="es-ES" dirty="0" err="1">
                <a:latin typeface="Times New Roman"/>
                <a:cs typeface="Times New Roman"/>
              </a:rPr>
              <a:t>you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find</a:t>
            </a:r>
            <a:r>
              <a:rPr lang="es-ES" dirty="0">
                <a:latin typeface="Times New Roman"/>
                <a:cs typeface="Times New Roman"/>
              </a:rPr>
              <a:t> in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lyrics</a:t>
            </a:r>
            <a:r>
              <a:rPr lang="es-ES" dirty="0">
                <a:latin typeface="Times New Roman"/>
                <a:cs typeface="Times New Roman"/>
              </a:rPr>
              <a:t>? Let´s </a:t>
            </a:r>
            <a:r>
              <a:rPr lang="es-ES" dirty="0" err="1">
                <a:latin typeface="Times New Roman"/>
                <a:cs typeface="Times New Roman"/>
              </a:rPr>
              <a:t>have</a:t>
            </a:r>
            <a:r>
              <a:rPr lang="es-ES" dirty="0">
                <a:latin typeface="Times New Roman"/>
                <a:cs typeface="Times New Roman"/>
              </a:rPr>
              <a:t> a look at </a:t>
            </a:r>
            <a:r>
              <a:rPr lang="es-ES" dirty="0" err="1">
                <a:latin typeface="Times New Roman"/>
                <a:cs typeface="Times New Roman"/>
              </a:rPr>
              <a:t>these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paragraphs</a:t>
            </a:r>
            <a:r>
              <a:rPr lang="es-ES" dirty="0">
                <a:latin typeface="Times New Roman"/>
                <a:cs typeface="Times New Roman"/>
              </a:rPr>
              <a:t>: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7761" b="13311"/>
          <a:stretch/>
        </p:blipFill>
        <p:spPr>
          <a:xfrm>
            <a:off x="4733529" y="4228843"/>
            <a:ext cx="3502696" cy="1553452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3962837" y="741818"/>
            <a:ext cx="402679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latin typeface="Times New Roman"/>
                <a:cs typeface="Times New Roman"/>
              </a:rPr>
              <a:t>Songs</a:t>
            </a:r>
            <a:r>
              <a:rPr lang="es-ES" dirty="0">
                <a:latin typeface="Times New Roman"/>
                <a:cs typeface="Times New Roman"/>
              </a:rPr>
              <a:t> are </a:t>
            </a:r>
            <a:r>
              <a:rPr lang="es-ES" dirty="0" err="1">
                <a:latin typeface="Times New Roman"/>
                <a:cs typeface="Times New Roman"/>
              </a:rPr>
              <a:t>also</a:t>
            </a:r>
            <a:r>
              <a:rPr lang="es-ES" dirty="0">
                <a:latin typeface="Times New Roman"/>
                <a:cs typeface="Times New Roman"/>
              </a:rPr>
              <a:t> a </a:t>
            </a:r>
            <a:r>
              <a:rPr lang="es-ES" dirty="0" err="1">
                <a:latin typeface="Times New Roman"/>
                <a:cs typeface="Times New Roman"/>
              </a:rPr>
              <a:t>good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opportunity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review</a:t>
            </a:r>
            <a:r>
              <a:rPr lang="es-ES" b="1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grammar</a:t>
            </a:r>
            <a:r>
              <a:rPr lang="es-ES" b="1" dirty="0">
                <a:latin typeface="Times New Roman"/>
                <a:cs typeface="Times New Roman"/>
              </a:rPr>
              <a:t>. </a:t>
            </a:r>
            <a:r>
              <a:rPr lang="es-ES" dirty="0" err="1">
                <a:latin typeface="Times New Roman"/>
                <a:cs typeface="Times New Roman"/>
              </a:rPr>
              <a:t>Teachers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tell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students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to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focus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on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verb</a:t>
            </a:r>
            <a:r>
              <a:rPr lang="es-ES" b="1" dirty="0">
                <a:latin typeface="Times New Roman"/>
                <a:cs typeface="Times New Roman"/>
              </a:rPr>
              <a:t> tenses </a:t>
            </a:r>
            <a:r>
              <a:rPr lang="es-ES" dirty="0" err="1">
                <a:latin typeface="Times New Roman"/>
                <a:cs typeface="Times New Roman"/>
              </a:rPr>
              <a:t>or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b="1" dirty="0" err="1">
                <a:latin typeface="Times New Roman"/>
                <a:cs typeface="Times New Roman"/>
              </a:rPr>
              <a:t>aspects</a:t>
            </a:r>
            <a:r>
              <a:rPr lang="es-ES" b="1" dirty="0">
                <a:latin typeface="Times New Roman"/>
                <a:cs typeface="Times New Roman"/>
              </a:rPr>
              <a:t> of </a:t>
            </a:r>
            <a:r>
              <a:rPr lang="es-ES" b="1" dirty="0" err="1">
                <a:latin typeface="Times New Roman"/>
                <a:cs typeface="Times New Roman"/>
              </a:rPr>
              <a:t>grammar</a:t>
            </a:r>
            <a:r>
              <a:rPr lang="es-ES" b="1" dirty="0">
                <a:latin typeface="Times New Roman"/>
                <a:cs typeface="Times New Roman"/>
              </a:rPr>
              <a:t>.</a:t>
            </a:r>
            <a:r>
              <a:rPr lang="es-ES" dirty="0">
                <a:latin typeface="Times New Roman"/>
                <a:cs typeface="Times New Roman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145" y="3390470"/>
            <a:ext cx="5926547" cy="3119236"/>
          </a:xfrm>
          <a:prstGeom prst="rect">
            <a:avLst/>
          </a:prstGeom>
        </p:spPr>
      </p:pic>
      <p:sp>
        <p:nvSpPr>
          <p:cNvPr id="231" name="Google Shape;231;p26"/>
          <p:cNvSpPr txBox="1"/>
          <p:nvPr/>
        </p:nvSpPr>
        <p:spPr>
          <a:xfrm>
            <a:off x="5904585" y="459339"/>
            <a:ext cx="18466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523618" y="1858479"/>
            <a:ext cx="7790484" cy="545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Wingdings"/>
              </a:rPr>
              <a:t> </a:t>
            </a:r>
            <a:r>
              <a:rPr lang="es-ES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</a:t>
            </a:r>
            <a:r>
              <a:rPr lang="es-ES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example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a </a:t>
            </a:r>
            <a:r>
              <a:rPr lang="es-ES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POSSIBLE NEW VERSE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song</a:t>
            </a:r>
            <a:r>
              <a:rPr lang="es-E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/>
          </a:p>
        </p:txBody>
      </p:sp>
      <p:sp>
        <p:nvSpPr>
          <p:cNvPr id="233" name="Google Shape;233;p26"/>
          <p:cNvSpPr txBox="1"/>
          <p:nvPr/>
        </p:nvSpPr>
        <p:spPr>
          <a:xfrm>
            <a:off x="1153946" y="882821"/>
            <a:ext cx="641542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CREATIVE WRITING: Round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things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off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sz="1800" b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creativity</a:t>
            </a:r>
            <a:r>
              <a:rPr lang="es-ES" sz="1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!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5" name="Google Shape;235;p26"/>
          <p:cNvSpPr/>
          <p:nvPr/>
        </p:nvSpPr>
        <p:spPr>
          <a:xfrm>
            <a:off x="3503098" y="2210304"/>
            <a:ext cx="4905744" cy="1229484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tomorrow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we're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together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something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remember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most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important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thing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even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we're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apart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always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I'll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be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s-ES" i="1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</a:t>
            </a:r>
            <a:r>
              <a:rPr lang="es-ES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dirty="0">
              <a:latin typeface="Times New Roman"/>
              <a:cs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6" name="Google Shape;236;p26"/>
          <p:cNvPicPr preferRelativeResize="0"/>
          <p:nvPr/>
        </p:nvPicPr>
        <p:blipFill rotWithShape="1">
          <a:blip r:embed="rId4">
            <a:alphaModFix/>
          </a:blip>
          <a:srcRect t="17328" b="6657"/>
          <a:stretch/>
        </p:blipFill>
        <p:spPr>
          <a:xfrm>
            <a:off x="484666" y="2181837"/>
            <a:ext cx="2993519" cy="134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CuadroTexto 9"/>
          <p:cNvSpPr txBox="1"/>
          <p:nvPr/>
        </p:nvSpPr>
        <p:spPr>
          <a:xfrm>
            <a:off x="6033135" y="152400"/>
            <a:ext cx="1969334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800" dirty="0" err="1" smtClean="0">
                <a:latin typeface="Times New Roman"/>
                <a:cs typeface="Times New Roman"/>
              </a:rPr>
              <a:t>Technique</a:t>
            </a:r>
            <a:r>
              <a:rPr lang="es-ES" sz="28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s-ES" sz="2800" dirty="0">
                <a:latin typeface="Times New Roman"/>
                <a:cs typeface="Times New Roman"/>
              </a:rPr>
              <a:t>7</a:t>
            </a:r>
            <a:endParaRPr lang="es-ES" sz="2800" dirty="0" smtClean="0">
              <a:latin typeface="Times New Roman"/>
              <a:cs typeface="Times New Roman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44927" y="1290145"/>
            <a:ext cx="33168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latin typeface="Times New Roman"/>
                <a:ea typeface="Times New Roman"/>
                <a:cs typeface="Times New Roman"/>
                <a:sym typeface="Times New Roman"/>
              </a:rPr>
              <a:t>SONG 2:</a:t>
            </a:r>
            <a:r>
              <a:rPr lang="es-ES" b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 </a:t>
            </a:r>
            <a:r>
              <a:rPr lang="es-ES" b="1" i="1" dirty="0">
                <a:solidFill>
                  <a:srgbClr val="F638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I’LL BE THERE FOR YOU” </a:t>
            </a:r>
            <a:endParaRPr lang="es-ES" dirty="0">
              <a:solidFill>
                <a:srgbClr val="F6389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789" y="5702285"/>
            <a:ext cx="1380924" cy="77638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493" y="3772671"/>
            <a:ext cx="3007179" cy="2801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ángulo 1"/>
          <p:cNvSpPr/>
          <p:nvPr/>
        </p:nvSpPr>
        <p:spPr>
          <a:xfrm>
            <a:off x="4086133" y="124406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err="1">
                <a:latin typeface="Times New Roman"/>
                <a:cs typeface="Times New Roman"/>
              </a:rPr>
              <a:t>Teachers</a:t>
            </a:r>
            <a:r>
              <a:rPr lang="es-ES" dirty="0">
                <a:latin typeface="Times New Roman"/>
                <a:cs typeface="Times New Roman"/>
              </a:rPr>
              <a:t> can </a:t>
            </a:r>
            <a:r>
              <a:rPr lang="es-ES" dirty="0" err="1">
                <a:latin typeface="Times New Roman"/>
                <a:cs typeface="Times New Roman"/>
              </a:rPr>
              <a:t>finish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song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activity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with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an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exercise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that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stimulates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creative</a:t>
            </a:r>
            <a:r>
              <a:rPr lang="es-ES" dirty="0">
                <a:latin typeface="Times New Roman"/>
                <a:cs typeface="Times New Roman"/>
              </a:rPr>
              <a:t> </a:t>
            </a:r>
            <a:r>
              <a:rPr lang="es-ES" dirty="0" err="1">
                <a:latin typeface="Times New Roman"/>
                <a:cs typeface="Times New Roman"/>
              </a:rPr>
              <a:t>thoughts</a:t>
            </a:r>
            <a:r>
              <a:rPr lang="es-ES" dirty="0">
                <a:latin typeface="Times New Roman"/>
                <a:cs typeface="Times New Roman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899" y="1240261"/>
            <a:ext cx="4114324" cy="2304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637" y="4117881"/>
            <a:ext cx="2425290" cy="21294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/>
          <a:srcRect r="2298" b="4159"/>
          <a:stretch/>
        </p:blipFill>
        <p:spPr>
          <a:xfrm>
            <a:off x="5646994" y="1306872"/>
            <a:ext cx="3082421" cy="403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3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rgbClr val="000000"/>
      </a:dk1>
      <a:lt1>
        <a:srgbClr val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1075</Words>
  <Application>Microsoft Macintosh PowerPoint</Application>
  <PresentationFormat>Presentación en pantalla (4:3)</PresentationFormat>
  <Paragraphs>117</Paragraphs>
  <Slides>9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Estela de condensación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 1: “SEE YOU AGAIN” </dc:title>
  <cp:lastModifiedBy>Maria Trinidad Godoy Gómez</cp:lastModifiedBy>
  <cp:revision>29</cp:revision>
  <dcterms:modified xsi:type="dcterms:W3CDTF">2019-11-08T23:18:20Z</dcterms:modified>
</cp:coreProperties>
</file>