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8" r:id="rId1"/>
    <p:sldMasterId id="2147483709" r:id="rId2"/>
    <p:sldMasterId id="2147483710" r:id="rId3"/>
    <p:sldMasterId id="2147483711" r:id="rId4"/>
    <p:sldMasterId id="2147483712" r:id="rId5"/>
  </p:sldMasterIdLst>
  <p:notesMasterIdLst>
    <p:notesMasterId r:id="rId37"/>
  </p:notesMasterIdLst>
  <p:sldIdLst>
    <p:sldId id="271" r:id="rId6"/>
    <p:sldId id="272" r:id="rId7"/>
    <p:sldId id="273" r:id="rId8"/>
    <p:sldId id="274" r:id="rId9"/>
    <p:sldId id="283" r:id="rId10"/>
    <p:sldId id="275" r:id="rId11"/>
    <p:sldId id="276" r:id="rId12"/>
    <p:sldId id="284" r:id="rId13"/>
    <p:sldId id="285" r:id="rId14"/>
    <p:sldId id="286" r:id="rId15"/>
    <p:sldId id="277" r:id="rId16"/>
    <p:sldId id="256" r:id="rId17"/>
    <p:sldId id="257" r:id="rId18"/>
    <p:sldId id="278" r:id="rId19"/>
    <p:sldId id="258" r:id="rId20"/>
    <p:sldId id="259" r:id="rId21"/>
    <p:sldId id="279" r:id="rId22"/>
    <p:sldId id="260" r:id="rId23"/>
    <p:sldId id="261" r:id="rId24"/>
    <p:sldId id="262" r:id="rId25"/>
    <p:sldId id="263" r:id="rId26"/>
    <p:sldId id="280" r:id="rId27"/>
    <p:sldId id="264" r:id="rId28"/>
    <p:sldId id="265" r:id="rId29"/>
    <p:sldId id="281" r:id="rId30"/>
    <p:sldId id="266" r:id="rId31"/>
    <p:sldId id="267" r:id="rId32"/>
    <p:sldId id="268" r:id="rId33"/>
    <p:sldId id="269" r:id="rId34"/>
    <p:sldId id="270" r:id="rId35"/>
    <p:sldId id="282" r:id="rId36"/>
  </p:sldIdLst>
  <p:sldSz cx="12192000" cy="685800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70506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7dd6c0cc0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7dd6c0cc04_0_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7dd6c0cc0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7dd6c0cc04_0_2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6ee0c22b85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6ee0c22b85_0_3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7dd6c0cc0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7dd6c0cc04_0_2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6ee0c22b85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6ee0c22b85_0_5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6ee0c22b85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6ee0c22b85_0_6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7dd6c0cc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7dd6c0cc04_0_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6ee0c22b8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6ee0c22b85_0_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7dd6c0cc0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7dd6c0cc04_0_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6ee0c22b8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6ee0c22b85_0_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7dd6c0cc0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7dd6c0cc04_0_1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4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2"/>
          </p:nvPr>
        </p:nvSpPr>
        <p:spPr>
          <a:xfrm>
            <a:off x="461556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3"/>
          </p:nvPr>
        </p:nvSpPr>
        <p:spPr>
          <a:xfrm>
            <a:off x="770724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4"/>
          </p:nvPr>
        </p:nvSpPr>
        <p:spPr>
          <a:xfrm>
            <a:off x="152388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5"/>
          </p:nvPr>
        </p:nvSpPr>
        <p:spPr>
          <a:xfrm>
            <a:off x="461556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6"/>
          </p:nvPr>
        </p:nvSpPr>
        <p:spPr>
          <a:xfrm>
            <a:off x="770724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4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subTitle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 txBox="1">
            <a:spLocks noGrp="1"/>
          </p:cNvSpPr>
          <p:nvPr>
            <p:ph type="subTitle" idx="1"/>
          </p:nvPr>
        </p:nvSpPr>
        <p:spPr>
          <a:xfrm>
            <a:off x="1523880" y="1122480"/>
            <a:ext cx="9144000" cy="11068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2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3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3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3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4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4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4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5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5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5"/>
          <p:cNvSpPr txBox="1">
            <a:spLocks noGrp="1"/>
          </p:cNvSpPr>
          <p:nvPr>
            <p:ph type="body" idx="2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6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6"/>
          <p:cNvSpPr txBox="1">
            <a:spLocks noGrp="1"/>
          </p:cNvSpPr>
          <p:nvPr>
            <p:ph type="body" idx="2"/>
          </p:nvPr>
        </p:nvSpPr>
        <p:spPr>
          <a:xfrm>
            <a:off x="461556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6"/>
          <p:cNvSpPr txBox="1">
            <a:spLocks noGrp="1"/>
          </p:cNvSpPr>
          <p:nvPr>
            <p:ph type="body" idx="3"/>
          </p:nvPr>
        </p:nvSpPr>
        <p:spPr>
          <a:xfrm>
            <a:off x="770724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6"/>
          <p:cNvSpPr txBox="1">
            <a:spLocks noGrp="1"/>
          </p:cNvSpPr>
          <p:nvPr>
            <p:ph type="body" idx="4"/>
          </p:nvPr>
        </p:nvSpPr>
        <p:spPr>
          <a:xfrm>
            <a:off x="152388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6"/>
          <p:cNvSpPr txBox="1">
            <a:spLocks noGrp="1"/>
          </p:cNvSpPr>
          <p:nvPr>
            <p:ph type="body" idx="5"/>
          </p:nvPr>
        </p:nvSpPr>
        <p:spPr>
          <a:xfrm>
            <a:off x="461556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body" idx="6"/>
          </p:nvPr>
        </p:nvSpPr>
        <p:spPr>
          <a:xfrm>
            <a:off x="770724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9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9"/>
          <p:cNvSpPr txBox="1">
            <a:spLocks noGrp="1"/>
          </p:cNvSpPr>
          <p:nvPr>
            <p:ph type="subTitle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0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0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1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1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2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3"/>
          <p:cNvSpPr txBox="1">
            <a:spLocks noGrp="1"/>
          </p:cNvSpPr>
          <p:nvPr>
            <p:ph type="subTitle" idx="1"/>
          </p:nvPr>
        </p:nvSpPr>
        <p:spPr>
          <a:xfrm>
            <a:off x="1523880" y="1122480"/>
            <a:ext cx="9144000" cy="11068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4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4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4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4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5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5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5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35"/>
          <p:cNvSpPr txBox="1">
            <a:spLocks noGrp="1"/>
          </p:cNvSpPr>
          <p:nvPr>
            <p:ph type="body" idx="3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6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36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36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36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7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37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7"/>
          <p:cNvSpPr txBox="1">
            <a:spLocks noGrp="1"/>
          </p:cNvSpPr>
          <p:nvPr>
            <p:ph type="body" idx="2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8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8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8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8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38"/>
          <p:cNvSpPr txBox="1">
            <a:spLocks noGrp="1"/>
          </p:cNvSpPr>
          <p:nvPr>
            <p:ph type="body" idx="4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9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39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39"/>
          <p:cNvSpPr txBox="1">
            <a:spLocks noGrp="1"/>
          </p:cNvSpPr>
          <p:nvPr>
            <p:ph type="body" idx="2"/>
          </p:nvPr>
        </p:nvSpPr>
        <p:spPr>
          <a:xfrm>
            <a:off x="461556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39"/>
          <p:cNvSpPr txBox="1">
            <a:spLocks noGrp="1"/>
          </p:cNvSpPr>
          <p:nvPr>
            <p:ph type="body" idx="3"/>
          </p:nvPr>
        </p:nvSpPr>
        <p:spPr>
          <a:xfrm>
            <a:off x="770724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39"/>
          <p:cNvSpPr txBox="1">
            <a:spLocks noGrp="1"/>
          </p:cNvSpPr>
          <p:nvPr>
            <p:ph type="body" idx="4"/>
          </p:nvPr>
        </p:nvSpPr>
        <p:spPr>
          <a:xfrm>
            <a:off x="152388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39"/>
          <p:cNvSpPr txBox="1">
            <a:spLocks noGrp="1"/>
          </p:cNvSpPr>
          <p:nvPr>
            <p:ph type="body" idx="5"/>
          </p:nvPr>
        </p:nvSpPr>
        <p:spPr>
          <a:xfrm>
            <a:off x="461556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39"/>
          <p:cNvSpPr txBox="1">
            <a:spLocks noGrp="1"/>
          </p:cNvSpPr>
          <p:nvPr>
            <p:ph type="body" idx="6"/>
          </p:nvPr>
        </p:nvSpPr>
        <p:spPr>
          <a:xfrm>
            <a:off x="770724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2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42"/>
          <p:cNvSpPr txBox="1">
            <a:spLocks noGrp="1"/>
          </p:cNvSpPr>
          <p:nvPr>
            <p:ph type="subTitle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3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43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4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44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44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5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6"/>
          <p:cNvSpPr txBox="1">
            <a:spLocks noGrp="1"/>
          </p:cNvSpPr>
          <p:nvPr>
            <p:ph type="subTitle" idx="1"/>
          </p:nvPr>
        </p:nvSpPr>
        <p:spPr>
          <a:xfrm>
            <a:off x="1523880" y="1122480"/>
            <a:ext cx="9144000" cy="11068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7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47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47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47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8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48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48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48"/>
          <p:cNvSpPr txBox="1">
            <a:spLocks noGrp="1"/>
          </p:cNvSpPr>
          <p:nvPr>
            <p:ph type="body" idx="3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9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49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49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49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50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50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50"/>
          <p:cNvSpPr txBox="1">
            <a:spLocks noGrp="1"/>
          </p:cNvSpPr>
          <p:nvPr>
            <p:ph type="body" idx="2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51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51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51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51"/>
          <p:cNvSpPr txBox="1">
            <a:spLocks noGrp="1"/>
          </p:cNvSpPr>
          <p:nvPr>
            <p:ph type="body" idx="4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52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52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52"/>
          <p:cNvSpPr txBox="1">
            <a:spLocks noGrp="1"/>
          </p:cNvSpPr>
          <p:nvPr>
            <p:ph type="body" idx="2"/>
          </p:nvPr>
        </p:nvSpPr>
        <p:spPr>
          <a:xfrm>
            <a:off x="461556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52"/>
          <p:cNvSpPr txBox="1">
            <a:spLocks noGrp="1"/>
          </p:cNvSpPr>
          <p:nvPr>
            <p:ph type="body" idx="3"/>
          </p:nvPr>
        </p:nvSpPr>
        <p:spPr>
          <a:xfrm>
            <a:off x="770724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52"/>
          <p:cNvSpPr txBox="1">
            <a:spLocks noGrp="1"/>
          </p:cNvSpPr>
          <p:nvPr>
            <p:ph type="body" idx="4"/>
          </p:nvPr>
        </p:nvSpPr>
        <p:spPr>
          <a:xfrm>
            <a:off x="152388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52"/>
          <p:cNvSpPr txBox="1">
            <a:spLocks noGrp="1"/>
          </p:cNvSpPr>
          <p:nvPr>
            <p:ph type="body" idx="5"/>
          </p:nvPr>
        </p:nvSpPr>
        <p:spPr>
          <a:xfrm>
            <a:off x="461556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52"/>
          <p:cNvSpPr txBox="1">
            <a:spLocks noGrp="1"/>
          </p:cNvSpPr>
          <p:nvPr>
            <p:ph type="body" idx="6"/>
          </p:nvPr>
        </p:nvSpPr>
        <p:spPr>
          <a:xfrm>
            <a:off x="770724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5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55"/>
          <p:cNvSpPr txBox="1">
            <a:spLocks noGrp="1"/>
          </p:cNvSpPr>
          <p:nvPr>
            <p:ph type="subTitle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56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56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57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57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39" name="Google Shape;239;p57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58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59"/>
          <p:cNvSpPr txBox="1">
            <a:spLocks noGrp="1"/>
          </p:cNvSpPr>
          <p:nvPr>
            <p:ph type="subTitle" idx="1"/>
          </p:nvPr>
        </p:nvSpPr>
        <p:spPr>
          <a:xfrm>
            <a:off x="1523880" y="1122480"/>
            <a:ext cx="9144000" cy="11068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60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60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47" name="Google Shape;247;p60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48" name="Google Shape;248;p60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6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61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52" name="Google Shape;252;p61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53" name="Google Shape;253;p61"/>
          <p:cNvSpPr txBox="1">
            <a:spLocks noGrp="1"/>
          </p:cNvSpPr>
          <p:nvPr>
            <p:ph type="body" idx="3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62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62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57" name="Google Shape;257;p62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58" name="Google Shape;258;p62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63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63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62" name="Google Shape;262;p63"/>
          <p:cNvSpPr txBox="1">
            <a:spLocks noGrp="1"/>
          </p:cNvSpPr>
          <p:nvPr>
            <p:ph type="body" idx="2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64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64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66" name="Google Shape;266;p64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67" name="Google Shape;267;p64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68" name="Google Shape;268;p64"/>
          <p:cNvSpPr txBox="1">
            <a:spLocks noGrp="1"/>
          </p:cNvSpPr>
          <p:nvPr>
            <p:ph type="body" idx="4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subTitle" idx="1"/>
          </p:nvPr>
        </p:nvSpPr>
        <p:spPr>
          <a:xfrm>
            <a:off x="1523880" y="1122480"/>
            <a:ext cx="9144000" cy="11068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65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65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72" name="Google Shape;272;p65"/>
          <p:cNvSpPr txBox="1">
            <a:spLocks noGrp="1"/>
          </p:cNvSpPr>
          <p:nvPr>
            <p:ph type="body" idx="2"/>
          </p:nvPr>
        </p:nvSpPr>
        <p:spPr>
          <a:xfrm>
            <a:off x="461556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73" name="Google Shape;273;p65"/>
          <p:cNvSpPr txBox="1">
            <a:spLocks noGrp="1"/>
          </p:cNvSpPr>
          <p:nvPr>
            <p:ph type="body" idx="3"/>
          </p:nvPr>
        </p:nvSpPr>
        <p:spPr>
          <a:xfrm>
            <a:off x="770724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74" name="Google Shape;274;p65"/>
          <p:cNvSpPr txBox="1">
            <a:spLocks noGrp="1"/>
          </p:cNvSpPr>
          <p:nvPr>
            <p:ph type="body" idx="4"/>
          </p:nvPr>
        </p:nvSpPr>
        <p:spPr>
          <a:xfrm>
            <a:off x="152388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75" name="Google Shape;275;p65"/>
          <p:cNvSpPr txBox="1">
            <a:spLocks noGrp="1"/>
          </p:cNvSpPr>
          <p:nvPr>
            <p:ph type="body" idx="5"/>
          </p:nvPr>
        </p:nvSpPr>
        <p:spPr>
          <a:xfrm>
            <a:off x="461556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76" name="Google Shape;276;p65"/>
          <p:cNvSpPr txBox="1">
            <a:spLocks noGrp="1"/>
          </p:cNvSpPr>
          <p:nvPr>
            <p:ph type="body" idx="6"/>
          </p:nvPr>
        </p:nvSpPr>
        <p:spPr>
          <a:xfrm>
            <a:off x="770724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3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title" idx="2"/>
          </p:nvPr>
        </p:nvSpPr>
        <p:spPr>
          <a:xfrm>
            <a:off x="838080" y="1825560"/>
            <a:ext cx="10515600" cy="435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7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6" name="Google Shape;116;p27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600" cy="435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7" name="Google Shape;117;p27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8" name="Google Shape;118;p27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9" name="Google Shape;119;p27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0"/>
          <p:cNvSpPr txBox="1">
            <a:spLocks noGrp="1"/>
          </p:cNvSpPr>
          <p:nvPr>
            <p:ph type="title"/>
          </p:nvPr>
        </p:nvSpPr>
        <p:spPr>
          <a:xfrm>
            <a:off x="831960" y="1709640"/>
            <a:ext cx="10515600" cy="285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70" name="Google Shape;170;p40"/>
          <p:cNvSpPr txBox="1">
            <a:spLocks noGrp="1"/>
          </p:cNvSpPr>
          <p:nvPr>
            <p:ph type="body" idx="1"/>
          </p:nvPr>
        </p:nvSpPr>
        <p:spPr>
          <a:xfrm>
            <a:off x="831960" y="4589640"/>
            <a:ext cx="10515600" cy="150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71" name="Google Shape;171;p40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72" name="Google Shape;172;p40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73" name="Google Shape;173;p40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53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24" name="Google Shape;224;p53"/>
          <p:cNvSpPr txBox="1">
            <a:spLocks noGrp="1"/>
          </p:cNvSpPr>
          <p:nvPr>
            <p:ph type="title" idx="2"/>
          </p:nvPr>
        </p:nvSpPr>
        <p:spPr>
          <a:xfrm>
            <a:off x="838080" y="1825560"/>
            <a:ext cx="5181480" cy="435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25" name="Google Shape;225;p53"/>
          <p:cNvSpPr txBox="1">
            <a:spLocks noGrp="1"/>
          </p:cNvSpPr>
          <p:nvPr>
            <p:ph type="title" idx="3"/>
          </p:nvPr>
        </p:nvSpPr>
        <p:spPr>
          <a:xfrm>
            <a:off x="6172200" y="1825560"/>
            <a:ext cx="5181480" cy="435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26" name="Google Shape;226;p53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27" name="Google Shape;227;p53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28" name="Google Shape;228;p53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88640"/>
            <a:ext cx="3935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Tx/>
              <a:defRPr/>
            </a:pP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MUSIC: A MELODIC METHODOLOGY INTO </a:t>
            </a:r>
            <a:endParaRPr lang="en-US" sz="1600" dirty="0" smtClean="0">
              <a:solidFill>
                <a:prstClr val="black">
                  <a:lumMod val="85000"/>
                  <a:lumOff val="1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Tx/>
              <a:defRPr/>
            </a:pPr>
            <a:r>
              <a:rPr lang="en-US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TEACHING 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AND LEARNING </a:t>
            </a:r>
            <a:b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2018-1-ES01-KA229-050761_2 </a:t>
            </a:r>
            <a:b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SCHOOL EXCHANGE PARTNERSHIP</a:t>
            </a:r>
            <a:b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 The Italian team presents:</a:t>
            </a:r>
            <a:endParaRPr lang="it-IT" sz="1600" dirty="0">
              <a:solidFill>
                <a:sysClr val="windowText" lastClr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1758300"/>
            <a:ext cx="3170238" cy="26527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2" y="175151"/>
            <a:ext cx="2696521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tangolo 2"/>
          <p:cNvSpPr/>
          <p:nvPr/>
        </p:nvSpPr>
        <p:spPr>
          <a:xfrm>
            <a:off x="8904312" y="1918226"/>
            <a:ext cx="26965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Co-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funded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by The Erasmus Plus 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Programme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the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European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Union</a:t>
            </a: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508122" y="4581128"/>
            <a:ext cx="37529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Tx/>
            </a:pPr>
            <a:r>
              <a:rPr lang="en-US" sz="3200" b="1" u="sng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Music unites people </a:t>
            </a:r>
            <a:endParaRPr lang="it-IT" sz="3200" b="1" u="sng" kern="12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723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7408" y="1122480"/>
            <a:ext cx="9900472" cy="2387520"/>
          </a:xfrm>
        </p:spPr>
        <p:txBody>
          <a:bodyPr/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10. What song makes you think about peace? Name one in English and one in your mother tongue: song in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English</a:t>
            </a:r>
            <a:br>
              <a:rPr lang="en-US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PT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Italian responses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are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PT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Imagine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PT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Mandela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day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PT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We are the world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5366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7488" y="1988840"/>
            <a:ext cx="9144000" cy="2387520"/>
          </a:xfrm>
        </p:spPr>
        <p:txBody>
          <a:bodyPr/>
          <a:lstStyle/>
          <a:p>
            <a:r>
              <a:rPr lang="it-IT" sz="3200" b="1" u="sng" dirty="0" smtClean="0">
                <a:latin typeface="Times New Roman" pitchFamily="18" charset="0"/>
                <a:cs typeface="Times New Roman" pitchFamily="18" charset="0"/>
              </a:rPr>
              <a:t>SONGS OF LOVE</a:t>
            </a:r>
            <a:endParaRPr lang="it-IT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856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66"/>
          <p:cNvSpPr txBox="1"/>
          <p:nvPr/>
        </p:nvSpPr>
        <p:spPr>
          <a:xfrm>
            <a:off x="-227520" y="-102960"/>
            <a:ext cx="1751400" cy="386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OF ME: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66"/>
          <p:cNvSpPr txBox="1"/>
          <p:nvPr/>
        </p:nvSpPr>
        <p:spPr>
          <a:xfrm>
            <a:off x="0" y="386651"/>
            <a:ext cx="3284400" cy="75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would I do without your smart mouth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Drawing me in and you kicking me out?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Got my head spinning, no kidding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can't pin you down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What's going on in that beautiful mind?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I'm on your magical mystery ride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I'm so dizzy, don't know what hit me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I'll be alright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(pre-chorus)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head's underwater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I'm breathing fine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You're crazy and I'm out of my mind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Cause all of me loves all of you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your curves and all your edges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your perfect imperfections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your all to me, I'll give my all to you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You're my end and my beginning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 when I lose, I'm winning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66"/>
          <p:cNvSpPr/>
          <p:nvPr/>
        </p:nvSpPr>
        <p:spPr>
          <a:xfrm>
            <a:off x="3284388" y="386647"/>
            <a:ext cx="6095898" cy="871322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times do I have to tell you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 when you're crying, you're beautiful too?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world is beating you down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I'm around through every move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You're my downfall, you're my muse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worst distraction, my rhythm and blues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Can't stop singing, this ringing in my head for you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(pre-chorus)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head's underwater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I'm breathing fine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You're crazy and I'm out of my mind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Cause all of me loves all of you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your curves and all your edges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your perfect imperfections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your all to me, I'll give my all to you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You're my end and my beginning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 when I lose, I'm winning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Cause I give you all of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you give me all, all of you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Cards on the table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We're both showing hearts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Risking it all though it's hard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66"/>
          <p:cNvSpPr/>
          <p:nvPr/>
        </p:nvSpPr>
        <p:spPr>
          <a:xfrm>
            <a:off x="8053188" y="659340"/>
            <a:ext cx="6095898" cy="243610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Cause all of me loves all of you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your curves and all your edges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your perfect imperfections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your all to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I'll give my all to you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You're my end and my beginning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 when I lose, I'm winning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Cause I give you all of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give me all, all of you, oh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give you all, all of me, yeah,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you give me all, all of you, oh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66"/>
          <p:cNvSpPr/>
          <p:nvPr/>
        </p:nvSpPr>
        <p:spPr>
          <a:xfrm rot="323">
            <a:off x="8053188" y="298955"/>
            <a:ext cx="1151010" cy="3866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66"/>
          <p:cNvSpPr/>
          <p:nvPr/>
        </p:nvSpPr>
        <p:spPr>
          <a:xfrm>
            <a:off x="7041238" y="3380744"/>
            <a:ext cx="3466800" cy="207775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«ALL OF ME» is a song written by John Legend in 2013 for his wife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Chrissy Teigen, before their wedding.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lyrics are a whole great declaration of love wich completely 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fills the life of the singer.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67"/>
          <p:cNvSpPr txBox="1"/>
          <p:nvPr/>
        </p:nvSpPr>
        <p:spPr>
          <a:xfrm>
            <a:off x="0" y="0"/>
            <a:ext cx="1828800" cy="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OF MY LIFE: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67"/>
          <p:cNvSpPr txBox="1"/>
          <p:nvPr/>
        </p:nvSpPr>
        <p:spPr>
          <a:xfrm>
            <a:off x="0" y="431280"/>
            <a:ext cx="3786480" cy="6426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of my life - you've hurt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You've broken my heart and now you leave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of my life can't you see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Bring it back, bring it back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Don't take it away from me, because you don't know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it means to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of my life don't leave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You've taken my love, (all of my love) and now desert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of my life can't you see(Please bring it back) bring it back, bring it back (back)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Don't take it away from me (take it away from me)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you don't know (ooh ooh ooh know means to me)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it means to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67"/>
          <p:cNvSpPr/>
          <p:nvPr/>
        </p:nvSpPr>
        <p:spPr>
          <a:xfrm>
            <a:off x="4413240" y="431280"/>
            <a:ext cx="4756680" cy="28623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You'll remember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this is blown over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everything's all by the way - (ooh yeah)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I grow older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will be there at your side to remind you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I still love you - (i still love you)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Ooh, back - hurry back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Please bring it back home to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you don't know what it means to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of my life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of my life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Ooh, ooh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67"/>
          <p:cNvSpPr/>
          <p:nvPr/>
        </p:nvSpPr>
        <p:spPr>
          <a:xfrm>
            <a:off x="6791400" y="3490920"/>
            <a:ext cx="6095880" cy="30492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67"/>
          <p:cNvSpPr/>
          <p:nvPr/>
        </p:nvSpPr>
        <p:spPr>
          <a:xfrm>
            <a:off x="6791400" y="3798720"/>
            <a:ext cx="3073680" cy="137052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«LOVE OF MY LIFE» is a song written by Freddie Mercury in 1975 for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 girlfriend: Mary Austin. In fact, she was the only true love of his life.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song is a poem that mixes happy and painful love.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631504" y="2348880"/>
            <a:ext cx="9144000" cy="2313248"/>
          </a:xfrm>
        </p:spPr>
        <p:txBody>
          <a:bodyPr/>
          <a:lstStyle/>
          <a:p>
            <a:r>
              <a:rPr lang="it-IT" sz="3200" b="1" u="sng" dirty="0" smtClean="0">
                <a:latin typeface="Times New Roman" pitchFamily="18" charset="0"/>
                <a:cs typeface="Times New Roman" pitchFamily="18" charset="0"/>
              </a:rPr>
              <a:t>SONGS OF PEACE</a:t>
            </a:r>
            <a:endParaRPr lang="it-IT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712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8"/>
          <p:cNvSpPr txBox="1"/>
          <p:nvPr/>
        </p:nvSpPr>
        <p:spPr>
          <a:xfrm>
            <a:off x="0" y="141840"/>
            <a:ext cx="10515600" cy="39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IMAGINE:</a:t>
            </a:r>
            <a:r>
              <a:rPr lang="en-US" sz="1800" b="0" i="0" u="none" strike="noStrike" cap="none"/>
              <a:t/>
            </a:r>
            <a:br>
              <a:rPr lang="en-US" sz="1800" b="0" i="0" u="none" strike="noStrike" cap="none"/>
            </a:b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68"/>
          <p:cNvSpPr txBox="1"/>
          <p:nvPr/>
        </p:nvSpPr>
        <p:spPr>
          <a:xfrm>
            <a:off x="0" y="541080"/>
            <a:ext cx="10515600" cy="53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Imagine there’s no heaven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It’s easy if you try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hell below us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Above us only sky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Imagine all the people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Living for today…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Imagine there’s no countries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isn’t hard to do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Nothing to kill or die for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no religion too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Imagine all the people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Living life in peace…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may say I’m a dreamer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I’m not the only one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hope someday you’ll join us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world will be as one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68"/>
          <p:cNvSpPr/>
          <p:nvPr/>
        </p:nvSpPr>
        <p:spPr>
          <a:xfrm>
            <a:off x="3395880" y="541080"/>
            <a:ext cx="3318840" cy="243612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Imagine no possessions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wonder if you can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need for greed or hunger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brotherhood of man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Imagine all the people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Sharing all the world…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may say I’m a dreamer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I’m not the only one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hope someday you’ll join us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world will live as one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68"/>
          <p:cNvSpPr/>
          <p:nvPr/>
        </p:nvSpPr>
        <p:spPr>
          <a:xfrm>
            <a:off x="7695000" y="3520800"/>
            <a:ext cx="1399680" cy="5792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</a:t>
            </a: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68"/>
          <p:cNvSpPr/>
          <p:nvPr/>
        </p:nvSpPr>
        <p:spPr>
          <a:xfrm>
            <a:off x="7695000" y="3802680"/>
            <a:ext cx="2435400" cy="17967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«IMAGINE» is a song written by John Lennon in 1971.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lyrics of the song created an image of the ideal world,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love, peace and equality reign.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song is a reason of hope for a better world.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69"/>
          <p:cNvSpPr txBox="1"/>
          <p:nvPr/>
        </p:nvSpPr>
        <p:spPr>
          <a:xfrm>
            <a:off x="-122760" y="0"/>
            <a:ext cx="1978920" cy="41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MANDELA DAY: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69"/>
          <p:cNvSpPr txBox="1"/>
          <p:nvPr/>
        </p:nvSpPr>
        <p:spPr>
          <a:xfrm>
            <a:off x="-941760" y="552960"/>
            <a:ext cx="6086880" cy="779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was 25 years they take that man away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Now the freedom moves in closer every day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Wipe the tears down from your saddened eyes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say Mandela's free so step outside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Oh, oh, oh, oh Mandela day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Ooh, ooh, ooh, ooh Mandela's free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was 25 years ago this very day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Held behind four walls all through night and day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Still the children know the story of that man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we know what's going on right through your land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 years ago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Na, na, na-na Mandela day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Oh, oh, oh Mandela's free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69"/>
          <p:cNvSpPr/>
          <p:nvPr/>
        </p:nvSpPr>
        <p:spPr>
          <a:xfrm>
            <a:off x="4290120" y="552960"/>
            <a:ext cx="6095880" cy="43542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 tears are flowing wipe them from your face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can feel his heartbeat moving deep inside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was 25 years they took that man away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now the world come down say Nelson Mandela's free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Oh, oh, oh, oh Mandela's free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rising suns sets Mandela on his way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Its been 25 years around this very day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the one outside to the ones inside we say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Oh, oh, oh, oh Mandela's free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Oh, oh, oh set Mandela free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Na, na, na, na Mandela day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Na, na, na, na Mandela's free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It's 25 years ago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What's going on?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we know what's going on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'Cause we know what's going on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69"/>
          <p:cNvSpPr/>
          <p:nvPr/>
        </p:nvSpPr>
        <p:spPr>
          <a:xfrm>
            <a:off x="8506440" y="3142080"/>
            <a:ext cx="6095880" cy="36612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DESCRIPTION:</a:t>
            </a: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69"/>
          <p:cNvSpPr/>
          <p:nvPr/>
        </p:nvSpPr>
        <p:spPr>
          <a:xfrm>
            <a:off x="8506440" y="3432600"/>
            <a:ext cx="2452320" cy="28623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«MANDELA DAY» is a song written by 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«SIMPLE MINDS» in 1989 for Nelson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Mandela 70° birthday tribur; as an expression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solidarity with the imprisoned Mandela.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song wants to remember a great person 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human history that overcame all prejudices.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7488" y="2204864"/>
            <a:ext cx="9144000" cy="2387520"/>
          </a:xfrm>
        </p:spPr>
        <p:txBody>
          <a:bodyPr/>
          <a:lstStyle/>
          <a:p>
            <a:r>
              <a:rPr lang="it-IT" sz="3200" b="1" u="sng" dirty="0" smtClean="0">
                <a:latin typeface="Times New Roman" pitchFamily="18" charset="0"/>
                <a:cs typeface="Times New Roman" pitchFamily="18" charset="0"/>
              </a:rPr>
              <a:t>SONGS OF HAPPINESS</a:t>
            </a:r>
            <a:endParaRPr lang="it-IT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624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70"/>
          <p:cNvSpPr txBox="1"/>
          <p:nvPr/>
        </p:nvSpPr>
        <p:spPr>
          <a:xfrm>
            <a:off x="0" y="132050"/>
            <a:ext cx="4207200" cy="6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CAN’T STOP THE FEELING 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Ah, yeah, ah, yeah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got this feelin' inside my bones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 goes electric, wavy when I turn it 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 through my city, all through my home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We're flyin' up, no ceilin', when we in our zone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got that sunshine in my pocket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Got that good soul in my feet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feel that hot blood in my body when it drops (ooh)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take my eyes up off it, movin' so phenomenally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Room on lock, the way we rock it, so don't stop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under the lights when everything goes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Nowhere to hide when I'm gettin' you close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 we move, well, you already know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imagine, just imagine, just imagine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Nothin' I can see but you when you dance, dance, dance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70"/>
          <p:cNvSpPr txBox="1"/>
          <p:nvPr/>
        </p:nvSpPr>
        <p:spPr>
          <a:xfrm>
            <a:off x="5018500" y="2665500"/>
            <a:ext cx="886800" cy="2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70"/>
          <p:cNvSpPr txBox="1"/>
          <p:nvPr/>
        </p:nvSpPr>
        <p:spPr>
          <a:xfrm>
            <a:off x="4244975" y="0"/>
            <a:ext cx="4207200" cy="6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Feel a good, good creepin' up on you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dance, dance, dance, come 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 those things I shouldn't do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 you dance, dance, dance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ain't nobody leavin' soon, so keep dancin'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 feelin'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dance, dance, dance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 feelin'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dance, dance, dance, come 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Ooh, it's something magical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in the air, it's in my blood, it's rushin' on (rushin' on)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don't need no reason, don't need control (need control)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fly so high, no ceiling, when I'm in my zone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'Cause I got that sunshine in my pocket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Got that good soul in my feet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</a:endParaRPr>
          </a:p>
        </p:txBody>
      </p:sp>
      <p:sp>
        <p:nvSpPr>
          <p:cNvPr id="321" name="Google Shape;321;p70"/>
          <p:cNvSpPr txBox="1"/>
          <p:nvPr/>
        </p:nvSpPr>
        <p:spPr>
          <a:xfrm>
            <a:off x="8489950" y="70800"/>
            <a:ext cx="3660000" cy="67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feel that hot blood in my body when it drops (ooh)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take my eyes up off it, moving so phenomenally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Room on lock, the way we rock it, so don't stop (stop, stop, stop)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Under the lights when everything goes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Nowhere to hide when I'm gettin' you close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 we move, well, you already know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imagine, just imagine, just imagine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Nothing I can see but you when you dance, dance, dance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Feel a good, good, creepin' up on you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dance, dance, dance, come 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 those things I shouldn't do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 you dance, dance, dance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71"/>
          <p:cNvSpPr txBox="1"/>
          <p:nvPr/>
        </p:nvSpPr>
        <p:spPr>
          <a:xfrm>
            <a:off x="84900" y="47175"/>
            <a:ext cx="4150800" cy="6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ain't nobody leavin' soon, so keep dancin'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 feelin'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dance, dance, dance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 feelin'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dance, dance, dance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 feelin'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dance, dance, dance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 feelin' (yeah)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keep dancin', come 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Oh, yeah, yeah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the, I can't stop the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the, I can't stop the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 feelin'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Everybody sing (I can’t stop the feelin’)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C404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7" name="Google Shape;327;p71"/>
          <p:cNvSpPr txBox="1"/>
          <p:nvPr/>
        </p:nvSpPr>
        <p:spPr>
          <a:xfrm>
            <a:off x="3933625" y="75450"/>
            <a:ext cx="4150800" cy="67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Got this feeling in my body (I can't stop the feelin')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Got this feeling in my body (I can't stop the feelin')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Wanna see you move your body (I can't stop the feelin')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Got this feelin' in my body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Break it down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Got this feelin' in my body (ah)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Can't stop the feelin'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Got this feelin' in my body, come on (ooh)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C404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C404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8" name="Google Shape;328;p71"/>
          <p:cNvSpPr txBox="1"/>
          <p:nvPr/>
        </p:nvSpPr>
        <p:spPr>
          <a:xfrm>
            <a:off x="7490025" y="2084925"/>
            <a:ext cx="4386300" cy="45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 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‘Can’t stop the feeling’ is a song written by Justin Timberlake in 2016.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It expresses a sense of lightheartedness and it says to not worry and live the moment.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Can’t stop the feeling in 2017, won the Grammy Award for the best song written for a film and HeartRadio Music Award as song of the year.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31504" y="4149080"/>
            <a:ext cx="9144000" cy="1900808"/>
          </a:xfrm>
        </p:spPr>
        <p:txBody>
          <a:bodyPr/>
          <a:lstStyle/>
          <a:p>
            <a:pPr algn="ctr"/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Almost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41,5%</a:t>
            </a:r>
          </a:p>
          <a:p>
            <a:pPr algn="ctr"/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Always 40%</a:t>
            </a:r>
          </a:p>
          <a:p>
            <a:pPr algn="ctr"/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Sometimes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13,8% </a:t>
            </a:r>
          </a:p>
        </p:txBody>
      </p:sp>
      <p:pic>
        <p:nvPicPr>
          <p:cNvPr id="2050" name="Picture 2" descr="Grafico delle risposte di Moduli. Titolo della domanda: 1.Do you think the music you listen to is connected with your personal emotions/feelings?. Numero di risposte: 65 rispost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908720"/>
            <a:ext cx="864096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537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72"/>
          <p:cNvSpPr txBox="1"/>
          <p:nvPr/>
        </p:nvSpPr>
        <p:spPr>
          <a:xfrm>
            <a:off x="153000" y="141450"/>
            <a:ext cx="4658100" cy="65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WORRY BE HAPPY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Here's a little song I wrote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You might want to sing it note for note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 every life we have some trouble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 when you worry you make it double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worry, be happy 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don't worry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72"/>
          <p:cNvSpPr txBox="1"/>
          <p:nvPr/>
        </p:nvSpPr>
        <p:spPr>
          <a:xfrm>
            <a:off x="5197750" y="115350"/>
            <a:ext cx="6131700" cy="66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Ain't got no place to lay your head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Somebody came and took your bed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landlord say your rent is late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He may have to litigate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Oh, ooh ooh ooh oo-ooh ooh oo-ooh 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Here I give you my phone number, when you worry, call me, I make you happy, don't worry, be happy)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Ain't got no cash, ain't got no style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Ain't got no gal to make you smile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'Cause when you worry your face will frown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that will bring everybody down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73"/>
          <p:cNvSpPr txBox="1"/>
          <p:nvPr/>
        </p:nvSpPr>
        <p:spPr>
          <a:xfrm>
            <a:off x="56600" y="113100"/>
            <a:ext cx="4707300" cy="67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Now there, is this song I wrote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hope you learned note for note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Like good little children, 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Now listen to what I said, in your life expect some trouble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 you worry you make it double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 don't worry, be happy, be happy 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worry, don't worry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05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0" name="Google Shape;340;p73"/>
          <p:cNvSpPr txBox="1"/>
          <p:nvPr/>
        </p:nvSpPr>
        <p:spPr>
          <a:xfrm>
            <a:off x="4763900" y="143550"/>
            <a:ext cx="4782600" cy="6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don't worry, don't do it,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put a smile in your face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don't bring everybody down like this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it will soon pass, whatever it is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I'm not worried, I'm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C404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C404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1" name="Google Shape;341;p73"/>
          <p:cNvSpPr txBox="1"/>
          <p:nvPr/>
        </p:nvSpPr>
        <p:spPr>
          <a:xfrm>
            <a:off x="8914450" y="3858200"/>
            <a:ext cx="2877300" cy="28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</a:t>
            </a:r>
            <a:endParaRPr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’Don’t worry be happy’ is a song written by Bobby McFerrin in 1988.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This song reassures the person to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who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it’s dedicated and says that everybody has problems but if you think about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that,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it’s just worse, and so be happy!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 was the first ‘a cappella’ song to reach number-one on the Billboard Hot 100 chart.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59496" y="2132856"/>
            <a:ext cx="9144000" cy="2387520"/>
          </a:xfrm>
        </p:spPr>
        <p:txBody>
          <a:bodyPr/>
          <a:lstStyle/>
          <a:p>
            <a:r>
              <a:rPr lang="it-IT" sz="3200" b="1" u="sng" dirty="0" smtClean="0">
                <a:latin typeface="Times New Roman" pitchFamily="18" charset="0"/>
                <a:cs typeface="Times New Roman" pitchFamily="18" charset="0"/>
              </a:rPr>
              <a:t>SONGS OF SADNESS</a:t>
            </a:r>
            <a:endParaRPr lang="it-IT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416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74"/>
          <p:cNvSpPr txBox="1"/>
          <p:nvPr/>
        </p:nvSpPr>
        <p:spPr>
          <a:xfrm>
            <a:off x="0" y="84925"/>
            <a:ext cx="3462000" cy="6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SOMETHING JUST LIKE THIS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I’ve been reading books of old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legends and the myths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Achilles and his gold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Hercules and his gifts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Spiderman’s control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Batman with his fists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clearly I don’t see myself upon that list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She said “Where’d you wanna go?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How much you wanna risk?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I’m not looking for somebody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With some superhuman gifts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 superhero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 fairytale bliss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Just something I can turn to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Somebody I can kiss”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“I want something just like this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11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7" name="Google Shape;347;p74"/>
          <p:cNvSpPr txBox="1"/>
          <p:nvPr/>
        </p:nvSpPr>
        <p:spPr>
          <a:xfrm>
            <a:off x="3462000" y="47175"/>
            <a:ext cx="3169500" cy="67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Do-do-do, do-do-do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Do-do-do, do-do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Do-do-do, do-do-do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Oh I want something just like this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Do-do-do, do-do-do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Do-do-do, do-do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Do-do-do, do-do-do”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“Oh I want something just like this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want something just like this”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I’ve been reading books of old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legends and the myths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testaments they told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moon and its eclipse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Superman arose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suit before he lifts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 I’m not the kind of person that it fits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She said “Where’d you wanna go?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How much you wanna risk?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8" name="Google Shape;348;p74"/>
          <p:cNvSpPr txBox="1"/>
          <p:nvPr/>
        </p:nvSpPr>
        <p:spPr>
          <a:xfrm>
            <a:off x="6631500" y="47175"/>
            <a:ext cx="3028200" cy="6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I’m not looking for somebody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With some superhuman gifts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 superhero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 fairytale bliss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Just something I can turn to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Somebody I can miss”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“Where’d you wanna go?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How much you wanna risk?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I’m not looking for somebody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With some superhuman gifts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 superhero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 fairytale bliss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Just something I can turn to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Somebody I can kiss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want something just like this”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“Oh I want something just like this (4 times)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9" name="Google Shape;349;p74"/>
          <p:cNvSpPr txBox="1"/>
          <p:nvPr/>
        </p:nvSpPr>
        <p:spPr>
          <a:xfrm>
            <a:off x="9725700" y="641725"/>
            <a:ext cx="2216700" cy="60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</a:t>
            </a:r>
            <a:endParaRPr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’Something just like this’ is a song written by Coldplay and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Chiainsmokers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in 2017.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 expresses that the writer is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sorrounded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by the greatness and richness of the world, but he’s not interested in that but he just wants something simple, someone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that can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give little actions to him.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The song reached the top ten of many charts around the world and it was nominated for the Grammy Award for Best Pop Duo/Group Performance.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75"/>
          <p:cNvSpPr txBox="1"/>
          <p:nvPr/>
        </p:nvSpPr>
        <p:spPr>
          <a:xfrm>
            <a:off x="66025" y="198100"/>
            <a:ext cx="4150500" cy="6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MY HAND</a:t>
            </a: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Akon and MJ oh yeah yeah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This life don't last forever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tell me what we're waiting for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We're better off being together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Being miserable alone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'Cause I been there before and you've been there before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 together we can be alright (Alright) (Yeah)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'Cause when it gets dark and when it gets cold we hold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Each other till we see the sunlight (Yeah)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if you just hold my hand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Baby I promise that I'll do all I can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Things will go better if you just, hold my hand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Nothing can come between us if you just hold,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</a:endParaRPr>
          </a:p>
        </p:txBody>
      </p:sp>
      <p:sp>
        <p:nvSpPr>
          <p:cNvPr id="355" name="Google Shape;355;p75"/>
          <p:cNvSpPr txBox="1"/>
          <p:nvPr/>
        </p:nvSpPr>
        <p:spPr>
          <a:xfrm>
            <a:off x="4216525" y="56600"/>
            <a:ext cx="4660200" cy="6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my, hold, hold my, hold my hand, hold my hand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nights are gettin' darker (Darker)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there's no peace, inside (Inside)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why make our lives harder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By fighting love tonight (So hold)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 tell that you're tired of being lonely (Yeah)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Take my hand don't let go, baby hold me (Yeah)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Come to me and let me be your one and only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'Cause I can make it alright till the morning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my hand, (Yeah)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Baby I promise that I'll do all I can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Things will get better if you just, hold my hand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Nothing can come between us if you just hold,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my, hold, hold my, hold my hand, hold my hand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my hand (Yeah, 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 I can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my hand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Nothing can come between us if you just (Ooh)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my (Ooh) hold my (Ooh) hold my hand, hold my hand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33333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70757A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6" name="Google Shape;356;p75"/>
          <p:cNvSpPr txBox="1"/>
          <p:nvPr/>
        </p:nvSpPr>
        <p:spPr>
          <a:xfrm>
            <a:off x="9225750" y="609025"/>
            <a:ext cx="2773500" cy="60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’Hold my hand’ is a song written by Michael Jackson in 2007.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This song expresses that it is better stay together, so all could be simple and the darkness could become light.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 song was an international top ten hit in nations such as Austria, Belgium, Denmark, Germany, Hungary, Italy, New Zealand, Norway, Poland, Spain, Sweden, Switzerland and the United Kingdom.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7488" y="2420888"/>
            <a:ext cx="9144000" cy="2387520"/>
          </a:xfrm>
        </p:spPr>
        <p:txBody>
          <a:bodyPr/>
          <a:lstStyle/>
          <a:p>
            <a:r>
              <a:rPr lang="it-IT" sz="3200" b="1" u="sng" dirty="0" smtClean="0">
                <a:latin typeface="Times New Roman" pitchFamily="18" charset="0"/>
                <a:cs typeface="Times New Roman" pitchFamily="18" charset="0"/>
              </a:rPr>
              <a:t>SONGS OF TOLERANCE</a:t>
            </a:r>
            <a:endParaRPr lang="it-IT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702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76"/>
          <p:cNvSpPr txBox="1"/>
          <p:nvPr/>
        </p:nvSpPr>
        <p:spPr>
          <a:xfrm>
            <a:off x="141500" y="169800"/>
            <a:ext cx="4348800" cy="6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BLACK OR WHITE 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took my baby on a Saturday bang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Boy is that girl with you?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Yes we're one and the same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Now I believe in miracles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a miracle has happened tonight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But, if you're thinkin' about my baby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 don't matter if you're black or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They print my message in the Saturday Sun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had to tell them I ain't second to none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I told about equality and it's true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Either you're wrong or you're right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But, if you're thinkin' about my baby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 don't matter if you're black or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am tired of this devil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am tired of this stuff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am tired of this business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Sew when the going gets rough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2" name="Google Shape;362;p76"/>
          <p:cNvSpPr txBox="1"/>
          <p:nvPr/>
        </p:nvSpPr>
        <p:spPr>
          <a:xfrm>
            <a:off x="5414700" y="43050"/>
            <a:ext cx="4348800" cy="67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ain't scared of your brother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ain't scared of no sheets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ain't scared of nobody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Girl, when the going gets mean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Protection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For gangs, clubs, and nations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Causing grief in human relations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a turf war on a global scale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I'd rather hear both sides of the tale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See, it's not about races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Just places, faces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Where your blood comes from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Is were your space is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I've seen the bright get duller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I'm not going to spend my life being a color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3" name="Google Shape;363;p76"/>
          <p:cNvSpPr txBox="1"/>
          <p:nvPr/>
        </p:nvSpPr>
        <p:spPr>
          <a:xfrm>
            <a:off x="7414575" y="84900"/>
            <a:ext cx="3848700" cy="67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77"/>
          <p:cNvSpPr txBox="1"/>
          <p:nvPr/>
        </p:nvSpPr>
        <p:spPr>
          <a:xfrm>
            <a:off x="169800" y="109075"/>
            <a:ext cx="4697700" cy="6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tell me you agree with me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 I saw you kicking dirt in my eye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But, if you're thinkin' about my baby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 don't matter if you're black or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said if you're thinkin' of being my baby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 don't matter if you're black or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said if you're thinkin' of being my brother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 don't matter if you're black or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Ooh, ooh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Yea, yea, yea 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Ooh, ooh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Yea, yea, yea 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black, it's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tough for you to get by (yeah, yeah, 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black, it's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9" name="Google Shape;369;p77"/>
          <p:cNvSpPr txBox="1"/>
          <p:nvPr/>
        </p:nvSpPr>
        <p:spPr>
          <a:xfrm>
            <a:off x="4792100" y="207525"/>
            <a:ext cx="4160100" cy="65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black, it's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tough for you to get by (yeah, yeah, 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black, it's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77"/>
          <p:cNvSpPr txBox="1"/>
          <p:nvPr/>
        </p:nvSpPr>
        <p:spPr>
          <a:xfrm>
            <a:off x="7395675" y="2924325"/>
            <a:ext cx="3584700" cy="31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’Black or white’ is a song written by Michael Jackson in 1991.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 main topic of this song is racism in fact in the videoclip on youtube he dances with people from all over the world as a symbol of peace and tolerance.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 videoclip of the song is one of the most expensive ever with 4 million dollar used to produce it.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But at that time, not all people liked and approved Michael’s song, considered too explicit.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78"/>
          <p:cNvSpPr txBox="1"/>
          <p:nvPr/>
        </p:nvSpPr>
        <p:spPr>
          <a:xfrm>
            <a:off x="103775" y="122700"/>
            <a:ext cx="4405200" cy="6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WHERE IS THE LOVE</a:t>
            </a:r>
            <a:endParaRPr>
              <a:solidFill>
                <a:srgbClr val="FF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People killin' people dyin'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Children hurtin', I hear them cryin'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Can you practice what you preachin'?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Would you turn the other cheek again?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Mama, mama, mama, tell us what the hell is goin' 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Can't we all just get along?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Father, father, father help us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Send some guidance from above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'Cause people got me, got me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Questioning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Yo what's going on with the world, momma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Yo people living like they ain't got no mommas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78"/>
          <p:cNvSpPr txBox="1"/>
          <p:nvPr/>
        </p:nvSpPr>
        <p:spPr>
          <a:xfrm>
            <a:off x="4226125" y="-41850"/>
            <a:ext cx="3641100" cy="67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think they all distracted by the drama and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Attracted to the trauma, mamma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think they don't understand the concept or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meaning of karma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Overseas, yeah they trying to stop terrorism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Over here on the streets the police shoot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people put the bullets in 'em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 if you only got love for your own race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Then you're gonna leave space for others to discriminate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7" name="Google Shape;377;p78"/>
          <p:cNvSpPr txBox="1"/>
          <p:nvPr/>
        </p:nvSpPr>
        <p:spPr>
          <a:xfrm>
            <a:off x="8188100" y="61350"/>
            <a:ext cx="4003800" cy="67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to discriminate only generates hate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when you hate then you're bound to get irate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Madness is what you demonstrate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that's exactly how hate works and operates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Man, we gotta set it straight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Take control of your mind and just meditate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let your soul just gravitate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To the love, so the whole world celebrate it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rgbClr val="222222"/>
                </a:solidFill>
                <a:highlight>
                  <a:srgbClr val="FFFFFF"/>
                </a:highlight>
              </a:rPr>
              <a:t>I</a:t>
            </a: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 just ain't the same, always in change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New days are strange, is the world insane?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Nation droppin' bombs killing our little ones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79"/>
          <p:cNvSpPr txBox="1"/>
          <p:nvPr/>
        </p:nvSpPr>
        <p:spPr>
          <a:xfrm>
            <a:off x="56600" y="-85125"/>
            <a:ext cx="4443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Ongoing suffering as the youth die young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Where's the love when a child gets murdered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Or a cop gets knocked down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Black lives not 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Everybody matter to me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 races, y'all don't like what I'm sayin'? Haterade, tall cases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Everybody hate somebody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Guess we all racist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Black Eyed Peas do a song about love and y'all hate this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 these protests with different colored faces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We was all born with a heart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Why we gotta chase it?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every time I look around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3" name="Google Shape;383;p79"/>
          <p:cNvSpPr txBox="1"/>
          <p:nvPr/>
        </p:nvSpPr>
        <p:spPr>
          <a:xfrm>
            <a:off x="4509100" y="-85125"/>
            <a:ext cx="3820500" cy="6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Every time I look up, every time I look down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 one's on a common ground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if you never speak truth then you never know how love sounds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if you never know love then you never know God, wow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Where's the love y'all? I don't, I don't know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Where's the truth y'all? I don't know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Love is the key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Love is the answer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4" name="Google Shape;384;p79"/>
          <p:cNvSpPr txBox="1"/>
          <p:nvPr/>
        </p:nvSpPr>
        <p:spPr>
          <a:xfrm>
            <a:off x="8395625" y="-85125"/>
            <a:ext cx="3754500" cy="6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Love is the solution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They don't want us to love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Love is powerful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My mama asked me why I never vote never vote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'Cause police men want me dead and gone (Dead and gone)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That election looking like a joke (Such a joke)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the weed man still sellin' dope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Somebody gotta give these niggas hope (Please hope)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 he ever wanted was a smoke (My gosh)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3880" y="4293096"/>
            <a:ext cx="9144000" cy="964704"/>
          </a:xfrm>
        </p:spPr>
        <p:txBody>
          <a:bodyPr/>
          <a:lstStyle/>
          <a:p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Yes 62%</a:t>
            </a:r>
          </a:p>
          <a:p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No 38,8%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Grafico delle risposte di Moduli. Titolo della domanda: 2.Do you feel different emotions when different instruments are being played?. Numero di risposte: 65 rispost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188640"/>
            <a:ext cx="936104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365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80"/>
          <p:cNvSpPr txBox="1"/>
          <p:nvPr/>
        </p:nvSpPr>
        <p:spPr>
          <a:xfrm>
            <a:off x="339600" y="-75300"/>
            <a:ext cx="69429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Said he can't breathe with his hands in the air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Layin' on the ground died from a choke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feel the weight of the world on my shoulders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As I'm gettin' older y'all people gets colder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Most of us only care about money makin'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Selfishness got us followin' the wrong direction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Wrong information always shown by the media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Negative images is the main criteria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Infecting the young minds faster than bacteria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Kids wanna act like what they see in the cinemas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What happened to the love and the values of humanity?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What happened to the love and the fairness and equality?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Instead of spreading love we're spreading animosity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Lack of understanding leading us away from unity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3C404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3C404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0" name="Google Shape;390;p80"/>
          <p:cNvSpPr txBox="1"/>
          <p:nvPr/>
        </p:nvSpPr>
        <p:spPr>
          <a:xfrm>
            <a:off x="6282575" y="632025"/>
            <a:ext cx="3886500" cy="58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’Where is the love’ is a song written by The Black Eyed Peas featuring Justin Timberlake in 2003.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This is a hymn against war and the group sing about various problems that affect the world, such as terrorism, corruption and racism.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They simulate a call to God asking “where is the love”.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Lots of people considered it as a critic with the Afghanistan’s invasion but also with the attack of the Twin Towers in 2001.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7488" y="2060848"/>
            <a:ext cx="9144000" cy="2387520"/>
          </a:xfrm>
        </p:spPr>
        <p:txBody>
          <a:bodyPr/>
          <a:lstStyle/>
          <a:p>
            <a:r>
              <a:rPr lang="it-IT" sz="3200" b="1" u="sng" dirty="0" smtClean="0">
                <a:latin typeface="Times New Roman" pitchFamily="18" charset="0"/>
                <a:cs typeface="Times New Roman" pitchFamily="18" charset="0"/>
              </a:rPr>
              <a:t>THANKS FOR YOUR ATTENTION</a:t>
            </a:r>
            <a:endParaRPr lang="it-IT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0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rafico delle risposte di Moduli. Titolo della domanda: In case your answer was 'Yes', please select the musical instrument that makes you feel the respective emotion. *. Numero di risposte: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404664"/>
            <a:ext cx="1123324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27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3432" y="1052736"/>
            <a:ext cx="10657184" cy="3024336"/>
          </a:xfrm>
        </p:spPr>
        <p:txBody>
          <a:bodyPr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4.1  On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what type of music do you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dance</a:t>
            </a:r>
            <a:br>
              <a:rPr lang="en-US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PT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top 3 Italian responses were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PT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Pop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PT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Rock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PT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Latin/Reggae</a:t>
            </a:r>
            <a:r>
              <a:rPr lang="pt-PT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400" dirty="0">
                <a:latin typeface="Times New Roman" pitchFamily="18" charset="0"/>
                <a:cs typeface="Times New Roman" pitchFamily="18" charset="0"/>
              </a:rPr>
            </a:br>
            <a:endParaRPr lang="pt-PT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99456" y="4149080"/>
            <a:ext cx="9144000" cy="1655640"/>
          </a:xfrm>
        </p:spPr>
        <p:txBody>
          <a:bodyPr/>
          <a:lstStyle/>
          <a:p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Yes 78,5</a:t>
            </a:r>
          </a:p>
          <a:p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No 21,5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Grafico delle risposte di Moduli. Titolo della domanda: 3.Do you hum to yourself or whistle when you're feeling cheerful?. Numero di risposte: 65 rispost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237" y="980728"/>
            <a:ext cx="914501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241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11424" y="4365104"/>
            <a:ext cx="9144000" cy="1655640"/>
          </a:xfrm>
        </p:spPr>
        <p:txBody>
          <a:bodyPr/>
          <a:lstStyle/>
          <a:p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Yes 78,5</a:t>
            </a:r>
          </a:p>
          <a:p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No 18,5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Grafico delle risposte di Moduli. Titolo della domanda: 4. Do you sometimes feel like dancing when you hear music?. Numero di risposte: 65 rispost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64" y="620688"/>
            <a:ext cx="921702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04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/>
              <a:t>7. Name one song in English that comforts you if you feel blue and another one in your mother tongue: song in </a:t>
            </a:r>
            <a:r>
              <a:rPr lang="en-US" sz="1400" b="1" dirty="0" smtClean="0"/>
              <a:t>English</a:t>
            </a:r>
            <a:br>
              <a:rPr lang="en-US" sz="1400" b="1" dirty="0" smtClean="0"/>
            </a:br>
            <a:r>
              <a:rPr lang="pt-PT" sz="1400" dirty="0"/>
              <a:t/>
            </a:r>
            <a:br>
              <a:rPr lang="pt-PT" sz="1400" dirty="0"/>
            </a:br>
            <a:r>
              <a:rPr lang="en-US" sz="1400" dirty="0"/>
              <a:t>The Italian responses are</a:t>
            </a:r>
            <a:r>
              <a:rPr lang="en-US" sz="1400" dirty="0" smtClean="0"/>
              <a:t>:</a:t>
            </a:r>
            <a:br>
              <a:rPr lang="en-US" sz="1400" dirty="0" smtClean="0"/>
            </a:br>
            <a:r>
              <a:rPr lang="pt-PT" sz="1400" dirty="0"/>
              <a:t/>
            </a:r>
            <a:br>
              <a:rPr lang="pt-PT" sz="1400" dirty="0"/>
            </a:br>
            <a:r>
              <a:rPr lang="en-US" sz="1400" dirty="0"/>
              <a:t>Hold my </a:t>
            </a:r>
            <a:r>
              <a:rPr lang="en-US" sz="1400" dirty="0" smtClean="0"/>
              <a:t>Hand</a:t>
            </a:r>
            <a:br>
              <a:rPr lang="en-US" sz="1400" dirty="0" smtClean="0"/>
            </a:br>
            <a:r>
              <a:rPr lang="pt-PT" sz="1400" dirty="0"/>
              <a:t/>
            </a:r>
            <a:br>
              <a:rPr lang="pt-PT" sz="1400" dirty="0"/>
            </a:br>
            <a:r>
              <a:rPr lang="en-US" sz="1400" dirty="0"/>
              <a:t>Something just like </a:t>
            </a:r>
            <a:r>
              <a:rPr lang="en-US" sz="1400" dirty="0" smtClean="0"/>
              <a:t>this</a:t>
            </a:r>
            <a:br>
              <a:rPr lang="en-US" sz="1400" dirty="0" smtClean="0"/>
            </a:br>
            <a:r>
              <a:rPr lang="pt-PT" sz="1400" dirty="0"/>
              <a:t/>
            </a:r>
            <a:br>
              <a:rPr lang="pt-PT" sz="1400" dirty="0"/>
            </a:br>
            <a:r>
              <a:rPr lang="en-US" sz="1400" dirty="0" smtClean="0"/>
              <a:t>Perfect</a:t>
            </a:r>
            <a:br>
              <a:rPr lang="en-US" sz="1400" dirty="0" smtClean="0"/>
            </a:br>
            <a:r>
              <a:rPr lang="pt-PT" sz="1400" dirty="0"/>
              <a:t/>
            </a:r>
            <a:br>
              <a:rPr lang="pt-PT" sz="1400" dirty="0"/>
            </a:b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3709293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8. What song makes you think about tolerance? Name one in English and one in your mother tongue: song in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English</a:t>
            </a:r>
            <a:br>
              <a:rPr lang="en-US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PT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Italian responses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are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PT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Black or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white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PT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Where is the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love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PT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Heal the world</a:t>
            </a:r>
            <a:r>
              <a:rPr lang="pt-PT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400" dirty="0">
                <a:latin typeface="Times New Roman" pitchFamily="18" charset="0"/>
                <a:cs typeface="Times New Roman" pitchFamily="18" charset="0"/>
              </a:rPr>
            </a:br>
            <a:endParaRPr lang="pt-PT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1631504" y="3638686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9. What song makes you think about love? Name one in English and one in your mother tongue: song 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English</a:t>
            </a:r>
          </a:p>
          <a:p>
            <a:endParaRPr lang="pt-PT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Italian responses 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pt-PT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All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</a:t>
            </a:r>
          </a:p>
          <a:p>
            <a:endParaRPr lang="pt-PT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Love of my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life</a:t>
            </a:r>
          </a:p>
          <a:p>
            <a:endParaRPr lang="pt-PT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Perfect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6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4423</Words>
  <Application>Microsoft Office PowerPoint</Application>
  <PresentationFormat>Personalizados</PresentationFormat>
  <Paragraphs>633</Paragraphs>
  <Slides>31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dos diapositivos</vt:lpstr>
      </vt:variant>
      <vt:variant>
        <vt:i4>31</vt:i4>
      </vt:variant>
    </vt:vector>
  </HeadingPairs>
  <TitlesOfParts>
    <vt:vector size="36" baseType="lpstr">
      <vt:lpstr>Office Theme</vt:lpstr>
      <vt:lpstr>Office Theme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4.1  On what type of music do you dance  The top 3 Italian responses were:  Pop  Rock  Latin/Reggae </vt:lpstr>
      <vt:lpstr>Apresentação do PowerPoint</vt:lpstr>
      <vt:lpstr>Apresentação do PowerPoint</vt:lpstr>
      <vt:lpstr>7. Name one song in English that comforts you if you feel blue and another one in your mother tongue: song in English  The Italian responses are:  Hold my Hand  Something just like this  Perfect  </vt:lpstr>
      <vt:lpstr>8. What song makes you think about tolerance? Name one in English and one in your mother tongue: song in English  The Italian responses are  Black or white  Where is the love  Heal the world </vt:lpstr>
      <vt:lpstr>10. What song makes you think about peace? Name one in English and one in your mother tongue: song in English  The Italian responses are  Imagine  Mandela day  We are the world </vt:lpstr>
      <vt:lpstr>SONGS OF LOVE</vt:lpstr>
      <vt:lpstr>Apresentação do PowerPoint</vt:lpstr>
      <vt:lpstr>Apresentação do PowerPoint</vt:lpstr>
      <vt:lpstr>SONGS OF PEACE</vt:lpstr>
      <vt:lpstr>Apresentação do PowerPoint</vt:lpstr>
      <vt:lpstr>Apresentação do PowerPoint</vt:lpstr>
      <vt:lpstr>SONGS OF HAPPINESS</vt:lpstr>
      <vt:lpstr>Apresentação do PowerPoint</vt:lpstr>
      <vt:lpstr>Apresentação do PowerPoint</vt:lpstr>
      <vt:lpstr>Apresentação do PowerPoint</vt:lpstr>
      <vt:lpstr>Apresentação do PowerPoint</vt:lpstr>
      <vt:lpstr>SONGS OF SADNESS</vt:lpstr>
      <vt:lpstr>Apresentação do PowerPoint</vt:lpstr>
      <vt:lpstr>Apresentação do PowerPoint</vt:lpstr>
      <vt:lpstr>SONGS OF TOLERANCE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THANKS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Annarosa Orlandini</dc:creator>
  <cp:lastModifiedBy>Utilizador</cp:lastModifiedBy>
  <cp:revision>8</cp:revision>
  <dcterms:modified xsi:type="dcterms:W3CDTF">2020-02-19T12:39:38Z</dcterms:modified>
</cp:coreProperties>
</file>