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60" r:id="rId2"/>
    <p:sldId id="282" r:id="rId3"/>
    <p:sldId id="312" r:id="rId4"/>
    <p:sldId id="311" r:id="rId5"/>
    <p:sldId id="320" r:id="rId6"/>
    <p:sldId id="313" r:id="rId7"/>
    <p:sldId id="318" r:id="rId8"/>
    <p:sldId id="319" r:id="rId9"/>
    <p:sldId id="315" r:id="rId10"/>
    <p:sldId id="316" r:id="rId11"/>
    <p:sldId id="317" r:id="rId12"/>
    <p:sldId id="274" r:id="rId13"/>
    <p:sldId id="279" r:id="rId14"/>
    <p:sldId id="290" r:id="rId15"/>
    <p:sldId id="280" r:id="rId16"/>
    <p:sldId id="281" r:id="rId17"/>
    <p:sldId id="291" r:id="rId18"/>
    <p:sldId id="265" r:id="rId19"/>
    <p:sldId id="335" r:id="rId20"/>
    <p:sldId id="337" r:id="rId21"/>
    <p:sldId id="292" r:id="rId22"/>
    <p:sldId id="294" r:id="rId23"/>
    <p:sldId id="293" r:id="rId24"/>
    <p:sldId id="309" r:id="rId25"/>
    <p:sldId id="310" r:id="rId26"/>
    <p:sldId id="295" r:id="rId27"/>
    <p:sldId id="296" r:id="rId28"/>
    <p:sldId id="307" r:id="rId29"/>
    <p:sldId id="308" r:id="rId30"/>
    <p:sldId id="297" r:id="rId31"/>
    <p:sldId id="298" r:id="rId32"/>
    <p:sldId id="343" r:id="rId33"/>
    <p:sldId id="304" r:id="rId34"/>
    <p:sldId id="299" r:id="rId35"/>
    <p:sldId id="300" r:id="rId36"/>
    <p:sldId id="301" r:id="rId37"/>
    <p:sldId id="283" r:id="rId38"/>
  </p:sldIdLst>
  <p:sldSz cx="9144000" cy="5143500" type="screen16x9"/>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85" autoAdjust="0"/>
  </p:normalViewPr>
  <p:slideViewPr>
    <p:cSldViewPr>
      <p:cViewPr>
        <p:scale>
          <a:sx n="107" d="100"/>
          <a:sy n="107" d="100"/>
        </p:scale>
        <p:origin x="-450" y="0"/>
      </p:cViewPr>
      <p:guideLst>
        <p:guide orient="horz" pos="1620"/>
        <p:guide pos="2880"/>
      </p:guideLst>
    </p:cSldViewPr>
  </p:slideViewPr>
  <p:notesTextViewPr>
    <p:cViewPr>
      <p:scale>
        <a:sx n="1" d="1"/>
        <a:sy n="1" d="1"/>
      </p:scale>
      <p:origin x="0" y="0"/>
    </p:cViewPr>
  </p:notesTextViewPr>
  <p:sorterViewPr>
    <p:cViewPr>
      <p:scale>
        <a:sx n="100" d="100"/>
        <a:sy n="100" d="100"/>
      </p:scale>
      <p:origin x="0" y="-36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A57AAD-91CE-46B7-A675-7BBEB5C2B147}" type="datetimeFigureOut">
              <a:rPr lang="de-DE" smtClean="0"/>
              <a:t>19.10.2021</a:t>
            </a:fld>
            <a:endParaRPr lang="de-DE"/>
          </a:p>
        </p:txBody>
      </p:sp>
      <p:sp>
        <p:nvSpPr>
          <p:cNvPr id="4" name="Marcador de Posição da Imagem do Diapositivo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de-DE"/>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8EDB4D-5DDB-4D52-BADF-E664D6F63568}" type="slidenum">
              <a:rPr lang="de-DE" smtClean="0"/>
              <a:t>‹nº›</a:t>
            </a:fld>
            <a:endParaRPr lang="de-DE"/>
          </a:p>
        </p:txBody>
      </p:sp>
    </p:spTree>
    <p:extLst>
      <p:ext uri="{BB962C8B-B14F-4D97-AF65-F5344CB8AC3E}">
        <p14:creationId xmlns:p14="http://schemas.microsoft.com/office/powerpoint/2010/main" val="380246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b="0" dirty="0">
                <a:latin typeface="Times New Roman" panose="02020603050405020304" pitchFamily="18" charset="0"/>
                <a:cs typeface="Times New Roman" panose="02020603050405020304" pitchFamily="18" charset="0"/>
              </a:rPr>
              <a:t>Happy/sad Song 2  </a:t>
            </a:r>
            <a:r>
              <a:rPr lang="en-US" sz="1200" b="0" dirty="0" err="1">
                <a:latin typeface="Times New Roman" panose="02020603050405020304" pitchFamily="18" charset="0"/>
                <a:cs typeface="Times New Roman" panose="02020603050405020304" pitchFamily="18" charset="0"/>
              </a:rPr>
              <a:t>Vânia</a:t>
            </a:r>
            <a:endParaRPr lang="de-DE" dirty="0"/>
          </a:p>
        </p:txBody>
      </p:sp>
      <p:sp>
        <p:nvSpPr>
          <p:cNvPr id="4" name="Marcador de Posição do Número do Diapositivo 3"/>
          <p:cNvSpPr>
            <a:spLocks noGrp="1"/>
          </p:cNvSpPr>
          <p:nvPr>
            <p:ph type="sldNum" sz="quarter" idx="10"/>
          </p:nvPr>
        </p:nvSpPr>
        <p:spPr/>
        <p:txBody>
          <a:bodyPr/>
          <a:lstStyle/>
          <a:p>
            <a:fld id="{F48EDB4D-5DDB-4D52-BADF-E664D6F63568}" type="slidenum">
              <a:rPr lang="de-DE" smtClean="0"/>
              <a:t>2</a:t>
            </a:fld>
            <a:endParaRPr lang="de-DE"/>
          </a:p>
        </p:txBody>
      </p:sp>
    </p:spTree>
    <p:extLst>
      <p:ext uri="{BB962C8B-B14F-4D97-AF65-F5344CB8AC3E}">
        <p14:creationId xmlns:p14="http://schemas.microsoft.com/office/powerpoint/2010/main" val="3280649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de-DE" dirty="0"/>
              <a:t>Duarte</a:t>
            </a:r>
          </a:p>
        </p:txBody>
      </p:sp>
      <p:sp>
        <p:nvSpPr>
          <p:cNvPr id="4" name="Marcador de Posição do Número do Diapositivo 3"/>
          <p:cNvSpPr>
            <a:spLocks noGrp="1"/>
          </p:cNvSpPr>
          <p:nvPr>
            <p:ph type="sldNum" sz="quarter" idx="10"/>
          </p:nvPr>
        </p:nvSpPr>
        <p:spPr/>
        <p:txBody>
          <a:bodyPr/>
          <a:lstStyle/>
          <a:p>
            <a:fld id="{F48EDB4D-5DDB-4D52-BADF-E664D6F63568}" type="slidenum">
              <a:rPr lang="de-DE" smtClean="0"/>
              <a:t>17</a:t>
            </a:fld>
            <a:endParaRPr lang="de-DE"/>
          </a:p>
        </p:txBody>
      </p:sp>
    </p:spTree>
    <p:extLst>
      <p:ext uri="{BB962C8B-B14F-4D97-AF65-F5344CB8AC3E}">
        <p14:creationId xmlns:p14="http://schemas.microsoft.com/office/powerpoint/2010/main" val="83667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de-DE" dirty="0"/>
              <a:t>Duarte</a:t>
            </a:r>
          </a:p>
        </p:txBody>
      </p:sp>
      <p:sp>
        <p:nvSpPr>
          <p:cNvPr id="4" name="Marcador de Posição do Número do Diapositivo 3"/>
          <p:cNvSpPr>
            <a:spLocks noGrp="1"/>
          </p:cNvSpPr>
          <p:nvPr>
            <p:ph type="sldNum" sz="quarter" idx="10"/>
          </p:nvPr>
        </p:nvSpPr>
        <p:spPr/>
        <p:txBody>
          <a:bodyPr/>
          <a:lstStyle/>
          <a:p>
            <a:fld id="{F48EDB4D-5DDB-4D52-BADF-E664D6F63568}" type="slidenum">
              <a:rPr lang="de-DE" smtClean="0"/>
              <a:t>22</a:t>
            </a:fld>
            <a:endParaRPr lang="de-DE"/>
          </a:p>
        </p:txBody>
      </p:sp>
    </p:spTree>
    <p:extLst>
      <p:ext uri="{BB962C8B-B14F-4D97-AF65-F5344CB8AC3E}">
        <p14:creationId xmlns:p14="http://schemas.microsoft.com/office/powerpoint/2010/main" val="83667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de-DE" dirty="0"/>
          </a:p>
        </p:txBody>
      </p:sp>
      <p:sp>
        <p:nvSpPr>
          <p:cNvPr id="4" name="Marcador de Posição do Número do Diapositivo 3"/>
          <p:cNvSpPr>
            <a:spLocks noGrp="1"/>
          </p:cNvSpPr>
          <p:nvPr>
            <p:ph type="sldNum" sz="quarter" idx="10"/>
          </p:nvPr>
        </p:nvSpPr>
        <p:spPr/>
        <p:txBody>
          <a:bodyPr/>
          <a:lstStyle/>
          <a:p>
            <a:fld id="{F48EDB4D-5DDB-4D52-BADF-E664D6F63568}" type="slidenum">
              <a:rPr lang="de-DE" smtClean="0"/>
              <a:t>9</a:t>
            </a:fld>
            <a:endParaRPr lang="de-DE"/>
          </a:p>
        </p:txBody>
      </p:sp>
    </p:spTree>
    <p:extLst>
      <p:ext uri="{BB962C8B-B14F-4D97-AF65-F5344CB8AC3E}">
        <p14:creationId xmlns:p14="http://schemas.microsoft.com/office/powerpoint/2010/main" val="3862086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de-DE" dirty="0"/>
          </a:p>
        </p:txBody>
      </p:sp>
      <p:sp>
        <p:nvSpPr>
          <p:cNvPr id="4" name="Marcador de Posição do Número do Diapositivo 3"/>
          <p:cNvSpPr>
            <a:spLocks noGrp="1"/>
          </p:cNvSpPr>
          <p:nvPr>
            <p:ph type="sldNum" sz="quarter" idx="10"/>
          </p:nvPr>
        </p:nvSpPr>
        <p:spPr/>
        <p:txBody>
          <a:bodyPr/>
          <a:lstStyle/>
          <a:p>
            <a:fld id="{F48EDB4D-5DDB-4D52-BADF-E664D6F63568}" type="slidenum">
              <a:rPr lang="de-DE" smtClean="0"/>
              <a:t>10</a:t>
            </a:fld>
            <a:endParaRPr lang="de-DE"/>
          </a:p>
        </p:txBody>
      </p:sp>
    </p:spTree>
    <p:extLst>
      <p:ext uri="{BB962C8B-B14F-4D97-AF65-F5344CB8AC3E}">
        <p14:creationId xmlns:p14="http://schemas.microsoft.com/office/powerpoint/2010/main" val="3862086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de-DE" dirty="0"/>
          </a:p>
        </p:txBody>
      </p:sp>
      <p:sp>
        <p:nvSpPr>
          <p:cNvPr id="4" name="Marcador de Posição do Número do Diapositivo 3"/>
          <p:cNvSpPr>
            <a:spLocks noGrp="1"/>
          </p:cNvSpPr>
          <p:nvPr>
            <p:ph type="sldNum" sz="quarter" idx="10"/>
          </p:nvPr>
        </p:nvSpPr>
        <p:spPr/>
        <p:txBody>
          <a:bodyPr/>
          <a:lstStyle/>
          <a:p>
            <a:fld id="{F48EDB4D-5DDB-4D52-BADF-E664D6F63568}" type="slidenum">
              <a:rPr lang="de-DE" smtClean="0"/>
              <a:t>11</a:t>
            </a:fld>
            <a:endParaRPr lang="de-DE"/>
          </a:p>
        </p:txBody>
      </p:sp>
    </p:spTree>
    <p:extLst>
      <p:ext uri="{BB962C8B-B14F-4D97-AF65-F5344CB8AC3E}">
        <p14:creationId xmlns:p14="http://schemas.microsoft.com/office/powerpoint/2010/main" val="3862086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de-DE" dirty="0"/>
              <a:t>Tatiana</a:t>
            </a:r>
          </a:p>
        </p:txBody>
      </p:sp>
      <p:sp>
        <p:nvSpPr>
          <p:cNvPr id="4" name="Marcador de Posição do Número do Diapositivo 3"/>
          <p:cNvSpPr>
            <a:spLocks noGrp="1"/>
          </p:cNvSpPr>
          <p:nvPr>
            <p:ph type="sldNum" sz="quarter" idx="10"/>
          </p:nvPr>
        </p:nvSpPr>
        <p:spPr/>
        <p:txBody>
          <a:bodyPr/>
          <a:lstStyle/>
          <a:p>
            <a:fld id="{F48EDB4D-5DDB-4D52-BADF-E664D6F63568}" type="slidenum">
              <a:rPr lang="de-DE" smtClean="0"/>
              <a:t>12</a:t>
            </a:fld>
            <a:endParaRPr lang="de-DE"/>
          </a:p>
        </p:txBody>
      </p:sp>
    </p:spTree>
    <p:extLst>
      <p:ext uri="{BB962C8B-B14F-4D97-AF65-F5344CB8AC3E}">
        <p14:creationId xmlns:p14="http://schemas.microsoft.com/office/powerpoint/2010/main" val="126601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Catarina</a:t>
            </a:r>
            <a:r>
              <a:rPr lang="en-US" sz="1200" b="1" baseline="0" dirty="0"/>
              <a:t> - </a:t>
            </a:r>
            <a:r>
              <a:rPr lang="en-US" sz="1200" b="1" dirty="0"/>
              <a:t>it has two parts – 2 graphs </a:t>
            </a:r>
            <a:endParaRPr lang="en-US" sz="1200" b="1" dirty="0">
              <a:latin typeface="Times New Roman" panose="02020603050405020304" pitchFamily="18" charset="0"/>
              <a:cs typeface="Times New Roman" panose="02020603050405020304" pitchFamily="18" charset="0"/>
            </a:endParaRPr>
          </a:p>
          <a:p>
            <a:endParaRPr lang="de-DE" dirty="0"/>
          </a:p>
        </p:txBody>
      </p:sp>
      <p:sp>
        <p:nvSpPr>
          <p:cNvPr id="4" name="Marcador de Posição do Número do Diapositivo 3"/>
          <p:cNvSpPr>
            <a:spLocks noGrp="1"/>
          </p:cNvSpPr>
          <p:nvPr>
            <p:ph type="sldNum" sz="quarter" idx="10"/>
          </p:nvPr>
        </p:nvSpPr>
        <p:spPr/>
        <p:txBody>
          <a:bodyPr/>
          <a:lstStyle/>
          <a:p>
            <a:fld id="{F48EDB4D-5DDB-4D52-BADF-E664D6F63568}" type="slidenum">
              <a:rPr lang="de-DE" smtClean="0"/>
              <a:t>13</a:t>
            </a:fld>
            <a:endParaRPr lang="de-DE"/>
          </a:p>
        </p:txBody>
      </p:sp>
    </p:spTree>
    <p:extLst>
      <p:ext uri="{BB962C8B-B14F-4D97-AF65-F5344CB8AC3E}">
        <p14:creationId xmlns:p14="http://schemas.microsoft.com/office/powerpoint/2010/main" val="344713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Catarina</a:t>
            </a:r>
            <a:r>
              <a:rPr lang="en-US" sz="1200" b="1" baseline="0" dirty="0"/>
              <a:t> - </a:t>
            </a:r>
            <a:r>
              <a:rPr lang="en-US" sz="1200" b="1" dirty="0"/>
              <a:t>it has two parts – 2 graphs </a:t>
            </a:r>
            <a:endParaRPr lang="en-US" sz="1200" b="1" dirty="0">
              <a:latin typeface="Times New Roman" panose="02020603050405020304" pitchFamily="18" charset="0"/>
              <a:cs typeface="Times New Roman" panose="02020603050405020304" pitchFamily="18" charset="0"/>
            </a:endParaRPr>
          </a:p>
          <a:p>
            <a:endParaRPr lang="de-DE" dirty="0"/>
          </a:p>
        </p:txBody>
      </p:sp>
      <p:sp>
        <p:nvSpPr>
          <p:cNvPr id="4" name="Marcador de Posição do Número do Diapositivo 3"/>
          <p:cNvSpPr>
            <a:spLocks noGrp="1"/>
          </p:cNvSpPr>
          <p:nvPr>
            <p:ph type="sldNum" sz="quarter" idx="10"/>
          </p:nvPr>
        </p:nvSpPr>
        <p:spPr/>
        <p:txBody>
          <a:bodyPr/>
          <a:lstStyle/>
          <a:p>
            <a:fld id="{F48EDB4D-5DDB-4D52-BADF-E664D6F63568}" type="slidenum">
              <a:rPr lang="de-DE" smtClean="0"/>
              <a:t>14</a:t>
            </a:fld>
            <a:endParaRPr lang="de-DE"/>
          </a:p>
        </p:txBody>
      </p:sp>
    </p:spTree>
    <p:extLst>
      <p:ext uri="{BB962C8B-B14F-4D97-AF65-F5344CB8AC3E}">
        <p14:creationId xmlns:p14="http://schemas.microsoft.com/office/powerpoint/2010/main" val="344713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err="1"/>
              <a:t>Vânia</a:t>
            </a:r>
            <a:r>
              <a:rPr lang="en-US" dirty="0"/>
              <a:t> - It has 2 parts- 2graphs</a:t>
            </a:r>
            <a:endParaRPr lang="de-DE" dirty="0"/>
          </a:p>
        </p:txBody>
      </p:sp>
      <p:sp>
        <p:nvSpPr>
          <p:cNvPr id="4" name="Marcador de Posição do Número do Diapositivo 3"/>
          <p:cNvSpPr>
            <a:spLocks noGrp="1"/>
          </p:cNvSpPr>
          <p:nvPr>
            <p:ph type="sldNum" sz="quarter" idx="10"/>
          </p:nvPr>
        </p:nvSpPr>
        <p:spPr/>
        <p:txBody>
          <a:bodyPr/>
          <a:lstStyle/>
          <a:p>
            <a:fld id="{F48EDB4D-5DDB-4D52-BADF-E664D6F63568}" type="slidenum">
              <a:rPr lang="de-DE" smtClean="0"/>
              <a:t>15</a:t>
            </a:fld>
            <a:endParaRPr lang="de-DE"/>
          </a:p>
        </p:txBody>
      </p:sp>
    </p:spTree>
    <p:extLst>
      <p:ext uri="{BB962C8B-B14F-4D97-AF65-F5344CB8AC3E}">
        <p14:creationId xmlns:p14="http://schemas.microsoft.com/office/powerpoint/2010/main" val="4281543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de-DE" dirty="0"/>
              <a:t>Duarte</a:t>
            </a:r>
          </a:p>
        </p:txBody>
      </p:sp>
      <p:sp>
        <p:nvSpPr>
          <p:cNvPr id="4" name="Marcador de Posição do Número do Diapositivo 3"/>
          <p:cNvSpPr>
            <a:spLocks noGrp="1"/>
          </p:cNvSpPr>
          <p:nvPr>
            <p:ph type="sldNum" sz="quarter" idx="10"/>
          </p:nvPr>
        </p:nvSpPr>
        <p:spPr/>
        <p:txBody>
          <a:bodyPr/>
          <a:lstStyle/>
          <a:p>
            <a:fld id="{F48EDB4D-5DDB-4D52-BADF-E664D6F63568}" type="slidenum">
              <a:rPr lang="de-DE" smtClean="0"/>
              <a:t>16</a:t>
            </a:fld>
            <a:endParaRPr lang="de-DE"/>
          </a:p>
        </p:txBody>
      </p:sp>
    </p:spTree>
    <p:extLst>
      <p:ext uri="{BB962C8B-B14F-4D97-AF65-F5344CB8AC3E}">
        <p14:creationId xmlns:p14="http://schemas.microsoft.com/office/powerpoint/2010/main" val="836673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pt-PT"/>
              <a:t>Clique para editar o estilo</a:t>
            </a:r>
            <a:endParaRPr lang="de-DE"/>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endParaRPr lang="de-DE"/>
          </a:p>
        </p:txBody>
      </p:sp>
      <p:sp>
        <p:nvSpPr>
          <p:cNvPr id="4" name="Marcador de Posição da Data 3"/>
          <p:cNvSpPr>
            <a:spLocks noGrp="1"/>
          </p:cNvSpPr>
          <p:nvPr>
            <p:ph type="dt" sz="half" idx="10"/>
          </p:nvPr>
        </p:nvSpPr>
        <p:spPr/>
        <p:txBody>
          <a:bodyPr/>
          <a:lstStyle/>
          <a:p>
            <a:fld id="{62DD5D04-1BCF-40A5-B72D-A02AB71D3FBD}" type="datetime1">
              <a:rPr lang="de-DE" smtClean="0"/>
              <a:t>19.10.2021</a:t>
            </a:fld>
            <a:endParaRPr lang="de-DE"/>
          </a:p>
        </p:txBody>
      </p:sp>
      <p:sp>
        <p:nvSpPr>
          <p:cNvPr id="5" name="Marcador de Posição do Rodapé 4"/>
          <p:cNvSpPr>
            <a:spLocks noGrp="1"/>
          </p:cNvSpPr>
          <p:nvPr>
            <p:ph type="ftr" sz="quarter" idx="11"/>
          </p:nvPr>
        </p:nvSpPr>
        <p:spPr/>
        <p:txBody>
          <a:bodyPr/>
          <a:lstStyle/>
          <a:p>
            <a:endParaRPr lang="de-DE"/>
          </a:p>
        </p:txBody>
      </p:sp>
      <p:sp>
        <p:nvSpPr>
          <p:cNvPr id="6" name="Marcador de Posição do Número do Diapositivo 5"/>
          <p:cNvSpPr>
            <a:spLocks noGrp="1"/>
          </p:cNvSpPr>
          <p:nvPr>
            <p:ph type="sldNum" sz="quarter" idx="12"/>
          </p:nvPr>
        </p:nvSpPr>
        <p:spPr/>
        <p:txBody>
          <a:bodyPr/>
          <a:lstStyle/>
          <a:p>
            <a:fld id="{A3400078-8ADE-4C44-82C3-199B546B428B}" type="slidenum">
              <a:rPr lang="de-DE" smtClean="0"/>
              <a:t>‹nº›</a:t>
            </a:fld>
            <a:endParaRPr lang="de-DE"/>
          </a:p>
        </p:txBody>
      </p:sp>
    </p:spTree>
    <p:extLst>
      <p:ext uri="{BB962C8B-B14F-4D97-AF65-F5344CB8AC3E}">
        <p14:creationId xmlns:p14="http://schemas.microsoft.com/office/powerpoint/2010/main" val="3833719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de-DE"/>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de-DE"/>
          </a:p>
        </p:txBody>
      </p:sp>
      <p:sp>
        <p:nvSpPr>
          <p:cNvPr id="4" name="Marcador de Posição da Data 3"/>
          <p:cNvSpPr>
            <a:spLocks noGrp="1"/>
          </p:cNvSpPr>
          <p:nvPr>
            <p:ph type="dt" sz="half" idx="10"/>
          </p:nvPr>
        </p:nvSpPr>
        <p:spPr/>
        <p:txBody>
          <a:bodyPr/>
          <a:lstStyle/>
          <a:p>
            <a:fld id="{BBE51F82-96F2-48A7-BB65-D3E81A011EA4}" type="datetime1">
              <a:rPr lang="de-DE" smtClean="0"/>
              <a:t>19.10.2021</a:t>
            </a:fld>
            <a:endParaRPr lang="de-DE"/>
          </a:p>
        </p:txBody>
      </p:sp>
      <p:sp>
        <p:nvSpPr>
          <p:cNvPr id="5" name="Marcador de Posição do Rodapé 4"/>
          <p:cNvSpPr>
            <a:spLocks noGrp="1"/>
          </p:cNvSpPr>
          <p:nvPr>
            <p:ph type="ftr" sz="quarter" idx="11"/>
          </p:nvPr>
        </p:nvSpPr>
        <p:spPr/>
        <p:txBody>
          <a:bodyPr/>
          <a:lstStyle/>
          <a:p>
            <a:endParaRPr lang="de-DE"/>
          </a:p>
        </p:txBody>
      </p:sp>
      <p:sp>
        <p:nvSpPr>
          <p:cNvPr id="6" name="Marcador de Posição do Número do Diapositivo 5"/>
          <p:cNvSpPr>
            <a:spLocks noGrp="1"/>
          </p:cNvSpPr>
          <p:nvPr>
            <p:ph type="sldNum" sz="quarter" idx="12"/>
          </p:nvPr>
        </p:nvSpPr>
        <p:spPr/>
        <p:txBody>
          <a:bodyPr/>
          <a:lstStyle/>
          <a:p>
            <a:fld id="{A3400078-8ADE-4C44-82C3-199B546B428B}" type="slidenum">
              <a:rPr lang="de-DE" smtClean="0"/>
              <a:t>‹nº›</a:t>
            </a:fld>
            <a:endParaRPr lang="de-DE"/>
          </a:p>
        </p:txBody>
      </p:sp>
    </p:spTree>
    <p:extLst>
      <p:ext uri="{BB962C8B-B14F-4D97-AF65-F5344CB8AC3E}">
        <p14:creationId xmlns:p14="http://schemas.microsoft.com/office/powerpoint/2010/main" val="3863344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5979"/>
            <a:ext cx="2057400" cy="4388644"/>
          </a:xfrm>
        </p:spPr>
        <p:txBody>
          <a:bodyPr vert="eaVert"/>
          <a:lstStyle/>
          <a:p>
            <a:r>
              <a:rPr lang="pt-PT"/>
              <a:t>Clique para editar o estilo</a:t>
            </a:r>
            <a:endParaRPr lang="de-DE"/>
          </a:p>
        </p:txBody>
      </p:sp>
      <p:sp>
        <p:nvSpPr>
          <p:cNvPr id="3" name="Marcador de Posição de Texto Vertical 2"/>
          <p:cNvSpPr>
            <a:spLocks noGrp="1"/>
          </p:cNvSpPr>
          <p:nvPr>
            <p:ph type="body" orient="vert" idx="1"/>
          </p:nvPr>
        </p:nvSpPr>
        <p:spPr>
          <a:xfrm>
            <a:off x="457200" y="205979"/>
            <a:ext cx="6019800" cy="4388644"/>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de-DE"/>
          </a:p>
        </p:txBody>
      </p:sp>
      <p:sp>
        <p:nvSpPr>
          <p:cNvPr id="4" name="Marcador de Posição da Data 3"/>
          <p:cNvSpPr>
            <a:spLocks noGrp="1"/>
          </p:cNvSpPr>
          <p:nvPr>
            <p:ph type="dt" sz="half" idx="10"/>
          </p:nvPr>
        </p:nvSpPr>
        <p:spPr/>
        <p:txBody>
          <a:bodyPr/>
          <a:lstStyle/>
          <a:p>
            <a:fld id="{BD762C39-D2EE-43FF-A426-2C47B2B8D2DB}" type="datetime1">
              <a:rPr lang="de-DE" smtClean="0"/>
              <a:t>19.10.2021</a:t>
            </a:fld>
            <a:endParaRPr lang="de-DE"/>
          </a:p>
        </p:txBody>
      </p:sp>
      <p:sp>
        <p:nvSpPr>
          <p:cNvPr id="5" name="Marcador de Posição do Rodapé 4"/>
          <p:cNvSpPr>
            <a:spLocks noGrp="1"/>
          </p:cNvSpPr>
          <p:nvPr>
            <p:ph type="ftr" sz="quarter" idx="11"/>
          </p:nvPr>
        </p:nvSpPr>
        <p:spPr/>
        <p:txBody>
          <a:bodyPr/>
          <a:lstStyle/>
          <a:p>
            <a:endParaRPr lang="de-DE"/>
          </a:p>
        </p:txBody>
      </p:sp>
      <p:sp>
        <p:nvSpPr>
          <p:cNvPr id="6" name="Marcador de Posição do Número do Diapositivo 5"/>
          <p:cNvSpPr>
            <a:spLocks noGrp="1"/>
          </p:cNvSpPr>
          <p:nvPr>
            <p:ph type="sldNum" sz="quarter" idx="12"/>
          </p:nvPr>
        </p:nvSpPr>
        <p:spPr/>
        <p:txBody>
          <a:bodyPr/>
          <a:lstStyle/>
          <a:p>
            <a:fld id="{A3400078-8ADE-4C44-82C3-199B546B428B}" type="slidenum">
              <a:rPr lang="de-DE" smtClean="0"/>
              <a:t>‹nº›</a:t>
            </a:fld>
            <a:endParaRPr lang="de-DE"/>
          </a:p>
        </p:txBody>
      </p:sp>
    </p:spTree>
    <p:extLst>
      <p:ext uri="{BB962C8B-B14F-4D97-AF65-F5344CB8AC3E}">
        <p14:creationId xmlns:p14="http://schemas.microsoft.com/office/powerpoint/2010/main" val="194702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de-DE"/>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de-DE"/>
          </a:p>
        </p:txBody>
      </p:sp>
      <p:sp>
        <p:nvSpPr>
          <p:cNvPr id="4" name="Marcador de Posição da Data 3"/>
          <p:cNvSpPr>
            <a:spLocks noGrp="1"/>
          </p:cNvSpPr>
          <p:nvPr>
            <p:ph type="dt" sz="half" idx="10"/>
          </p:nvPr>
        </p:nvSpPr>
        <p:spPr/>
        <p:txBody>
          <a:bodyPr/>
          <a:lstStyle/>
          <a:p>
            <a:fld id="{DF6F8A92-F423-4DD8-AD0C-91B2FC8DF3D7}" type="datetime1">
              <a:rPr lang="de-DE" smtClean="0"/>
              <a:t>19.10.2021</a:t>
            </a:fld>
            <a:endParaRPr lang="de-DE"/>
          </a:p>
        </p:txBody>
      </p:sp>
      <p:sp>
        <p:nvSpPr>
          <p:cNvPr id="5" name="Marcador de Posição do Rodapé 4"/>
          <p:cNvSpPr>
            <a:spLocks noGrp="1"/>
          </p:cNvSpPr>
          <p:nvPr>
            <p:ph type="ftr" sz="quarter" idx="11"/>
          </p:nvPr>
        </p:nvSpPr>
        <p:spPr/>
        <p:txBody>
          <a:bodyPr/>
          <a:lstStyle/>
          <a:p>
            <a:endParaRPr lang="de-DE"/>
          </a:p>
        </p:txBody>
      </p:sp>
      <p:sp>
        <p:nvSpPr>
          <p:cNvPr id="6" name="Marcador de Posição do Número do Diapositivo 5"/>
          <p:cNvSpPr>
            <a:spLocks noGrp="1"/>
          </p:cNvSpPr>
          <p:nvPr>
            <p:ph type="sldNum" sz="quarter" idx="12"/>
          </p:nvPr>
        </p:nvSpPr>
        <p:spPr/>
        <p:txBody>
          <a:bodyPr/>
          <a:lstStyle/>
          <a:p>
            <a:fld id="{A3400078-8ADE-4C44-82C3-199B546B428B}" type="slidenum">
              <a:rPr lang="de-DE" smtClean="0"/>
              <a:t>‹nº›</a:t>
            </a:fld>
            <a:endParaRPr lang="de-DE"/>
          </a:p>
        </p:txBody>
      </p:sp>
    </p:spTree>
    <p:extLst>
      <p:ext uri="{BB962C8B-B14F-4D97-AF65-F5344CB8AC3E}">
        <p14:creationId xmlns:p14="http://schemas.microsoft.com/office/powerpoint/2010/main" val="1057077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pt-PT"/>
              <a:t>Clique para editar o estilo</a:t>
            </a:r>
            <a:endParaRPr lang="de-DE"/>
          </a:p>
        </p:txBody>
      </p:sp>
      <p:sp>
        <p:nvSpPr>
          <p:cNvPr id="3" name="Marcador de Posição do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5643FF34-32F7-4CF7-A3A7-7A3141201EA1}" type="datetime1">
              <a:rPr lang="de-DE" smtClean="0"/>
              <a:t>19.10.2021</a:t>
            </a:fld>
            <a:endParaRPr lang="de-DE"/>
          </a:p>
        </p:txBody>
      </p:sp>
      <p:sp>
        <p:nvSpPr>
          <p:cNvPr id="5" name="Marcador de Posição do Rodapé 4"/>
          <p:cNvSpPr>
            <a:spLocks noGrp="1"/>
          </p:cNvSpPr>
          <p:nvPr>
            <p:ph type="ftr" sz="quarter" idx="11"/>
          </p:nvPr>
        </p:nvSpPr>
        <p:spPr/>
        <p:txBody>
          <a:bodyPr/>
          <a:lstStyle/>
          <a:p>
            <a:endParaRPr lang="de-DE"/>
          </a:p>
        </p:txBody>
      </p:sp>
      <p:sp>
        <p:nvSpPr>
          <p:cNvPr id="6" name="Marcador de Posição do Número do Diapositivo 5"/>
          <p:cNvSpPr>
            <a:spLocks noGrp="1"/>
          </p:cNvSpPr>
          <p:nvPr>
            <p:ph type="sldNum" sz="quarter" idx="12"/>
          </p:nvPr>
        </p:nvSpPr>
        <p:spPr/>
        <p:txBody>
          <a:bodyPr/>
          <a:lstStyle/>
          <a:p>
            <a:fld id="{A3400078-8ADE-4C44-82C3-199B546B428B}" type="slidenum">
              <a:rPr lang="de-DE" smtClean="0"/>
              <a:t>‹nº›</a:t>
            </a:fld>
            <a:endParaRPr lang="de-DE"/>
          </a:p>
        </p:txBody>
      </p:sp>
    </p:spTree>
    <p:extLst>
      <p:ext uri="{BB962C8B-B14F-4D97-AF65-F5344CB8AC3E}">
        <p14:creationId xmlns:p14="http://schemas.microsoft.com/office/powerpoint/2010/main" val="308165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de-DE"/>
          </a:p>
        </p:txBody>
      </p:sp>
      <p:sp>
        <p:nvSpPr>
          <p:cNvPr id="3" name="Marcador de Posição de Conteúd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de-DE"/>
          </a:p>
        </p:txBody>
      </p:sp>
      <p:sp>
        <p:nvSpPr>
          <p:cNvPr id="4" name="Marcador de Posição de Conteúd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de-DE"/>
          </a:p>
        </p:txBody>
      </p:sp>
      <p:sp>
        <p:nvSpPr>
          <p:cNvPr id="5" name="Marcador de Posição da Data 4"/>
          <p:cNvSpPr>
            <a:spLocks noGrp="1"/>
          </p:cNvSpPr>
          <p:nvPr>
            <p:ph type="dt" sz="half" idx="10"/>
          </p:nvPr>
        </p:nvSpPr>
        <p:spPr/>
        <p:txBody>
          <a:bodyPr/>
          <a:lstStyle/>
          <a:p>
            <a:fld id="{14CDD9A3-4F82-4451-934B-A1F2D250948E}" type="datetime1">
              <a:rPr lang="de-DE" smtClean="0"/>
              <a:t>19.10.2021</a:t>
            </a:fld>
            <a:endParaRPr lang="de-DE"/>
          </a:p>
        </p:txBody>
      </p:sp>
      <p:sp>
        <p:nvSpPr>
          <p:cNvPr id="6" name="Marcador de Posição do Rodapé 5"/>
          <p:cNvSpPr>
            <a:spLocks noGrp="1"/>
          </p:cNvSpPr>
          <p:nvPr>
            <p:ph type="ftr" sz="quarter" idx="11"/>
          </p:nvPr>
        </p:nvSpPr>
        <p:spPr/>
        <p:txBody>
          <a:bodyPr/>
          <a:lstStyle/>
          <a:p>
            <a:endParaRPr lang="de-DE"/>
          </a:p>
        </p:txBody>
      </p:sp>
      <p:sp>
        <p:nvSpPr>
          <p:cNvPr id="7" name="Marcador de Posição do Número do Diapositivo 6"/>
          <p:cNvSpPr>
            <a:spLocks noGrp="1"/>
          </p:cNvSpPr>
          <p:nvPr>
            <p:ph type="sldNum" sz="quarter" idx="12"/>
          </p:nvPr>
        </p:nvSpPr>
        <p:spPr/>
        <p:txBody>
          <a:bodyPr/>
          <a:lstStyle/>
          <a:p>
            <a:fld id="{A3400078-8ADE-4C44-82C3-199B546B428B}" type="slidenum">
              <a:rPr lang="de-DE" smtClean="0"/>
              <a:t>‹nº›</a:t>
            </a:fld>
            <a:endParaRPr lang="de-DE"/>
          </a:p>
        </p:txBody>
      </p:sp>
    </p:spTree>
    <p:extLst>
      <p:ext uri="{BB962C8B-B14F-4D97-AF65-F5344CB8AC3E}">
        <p14:creationId xmlns:p14="http://schemas.microsoft.com/office/powerpoint/2010/main" val="338737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endParaRPr lang="de-DE"/>
          </a:p>
        </p:txBody>
      </p:sp>
      <p:sp>
        <p:nvSpPr>
          <p:cNvPr id="3" name="Marcador de Posição do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de-DE"/>
          </a:p>
        </p:txBody>
      </p:sp>
      <p:sp>
        <p:nvSpPr>
          <p:cNvPr id="5" name="Marcador de Posição do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de-DE"/>
          </a:p>
        </p:txBody>
      </p:sp>
      <p:sp>
        <p:nvSpPr>
          <p:cNvPr id="7" name="Marcador de Posição da Data 6"/>
          <p:cNvSpPr>
            <a:spLocks noGrp="1"/>
          </p:cNvSpPr>
          <p:nvPr>
            <p:ph type="dt" sz="half" idx="10"/>
          </p:nvPr>
        </p:nvSpPr>
        <p:spPr/>
        <p:txBody>
          <a:bodyPr/>
          <a:lstStyle/>
          <a:p>
            <a:fld id="{BF43092E-14E6-45D8-8894-EF81370A0828}" type="datetime1">
              <a:rPr lang="de-DE" smtClean="0"/>
              <a:t>19.10.2021</a:t>
            </a:fld>
            <a:endParaRPr lang="de-DE"/>
          </a:p>
        </p:txBody>
      </p:sp>
      <p:sp>
        <p:nvSpPr>
          <p:cNvPr id="8" name="Marcador de Posição do Rodapé 7"/>
          <p:cNvSpPr>
            <a:spLocks noGrp="1"/>
          </p:cNvSpPr>
          <p:nvPr>
            <p:ph type="ftr" sz="quarter" idx="11"/>
          </p:nvPr>
        </p:nvSpPr>
        <p:spPr/>
        <p:txBody>
          <a:bodyPr/>
          <a:lstStyle/>
          <a:p>
            <a:endParaRPr lang="de-DE"/>
          </a:p>
        </p:txBody>
      </p:sp>
      <p:sp>
        <p:nvSpPr>
          <p:cNvPr id="9" name="Marcador de Posição do Número do Diapositivo 8"/>
          <p:cNvSpPr>
            <a:spLocks noGrp="1"/>
          </p:cNvSpPr>
          <p:nvPr>
            <p:ph type="sldNum" sz="quarter" idx="12"/>
          </p:nvPr>
        </p:nvSpPr>
        <p:spPr/>
        <p:txBody>
          <a:bodyPr/>
          <a:lstStyle/>
          <a:p>
            <a:fld id="{A3400078-8ADE-4C44-82C3-199B546B428B}" type="slidenum">
              <a:rPr lang="de-DE" smtClean="0"/>
              <a:t>‹nº›</a:t>
            </a:fld>
            <a:endParaRPr lang="de-DE"/>
          </a:p>
        </p:txBody>
      </p:sp>
    </p:spTree>
    <p:extLst>
      <p:ext uri="{BB962C8B-B14F-4D97-AF65-F5344CB8AC3E}">
        <p14:creationId xmlns:p14="http://schemas.microsoft.com/office/powerpoint/2010/main" val="304126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de-DE"/>
          </a:p>
        </p:txBody>
      </p:sp>
      <p:sp>
        <p:nvSpPr>
          <p:cNvPr id="3" name="Marcador de Posição da Data 2"/>
          <p:cNvSpPr>
            <a:spLocks noGrp="1"/>
          </p:cNvSpPr>
          <p:nvPr>
            <p:ph type="dt" sz="half" idx="10"/>
          </p:nvPr>
        </p:nvSpPr>
        <p:spPr/>
        <p:txBody>
          <a:bodyPr/>
          <a:lstStyle/>
          <a:p>
            <a:fld id="{E9628A4D-52A4-418F-A25B-00BB01457742}" type="datetime1">
              <a:rPr lang="de-DE" smtClean="0"/>
              <a:t>19.10.2021</a:t>
            </a:fld>
            <a:endParaRPr lang="de-DE"/>
          </a:p>
        </p:txBody>
      </p:sp>
      <p:sp>
        <p:nvSpPr>
          <p:cNvPr id="4" name="Marcador de Posição do Rodapé 3"/>
          <p:cNvSpPr>
            <a:spLocks noGrp="1"/>
          </p:cNvSpPr>
          <p:nvPr>
            <p:ph type="ftr" sz="quarter" idx="11"/>
          </p:nvPr>
        </p:nvSpPr>
        <p:spPr/>
        <p:txBody>
          <a:bodyPr/>
          <a:lstStyle/>
          <a:p>
            <a:endParaRPr lang="de-DE"/>
          </a:p>
        </p:txBody>
      </p:sp>
      <p:sp>
        <p:nvSpPr>
          <p:cNvPr id="5" name="Marcador de Posição do Número do Diapositivo 4"/>
          <p:cNvSpPr>
            <a:spLocks noGrp="1"/>
          </p:cNvSpPr>
          <p:nvPr>
            <p:ph type="sldNum" sz="quarter" idx="12"/>
          </p:nvPr>
        </p:nvSpPr>
        <p:spPr/>
        <p:txBody>
          <a:bodyPr/>
          <a:lstStyle/>
          <a:p>
            <a:fld id="{A3400078-8ADE-4C44-82C3-199B546B428B}" type="slidenum">
              <a:rPr lang="de-DE" smtClean="0"/>
              <a:t>‹nº›</a:t>
            </a:fld>
            <a:endParaRPr lang="de-DE"/>
          </a:p>
        </p:txBody>
      </p:sp>
    </p:spTree>
    <p:extLst>
      <p:ext uri="{BB962C8B-B14F-4D97-AF65-F5344CB8AC3E}">
        <p14:creationId xmlns:p14="http://schemas.microsoft.com/office/powerpoint/2010/main" val="2691659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BB28C497-5CA8-47C8-AB5A-6281A00B007A}" type="datetime1">
              <a:rPr lang="de-DE" smtClean="0"/>
              <a:t>19.10.2021</a:t>
            </a:fld>
            <a:endParaRPr lang="de-DE"/>
          </a:p>
        </p:txBody>
      </p:sp>
      <p:sp>
        <p:nvSpPr>
          <p:cNvPr id="3" name="Marcador de Posição do Rodapé 2"/>
          <p:cNvSpPr>
            <a:spLocks noGrp="1"/>
          </p:cNvSpPr>
          <p:nvPr>
            <p:ph type="ftr" sz="quarter" idx="11"/>
          </p:nvPr>
        </p:nvSpPr>
        <p:spPr/>
        <p:txBody>
          <a:bodyPr/>
          <a:lstStyle/>
          <a:p>
            <a:endParaRPr lang="de-DE"/>
          </a:p>
        </p:txBody>
      </p:sp>
      <p:sp>
        <p:nvSpPr>
          <p:cNvPr id="4" name="Marcador de Posição do Número do Diapositivo 3"/>
          <p:cNvSpPr>
            <a:spLocks noGrp="1"/>
          </p:cNvSpPr>
          <p:nvPr>
            <p:ph type="sldNum" sz="quarter" idx="12"/>
          </p:nvPr>
        </p:nvSpPr>
        <p:spPr/>
        <p:txBody>
          <a:bodyPr/>
          <a:lstStyle/>
          <a:p>
            <a:fld id="{A3400078-8ADE-4C44-82C3-199B546B428B}" type="slidenum">
              <a:rPr lang="de-DE" smtClean="0"/>
              <a:t>‹nº›</a:t>
            </a:fld>
            <a:endParaRPr lang="de-DE"/>
          </a:p>
        </p:txBody>
      </p:sp>
    </p:spTree>
    <p:extLst>
      <p:ext uri="{BB962C8B-B14F-4D97-AF65-F5344CB8AC3E}">
        <p14:creationId xmlns:p14="http://schemas.microsoft.com/office/powerpoint/2010/main" val="2815516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pt-PT"/>
              <a:t>Clique para editar o estilo</a:t>
            </a:r>
            <a:endParaRPr lang="de-DE"/>
          </a:p>
        </p:txBody>
      </p:sp>
      <p:sp>
        <p:nvSpPr>
          <p:cNvPr id="3" name="Marcador de Posição de Conteú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de-DE"/>
          </a:p>
        </p:txBody>
      </p:sp>
      <p:sp>
        <p:nvSpPr>
          <p:cNvPr id="4" name="Marcador de Posição do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B884FD00-ED33-4137-8FE6-E9B0A22BBCCA}" type="datetime1">
              <a:rPr lang="de-DE" smtClean="0"/>
              <a:t>19.10.2021</a:t>
            </a:fld>
            <a:endParaRPr lang="de-DE"/>
          </a:p>
        </p:txBody>
      </p:sp>
      <p:sp>
        <p:nvSpPr>
          <p:cNvPr id="6" name="Marcador de Posição do Rodapé 5"/>
          <p:cNvSpPr>
            <a:spLocks noGrp="1"/>
          </p:cNvSpPr>
          <p:nvPr>
            <p:ph type="ftr" sz="quarter" idx="11"/>
          </p:nvPr>
        </p:nvSpPr>
        <p:spPr/>
        <p:txBody>
          <a:bodyPr/>
          <a:lstStyle/>
          <a:p>
            <a:endParaRPr lang="de-DE"/>
          </a:p>
        </p:txBody>
      </p:sp>
      <p:sp>
        <p:nvSpPr>
          <p:cNvPr id="7" name="Marcador de Posição do Número do Diapositivo 6"/>
          <p:cNvSpPr>
            <a:spLocks noGrp="1"/>
          </p:cNvSpPr>
          <p:nvPr>
            <p:ph type="sldNum" sz="quarter" idx="12"/>
          </p:nvPr>
        </p:nvSpPr>
        <p:spPr/>
        <p:txBody>
          <a:bodyPr/>
          <a:lstStyle/>
          <a:p>
            <a:fld id="{A3400078-8ADE-4C44-82C3-199B546B428B}" type="slidenum">
              <a:rPr lang="de-DE" smtClean="0"/>
              <a:t>‹nº›</a:t>
            </a:fld>
            <a:endParaRPr lang="de-DE"/>
          </a:p>
        </p:txBody>
      </p:sp>
    </p:spTree>
    <p:extLst>
      <p:ext uri="{BB962C8B-B14F-4D97-AF65-F5344CB8AC3E}">
        <p14:creationId xmlns:p14="http://schemas.microsoft.com/office/powerpoint/2010/main" val="2856032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pt-PT"/>
              <a:t>Clique para editar o estilo</a:t>
            </a:r>
            <a:endParaRPr lang="de-DE"/>
          </a:p>
        </p:txBody>
      </p:sp>
      <p:sp>
        <p:nvSpPr>
          <p:cNvPr id="3" name="Marcador de Posição d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Marcador de Posição do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7BB1FE67-290A-4EF0-B9E3-CD3B77651E9E}" type="datetime1">
              <a:rPr lang="de-DE" smtClean="0"/>
              <a:t>19.10.2021</a:t>
            </a:fld>
            <a:endParaRPr lang="de-DE"/>
          </a:p>
        </p:txBody>
      </p:sp>
      <p:sp>
        <p:nvSpPr>
          <p:cNvPr id="6" name="Marcador de Posição do Rodapé 5"/>
          <p:cNvSpPr>
            <a:spLocks noGrp="1"/>
          </p:cNvSpPr>
          <p:nvPr>
            <p:ph type="ftr" sz="quarter" idx="11"/>
          </p:nvPr>
        </p:nvSpPr>
        <p:spPr/>
        <p:txBody>
          <a:bodyPr/>
          <a:lstStyle/>
          <a:p>
            <a:endParaRPr lang="de-DE"/>
          </a:p>
        </p:txBody>
      </p:sp>
      <p:sp>
        <p:nvSpPr>
          <p:cNvPr id="7" name="Marcador de Posição do Número do Diapositivo 6"/>
          <p:cNvSpPr>
            <a:spLocks noGrp="1"/>
          </p:cNvSpPr>
          <p:nvPr>
            <p:ph type="sldNum" sz="quarter" idx="12"/>
          </p:nvPr>
        </p:nvSpPr>
        <p:spPr/>
        <p:txBody>
          <a:bodyPr/>
          <a:lstStyle/>
          <a:p>
            <a:fld id="{A3400078-8ADE-4C44-82C3-199B546B428B}" type="slidenum">
              <a:rPr lang="de-DE" smtClean="0"/>
              <a:t>‹nº›</a:t>
            </a:fld>
            <a:endParaRPr lang="de-DE"/>
          </a:p>
        </p:txBody>
      </p:sp>
    </p:spTree>
    <p:extLst>
      <p:ext uri="{BB962C8B-B14F-4D97-AF65-F5344CB8AC3E}">
        <p14:creationId xmlns:p14="http://schemas.microsoft.com/office/powerpoint/2010/main" val="254241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t-PT"/>
              <a:t>Clique para editar o estilo</a:t>
            </a:r>
            <a:endParaRPr lang="de-DE"/>
          </a:p>
        </p:txBody>
      </p:sp>
      <p:sp>
        <p:nvSpPr>
          <p:cNvPr id="3" name="Marcador de Posição do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de-DE"/>
          </a:p>
        </p:txBody>
      </p:sp>
      <p:sp>
        <p:nvSpPr>
          <p:cNvPr id="4" name="Marcador de Posição da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9B669FF-5F31-4487-B9C4-537E95B23924}" type="datetime1">
              <a:rPr lang="de-DE" smtClean="0"/>
              <a:t>19.10.2021</a:t>
            </a:fld>
            <a:endParaRPr lang="de-DE"/>
          </a:p>
        </p:txBody>
      </p:sp>
      <p:sp>
        <p:nvSpPr>
          <p:cNvPr id="5" name="Marcador de Posição do Rodapé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Marcador de Posição do Número do Diapositivo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400078-8ADE-4C44-82C3-199B546B428B}" type="slidenum">
              <a:rPr lang="de-DE" smtClean="0"/>
              <a:t>‹nº›</a:t>
            </a:fld>
            <a:endParaRPr lang="de-DE"/>
          </a:p>
        </p:txBody>
      </p:sp>
    </p:spTree>
    <p:extLst>
      <p:ext uri="{BB962C8B-B14F-4D97-AF65-F5344CB8AC3E}">
        <p14:creationId xmlns:p14="http://schemas.microsoft.com/office/powerpoint/2010/main" val="1248594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www.youtube.com/watch?v=TdqyYqCl1Jk"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hyperlink" Target="https://www.youtube.com/watch?v=TdqyYqCl1Jk" TargetMode="External"/><Relationship Id="rId4" Type="http://schemas.openxmlformats.org/officeDocument/2006/relationships/hyperlink" Target="https://www.youtube.com/watch?v=sWhy1Vcvvg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y83x7MgzWOA" TargetMode="External"/><Relationship Id="rId7" Type="http://schemas.openxmlformats.org/officeDocument/2006/relationships/image" Target="../media/image30.png"/><Relationship Id="rId2" Type="http://schemas.openxmlformats.org/officeDocument/2006/relationships/hyperlink" Target="https://www.youtube.com/watch?v=i0AjtpI81xs" TargetMode="Externa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i0AjtpI81xs" TargetMode="Externa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hyperlink" Target="https://www.youtube.com/watch?v=KjN0BoDO_Sw&amp;list=RDQO53hbuIhrA&amp;index=13"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y83x7MgzWOA" TargetMode="Externa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KjN0BoDO_Sw" TargetMode="External"/><Relationship Id="rId7" Type="http://schemas.openxmlformats.org/officeDocument/2006/relationships/image" Target="../media/image34.png"/><Relationship Id="rId2" Type="http://schemas.openxmlformats.org/officeDocument/2006/relationships/hyperlink" Target="https://www.youtube.com/watch?v=86fURTDpYe0" TargetMode="Externa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19.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oyEuk8j8imI" TargetMode="External"/><Relationship Id="rId7" Type="http://schemas.openxmlformats.org/officeDocument/2006/relationships/image" Target="../media/image37.png"/><Relationship Id="rId2" Type="http://schemas.openxmlformats.org/officeDocument/2006/relationships/hyperlink" Target="https://www.youtube.com/watch?v=RE87rQkXdNw" TargetMode="Externa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m7Bc3pLyij0" TargetMode="Externa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oyEuk8j8imI" TargetMode="Externa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ODcc5Xsl_5w"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MWASeaYuHZo" TargetMode="External"/><Relationship Id="rId7" Type="http://schemas.openxmlformats.org/officeDocument/2006/relationships/image" Target="../media/image42.png"/><Relationship Id="rId2" Type="http://schemas.openxmlformats.org/officeDocument/2006/relationships/hyperlink" Target="https://www.youtube.com/watch?v=WpYeekQkAdc" TargetMode="Externa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3.jpeg"/><Relationship Id="rId4" Type="http://schemas.openxmlformats.org/officeDocument/2006/relationships/hyperlink" Target="https://www.youtube.com/watch?v=LlY90lG_Fu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WpYeekQkAdc" TargetMode="Externa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MWASeaYuHZo" TargetMode="Externa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www.youtube.com/watch?v=KjN0BoDO_Sw&amp;list=RDQO53hbuIhrA&amp;index=13"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TdqyYqCl1Jk" TargetMode="External"/><Relationship Id="rId2" Type="http://schemas.openxmlformats.org/officeDocument/2006/relationships/hyperlink" Target="https://www.youtube.com/watch?v=sWhy1VcvvgY" TargetMode="Externa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19.pn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aatr_2MstrI" TargetMode="External"/><Relationship Id="rId7" Type="http://schemas.openxmlformats.org/officeDocument/2006/relationships/image" Target="../media/image46.png"/><Relationship Id="rId2" Type="http://schemas.openxmlformats.org/officeDocument/2006/relationships/hyperlink" Target="https://www.youtube.com/watch?v=bo_efYhYU2A" TargetMode="Externa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3.jpeg"/><Relationship Id="rId4" Type="http://schemas.openxmlformats.org/officeDocument/2006/relationships/hyperlink" Target="https://www.youtube.com/watch?v=rtOvBOTyX0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bo_efYhYU2A" TargetMode="Externa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bo_efYhYU2A" TargetMode="Externa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eq2gY2TVALY" TargetMode="External"/><Relationship Id="rId2" Type="http://schemas.openxmlformats.org/officeDocument/2006/relationships/hyperlink" Target="https://www.youtube.com/watch?v=wuhXRDZrPcU" TargetMode="Externa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19.pn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wUPocq4l47w" TargetMode="External"/><Relationship Id="rId7" Type="http://schemas.openxmlformats.org/officeDocument/2006/relationships/image" Target="../media/image50.png"/><Relationship Id="rId2" Type="http://schemas.openxmlformats.org/officeDocument/2006/relationships/hyperlink" Target="https://www.youtube.com/watch?v=sxFY861LR2E" TargetMode="Externa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3.jpeg"/><Relationship Id="rId4" Type="http://schemas.openxmlformats.org/officeDocument/2006/relationships/hyperlink" Target="https://www.youtube.com/watch?v=BWf-eARnf6U"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c4vNIK0ghP4" TargetMode="External"/><Relationship Id="rId2" Type="http://schemas.openxmlformats.org/officeDocument/2006/relationships/hyperlink" Target="https://www.youtube.com/watch?v=6ebNiutgyhI" TargetMode="Externa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19.pn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5.gif"/><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86fURTDpYe0" TargetMode="External"/><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hyperlink" Target="https://www.youtube.com/watch?v=ODcc5Xsl_5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hyperlink" Target="https://www.youtube.com/watch?v=Qu9Je7sbpx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hyperlink" Target="https://www.youtube.com/watch?v=wuhXRDZrPc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hyperlink" Target="https://www.youtube.com/watch?v=MpyxRk5o2Tc" TargetMode="External"/><Relationship Id="rId4" Type="http://schemas.openxmlformats.org/officeDocument/2006/relationships/hyperlink" Target="https://www.youtube.com/watch?v=c4vNIK0gh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s://www.youtube.com/watch?v=6ebNiutgyhI&amp;feature=youtu.b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txBox="1">
            <a:spLocks/>
          </p:cNvSpPr>
          <p:nvPr/>
        </p:nvSpPr>
        <p:spPr>
          <a:xfrm>
            <a:off x="476243" y="4596975"/>
            <a:ext cx="5535917" cy="540060"/>
          </a:xfrm>
          <a:prstGeom prst="rect">
            <a:avLst/>
          </a:prstGeom>
        </p:spPr>
        <p:txBody>
          <a:bodyPr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pt-PT" sz="1100" dirty="0">
                <a:latin typeface="Times New Roman" panose="02020603050405020304" pitchFamily="18" charset="0"/>
                <a:cs typeface="Times New Roman" panose="02020603050405020304" pitchFamily="18" charset="0"/>
              </a:rPr>
              <a:t>"</a:t>
            </a:r>
            <a:r>
              <a:rPr lang="pt-PT" sz="1100" dirty="0" err="1">
                <a:latin typeface="Times New Roman" panose="02020603050405020304" pitchFamily="18" charset="0"/>
                <a:cs typeface="Times New Roman" panose="02020603050405020304" pitchFamily="18" charset="0"/>
              </a:rPr>
              <a:t>This</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project</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has</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been</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funded</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with</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support</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from</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the</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European</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Commission</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This</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publication</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reflects</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the</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views</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only</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of</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the</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author</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and</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the</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Commission</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cannot</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be</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held</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responsible</a:t>
            </a:r>
            <a:r>
              <a:rPr lang="pt-PT" sz="1100" dirty="0">
                <a:latin typeface="Times New Roman" panose="02020603050405020304" pitchFamily="18" charset="0"/>
                <a:cs typeface="Times New Roman" panose="02020603050405020304" pitchFamily="18" charset="0"/>
              </a:rPr>
              <a:t> for </a:t>
            </a:r>
            <a:r>
              <a:rPr lang="pt-PT" sz="1100" dirty="0" err="1">
                <a:latin typeface="Times New Roman" panose="02020603050405020304" pitchFamily="18" charset="0"/>
                <a:cs typeface="Times New Roman" panose="02020603050405020304" pitchFamily="18" charset="0"/>
              </a:rPr>
              <a:t>any</a:t>
            </a:r>
            <a:r>
              <a:rPr lang="pt-PT" sz="1100" dirty="0">
                <a:latin typeface="Times New Roman" panose="02020603050405020304" pitchFamily="18" charset="0"/>
                <a:cs typeface="Times New Roman" panose="02020603050405020304" pitchFamily="18" charset="0"/>
              </a:rPr>
              <a:t> use </a:t>
            </a:r>
            <a:r>
              <a:rPr lang="pt-PT" sz="1100" dirty="0" err="1">
                <a:latin typeface="Times New Roman" panose="02020603050405020304" pitchFamily="18" charset="0"/>
                <a:cs typeface="Times New Roman" panose="02020603050405020304" pitchFamily="18" charset="0"/>
              </a:rPr>
              <a:t>which</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may</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be</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made</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of</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the</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information</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contained</a:t>
            </a:r>
            <a:r>
              <a:rPr lang="pt-PT" sz="1100" dirty="0">
                <a:latin typeface="Times New Roman" panose="02020603050405020304" pitchFamily="18" charset="0"/>
                <a:cs typeface="Times New Roman" panose="02020603050405020304" pitchFamily="18" charset="0"/>
              </a:rPr>
              <a:t> </a:t>
            </a:r>
            <a:r>
              <a:rPr lang="pt-PT" sz="1100" dirty="0" err="1">
                <a:latin typeface="Times New Roman" panose="02020603050405020304" pitchFamily="18" charset="0"/>
                <a:cs typeface="Times New Roman" panose="02020603050405020304" pitchFamily="18" charset="0"/>
              </a:rPr>
              <a:t>therein</a:t>
            </a:r>
            <a:r>
              <a:rPr lang="pt-PT" sz="1100" dirty="0">
                <a:latin typeface="Times New Roman" panose="02020603050405020304" pitchFamily="18" charset="0"/>
                <a:cs typeface="Times New Roman" panose="02020603050405020304" pitchFamily="18" charset="0"/>
              </a:rPr>
              <a:t>."</a:t>
            </a:r>
          </a:p>
        </p:txBody>
      </p:sp>
      <p:pic>
        <p:nvPicPr>
          <p:cNvPr id="4" name="Google Shape;86;p13"/>
          <p:cNvPicPr/>
          <p:nvPr/>
        </p:nvPicPr>
        <p:blipFill>
          <a:blip r:embed="rId2">
            <a:extLst>
              <a:ext uri="{28A0092B-C50C-407E-A947-70E740481C1C}">
                <a14:useLocalDpi xmlns:a14="http://schemas.microsoft.com/office/drawing/2010/main" val="0"/>
              </a:ext>
            </a:extLst>
          </a:blip>
          <a:stretch>
            <a:fillRect/>
          </a:stretch>
        </p:blipFill>
        <p:spPr>
          <a:xfrm>
            <a:off x="-36512" y="1383619"/>
            <a:ext cx="1047750" cy="1495425"/>
          </a:xfrm>
          <a:prstGeom prst="rect">
            <a:avLst/>
          </a:prstGeom>
          <a:noFill/>
          <a:ln>
            <a:noFill/>
          </a:ln>
        </p:spPr>
      </p:pic>
      <p:pic>
        <p:nvPicPr>
          <p:cNvPr id="5" name="Google Shape;87;p13"/>
          <p:cNvPicPr/>
          <p:nvPr/>
        </p:nvPicPr>
        <p:blipFill rotWithShape="1">
          <a:blip r:embed="rId3">
            <a:extLst>
              <a:ext uri="{28A0092B-C50C-407E-A947-70E740481C1C}">
                <a14:useLocalDpi xmlns:a14="http://schemas.microsoft.com/office/drawing/2010/main" val="0"/>
              </a:ext>
            </a:extLst>
          </a:blip>
          <a:stretch/>
        </p:blipFill>
        <p:spPr>
          <a:xfrm>
            <a:off x="6177135" y="4248472"/>
            <a:ext cx="3003377" cy="843558"/>
          </a:xfrm>
          <a:prstGeom prst="rect">
            <a:avLst/>
          </a:prstGeom>
          <a:noFill/>
          <a:ln>
            <a:noFill/>
          </a:ln>
        </p:spPr>
      </p:pic>
      <p:sp>
        <p:nvSpPr>
          <p:cNvPr id="7" name="Título 1"/>
          <p:cNvSpPr txBox="1">
            <a:spLocks/>
          </p:cNvSpPr>
          <p:nvPr/>
        </p:nvSpPr>
        <p:spPr>
          <a:xfrm>
            <a:off x="827584" y="2767949"/>
            <a:ext cx="7772400" cy="59588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800" b="1" dirty="0">
                <a:latin typeface="Times New Roman" panose="02020603050405020304" pitchFamily="18" charset="0"/>
                <a:cs typeface="Times New Roman" panose="02020603050405020304" pitchFamily="18" charset="0"/>
              </a:rPr>
              <a:t>MUSIC UNITES PEOPLE</a:t>
            </a:r>
            <a:endParaRPr lang="de-DE" sz="1800" dirty="0">
              <a:latin typeface="Times New Roman" panose="02020603050405020304" pitchFamily="18" charset="0"/>
              <a:cs typeface="Times New Roman" panose="02020603050405020304" pitchFamily="18" charset="0"/>
            </a:endParaRPr>
          </a:p>
        </p:txBody>
      </p:sp>
      <p:pic>
        <p:nvPicPr>
          <p:cNvPr id="8" name="Picture 2" descr="Resultado de imagem para music i list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383618"/>
          </a:xfrm>
          <a:prstGeom prst="rect">
            <a:avLst/>
          </a:prstGeom>
          <a:noFill/>
          <a:extLst>
            <a:ext uri="{909E8E84-426E-40DD-AFC4-6F175D3DCCD1}">
              <a14:hiddenFill xmlns:a14="http://schemas.microsoft.com/office/drawing/2010/main">
                <a:solidFill>
                  <a:srgbClr val="FFFFFF"/>
                </a:solidFill>
              </a14:hiddenFill>
            </a:ext>
          </a:extLst>
        </p:spPr>
      </p:pic>
      <p:sp>
        <p:nvSpPr>
          <p:cNvPr id="9" name="Rectângulo 8"/>
          <p:cNvSpPr/>
          <p:nvPr/>
        </p:nvSpPr>
        <p:spPr>
          <a:xfrm>
            <a:off x="2123729" y="1600622"/>
            <a:ext cx="5455491" cy="738664"/>
          </a:xfrm>
          <a:prstGeom prst="rect">
            <a:avLst/>
          </a:prstGeom>
        </p:spPr>
        <p:txBody>
          <a:bodyPr wrap="square">
            <a:spAutoFit/>
          </a:bodyPr>
          <a:lstStyle/>
          <a:p>
            <a:pPr algn="ctr">
              <a:lnSpc>
                <a:spcPct val="150000"/>
              </a:lnSpc>
            </a:pPr>
            <a:r>
              <a:rPr lang="en-US" sz="1400" b="1" dirty="0">
                <a:latin typeface="Comic Sans MS" panose="030F0702030302020204" pitchFamily="66" charset="0"/>
                <a:cs typeface="Times New Roman" panose="02020603050405020304" pitchFamily="18" charset="0"/>
              </a:rPr>
              <a:t>MUSIC: A MELODIC METHODOLOGY </a:t>
            </a:r>
          </a:p>
          <a:p>
            <a:pPr algn="ctr">
              <a:lnSpc>
                <a:spcPct val="150000"/>
              </a:lnSpc>
            </a:pPr>
            <a:r>
              <a:rPr lang="en-US" sz="1400" b="1" dirty="0">
                <a:latin typeface="Comic Sans MS" panose="030F0702030302020204" pitchFamily="66" charset="0"/>
                <a:cs typeface="Times New Roman" panose="02020603050405020304" pitchFamily="18" charset="0"/>
              </a:rPr>
              <a:t>IN TEACHING AND LEARNING</a:t>
            </a:r>
            <a:endParaRPr lang="de-DE" sz="1400" b="1" dirty="0">
              <a:latin typeface="Comic Sans MS" panose="030F0702030302020204" pitchFamily="66" charset="0"/>
              <a:cs typeface="Times New Roman" panose="02020603050405020304" pitchFamily="18" charset="0"/>
            </a:endParaRPr>
          </a:p>
        </p:txBody>
      </p:sp>
      <p:sp>
        <p:nvSpPr>
          <p:cNvPr id="11" name="Marcador de Posição do Número do Diapositivo 10"/>
          <p:cNvSpPr>
            <a:spLocks noGrp="1"/>
          </p:cNvSpPr>
          <p:nvPr>
            <p:ph type="sldNum" sz="quarter" idx="12"/>
          </p:nvPr>
        </p:nvSpPr>
        <p:spPr/>
        <p:txBody>
          <a:bodyPr/>
          <a:lstStyle/>
          <a:p>
            <a:fld id="{A3400078-8ADE-4C44-82C3-199B546B428B}" type="slidenum">
              <a:rPr lang="de-DE" smtClean="0"/>
              <a:t>1</a:t>
            </a:fld>
            <a:endParaRPr lang="de-DE"/>
          </a:p>
        </p:txBody>
      </p:sp>
      <p:pic>
        <p:nvPicPr>
          <p:cNvPr id="12" name="Picture 2"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7376" y="2280735"/>
            <a:ext cx="1763688" cy="1147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683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1032580"/>
            <a:ext cx="2304256" cy="864096"/>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sp>
        <p:nvSpPr>
          <p:cNvPr id="7" name="Título 1"/>
          <p:cNvSpPr txBox="1">
            <a:spLocks/>
          </p:cNvSpPr>
          <p:nvPr/>
        </p:nvSpPr>
        <p:spPr>
          <a:xfrm>
            <a:off x="467544" y="1419622"/>
            <a:ext cx="8207052" cy="3528392"/>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lnSpc>
                <a:spcPct val="130000"/>
              </a:lnSpc>
            </a:pPr>
            <a:endParaRPr lang="en-US" sz="1400" b="0" dirty="0">
              <a:latin typeface="Times New Roman" panose="02020603050405020304" pitchFamily="18" charset="0"/>
              <a:cs typeface="Times New Roman" panose="02020603050405020304" pitchFamily="18" charset="0"/>
            </a:endParaRPr>
          </a:p>
          <a:p>
            <a:pPr algn="ctr">
              <a:lnSpc>
                <a:spcPct val="130000"/>
              </a:lnSpc>
            </a:pPr>
            <a:r>
              <a:rPr lang="en-US" sz="1400" b="0" dirty="0">
                <a:latin typeface="Times New Roman" panose="02020603050405020304" pitchFamily="18" charset="0"/>
                <a:cs typeface="Times New Roman" panose="02020603050405020304" pitchFamily="18" charset="0"/>
              </a:rPr>
              <a:t>Boss Ac, </a:t>
            </a:r>
            <a:r>
              <a:rPr lang="en-US" sz="1400" b="0" dirty="0" err="1">
                <a:latin typeface="Times New Roman" panose="02020603050405020304" pitchFamily="18" charset="0"/>
                <a:cs typeface="Times New Roman" panose="02020603050405020304" pitchFamily="18" charset="0"/>
              </a:rPr>
              <a:t>Carlão</a:t>
            </a:r>
            <a:r>
              <a:rPr lang="en-US" sz="1400" b="0" dirty="0">
                <a:latin typeface="Times New Roman" panose="02020603050405020304" pitchFamily="18" charset="0"/>
                <a:cs typeface="Times New Roman" panose="02020603050405020304" pitchFamily="18" charset="0"/>
              </a:rPr>
              <a:t> – e se fosse </a:t>
            </a:r>
            <a:r>
              <a:rPr lang="en-US" sz="1400" b="0" dirty="0" err="1">
                <a:latin typeface="Times New Roman" panose="02020603050405020304" pitchFamily="18" charset="0"/>
                <a:cs typeface="Times New Roman" panose="02020603050405020304" pitchFamily="18" charset="0"/>
              </a:rPr>
              <a:t>contigo</a:t>
            </a:r>
            <a:endParaRPr lang="de-DE" sz="1400" dirty="0">
              <a:latin typeface="Times New Roman" panose="02020603050405020304" pitchFamily="18" charset="0"/>
              <a:cs typeface="Times New Roman" panose="02020603050405020304" pitchFamily="18" charset="0"/>
            </a:endParaRPr>
          </a:p>
          <a:p>
            <a:pPr>
              <a:lnSpc>
                <a:spcPct val="130000"/>
              </a:lnSpc>
            </a:pPr>
            <a:endParaRPr lang="pt-PT" sz="1400" dirty="0">
              <a:hlinkClick r:id="rId5"/>
            </a:endParaRPr>
          </a:p>
          <a:p>
            <a:pPr>
              <a:lnSpc>
                <a:spcPct val="130000"/>
              </a:lnSpc>
            </a:pPr>
            <a:r>
              <a:rPr lang="pt-PT" sz="1400" dirty="0">
                <a:hlinkClick r:id="rId5"/>
              </a:rPr>
              <a:t>https://www.youtube.com/watch?v=TdqyYqCl1Jk</a:t>
            </a:r>
            <a:endParaRPr lang="de-DE" sz="1400" dirty="0"/>
          </a:p>
          <a:p>
            <a:pPr algn="ctr">
              <a:lnSpc>
                <a:spcPct val="130000"/>
              </a:lnSpc>
            </a:pPr>
            <a:endParaRPr lang="pt-PT" sz="1400" dirty="0"/>
          </a:p>
          <a:p>
            <a:pPr algn="just">
              <a:lnSpc>
                <a:spcPct val="130000"/>
              </a:lnSpc>
            </a:pPr>
            <a:r>
              <a:rPr lang="en-GB" sz="1400" b="0" cap="none" dirty="0">
                <a:latin typeface="Times New Roman" panose="02020603050405020304" pitchFamily="18" charset="0"/>
                <a:cs typeface="Times New Roman" panose="02020603050405020304" pitchFamily="18" charset="0"/>
              </a:rPr>
              <a:t>   Carlos </a:t>
            </a:r>
            <a:r>
              <a:rPr lang="en-GB" sz="1400" b="0" cap="none" dirty="0" err="1">
                <a:latin typeface="Times New Roman" panose="02020603050405020304" pitchFamily="18" charset="0"/>
                <a:cs typeface="Times New Roman" panose="02020603050405020304" pitchFamily="18" charset="0"/>
              </a:rPr>
              <a:t>Nobre</a:t>
            </a:r>
            <a:r>
              <a:rPr lang="en-GB" sz="1400" b="0" cap="none" dirty="0">
                <a:latin typeface="Times New Roman" panose="02020603050405020304" pitchFamily="18" charset="0"/>
                <a:cs typeface="Times New Roman" panose="02020603050405020304" pitchFamily="18" charset="0"/>
              </a:rPr>
              <a:t>, known as Pacman or </a:t>
            </a:r>
            <a:r>
              <a:rPr lang="en-GB" sz="1400" b="0" cap="none" dirty="0" err="1">
                <a:latin typeface="Times New Roman" panose="02020603050405020304" pitchFamily="18" charset="0"/>
                <a:cs typeface="Times New Roman" panose="02020603050405020304" pitchFamily="18" charset="0"/>
              </a:rPr>
              <a:t>Carlão</a:t>
            </a:r>
            <a:r>
              <a:rPr lang="en-GB" sz="1400" b="0" cap="none" dirty="0">
                <a:latin typeface="Times New Roman" panose="02020603050405020304" pitchFamily="18" charset="0"/>
                <a:cs typeface="Times New Roman" panose="02020603050405020304" pitchFamily="18" charset="0"/>
              </a:rPr>
              <a:t>,  ex-member of the band “Da Weasel” is now has a solo career  </a:t>
            </a:r>
          </a:p>
          <a:p>
            <a:pPr algn="just">
              <a:lnSpc>
                <a:spcPct val="130000"/>
              </a:lnSpc>
            </a:pPr>
            <a:r>
              <a:rPr lang="en-GB" sz="1400" b="0" cap="none" dirty="0">
                <a:latin typeface="Times New Roman" panose="02020603050405020304" pitchFamily="18" charset="0"/>
                <a:cs typeface="Times New Roman" panose="02020603050405020304" pitchFamily="18" charset="0"/>
              </a:rPr>
              <a:t>   He wrote and produced the song “E se fosse </a:t>
            </a:r>
            <a:r>
              <a:rPr lang="en-GB" sz="1400" b="0" cap="none" dirty="0" err="1">
                <a:latin typeface="Times New Roman" panose="02020603050405020304" pitchFamily="18" charset="0"/>
                <a:cs typeface="Times New Roman" panose="02020603050405020304" pitchFamily="18" charset="0"/>
              </a:rPr>
              <a:t>contigo</a:t>
            </a:r>
            <a:r>
              <a:rPr lang="en-GB" sz="1400" b="0" cap="none" dirty="0">
                <a:latin typeface="Times New Roman" panose="02020603050405020304" pitchFamily="18" charset="0"/>
                <a:cs typeface="Times New Roman" panose="02020603050405020304" pitchFamily="18" charset="0"/>
              </a:rPr>
              <a:t>?” (</a:t>
            </a:r>
            <a:r>
              <a:rPr lang="en-US" sz="1400" b="0" cap="none" dirty="0">
                <a:latin typeface="Times New Roman" panose="02020603050405020304" pitchFamily="18" charset="0"/>
                <a:cs typeface="Times New Roman" panose="02020603050405020304" pitchFamily="18" charset="0"/>
              </a:rPr>
              <a:t>And if it was with you?)</a:t>
            </a:r>
            <a:r>
              <a:rPr lang="en-GB" sz="1400" b="0" cap="none" dirty="0">
                <a:latin typeface="Times New Roman" panose="02020603050405020304" pitchFamily="18" charset="0"/>
                <a:cs typeface="Times New Roman" panose="02020603050405020304" pitchFamily="18" charset="0"/>
              </a:rPr>
              <a:t>. </a:t>
            </a:r>
          </a:p>
          <a:p>
            <a:pPr algn="just">
              <a:lnSpc>
                <a:spcPct val="130000"/>
              </a:lnSpc>
            </a:pPr>
            <a:r>
              <a:rPr lang="en-GB" sz="1400" b="0" cap="none" dirty="0">
                <a:latin typeface="Times New Roman" panose="02020603050405020304" pitchFamily="18" charset="0"/>
                <a:cs typeface="Times New Roman" panose="02020603050405020304" pitchFamily="18" charset="0"/>
              </a:rPr>
              <a:t>    This song speaks of the importance of caring about the problems that affect others: not turning our heads just because it is not with us. This is important because one day those problems can affect us. If we don't worry about changing society, then the society won’t be the best for us.  </a:t>
            </a:r>
          </a:p>
          <a:p>
            <a:pPr algn="just">
              <a:lnSpc>
                <a:spcPct val="130000"/>
              </a:lnSpc>
            </a:pPr>
            <a:r>
              <a:rPr lang="en-GB" sz="1400" b="0" cap="none" dirty="0">
                <a:latin typeface="Times New Roman" panose="02020603050405020304" pitchFamily="18" charset="0"/>
                <a:cs typeface="Times New Roman" panose="02020603050405020304" pitchFamily="18" charset="0"/>
              </a:rPr>
              <a:t>    This music was the theme of one TV program with the same name, which consisted of demonstrating people's reaction to racist, homophobic, </a:t>
            </a:r>
            <a:r>
              <a:rPr lang="en-GB" sz="1400" b="0" cap="none" dirty="0" err="1">
                <a:latin typeface="Times New Roman" panose="02020603050405020304" pitchFamily="18" charset="0"/>
                <a:cs typeface="Times New Roman" panose="02020603050405020304" pitchFamily="18" charset="0"/>
              </a:rPr>
              <a:t>fatphobic</a:t>
            </a:r>
            <a:r>
              <a:rPr lang="en-GB" sz="1400" b="0" cap="none" dirty="0">
                <a:latin typeface="Times New Roman" panose="02020603050405020304" pitchFamily="18" charset="0"/>
                <a:cs typeface="Times New Roman" panose="02020603050405020304" pitchFamily="18" charset="0"/>
              </a:rPr>
              <a:t> actions, </a:t>
            </a:r>
            <a:r>
              <a:rPr lang="en-GB" sz="1400" b="0" cap="none" dirty="0" err="1">
                <a:latin typeface="Times New Roman" panose="02020603050405020304" pitchFamily="18" charset="0"/>
                <a:cs typeface="Times New Roman" panose="02020603050405020304" pitchFamily="18" charset="0"/>
              </a:rPr>
              <a:t>etc</a:t>
            </a:r>
            <a:r>
              <a:rPr lang="en-GB" sz="1400" b="0" cap="none" dirty="0">
                <a:latin typeface="Times New Roman" panose="02020603050405020304" pitchFamily="18" charset="0"/>
                <a:cs typeface="Times New Roman" panose="02020603050405020304" pitchFamily="18" charset="0"/>
              </a:rPr>
              <a:t> ...</a:t>
            </a:r>
            <a:endParaRPr lang="pt-PT" sz="1400" b="0" cap="none" dirty="0">
              <a:latin typeface="Times New Roman" panose="02020603050405020304" pitchFamily="18" charset="0"/>
              <a:cs typeface="Times New Roman" panose="02020603050405020304" pitchFamily="18" charset="0"/>
            </a:endParaRPr>
          </a:p>
          <a:p>
            <a:pPr algn="just">
              <a:lnSpc>
                <a:spcPct val="130000"/>
              </a:lnSpc>
            </a:pPr>
            <a:endParaRPr lang="de-DE" sz="1400" b="0" cap="none" dirty="0">
              <a:latin typeface="Times New Roman" panose="02020603050405020304" pitchFamily="18" charset="0"/>
              <a:cs typeface="Times New Roman" panose="02020603050405020304" pitchFamily="18" charset="0"/>
            </a:endParaRPr>
          </a:p>
        </p:txBody>
      </p:sp>
      <p:sp>
        <p:nvSpPr>
          <p:cNvPr id="9" name="Marcador de Posição do Número do Diapositivo 8"/>
          <p:cNvSpPr>
            <a:spLocks noGrp="1"/>
          </p:cNvSpPr>
          <p:nvPr>
            <p:ph type="sldNum" sz="quarter" idx="12"/>
          </p:nvPr>
        </p:nvSpPr>
        <p:spPr/>
        <p:txBody>
          <a:bodyPr/>
          <a:lstStyle/>
          <a:p>
            <a:fld id="{A3400078-8ADE-4C44-82C3-199B546B428B}" type="slidenum">
              <a:rPr lang="de-DE" smtClean="0"/>
              <a:t>10</a:t>
            </a:fld>
            <a:endParaRPr lang="de-DE"/>
          </a:p>
        </p:txBody>
      </p:sp>
    </p:spTree>
    <p:extLst>
      <p:ext uri="{BB962C8B-B14F-4D97-AF65-F5344CB8AC3E}">
        <p14:creationId xmlns:p14="http://schemas.microsoft.com/office/powerpoint/2010/main" val="273240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sp>
        <p:nvSpPr>
          <p:cNvPr id="7" name="Título 1"/>
          <p:cNvSpPr txBox="1">
            <a:spLocks/>
          </p:cNvSpPr>
          <p:nvPr/>
        </p:nvSpPr>
        <p:spPr>
          <a:xfrm>
            <a:off x="323528" y="1499642"/>
            <a:ext cx="8640960" cy="3448372"/>
          </a:xfrm>
          <a:prstGeom prst="rect">
            <a:avLst/>
          </a:prstGeom>
        </p:spPr>
        <p:txBody>
          <a:bodyPr vert="horz" lIns="91440" tIns="45720" rIns="91440" bIns="45720" rtlCol="0" anchor="t">
            <a:normAutofit fontScale="9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pt-PT" sz="1400" b="0" dirty="0"/>
              <a:t>Ana Vilela , Trem-Bala </a:t>
            </a:r>
            <a:endParaRPr lang="en-US" sz="1400" b="0" dirty="0">
              <a:latin typeface="Times New Roman" panose="02020603050405020304" pitchFamily="18" charset="0"/>
              <a:cs typeface="Times New Roman" panose="02020603050405020304" pitchFamily="18" charset="0"/>
            </a:endParaRPr>
          </a:p>
          <a:p>
            <a:pPr algn="ctr"/>
            <a:endParaRPr lang="pt-PT" sz="1300" b="0" dirty="0"/>
          </a:p>
          <a:p>
            <a:pPr algn="ctr"/>
            <a:r>
              <a:rPr lang="pt-PT" sz="1200" dirty="0">
                <a:hlinkClick r:id="rId4"/>
              </a:rPr>
              <a:t>https://www.youtube.com/watch?v=sWhy1VcvvgY</a:t>
            </a:r>
            <a:endParaRPr lang="de-DE" sz="1200" dirty="0"/>
          </a:p>
          <a:p>
            <a:endParaRPr lang="pt-PT" sz="1400" dirty="0">
              <a:latin typeface="Times New Roman" panose="02020603050405020304" pitchFamily="18" charset="0"/>
              <a:ea typeface="+mn-ea"/>
              <a:cs typeface="Times New Roman" panose="02020603050405020304" pitchFamily="18" charset="0"/>
              <a:hlinkClick r:id="rId5"/>
            </a:endParaRPr>
          </a:p>
          <a:p>
            <a:pPr>
              <a:lnSpc>
                <a:spcPct val="120000"/>
              </a:lnSpc>
            </a:pPr>
            <a:r>
              <a:rPr lang="en-US" sz="1400" b="0" cap="none" dirty="0">
                <a:latin typeface="Times New Roman" panose="02020603050405020304" pitchFamily="18" charset="0"/>
                <a:cs typeface="Times New Roman" panose="02020603050405020304" pitchFamily="18" charset="0"/>
              </a:rPr>
              <a:t>  </a:t>
            </a:r>
            <a:r>
              <a:rPr lang="en-US" sz="1400" dirty="0"/>
              <a:t>  </a:t>
            </a:r>
            <a:r>
              <a:rPr lang="en-US" sz="1400" b="0" cap="none" dirty="0">
                <a:latin typeface="Times New Roman" panose="02020603050405020304" pitchFamily="18" charset="0"/>
                <a:cs typeface="Times New Roman" panose="02020603050405020304" pitchFamily="18" charset="0"/>
              </a:rPr>
              <a:t>This song, </a:t>
            </a:r>
            <a:r>
              <a:rPr lang="en-US" sz="1400" b="0" cap="none" dirty="0" err="1">
                <a:latin typeface="Times New Roman" panose="02020603050405020304" pitchFamily="18" charset="0"/>
                <a:cs typeface="Times New Roman" panose="02020603050405020304" pitchFamily="18" charset="0"/>
              </a:rPr>
              <a:t>Trem-Bala</a:t>
            </a:r>
            <a:r>
              <a:rPr lang="en-US" sz="1400" b="0" cap="none" dirty="0">
                <a:latin typeface="Times New Roman" panose="02020603050405020304" pitchFamily="18" charset="0"/>
                <a:cs typeface="Times New Roman" panose="02020603050405020304" pitchFamily="18" charset="0"/>
              </a:rPr>
              <a:t>, is sung by Ana </a:t>
            </a:r>
            <a:r>
              <a:rPr lang="en-US" sz="1400" b="0" cap="none" dirty="0" err="1">
                <a:latin typeface="Times New Roman" panose="02020603050405020304" pitchFamily="18" charset="0"/>
                <a:cs typeface="Times New Roman" panose="02020603050405020304" pitchFamily="18" charset="0"/>
              </a:rPr>
              <a:t>Vilela</a:t>
            </a:r>
            <a:r>
              <a:rPr lang="en-US" sz="1400" b="0" cap="none" dirty="0">
                <a:latin typeface="Times New Roman" panose="02020603050405020304" pitchFamily="18" charset="0"/>
                <a:cs typeface="Times New Roman" panose="02020603050405020304" pitchFamily="18" charset="0"/>
              </a:rPr>
              <a:t>, </a:t>
            </a:r>
            <a:r>
              <a:rPr lang="pt-PT" sz="1400" b="0" cap="none" dirty="0">
                <a:latin typeface="Times New Roman" panose="02020603050405020304" pitchFamily="18" charset="0"/>
                <a:cs typeface="Times New Roman" panose="02020603050405020304" pitchFamily="18" charset="0"/>
              </a:rPr>
              <a:t>a </a:t>
            </a:r>
            <a:r>
              <a:rPr lang="pt-PT" sz="1400" b="0" cap="none" dirty="0" err="1">
                <a:latin typeface="Times New Roman" panose="02020603050405020304" pitchFamily="18" charset="0"/>
                <a:cs typeface="Times New Roman" panose="02020603050405020304" pitchFamily="18" charset="0"/>
              </a:rPr>
              <a:t>Brazilian</a:t>
            </a:r>
            <a:r>
              <a:rPr lang="pt-PT" sz="1400" b="0" cap="none" dirty="0">
                <a:latin typeface="Times New Roman" panose="02020603050405020304" pitchFamily="18" charset="0"/>
                <a:cs typeface="Times New Roman" panose="02020603050405020304" pitchFamily="18" charset="0"/>
              </a:rPr>
              <a:t> </a:t>
            </a:r>
            <a:r>
              <a:rPr lang="pt-PT" sz="1400" b="0" cap="none" dirty="0" err="1">
                <a:latin typeface="Times New Roman" panose="02020603050405020304" pitchFamily="18" charset="0"/>
                <a:cs typeface="Times New Roman" panose="02020603050405020304" pitchFamily="18" charset="0"/>
              </a:rPr>
              <a:t>singer</a:t>
            </a:r>
            <a:r>
              <a:rPr lang="pt-PT" sz="1400" b="0" cap="none" dirty="0">
                <a:latin typeface="Times New Roman" panose="02020603050405020304" pitchFamily="18" charset="0"/>
                <a:cs typeface="Times New Roman" panose="02020603050405020304" pitchFamily="18" charset="0"/>
              </a:rPr>
              <a:t>.</a:t>
            </a:r>
            <a:r>
              <a:rPr lang="en-US" sz="1400" b="0" cap="none" dirty="0">
                <a:latin typeface="Times New Roman" panose="02020603050405020304" pitchFamily="18" charset="0"/>
                <a:cs typeface="Times New Roman" panose="02020603050405020304" pitchFamily="18" charset="0"/>
              </a:rPr>
              <a:t> She has a very characteristic voice and sings very passionately. </a:t>
            </a:r>
          </a:p>
          <a:p>
            <a:pPr>
              <a:lnSpc>
                <a:spcPct val="120000"/>
              </a:lnSpc>
            </a:pPr>
            <a:r>
              <a:rPr lang="en-US" sz="1400" b="0" cap="none" dirty="0">
                <a:latin typeface="Times New Roman" panose="02020603050405020304" pitchFamily="18" charset="0"/>
                <a:cs typeface="Times New Roman" panose="02020603050405020304" pitchFamily="18" charset="0"/>
              </a:rPr>
              <a:t>   This song is related to tolerance because it talks about life, how fast it goes by and why we should enjoy it. </a:t>
            </a:r>
          </a:p>
          <a:p>
            <a:pPr>
              <a:lnSpc>
                <a:spcPct val="120000"/>
              </a:lnSpc>
            </a:pPr>
            <a:r>
              <a:rPr lang="en-US" sz="1400" b="0" cap="none" dirty="0">
                <a:latin typeface="Times New Roman" panose="02020603050405020304" pitchFamily="18" charset="0"/>
                <a:cs typeface="Times New Roman" panose="02020603050405020304" pitchFamily="18" charset="0"/>
              </a:rPr>
              <a:t>   The title refers to a high-speed train, relating the passage of life with the speed at which that train travels. Those moments that seem to happen every day, the people we see every day ... That we get angry for small reasons and because we want everything our way.  We shouldn't live life like this because these people may no longer be with us tomorrow. We must value what really matters - family, friends - because life goes by so fast. </a:t>
            </a:r>
          </a:p>
          <a:p>
            <a:pPr>
              <a:lnSpc>
                <a:spcPct val="120000"/>
              </a:lnSpc>
            </a:pPr>
            <a:endParaRPr lang="en-US" sz="1050" b="0" cap="none" dirty="0">
              <a:latin typeface="Times New Roman" panose="02020603050405020304" pitchFamily="18" charset="0"/>
              <a:cs typeface="Times New Roman" panose="02020603050405020304" pitchFamily="18" charset="0"/>
            </a:endParaRPr>
          </a:p>
          <a:p>
            <a:pPr>
              <a:lnSpc>
                <a:spcPct val="120000"/>
              </a:lnSpc>
            </a:pPr>
            <a:r>
              <a:rPr lang="en-US" sz="1400" b="0" cap="none" dirty="0">
                <a:latin typeface="Times New Roman" panose="02020603050405020304" pitchFamily="18" charset="0"/>
                <a:cs typeface="Times New Roman" panose="02020603050405020304" pitchFamily="18" charset="0"/>
              </a:rPr>
              <a:t>   In the lyrics she says life: </a:t>
            </a:r>
          </a:p>
          <a:p>
            <a:pPr>
              <a:lnSpc>
                <a:spcPct val="120000"/>
              </a:lnSpc>
            </a:pPr>
            <a:r>
              <a:rPr lang="pt-PT" sz="1400" b="0" dirty="0"/>
              <a:t>	Não é sobre chegar no topo do mundo e saber que venceu</a:t>
            </a:r>
          </a:p>
          <a:p>
            <a:pPr>
              <a:lnSpc>
                <a:spcPct val="120000"/>
              </a:lnSpc>
            </a:pPr>
            <a:r>
              <a:rPr lang="en-US" sz="1400" b="0" cap="none" dirty="0">
                <a:latin typeface="Times New Roman" panose="02020603050405020304" pitchFamily="18" charset="0"/>
                <a:cs typeface="Times New Roman" panose="02020603050405020304" pitchFamily="18" charset="0"/>
              </a:rPr>
              <a:t>	“It's not about getting to the top of the world and knowing you've won </a:t>
            </a:r>
          </a:p>
          <a:p>
            <a:pPr>
              <a:lnSpc>
                <a:spcPct val="120000"/>
              </a:lnSpc>
            </a:pPr>
            <a:r>
              <a:rPr lang="pt-PT" sz="1400" dirty="0"/>
              <a:t/>
            </a:r>
            <a:br>
              <a:rPr lang="pt-PT" sz="1400" dirty="0"/>
            </a:br>
            <a:r>
              <a:rPr lang="pt-PT" sz="1400" dirty="0"/>
              <a:t>	</a:t>
            </a:r>
            <a:r>
              <a:rPr lang="pt-PT" sz="1400" b="0" dirty="0"/>
              <a:t>É sobre escalar e sentir que o caminho te fortaleceu</a:t>
            </a:r>
            <a:endParaRPr lang="en-US" sz="1400" b="0" cap="none" dirty="0">
              <a:latin typeface="Times New Roman" panose="02020603050405020304" pitchFamily="18" charset="0"/>
              <a:cs typeface="Times New Roman" panose="02020603050405020304" pitchFamily="18" charset="0"/>
            </a:endParaRPr>
          </a:p>
          <a:p>
            <a:pPr>
              <a:lnSpc>
                <a:spcPct val="120000"/>
              </a:lnSpc>
            </a:pPr>
            <a:r>
              <a:rPr lang="en-US" sz="1400" b="0" cap="none" dirty="0">
                <a:latin typeface="Times New Roman" panose="02020603050405020304" pitchFamily="18" charset="0"/>
                <a:cs typeface="Times New Roman" panose="02020603050405020304" pitchFamily="18" charset="0"/>
              </a:rPr>
              <a:t>	It's about climbing and feeling that the path has strengthened you”</a:t>
            </a:r>
            <a:endParaRPr lang="de-DE" sz="1400" b="0" cap="none" dirty="0">
              <a:latin typeface="Times New Roman" panose="02020603050405020304" pitchFamily="18" charset="0"/>
              <a:cs typeface="Times New Roman" panose="02020603050405020304" pitchFamily="18" charset="0"/>
            </a:endParaRPr>
          </a:p>
        </p:txBody>
      </p:sp>
      <p:sp>
        <p:nvSpPr>
          <p:cNvPr id="9" name="Marcador de Posição do Número do Diapositivo 8"/>
          <p:cNvSpPr>
            <a:spLocks noGrp="1"/>
          </p:cNvSpPr>
          <p:nvPr>
            <p:ph type="sldNum" sz="quarter" idx="12"/>
          </p:nvPr>
        </p:nvSpPr>
        <p:spPr/>
        <p:txBody>
          <a:bodyPr/>
          <a:lstStyle/>
          <a:p>
            <a:fld id="{A3400078-8ADE-4C44-82C3-199B546B428B}" type="slidenum">
              <a:rPr lang="de-DE" smtClean="0"/>
              <a:t>11</a:t>
            </a:fld>
            <a:endParaRPr lang="de-DE"/>
          </a:p>
        </p:txBody>
      </p:sp>
      <p:pic>
        <p:nvPicPr>
          <p:cNvPr id="10" name="Picture 2" descr="Imagem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9461" y="1008895"/>
            <a:ext cx="1308394" cy="49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736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895741"/>
            <a:ext cx="7772400" cy="595889"/>
          </a:xfrm>
        </p:spPr>
        <p:txBody>
          <a:bodyPr>
            <a:normAutofit/>
          </a:bodyPr>
          <a:lstStyle/>
          <a:p>
            <a:r>
              <a:rPr lang="es-ES" sz="1800" b="1" dirty="0" err="1">
                <a:latin typeface="Times New Roman" panose="02020603050405020304" pitchFamily="18" charset="0"/>
                <a:cs typeface="Times New Roman" panose="02020603050405020304" pitchFamily="18" charset="0"/>
              </a:rPr>
              <a:t>Music</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unites</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people</a:t>
            </a:r>
            <a:endParaRPr lang="de-DE" sz="1800" dirty="0">
              <a:latin typeface="Times New Roman" panose="02020603050405020304" pitchFamily="18" charset="0"/>
              <a:cs typeface="Times New Roman" panose="02020603050405020304" pitchFamily="18" charset="0"/>
            </a:endParaRPr>
          </a:p>
        </p:txBody>
      </p:sp>
      <p:pic>
        <p:nvPicPr>
          <p:cNvPr id="1026"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251520" y="1473627"/>
            <a:ext cx="6708309" cy="95410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1. </a:t>
            </a:r>
            <a:r>
              <a:rPr lang="en-US" sz="1400" dirty="0">
                <a:latin typeface="Times New Roman" panose="02020603050405020304" pitchFamily="18" charset="0"/>
                <a:cs typeface="Times New Roman" panose="02020603050405020304" pitchFamily="18" charset="0"/>
              </a:rPr>
              <a:t>Do you think the music you listen to is connected with your personal emotions/feelings?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de-DE" sz="1400" dirty="0">
              <a:latin typeface="Times New Roman" panose="02020603050405020304" pitchFamily="18" charset="0"/>
              <a:cs typeface="Times New Roman" panose="02020603050405020304" pitchFamily="18" charset="0"/>
            </a:endParaRPr>
          </a:p>
        </p:txBody>
      </p:sp>
      <p:sp>
        <p:nvSpPr>
          <p:cNvPr id="7" name="AutoShape 4" descr="Gráfico de respostas do Formulários. Título da pergunta: 1. Do you think the music you listen to is connected with your personal emotions/ feelings?. Número de respostas: 9 respostas."/>
          <p:cNvSpPr>
            <a:spLocks noChangeAspect="1" noChangeArrowheads="1"/>
          </p:cNvSpPr>
          <p:nvPr/>
        </p:nvSpPr>
        <p:spPr bwMode="auto">
          <a:xfrm>
            <a:off x="155575" y="63104"/>
            <a:ext cx="3048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6" descr="Gráfico de respostas do Formulários. Título da pergunta: 1. Do you think the music you listen to is connected with your personal emotions/ feelings?. Número de respostas: 9 respostas."/>
          <p:cNvSpPr>
            <a:spLocks noChangeAspect="1" noChangeArrowheads="1"/>
          </p:cNvSpPr>
          <p:nvPr/>
        </p:nvSpPr>
        <p:spPr bwMode="auto">
          <a:xfrm>
            <a:off x="307975" y="177404"/>
            <a:ext cx="3048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AutoShape 8" descr="Gráfico de respostas do Formulários. Título da pergunta: 1. Do you think the music you listen to is connected with your personal emotions/ feelings?. Número de respostas: 9 respostas."/>
          <p:cNvSpPr>
            <a:spLocks noChangeAspect="1" noChangeArrowheads="1"/>
          </p:cNvSpPr>
          <p:nvPr/>
        </p:nvSpPr>
        <p:spPr bwMode="auto">
          <a:xfrm>
            <a:off x="460375" y="291704"/>
            <a:ext cx="3048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AutoShape 10" descr="Gráfico de respostas do Formulários. Título da pergunta: 1. Do you think the music you listen to is connected with your personal emotions/ feelings?. Número de respostas: 9 respostas."/>
          <p:cNvSpPr>
            <a:spLocks noChangeAspect="1" noChangeArrowheads="1"/>
          </p:cNvSpPr>
          <p:nvPr/>
        </p:nvSpPr>
        <p:spPr bwMode="auto">
          <a:xfrm>
            <a:off x="612775" y="406004"/>
            <a:ext cx="3048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12" descr="Gráfico de respostas do Formulários. Título da pergunta: 1. Do you think the music you listen to is connected with your personal emotions/ feelings?. Número de respostas: 9 respostas."/>
          <p:cNvSpPr>
            <a:spLocks noChangeAspect="1" noChangeArrowheads="1"/>
          </p:cNvSpPr>
          <p:nvPr/>
        </p:nvSpPr>
        <p:spPr bwMode="auto">
          <a:xfrm>
            <a:off x="765175" y="520304"/>
            <a:ext cx="3048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7"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615" t="51010" r="27688" b="9957"/>
          <a:stretch/>
        </p:blipFill>
        <p:spPr bwMode="auto">
          <a:xfrm>
            <a:off x="323528" y="2067694"/>
            <a:ext cx="6863674" cy="303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ixaDeTexto 5"/>
          <p:cNvSpPr txBox="1"/>
          <p:nvPr/>
        </p:nvSpPr>
        <p:spPr>
          <a:xfrm>
            <a:off x="3923928" y="3419003"/>
            <a:ext cx="5040560" cy="1384995"/>
          </a:xfrm>
          <a:prstGeom prst="rect">
            <a:avLst/>
          </a:prstGeom>
          <a:noFill/>
        </p:spPr>
        <p:txBody>
          <a:bodyPr wrap="square" rtlCol="0">
            <a:spAutoFit/>
          </a:bodyPr>
          <a:lstStyle/>
          <a:p>
            <a:pPr marL="285750" indent="-285750" algn="just">
              <a:lnSpc>
                <a:spcPct val="150000"/>
              </a:lnSpc>
              <a:buFont typeface="Wingdings"/>
              <a:buChar char="à"/>
            </a:pPr>
            <a:r>
              <a:rPr lang="en-US" sz="1400" dirty="0">
                <a:latin typeface="Times New Roman" panose="02020603050405020304" pitchFamily="18" charset="0"/>
                <a:cs typeface="Times New Roman" panose="02020603050405020304" pitchFamily="18" charset="0"/>
              </a:rPr>
              <a:t>Most of the students feel that there is a strong connection between the music they hear and their feelings.</a:t>
            </a:r>
          </a:p>
          <a:p>
            <a:pPr marL="285750" indent="-285750" algn="just">
              <a:lnSpc>
                <a:spcPct val="150000"/>
              </a:lnSpc>
              <a:buFont typeface="Wingdings"/>
              <a:buChar char="à"/>
            </a:pPr>
            <a:endParaRPr lang="en-US" sz="1400" dirty="0">
              <a:latin typeface="Times New Roman" panose="02020603050405020304" pitchFamily="18" charset="0"/>
              <a:cs typeface="Times New Roman" panose="02020603050405020304" pitchFamily="18" charset="0"/>
            </a:endParaRPr>
          </a:p>
          <a:p>
            <a:pPr marL="285750" indent="-285750" algn="just">
              <a:lnSpc>
                <a:spcPct val="150000"/>
              </a:lnSpc>
              <a:buFont typeface="Wingdings"/>
              <a:buChar char="à"/>
            </a:pPr>
            <a:r>
              <a:rPr lang="en-US" sz="1400" dirty="0">
                <a:latin typeface="Times New Roman" panose="02020603050405020304" pitchFamily="18" charset="0"/>
                <a:cs typeface="Times New Roman" panose="02020603050405020304" pitchFamily="18" charset="0"/>
              </a:rPr>
              <a:t>None of the students considered that there is no relationship.</a:t>
            </a:r>
            <a:endParaRPr lang="de-DE" sz="1400" dirty="0">
              <a:latin typeface="Times New Roman" panose="02020603050405020304" pitchFamily="18" charset="0"/>
              <a:cs typeface="Times New Roman" panose="02020603050405020304" pitchFamily="18" charset="0"/>
            </a:endParaRPr>
          </a:p>
        </p:txBody>
      </p:sp>
      <p:sp>
        <p:nvSpPr>
          <p:cNvPr id="14" name="Marcador de Posição do Número do Diapositivo 13"/>
          <p:cNvSpPr>
            <a:spLocks noGrp="1"/>
          </p:cNvSpPr>
          <p:nvPr>
            <p:ph type="sldNum" sz="quarter" idx="12"/>
          </p:nvPr>
        </p:nvSpPr>
        <p:spPr/>
        <p:txBody>
          <a:bodyPr/>
          <a:lstStyle/>
          <a:p>
            <a:fld id="{A3400078-8ADE-4C44-82C3-199B546B428B}" type="slidenum">
              <a:rPr lang="de-DE" smtClean="0"/>
              <a:t>12</a:t>
            </a:fld>
            <a:endParaRPr lang="de-DE"/>
          </a:p>
        </p:txBody>
      </p:sp>
    </p:spTree>
    <p:extLst>
      <p:ext uri="{BB962C8B-B14F-4D97-AF65-F5344CB8AC3E}">
        <p14:creationId xmlns:p14="http://schemas.microsoft.com/office/powerpoint/2010/main" val="2032838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895741"/>
            <a:ext cx="7772400" cy="595889"/>
          </a:xfrm>
        </p:spPr>
        <p:txBody>
          <a:bodyPr>
            <a:normAutofit/>
          </a:bodyPr>
          <a:lstStyle/>
          <a:p>
            <a:r>
              <a:rPr lang="es-ES" sz="1800" b="1" dirty="0" err="1">
                <a:latin typeface="Times New Roman" panose="02020603050405020304" pitchFamily="18" charset="0"/>
                <a:cs typeface="Times New Roman" panose="02020603050405020304" pitchFamily="18" charset="0"/>
              </a:rPr>
              <a:t>Music</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unites</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people</a:t>
            </a:r>
            <a:endParaRPr lang="de-DE" sz="1800" dirty="0">
              <a:latin typeface="Times New Roman" panose="02020603050405020304" pitchFamily="18" charset="0"/>
              <a:cs typeface="Times New Roman" panose="02020603050405020304" pitchFamily="18" charset="0"/>
            </a:endParaRPr>
          </a:p>
        </p:txBody>
      </p:sp>
      <p:pic>
        <p:nvPicPr>
          <p:cNvPr id="1026"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5" descr="Gráfico de respostas do Formulários. Título da pergunta: 1. Do you think the music you listen to is connected with your personal emotions/ feelings?. Número de respostas: 9 respostas."/>
          <p:cNvSpPr>
            <a:spLocks noChangeAspect="1" noChangeArrowheads="1"/>
          </p:cNvSpPr>
          <p:nvPr/>
        </p:nvSpPr>
        <p:spPr bwMode="auto">
          <a:xfrm>
            <a:off x="155575" y="63104"/>
            <a:ext cx="3048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2"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sp>
        <p:nvSpPr>
          <p:cNvPr id="7" name="Rectângulo 6"/>
          <p:cNvSpPr/>
          <p:nvPr/>
        </p:nvSpPr>
        <p:spPr>
          <a:xfrm>
            <a:off x="251520" y="1473627"/>
            <a:ext cx="6708309" cy="523220"/>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2. </a:t>
            </a:r>
            <a:r>
              <a:rPr lang="en-US" sz="1400" dirty="0"/>
              <a:t>Do you feel different emotions when different instruments are being played?</a:t>
            </a:r>
            <a:endParaRPr lang="en-US" sz="1400" dirty="0">
              <a:latin typeface="Times New Roman" panose="02020603050405020304" pitchFamily="18" charset="0"/>
              <a:cs typeface="Times New Roman" panose="02020603050405020304" pitchFamily="18" charset="0"/>
            </a:endParaRPr>
          </a:p>
          <a:p>
            <a:endParaRPr lang="de-DE" sz="1400" dirty="0">
              <a:latin typeface="Times New Roman" panose="02020603050405020304" pitchFamily="18" charset="0"/>
              <a:cs typeface="Times New Roman" panose="02020603050405020304" pitchFamily="18" charset="0"/>
            </a:endParaRPr>
          </a:p>
        </p:txBody>
      </p:sp>
      <p:sp>
        <p:nvSpPr>
          <p:cNvPr id="8" name="CaixaDeTexto 7"/>
          <p:cNvSpPr txBox="1"/>
          <p:nvPr/>
        </p:nvSpPr>
        <p:spPr>
          <a:xfrm>
            <a:off x="3995936" y="3496331"/>
            <a:ext cx="4788024" cy="700000"/>
          </a:xfrm>
          <a:prstGeom prst="rect">
            <a:avLst/>
          </a:prstGeom>
          <a:noFill/>
        </p:spPr>
        <p:txBody>
          <a:bodyPr wrap="square" rtlCol="0">
            <a:spAutoFit/>
          </a:bodyPr>
          <a:lstStyle/>
          <a:p>
            <a:pPr marL="285750" indent="-285750" algn="just">
              <a:lnSpc>
                <a:spcPct val="150000"/>
              </a:lnSpc>
              <a:buFont typeface="Wingdings"/>
              <a:buChar char="à"/>
            </a:pPr>
            <a:r>
              <a:rPr lang="en-US" sz="1400" dirty="0">
                <a:latin typeface="Times New Roman" panose="02020603050405020304" pitchFamily="18" charset="0"/>
                <a:cs typeface="Times New Roman" panose="02020603050405020304" pitchFamily="18" charset="0"/>
              </a:rPr>
              <a:t>Most students (86,1%) admit feeling different emotions depending on the instruments they hear.</a:t>
            </a:r>
          </a:p>
        </p:txBody>
      </p:sp>
      <p:pic>
        <p:nvPicPr>
          <p:cNvPr id="2050" name="Picture 2"/>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4976" t="26141" r="34531" b="32618"/>
          <a:stretch/>
        </p:blipFill>
        <p:spPr bwMode="auto">
          <a:xfrm>
            <a:off x="307975" y="1864450"/>
            <a:ext cx="5268689" cy="301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Marcador de Posição do Número do Diapositivo 5"/>
          <p:cNvSpPr>
            <a:spLocks noGrp="1"/>
          </p:cNvSpPr>
          <p:nvPr>
            <p:ph type="sldNum" sz="quarter" idx="12"/>
          </p:nvPr>
        </p:nvSpPr>
        <p:spPr/>
        <p:txBody>
          <a:bodyPr/>
          <a:lstStyle/>
          <a:p>
            <a:fld id="{A3400078-8ADE-4C44-82C3-199B546B428B}" type="slidenum">
              <a:rPr lang="de-DE" smtClean="0"/>
              <a:t>13</a:t>
            </a:fld>
            <a:endParaRPr lang="de-DE"/>
          </a:p>
        </p:txBody>
      </p:sp>
    </p:spTree>
    <p:extLst>
      <p:ext uri="{BB962C8B-B14F-4D97-AF65-F5344CB8AC3E}">
        <p14:creationId xmlns:p14="http://schemas.microsoft.com/office/powerpoint/2010/main" val="899799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895741"/>
            <a:ext cx="7772400" cy="595889"/>
          </a:xfrm>
        </p:spPr>
        <p:txBody>
          <a:bodyPr>
            <a:normAutofit/>
          </a:bodyPr>
          <a:lstStyle/>
          <a:p>
            <a:r>
              <a:rPr lang="es-ES" sz="1800" b="1" dirty="0" err="1">
                <a:latin typeface="Times New Roman" panose="02020603050405020304" pitchFamily="18" charset="0"/>
                <a:cs typeface="Times New Roman" panose="02020603050405020304" pitchFamily="18" charset="0"/>
              </a:rPr>
              <a:t>Music</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unites</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people</a:t>
            </a:r>
            <a:endParaRPr lang="de-DE" sz="1800" dirty="0">
              <a:latin typeface="Times New Roman" panose="02020603050405020304" pitchFamily="18" charset="0"/>
              <a:cs typeface="Times New Roman" panose="02020603050405020304" pitchFamily="18" charset="0"/>
            </a:endParaRPr>
          </a:p>
        </p:txBody>
      </p:sp>
      <p:pic>
        <p:nvPicPr>
          <p:cNvPr id="1026"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5" descr="Gráfico de respostas do Formulários. Título da pergunta: 1. Do you think the music you listen to is connected with your personal emotions/ feelings?. Número de respostas: 9 respostas."/>
          <p:cNvSpPr>
            <a:spLocks noChangeAspect="1" noChangeArrowheads="1"/>
          </p:cNvSpPr>
          <p:nvPr/>
        </p:nvSpPr>
        <p:spPr bwMode="auto">
          <a:xfrm>
            <a:off x="155575" y="63104"/>
            <a:ext cx="3048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2"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sp>
        <p:nvSpPr>
          <p:cNvPr id="7" name="Rectângulo 6"/>
          <p:cNvSpPr/>
          <p:nvPr/>
        </p:nvSpPr>
        <p:spPr>
          <a:xfrm>
            <a:off x="251520" y="1473627"/>
            <a:ext cx="6708309" cy="738664"/>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2.1. </a:t>
            </a:r>
            <a:r>
              <a:rPr lang="en-US" sz="1400" dirty="0"/>
              <a:t>In case your answer was 'Yes', please select the musical instrument that makes you feel the respective emotion.</a:t>
            </a:r>
            <a:endParaRPr lang="en-US" sz="1400" dirty="0">
              <a:latin typeface="Times New Roman" panose="02020603050405020304" pitchFamily="18" charset="0"/>
              <a:cs typeface="Times New Roman" panose="02020603050405020304" pitchFamily="18" charset="0"/>
            </a:endParaRPr>
          </a:p>
          <a:p>
            <a:endParaRPr lang="de-DE" sz="1400" dirty="0">
              <a:latin typeface="Times New Roman" panose="02020603050405020304" pitchFamily="18" charset="0"/>
              <a:cs typeface="Times New Roman" panose="02020603050405020304" pitchFamily="18" charset="0"/>
            </a:endParaRPr>
          </a:p>
        </p:txBody>
      </p:sp>
      <p:sp>
        <p:nvSpPr>
          <p:cNvPr id="8" name="CaixaDeTexto 7"/>
          <p:cNvSpPr txBox="1"/>
          <p:nvPr/>
        </p:nvSpPr>
        <p:spPr>
          <a:xfrm>
            <a:off x="2267744" y="3748266"/>
            <a:ext cx="6768216" cy="1415772"/>
          </a:xfrm>
          <a:prstGeom prst="rect">
            <a:avLst/>
          </a:prstGeom>
          <a:noFill/>
        </p:spPr>
        <p:txBody>
          <a:bodyPr wrap="square" rtlCol="0">
            <a:spAutoFit/>
          </a:bodyPr>
          <a:lstStyle/>
          <a:p>
            <a:pPr marL="285750" indent="-285750" algn="just">
              <a:buFont typeface="Wingdings"/>
              <a:buChar char="à"/>
            </a:pPr>
            <a:r>
              <a:rPr lang="en-US" sz="1400" dirty="0">
                <a:latin typeface="Times New Roman" panose="02020603050405020304" pitchFamily="18" charset="0"/>
                <a:cs typeface="Times New Roman" panose="02020603050405020304" pitchFamily="18" charset="0"/>
              </a:rPr>
              <a:t>The instrument most related to sadness was the piano (42%); with joy, the most voted instrument was the guitar (43%). </a:t>
            </a:r>
          </a:p>
          <a:p>
            <a:pPr marL="285750" indent="-285750" algn="just">
              <a:buFont typeface="Wingdings"/>
              <a:buChar char="à"/>
            </a:pPr>
            <a:endParaRPr lang="en-US" sz="700" dirty="0">
              <a:latin typeface="Times New Roman" panose="02020603050405020304" pitchFamily="18" charset="0"/>
              <a:cs typeface="Times New Roman" panose="02020603050405020304" pitchFamily="18" charset="0"/>
            </a:endParaRPr>
          </a:p>
          <a:p>
            <a:pPr marL="285750" indent="-285750" algn="just">
              <a:buFont typeface="Wingdings"/>
              <a:buChar char="à"/>
            </a:pPr>
            <a:r>
              <a:rPr lang="en-US" sz="1400" dirty="0">
                <a:latin typeface="Times New Roman" panose="02020603050405020304" pitchFamily="18" charset="0"/>
                <a:cs typeface="Times New Roman" panose="02020603050405020304" pitchFamily="18" charset="0"/>
              </a:rPr>
              <a:t>Related to fear, the violin (54%) and feeling relaxed, the guitar with 47%. </a:t>
            </a:r>
          </a:p>
          <a:p>
            <a:pPr marL="285750" indent="-285750" algn="just">
              <a:buFont typeface="Wingdings"/>
              <a:buChar char="à"/>
            </a:pPr>
            <a:endParaRPr lang="en-US" sz="700" dirty="0">
              <a:latin typeface="Times New Roman" panose="02020603050405020304" pitchFamily="18" charset="0"/>
              <a:cs typeface="Times New Roman" panose="02020603050405020304" pitchFamily="18" charset="0"/>
            </a:endParaRPr>
          </a:p>
          <a:p>
            <a:pPr marL="285750" indent="-285750" algn="just">
              <a:buFont typeface="Wingdings"/>
              <a:buChar char="à"/>
            </a:pPr>
            <a:r>
              <a:rPr lang="en-US" sz="1400" dirty="0">
                <a:latin typeface="Times New Roman" panose="02020603050405020304" pitchFamily="18" charset="0"/>
                <a:cs typeface="Times New Roman" panose="02020603050405020304" pitchFamily="18" charset="0"/>
              </a:rPr>
              <a:t>The instrument most indicated as related to nerves was the cello (31%) and with energy, the most pointed was the drums (48%).</a:t>
            </a: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054" t="36229" r="24762" b="21099"/>
          <a:stretch/>
        </p:blipFill>
        <p:spPr bwMode="auto">
          <a:xfrm>
            <a:off x="-5135" y="1995687"/>
            <a:ext cx="3857055" cy="1728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6057" t="32947" r="16436" b="33304"/>
          <a:stretch/>
        </p:blipFill>
        <p:spPr bwMode="auto">
          <a:xfrm>
            <a:off x="3851920" y="2067694"/>
            <a:ext cx="5184040" cy="162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0804" t="33314" r="15909" b="32282"/>
          <a:stretch/>
        </p:blipFill>
        <p:spPr bwMode="auto">
          <a:xfrm>
            <a:off x="334110" y="3716733"/>
            <a:ext cx="1861626" cy="142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Marcador de Posição do Número do Diapositivo 5"/>
          <p:cNvSpPr>
            <a:spLocks noGrp="1"/>
          </p:cNvSpPr>
          <p:nvPr>
            <p:ph type="sldNum" sz="quarter" idx="12"/>
          </p:nvPr>
        </p:nvSpPr>
        <p:spPr/>
        <p:txBody>
          <a:bodyPr/>
          <a:lstStyle/>
          <a:p>
            <a:fld id="{A3400078-8ADE-4C44-82C3-199B546B428B}" type="slidenum">
              <a:rPr lang="de-DE" smtClean="0"/>
              <a:t>14</a:t>
            </a:fld>
            <a:endParaRPr lang="de-DE"/>
          </a:p>
        </p:txBody>
      </p:sp>
    </p:spTree>
    <p:extLst>
      <p:ext uri="{BB962C8B-B14F-4D97-AF65-F5344CB8AC3E}">
        <p14:creationId xmlns:p14="http://schemas.microsoft.com/office/powerpoint/2010/main" val="3875639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895741"/>
            <a:ext cx="7772400" cy="595889"/>
          </a:xfrm>
        </p:spPr>
        <p:txBody>
          <a:bodyPr>
            <a:normAutofit/>
          </a:bodyPr>
          <a:lstStyle/>
          <a:p>
            <a:r>
              <a:rPr lang="es-ES" sz="1800" b="1" dirty="0" err="1">
                <a:latin typeface="Times New Roman" panose="02020603050405020304" pitchFamily="18" charset="0"/>
                <a:cs typeface="Times New Roman" panose="02020603050405020304" pitchFamily="18" charset="0"/>
              </a:rPr>
              <a:t>Music</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unites</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people</a:t>
            </a:r>
            <a:endParaRPr lang="de-DE" sz="1800" dirty="0">
              <a:latin typeface="Times New Roman" panose="02020603050405020304" pitchFamily="18" charset="0"/>
              <a:cs typeface="Times New Roman" panose="02020603050405020304" pitchFamily="18" charset="0"/>
            </a:endParaRPr>
          </a:p>
        </p:txBody>
      </p:sp>
      <p:pic>
        <p:nvPicPr>
          <p:cNvPr id="1026"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251520" y="1473627"/>
            <a:ext cx="6708309" cy="30777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3. </a:t>
            </a:r>
            <a:r>
              <a:rPr lang="en-US" sz="1400" dirty="0"/>
              <a:t>Do you hum to yourself or whistle when you're feeling cheerful? </a:t>
            </a:r>
          </a:p>
        </p:txBody>
      </p:sp>
      <p:sp>
        <p:nvSpPr>
          <p:cNvPr id="8" name="CaixaDeTexto 7"/>
          <p:cNvSpPr txBox="1"/>
          <p:nvPr/>
        </p:nvSpPr>
        <p:spPr>
          <a:xfrm>
            <a:off x="3995936" y="3496331"/>
            <a:ext cx="4788024" cy="738664"/>
          </a:xfrm>
          <a:prstGeom prst="rect">
            <a:avLst/>
          </a:prstGeom>
          <a:noFill/>
        </p:spPr>
        <p:txBody>
          <a:bodyPr wrap="square" rtlCol="0">
            <a:spAutoFit/>
          </a:bodyPr>
          <a:lstStyle/>
          <a:p>
            <a:pPr marL="285750" indent="-285750" algn="just">
              <a:lnSpc>
                <a:spcPct val="150000"/>
              </a:lnSpc>
              <a:buFont typeface="Wingdings"/>
              <a:buChar char="à"/>
            </a:pPr>
            <a:r>
              <a:rPr lang="en-US" sz="1400" dirty="0">
                <a:latin typeface="Times New Roman" panose="02020603050405020304" pitchFamily="18" charset="0"/>
                <a:cs typeface="Times New Roman" panose="02020603050405020304" pitchFamily="18" charset="0"/>
              </a:rPr>
              <a:t>Most students agree that music alters their mood: 93,1%  says that they hum or whistle when feeling happy.</a:t>
            </a:r>
          </a:p>
        </p:txBody>
      </p:sp>
      <p:pic>
        <p:nvPicPr>
          <p:cNvPr id="4098" name="Picture 2"/>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941" t="24746" r="30337" b="28416"/>
          <a:stretch/>
        </p:blipFill>
        <p:spPr bwMode="auto">
          <a:xfrm>
            <a:off x="247626" y="1781404"/>
            <a:ext cx="6142322" cy="3188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Marcador de Posição do Número do Diapositivo 8"/>
          <p:cNvSpPr>
            <a:spLocks noGrp="1"/>
          </p:cNvSpPr>
          <p:nvPr>
            <p:ph type="sldNum" sz="quarter" idx="12"/>
          </p:nvPr>
        </p:nvSpPr>
        <p:spPr/>
        <p:txBody>
          <a:bodyPr/>
          <a:lstStyle/>
          <a:p>
            <a:fld id="{A3400078-8ADE-4C44-82C3-199B546B428B}" type="slidenum">
              <a:rPr lang="de-DE" smtClean="0"/>
              <a:t>15</a:t>
            </a:fld>
            <a:endParaRPr lang="de-DE"/>
          </a:p>
        </p:txBody>
      </p:sp>
    </p:spTree>
    <p:extLst>
      <p:ext uri="{BB962C8B-B14F-4D97-AF65-F5344CB8AC3E}">
        <p14:creationId xmlns:p14="http://schemas.microsoft.com/office/powerpoint/2010/main" val="899799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895741"/>
            <a:ext cx="7772400" cy="595889"/>
          </a:xfrm>
        </p:spPr>
        <p:txBody>
          <a:bodyPr>
            <a:normAutofit/>
          </a:bodyPr>
          <a:lstStyle/>
          <a:p>
            <a:r>
              <a:rPr lang="es-ES" sz="1800" b="1" dirty="0" err="1">
                <a:latin typeface="Times New Roman" panose="02020603050405020304" pitchFamily="18" charset="0"/>
                <a:cs typeface="Times New Roman" panose="02020603050405020304" pitchFamily="18" charset="0"/>
              </a:rPr>
              <a:t>Music</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unites</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people</a:t>
            </a:r>
            <a:endParaRPr lang="de-DE" sz="1800" dirty="0">
              <a:latin typeface="Times New Roman" panose="02020603050405020304" pitchFamily="18" charset="0"/>
              <a:cs typeface="Times New Roman" panose="02020603050405020304" pitchFamily="18" charset="0"/>
            </a:endParaRPr>
          </a:p>
        </p:txBody>
      </p:sp>
      <p:pic>
        <p:nvPicPr>
          <p:cNvPr id="1026"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251520" y="1473627"/>
            <a:ext cx="6708309" cy="30777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4. </a:t>
            </a:r>
            <a:r>
              <a:rPr lang="en-US" sz="1400" dirty="0"/>
              <a:t>Do you sometimes feel like dancing when you hear music? </a:t>
            </a:r>
          </a:p>
        </p:txBody>
      </p:sp>
      <p:sp>
        <p:nvSpPr>
          <p:cNvPr id="8" name="CaixaDeTexto 7"/>
          <p:cNvSpPr txBox="1"/>
          <p:nvPr/>
        </p:nvSpPr>
        <p:spPr>
          <a:xfrm>
            <a:off x="3995936" y="3496331"/>
            <a:ext cx="4788024" cy="1061829"/>
          </a:xfrm>
          <a:prstGeom prst="rect">
            <a:avLst/>
          </a:prstGeom>
          <a:noFill/>
        </p:spPr>
        <p:txBody>
          <a:bodyPr wrap="square" rtlCol="0">
            <a:spAutoFit/>
          </a:bodyPr>
          <a:lstStyle/>
          <a:p>
            <a:pPr marL="285750" indent="-285750" algn="just">
              <a:lnSpc>
                <a:spcPct val="150000"/>
              </a:lnSpc>
              <a:buFont typeface="Wingdings"/>
              <a:buChar char="à"/>
            </a:pPr>
            <a:r>
              <a:rPr lang="en-US" sz="1400" dirty="0">
                <a:latin typeface="Times New Roman" panose="02020603050405020304" pitchFamily="18" charset="0"/>
                <a:cs typeface="Times New Roman" panose="02020603050405020304" pitchFamily="18" charset="0"/>
              </a:rPr>
              <a:t>Most students agree that music also alters their behavior: the vast majority says that they like dancing when you hear music.</a:t>
            </a:r>
          </a:p>
        </p:txBody>
      </p:sp>
      <p:pic>
        <p:nvPicPr>
          <p:cNvPr id="5122" name="Picture 2"/>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567" t="35829" r="28911" b="20771"/>
          <a:stretch/>
        </p:blipFill>
        <p:spPr bwMode="auto">
          <a:xfrm>
            <a:off x="467544" y="1851670"/>
            <a:ext cx="6365418" cy="313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Marcador de Posição do Número do Diapositivo 8"/>
          <p:cNvSpPr>
            <a:spLocks noGrp="1"/>
          </p:cNvSpPr>
          <p:nvPr>
            <p:ph type="sldNum" sz="quarter" idx="12"/>
          </p:nvPr>
        </p:nvSpPr>
        <p:spPr/>
        <p:txBody>
          <a:bodyPr/>
          <a:lstStyle/>
          <a:p>
            <a:fld id="{A3400078-8ADE-4C44-82C3-199B546B428B}" type="slidenum">
              <a:rPr lang="de-DE" smtClean="0"/>
              <a:t>16</a:t>
            </a:fld>
            <a:endParaRPr lang="de-DE"/>
          </a:p>
        </p:txBody>
      </p:sp>
    </p:spTree>
    <p:extLst>
      <p:ext uri="{BB962C8B-B14F-4D97-AF65-F5344CB8AC3E}">
        <p14:creationId xmlns:p14="http://schemas.microsoft.com/office/powerpoint/2010/main" val="899799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895741"/>
            <a:ext cx="7772400" cy="595889"/>
          </a:xfrm>
        </p:spPr>
        <p:txBody>
          <a:bodyPr>
            <a:normAutofit/>
          </a:bodyPr>
          <a:lstStyle/>
          <a:p>
            <a:r>
              <a:rPr lang="es-ES" sz="1800" b="1" dirty="0" err="1">
                <a:latin typeface="Times New Roman" panose="02020603050405020304" pitchFamily="18" charset="0"/>
                <a:cs typeface="Times New Roman" panose="02020603050405020304" pitchFamily="18" charset="0"/>
              </a:rPr>
              <a:t>Music</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unites</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people</a:t>
            </a:r>
            <a:endParaRPr lang="de-DE" sz="1800" dirty="0">
              <a:latin typeface="Times New Roman" panose="02020603050405020304" pitchFamily="18" charset="0"/>
              <a:cs typeface="Times New Roman" panose="02020603050405020304" pitchFamily="18" charset="0"/>
            </a:endParaRPr>
          </a:p>
        </p:txBody>
      </p:sp>
      <p:pic>
        <p:nvPicPr>
          <p:cNvPr id="1026"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0745" y="987574"/>
            <a:ext cx="853254" cy="639941"/>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251520" y="1473627"/>
            <a:ext cx="6708309" cy="30777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4. </a:t>
            </a:r>
            <a:r>
              <a:rPr lang="en-US" sz="1400" dirty="0"/>
              <a:t>With what type of music do you dance? </a:t>
            </a:r>
          </a:p>
        </p:txBody>
      </p:sp>
      <p:sp>
        <p:nvSpPr>
          <p:cNvPr id="8" name="CaixaDeTexto 7"/>
          <p:cNvSpPr txBox="1"/>
          <p:nvPr/>
        </p:nvSpPr>
        <p:spPr>
          <a:xfrm>
            <a:off x="3203847" y="4281358"/>
            <a:ext cx="5874853" cy="704104"/>
          </a:xfrm>
          <a:prstGeom prst="rect">
            <a:avLst/>
          </a:prstGeom>
          <a:noFill/>
        </p:spPr>
        <p:txBody>
          <a:bodyPr wrap="square" rtlCol="0">
            <a:spAutoFit/>
          </a:bodyPr>
          <a:lstStyle/>
          <a:p>
            <a:pPr marL="285750" indent="-285750" algn="just">
              <a:lnSpc>
                <a:spcPct val="150000"/>
              </a:lnSpc>
              <a:buFont typeface="Wingdings"/>
              <a:buChar char="à"/>
            </a:pPr>
            <a:r>
              <a:rPr lang="en-US" sz="1400" dirty="0">
                <a:latin typeface="Times New Roman" panose="02020603050405020304" pitchFamily="18" charset="0"/>
                <a:cs typeface="Times New Roman" panose="02020603050405020304" pitchFamily="18" charset="0"/>
              </a:rPr>
              <a:t>The pop style is the one that picks up the most preferences when choosing to dance (69,4%), followed by rock (11,1%).</a:t>
            </a:r>
          </a:p>
        </p:txBody>
      </p:sp>
      <p:pic>
        <p:nvPicPr>
          <p:cNvPr id="6146" name="Picture 2"/>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1917" t="24352" r="22550" b="28652"/>
          <a:stretch/>
        </p:blipFill>
        <p:spPr bwMode="auto">
          <a:xfrm rot="19707147">
            <a:off x="6070878" y="889975"/>
            <a:ext cx="1777901"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1632" t="25404" r="28311" b="26966"/>
          <a:stretch/>
        </p:blipFill>
        <p:spPr bwMode="auto">
          <a:xfrm rot="19692194">
            <a:off x="7136288" y="952020"/>
            <a:ext cx="1036539" cy="2759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780" t="24352" r="53407" b="28652"/>
          <a:stretch/>
        </p:blipFill>
        <p:spPr bwMode="auto">
          <a:xfrm>
            <a:off x="408963" y="1644030"/>
            <a:ext cx="2980623" cy="3307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Marcador de Posição do Número do Diapositivo 8"/>
          <p:cNvSpPr>
            <a:spLocks noGrp="1"/>
          </p:cNvSpPr>
          <p:nvPr>
            <p:ph type="sldNum" sz="quarter" idx="12"/>
          </p:nvPr>
        </p:nvSpPr>
        <p:spPr/>
        <p:txBody>
          <a:bodyPr/>
          <a:lstStyle/>
          <a:p>
            <a:fld id="{A3400078-8ADE-4C44-82C3-199B546B428B}" type="slidenum">
              <a:rPr lang="de-DE" smtClean="0"/>
              <a:t>17</a:t>
            </a:fld>
            <a:endParaRPr lang="de-DE"/>
          </a:p>
        </p:txBody>
      </p:sp>
    </p:spTree>
    <p:extLst>
      <p:ext uri="{BB962C8B-B14F-4D97-AF65-F5344CB8AC3E}">
        <p14:creationId xmlns:p14="http://schemas.microsoft.com/office/powerpoint/2010/main" val="1782440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2355726"/>
            <a:ext cx="7772400" cy="2304256"/>
          </a:xfrm>
        </p:spPr>
        <p:txBody>
          <a:bodyPr>
            <a:noAutofit/>
          </a:bodyPr>
          <a:lstStyle/>
          <a:p>
            <a:pPr>
              <a:lnSpc>
                <a:spcPct val="200000"/>
              </a:lnSpc>
            </a:pPr>
            <a:r>
              <a:rPr lang="de-DE" sz="1400" dirty="0">
                <a:latin typeface="Times New Roman" panose="02020603050405020304" pitchFamily="18" charset="0"/>
                <a:cs typeface="Times New Roman" panose="02020603050405020304" pitchFamily="18" charset="0"/>
              </a:rPr>
              <a:t>1-</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Beautiful</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Life</a:t>
            </a:r>
            <a:r>
              <a:rPr lang="pt-PT" sz="1400" dirty="0">
                <a:latin typeface="Times New Roman" panose="02020603050405020304" pitchFamily="18" charset="0"/>
                <a:cs typeface="Times New Roman" panose="02020603050405020304" pitchFamily="18" charset="0"/>
              </a:rPr>
              <a:t> </a:t>
            </a:r>
            <a:r>
              <a:rPr lang="pt-PT" sz="1400" b="0" dirty="0">
                <a:latin typeface="Times New Roman" panose="02020603050405020304" pitchFamily="18" charset="0"/>
                <a:cs typeface="Times New Roman" panose="02020603050405020304" pitchFamily="18" charset="0"/>
              </a:rPr>
              <a:t>(</a:t>
            </a:r>
            <a:r>
              <a:rPr lang="pt-PT" sz="1400" b="0" dirty="0" err="1">
                <a:latin typeface="Times New Roman" panose="02020603050405020304" pitchFamily="18" charset="0"/>
                <a:cs typeface="Times New Roman" panose="02020603050405020304" pitchFamily="18" charset="0"/>
              </a:rPr>
              <a:t>Now</a:t>
            </a:r>
            <a:r>
              <a:rPr lang="pt-PT" sz="1400" b="0" dirty="0">
                <a:latin typeface="Times New Roman" panose="02020603050405020304" pitchFamily="18" charset="0"/>
                <a:cs typeface="Times New Roman" panose="02020603050405020304" pitchFamily="18" charset="0"/>
              </a:rPr>
              <a:t> United</a:t>
            </a:r>
            <a:r>
              <a:rPr lang="pt-PT" sz="1400" dirty="0">
                <a:latin typeface="Times New Roman" panose="02020603050405020304" pitchFamily="18" charset="0"/>
                <a:cs typeface="Times New Roman" panose="02020603050405020304" pitchFamily="18" charset="0"/>
              </a:rPr>
              <a:t>) – 22,2 %</a:t>
            </a:r>
            <a:br>
              <a:rPr lang="pt-PT" sz="140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hlinkClick r:id="rId2"/>
              </a:rPr>
              <a:t>https://www.youtube.com/watch?v=i0AjtpI81xs</a:t>
            </a: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2. I don‘t Care (</a:t>
            </a:r>
            <a:r>
              <a:rPr lang="en-US" sz="1400" b="0" dirty="0">
                <a:latin typeface="Times New Roman" panose="02020603050405020304" pitchFamily="18" charset="0"/>
                <a:cs typeface="Times New Roman" panose="02020603050405020304" pitchFamily="18" charset="0"/>
              </a:rPr>
              <a:t>Ed Sheeran &amp; Justin Bieber) </a:t>
            </a:r>
            <a:r>
              <a:rPr lang="en-US" sz="1400" dirty="0">
                <a:latin typeface="Times New Roman" panose="02020603050405020304" pitchFamily="18" charset="0"/>
                <a:cs typeface="Times New Roman" panose="02020603050405020304" pitchFamily="18" charset="0"/>
              </a:rPr>
              <a:t>- 11, 1%</a:t>
            </a:r>
            <a:r>
              <a:rPr lang="en-US" sz="1400" b="0" dirty="0">
                <a:latin typeface="Times New Roman" panose="02020603050405020304" pitchFamily="18" charset="0"/>
                <a:cs typeface="Times New Roman" panose="02020603050405020304" pitchFamily="18" charset="0"/>
              </a:rPr>
              <a:t/>
            </a:r>
            <a:br>
              <a:rPr lang="en-US" sz="1400" b="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hlinkClick r:id="rId3"/>
              </a:rPr>
              <a:t>https://www.youtube.com/watch?v=y83x7MgzWOA</a:t>
            </a:r>
            <a:r>
              <a:rPr lang="en-US" sz="1400" b="0" dirty="0">
                <a:latin typeface="Times New Roman" panose="02020603050405020304" pitchFamily="18" charset="0"/>
                <a:cs typeface="Times New Roman" panose="02020603050405020304" pitchFamily="18" charset="0"/>
              </a:rPr>
              <a:t/>
            </a:r>
            <a:br>
              <a:rPr lang="en-US" sz="1400" b="0" dirty="0">
                <a:latin typeface="Times New Roman" panose="02020603050405020304" pitchFamily="18" charset="0"/>
                <a:cs typeface="Times New Roman" panose="02020603050405020304" pitchFamily="18" charset="0"/>
              </a:rPr>
            </a:br>
            <a:endParaRPr lang="de-DE" sz="1400" dirty="0">
              <a:latin typeface="Times New Roman" panose="02020603050405020304" pitchFamily="18" charset="0"/>
              <a:cs typeface="Times New Roman" panose="02020603050405020304" pitchFamily="18" charset="0"/>
            </a:endParaRPr>
          </a:p>
        </p:txBody>
      </p:sp>
      <p:pic>
        <p:nvPicPr>
          <p:cNvPr id="4" name="Picture 2" descr="Resultado de imagem para music i listen"/>
          <p:cNvPicPr>
            <a:picLocks noChangeAspect="1" noChangeArrowheads="1"/>
          </p:cNvPicPr>
          <p:nvPr/>
        </p:nvPicPr>
        <p:blipFill rotWithShape="1">
          <a:blip r:embed="rId4">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8" name="Picture 2"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40" t="20390" r="38931" b="21337"/>
          <a:stretch/>
        </p:blipFill>
        <p:spPr bwMode="auto">
          <a:xfrm>
            <a:off x="5976741" y="3174325"/>
            <a:ext cx="2697452" cy="1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015" t="21190" r="39095" b="22009"/>
          <a:stretch/>
        </p:blipFill>
        <p:spPr bwMode="auto">
          <a:xfrm>
            <a:off x="5976741" y="1491630"/>
            <a:ext cx="2697816" cy="1569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arcador de Posição do Texto 2"/>
          <p:cNvSpPr>
            <a:spLocks noGrp="1"/>
          </p:cNvSpPr>
          <p:nvPr>
            <p:ph type="body" idx="1"/>
          </p:nvPr>
        </p:nvSpPr>
        <p:spPr>
          <a:xfrm>
            <a:off x="251520" y="1347614"/>
            <a:ext cx="7772400" cy="872716"/>
          </a:xfrm>
        </p:spPr>
        <p:txBody>
          <a:bodyPr>
            <a:normAutofit fontScale="92500" lnSpcReduction="10000"/>
          </a:bodyPr>
          <a:lstStyle/>
          <a:p>
            <a:pPr>
              <a:lnSpc>
                <a:spcPct val="200000"/>
              </a:lnSpc>
              <a:spcBef>
                <a:spcPts val="0"/>
              </a:spcBef>
            </a:pPr>
            <a:r>
              <a:rPr lang="de-DE" sz="1400" b="1" dirty="0">
                <a:solidFill>
                  <a:srgbClr val="FF0000"/>
                </a:solidFill>
                <a:latin typeface="Times New Roman" panose="02020603050405020304" pitchFamily="18" charset="0"/>
                <a:cs typeface="Times New Roman" panose="02020603050405020304" pitchFamily="18" charset="0"/>
              </a:rPr>
              <a:t>WHEN </a:t>
            </a:r>
            <a:r>
              <a:rPr lang="de-DE" sz="1400" b="1" u="sng" dirty="0">
                <a:solidFill>
                  <a:srgbClr val="FF0000"/>
                </a:solidFill>
                <a:latin typeface="Times New Roman" panose="02020603050405020304" pitchFamily="18" charset="0"/>
                <a:cs typeface="Times New Roman" panose="02020603050405020304" pitchFamily="18" charset="0"/>
              </a:rPr>
              <a:t>I‘M HAPPY</a:t>
            </a:r>
          </a:p>
          <a:p>
            <a:pPr>
              <a:lnSpc>
                <a:spcPct val="200000"/>
              </a:lnSpc>
              <a:spcBef>
                <a:spcPts val="0"/>
              </a:spcBef>
            </a:pPr>
            <a:r>
              <a:rPr lang="en-US" sz="1400" dirty="0">
                <a:solidFill>
                  <a:schemeClr val="tx1"/>
                </a:solidFill>
              </a:rPr>
              <a:t>Name one song in English that makes you feel happy. </a:t>
            </a:r>
            <a:endParaRPr lang="de-DE" sz="1400" b="1" u="sng" dirty="0">
              <a:solidFill>
                <a:schemeClr val="tx1"/>
              </a:solidFill>
              <a:latin typeface="Times New Roman" panose="02020603050405020304" pitchFamily="18" charset="0"/>
              <a:cs typeface="Times New Roman" panose="02020603050405020304" pitchFamily="18" charset="0"/>
            </a:endParaRPr>
          </a:p>
        </p:txBody>
      </p:sp>
      <p:sp>
        <p:nvSpPr>
          <p:cNvPr id="9" name="Marcador de Posição do Número do Diapositivo 8"/>
          <p:cNvSpPr>
            <a:spLocks noGrp="1"/>
          </p:cNvSpPr>
          <p:nvPr>
            <p:ph type="sldNum" sz="quarter" idx="12"/>
          </p:nvPr>
        </p:nvSpPr>
        <p:spPr/>
        <p:txBody>
          <a:bodyPr/>
          <a:lstStyle/>
          <a:p>
            <a:fld id="{A3400078-8ADE-4C44-82C3-199B546B428B}" type="slidenum">
              <a:rPr lang="de-DE" smtClean="0"/>
              <a:t>18</a:t>
            </a:fld>
            <a:endParaRPr lang="de-DE"/>
          </a:p>
        </p:txBody>
      </p:sp>
    </p:spTree>
    <p:extLst>
      <p:ext uri="{BB962C8B-B14F-4D97-AF65-F5344CB8AC3E}">
        <p14:creationId xmlns:p14="http://schemas.microsoft.com/office/powerpoint/2010/main" val="440943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1707654"/>
            <a:ext cx="8784976" cy="3096344"/>
          </a:xfrm>
        </p:spPr>
        <p:txBody>
          <a:bodyPr>
            <a:noAutofit/>
          </a:bodyPr>
          <a:lstStyle/>
          <a:p>
            <a:r>
              <a:rPr lang="de-DE" sz="1400" dirty="0">
                <a:latin typeface="Times New Roman" panose="02020603050405020304" pitchFamily="18" charset="0"/>
                <a:cs typeface="Times New Roman" panose="02020603050405020304" pitchFamily="18" charset="0"/>
              </a:rPr>
              <a:t>1-</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Beautiful</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Life</a:t>
            </a:r>
            <a:r>
              <a:rPr lang="pt-PT" sz="1400" dirty="0">
                <a:latin typeface="Times New Roman" panose="02020603050405020304" pitchFamily="18" charset="0"/>
                <a:cs typeface="Times New Roman" panose="02020603050405020304" pitchFamily="18" charset="0"/>
              </a:rPr>
              <a:t> </a:t>
            </a:r>
            <a:r>
              <a:rPr lang="pt-PT" sz="1400" b="0" dirty="0">
                <a:latin typeface="Times New Roman" panose="02020603050405020304" pitchFamily="18" charset="0"/>
                <a:cs typeface="Times New Roman" panose="02020603050405020304" pitchFamily="18" charset="0"/>
              </a:rPr>
              <a:t>(</a:t>
            </a:r>
            <a:r>
              <a:rPr lang="pt-PT" sz="1400" b="0" dirty="0" err="1">
                <a:latin typeface="Times New Roman" panose="02020603050405020304" pitchFamily="18" charset="0"/>
                <a:cs typeface="Times New Roman" panose="02020603050405020304" pitchFamily="18" charset="0"/>
              </a:rPr>
              <a:t>Now</a:t>
            </a:r>
            <a:r>
              <a:rPr lang="pt-PT" sz="1400" b="0" dirty="0">
                <a:latin typeface="Times New Roman" panose="02020603050405020304" pitchFamily="18" charset="0"/>
                <a:cs typeface="Times New Roman" panose="02020603050405020304" pitchFamily="18" charset="0"/>
              </a:rPr>
              <a:t> United</a:t>
            </a:r>
            <a:r>
              <a:rPr lang="pt-PT" sz="1400" dirty="0">
                <a:latin typeface="Times New Roman" panose="02020603050405020304" pitchFamily="18" charset="0"/>
                <a:cs typeface="Times New Roman" panose="02020603050405020304" pitchFamily="18" charset="0"/>
              </a:rPr>
              <a:t>) – 22,2 %</a:t>
            </a:r>
            <a:br>
              <a:rPr lang="pt-PT" sz="140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pt-PT" sz="1100" dirty="0">
                <a:latin typeface="Times New Roman" panose="02020603050405020304" pitchFamily="18" charset="0"/>
                <a:cs typeface="Times New Roman" panose="02020603050405020304" pitchFamily="18" charset="0"/>
                <a:hlinkClick r:id="rId2"/>
              </a:rPr>
              <a:t>https://www.youtube.com/watch?v=i0AjtpI81xs</a:t>
            </a:r>
            <a:r>
              <a:rPr lang="pt-PT" sz="1100" dirty="0">
                <a:latin typeface="Times New Roman" panose="02020603050405020304" pitchFamily="18" charset="0"/>
                <a:cs typeface="Times New Roman" panose="02020603050405020304" pitchFamily="18" charset="0"/>
              </a:rPr>
              <a:t/>
            </a:r>
            <a:br>
              <a:rPr lang="pt-PT" sz="110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t>
            </a:r>
            <a:r>
              <a:rPr lang="en-US" sz="1400" b="0" cap="none" dirty="0">
                <a:latin typeface="Times New Roman" panose="02020603050405020304" pitchFamily="18" charset="0"/>
                <a:cs typeface="Times New Roman" panose="02020603050405020304" pitchFamily="18" charset="0"/>
              </a:rPr>
              <a:t>Now United is a global pop music group, created by Simon Fuller. The group, until then, is formed by 14 members, each from a different country.</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The group made their first appearance on December 5, 2017, with the release of the first single "Summer in the City", released on Al Gore's 24 Hours of Reality, a global broadcast that aims to work to raise awareness in around the global climate crisis.</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Beautiful Life is to value the incredible landscapes that we have on our planet earth, the fantastic natural landscapes in the world. Remembering us that it's just a theory.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The video clip was recorded in India. The location was considered the right place for everything to combine. The music has a calm atmosphere and is mirrored by the place and the filters that were used.</a:t>
            </a:r>
            <a:endParaRPr lang="de-DE" sz="1400" b="0" cap="none" dirty="0">
              <a:latin typeface="Times New Roman" panose="02020603050405020304" pitchFamily="18" charset="0"/>
              <a:cs typeface="Times New Roman" panose="02020603050405020304" pitchFamily="18" charset="0"/>
            </a:endParaRPr>
          </a:p>
        </p:txBody>
      </p:sp>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8"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15" t="21190" r="39095" b="22009"/>
          <a:stretch/>
        </p:blipFill>
        <p:spPr bwMode="auto">
          <a:xfrm>
            <a:off x="7236295" y="1010986"/>
            <a:ext cx="1903667" cy="110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arcador de Posição do Texto 2"/>
          <p:cNvSpPr>
            <a:spLocks noGrp="1"/>
          </p:cNvSpPr>
          <p:nvPr>
            <p:ph type="body" idx="1"/>
          </p:nvPr>
        </p:nvSpPr>
        <p:spPr>
          <a:xfrm>
            <a:off x="251520" y="1347614"/>
            <a:ext cx="7772400" cy="432048"/>
          </a:xfrm>
        </p:spPr>
        <p:txBody>
          <a:bodyPr>
            <a:normAutofit fontScale="85000" lnSpcReduction="20000"/>
          </a:bodyPr>
          <a:lstStyle/>
          <a:p>
            <a:pPr>
              <a:lnSpc>
                <a:spcPct val="200000"/>
              </a:lnSpc>
              <a:spcBef>
                <a:spcPts val="0"/>
              </a:spcBef>
            </a:pPr>
            <a:r>
              <a:rPr lang="de-DE" sz="1400" b="1" dirty="0">
                <a:solidFill>
                  <a:srgbClr val="FF0000"/>
                </a:solidFill>
                <a:latin typeface="Times New Roman" panose="02020603050405020304" pitchFamily="18" charset="0"/>
                <a:cs typeface="Times New Roman" panose="02020603050405020304" pitchFamily="18" charset="0"/>
              </a:rPr>
              <a:t>WHEN </a:t>
            </a:r>
            <a:r>
              <a:rPr lang="de-DE" sz="1400" b="1" u="sng" dirty="0">
                <a:solidFill>
                  <a:srgbClr val="FF0000"/>
                </a:solidFill>
                <a:latin typeface="Times New Roman" panose="02020603050405020304" pitchFamily="18" charset="0"/>
                <a:cs typeface="Times New Roman" panose="02020603050405020304" pitchFamily="18" charset="0"/>
              </a:rPr>
              <a:t>I‘M HAPPY</a:t>
            </a:r>
          </a:p>
        </p:txBody>
      </p:sp>
      <p:sp>
        <p:nvSpPr>
          <p:cNvPr id="9" name="Marcador de Posição do Número do Diapositivo 8"/>
          <p:cNvSpPr>
            <a:spLocks noGrp="1"/>
          </p:cNvSpPr>
          <p:nvPr>
            <p:ph type="sldNum" sz="quarter" idx="12"/>
          </p:nvPr>
        </p:nvSpPr>
        <p:spPr/>
        <p:txBody>
          <a:bodyPr/>
          <a:lstStyle/>
          <a:p>
            <a:fld id="{A3400078-8ADE-4C44-82C3-199B546B428B}" type="slidenum">
              <a:rPr lang="de-DE" smtClean="0"/>
              <a:t>19</a:t>
            </a:fld>
            <a:endParaRPr lang="de-DE"/>
          </a:p>
        </p:txBody>
      </p:sp>
    </p:spTree>
    <p:extLst>
      <p:ext uri="{BB962C8B-B14F-4D97-AF65-F5344CB8AC3E}">
        <p14:creationId xmlns:p14="http://schemas.microsoft.com/office/powerpoint/2010/main" val="718455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1869673"/>
            <a:ext cx="6766520" cy="1021556"/>
          </a:xfrm>
        </p:spPr>
        <p:txBody>
          <a:bodyPr>
            <a:normAutofit/>
          </a:bodyPr>
          <a:lstStyle/>
          <a:p>
            <a:r>
              <a:rPr lang="en-US" sz="2400" b="0" dirty="0">
                <a:latin typeface="Times New Roman" panose="02020603050405020304" pitchFamily="18" charset="0"/>
                <a:cs typeface="Times New Roman" panose="02020603050405020304" pitchFamily="18" charset="0"/>
              </a:rPr>
              <a:t>now listen to our beautiful </a:t>
            </a:r>
            <a:r>
              <a:rPr lang="en-US" sz="2400" b="0" dirty="0" err="1">
                <a:latin typeface="Times New Roman" panose="02020603050405020304" pitchFamily="18" charset="0"/>
                <a:cs typeface="Times New Roman" panose="02020603050405020304" pitchFamily="18" charset="0"/>
              </a:rPr>
              <a:t>voiceS</a:t>
            </a:r>
            <a:endParaRPr lang="de-DE" sz="2400" dirty="0">
              <a:latin typeface="Times New Roman" panose="02020603050405020304" pitchFamily="18" charset="0"/>
              <a:cs typeface="Times New Roman" panose="02020603050405020304" pitchFamily="18" charset="0"/>
            </a:endParaRPr>
          </a:p>
        </p:txBody>
      </p:sp>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9812" y="2427734"/>
            <a:ext cx="3384376" cy="1269141"/>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85800" y="751725"/>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sp>
        <p:nvSpPr>
          <p:cNvPr id="7" name="Título 1"/>
          <p:cNvSpPr txBox="1">
            <a:spLocks/>
          </p:cNvSpPr>
          <p:nvPr/>
        </p:nvSpPr>
        <p:spPr>
          <a:xfrm>
            <a:off x="3419872" y="3828325"/>
            <a:ext cx="2664296" cy="34875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sz="1400" b="0" dirty="0" err="1">
                <a:latin typeface="Times New Roman" panose="02020603050405020304" pitchFamily="18" charset="0"/>
                <a:cs typeface="Times New Roman" panose="02020603050405020304" pitchFamily="18" charset="0"/>
              </a:rPr>
              <a:t>Dia</a:t>
            </a:r>
            <a:r>
              <a:rPr lang="en-US" sz="1400" b="0" dirty="0">
                <a:latin typeface="Times New Roman" panose="02020603050405020304" pitchFamily="18" charset="0"/>
                <a:cs typeface="Times New Roman" panose="02020603050405020304" pitchFamily="18" charset="0"/>
              </a:rPr>
              <a:t> de </a:t>
            </a:r>
            <a:r>
              <a:rPr lang="en-US" sz="1400" b="0" dirty="0" err="1">
                <a:latin typeface="Times New Roman" panose="02020603050405020304" pitchFamily="18" charset="0"/>
                <a:cs typeface="Times New Roman" panose="02020603050405020304" pitchFamily="18" charset="0"/>
              </a:rPr>
              <a:t>Folga</a:t>
            </a:r>
            <a:r>
              <a:rPr lang="en-US" sz="1400" b="0" dirty="0">
                <a:latin typeface="Times New Roman" panose="02020603050405020304" pitchFamily="18" charset="0"/>
                <a:cs typeface="Times New Roman" panose="02020603050405020304" pitchFamily="18" charset="0"/>
              </a:rPr>
              <a:t> – Ana Moura</a:t>
            </a:r>
            <a:endParaRPr lang="de-DE" sz="1400" dirty="0">
              <a:latin typeface="Times New Roman" panose="02020603050405020304" pitchFamily="18" charset="0"/>
              <a:cs typeface="Times New Roman" panose="02020603050405020304" pitchFamily="18" charset="0"/>
            </a:endParaRPr>
          </a:p>
        </p:txBody>
      </p:sp>
      <p:sp>
        <p:nvSpPr>
          <p:cNvPr id="3" name="Rectângulo 2"/>
          <p:cNvSpPr/>
          <p:nvPr/>
        </p:nvSpPr>
        <p:spPr>
          <a:xfrm>
            <a:off x="1079612" y="4665585"/>
            <a:ext cx="7344816" cy="338554"/>
          </a:xfrm>
          <a:prstGeom prst="rect">
            <a:avLst/>
          </a:prstGeom>
        </p:spPr>
        <p:txBody>
          <a:bodyPr wrap="square">
            <a:spAutoFit/>
          </a:bodyPr>
          <a:lstStyle/>
          <a:p>
            <a:r>
              <a:rPr lang="pt-PT" sz="1600" dirty="0">
                <a:hlinkClick r:id="rId5"/>
              </a:rPr>
              <a:t>https://www.youtube.com/watch?v=KjN0BoDO_Sw&amp;list=RDQO53hbuIhrA&amp;index=13</a:t>
            </a:r>
            <a:endParaRPr lang="de-DE" sz="1600" dirty="0"/>
          </a:p>
        </p:txBody>
      </p:sp>
      <p:pic>
        <p:nvPicPr>
          <p:cNvPr id="8" name="Picture 4" descr="Imagem relacionada"/>
          <p:cNvPicPr>
            <a:picLocks noChangeAspect="1" noChangeArrowheads="1"/>
          </p:cNvPicPr>
          <p:nvPr/>
        </p:nvPicPr>
        <p:blipFill rotWithShape="1">
          <a:blip r:embed="rId6" cstate="print">
            <a:extLst>
              <a:ext uri="{28A0092B-C50C-407E-A947-70E740481C1C}">
                <a14:useLocalDpi xmlns:a14="http://schemas.microsoft.com/office/drawing/2010/main" val="0"/>
              </a:ext>
            </a:extLst>
          </a:blip>
          <a:stretch/>
        </p:blipFill>
        <p:spPr bwMode="auto">
          <a:xfrm>
            <a:off x="7740352" y="1001886"/>
            <a:ext cx="1440160" cy="84978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Marcador de Posição do Número do Diapositivo 11"/>
          <p:cNvSpPr>
            <a:spLocks noGrp="1"/>
          </p:cNvSpPr>
          <p:nvPr>
            <p:ph type="sldNum" sz="quarter" idx="12"/>
          </p:nvPr>
        </p:nvSpPr>
        <p:spPr/>
        <p:txBody>
          <a:bodyPr/>
          <a:lstStyle/>
          <a:p>
            <a:fld id="{A3400078-8ADE-4C44-82C3-199B546B428B}" type="slidenum">
              <a:rPr lang="de-DE" smtClean="0"/>
              <a:t>2</a:t>
            </a:fld>
            <a:endParaRPr lang="de-DE"/>
          </a:p>
        </p:txBody>
      </p:sp>
      <p:pic>
        <p:nvPicPr>
          <p:cNvPr id="10" name="Picture 2" descr="Resultado de imagem para ana mour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6256" y="3207770"/>
            <a:ext cx="2212963" cy="1457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53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1635646"/>
            <a:ext cx="8784976" cy="3384376"/>
          </a:xfrm>
        </p:spPr>
        <p:txBody>
          <a:bodyPr>
            <a:noAutofit/>
          </a:bodyPr>
          <a:lstStyle/>
          <a:p>
            <a:r>
              <a:rPr lang="de-DE" sz="1400" dirty="0">
                <a:latin typeface="Times New Roman" panose="02020603050405020304" pitchFamily="18" charset="0"/>
                <a:cs typeface="Times New Roman" panose="02020603050405020304" pitchFamily="18" charset="0"/>
              </a:rPr>
              <a:t>2. I don‘t Care (</a:t>
            </a:r>
            <a:r>
              <a:rPr lang="en-US" sz="1400" b="0" dirty="0">
                <a:latin typeface="Times New Roman" panose="02020603050405020304" pitchFamily="18" charset="0"/>
                <a:cs typeface="Times New Roman" panose="02020603050405020304" pitchFamily="18" charset="0"/>
              </a:rPr>
              <a:t>Ed Sheeran &amp; Justin Bieber) </a:t>
            </a:r>
            <a:r>
              <a:rPr lang="en-US" sz="1400" dirty="0">
                <a:latin typeface="Times New Roman" panose="02020603050405020304" pitchFamily="18" charset="0"/>
                <a:cs typeface="Times New Roman" panose="02020603050405020304" pitchFamily="18" charset="0"/>
              </a:rPr>
              <a:t>- 11, 1%</a:t>
            </a:r>
            <a:r>
              <a:rPr lang="en-US" sz="1400" b="0" dirty="0">
                <a:latin typeface="Times New Roman" panose="02020603050405020304" pitchFamily="18" charset="0"/>
                <a:cs typeface="Times New Roman" panose="02020603050405020304" pitchFamily="18" charset="0"/>
              </a:rPr>
              <a:t/>
            </a:r>
            <a:br>
              <a:rPr lang="en-US" sz="1400" b="0" dirty="0">
                <a:latin typeface="Times New Roman" panose="02020603050405020304" pitchFamily="18" charset="0"/>
                <a:cs typeface="Times New Roman" panose="02020603050405020304" pitchFamily="18" charset="0"/>
              </a:rPr>
            </a:br>
            <a:r>
              <a:rPr lang="pt-PT" sz="1100" dirty="0">
                <a:latin typeface="Times New Roman" panose="02020603050405020304" pitchFamily="18" charset="0"/>
                <a:cs typeface="Times New Roman" panose="02020603050405020304" pitchFamily="18" charset="0"/>
                <a:hlinkClick r:id="rId2"/>
              </a:rPr>
              <a:t>https://www.youtube.com/watch?v=y83x7MgzWOA</a:t>
            </a:r>
            <a:r>
              <a:rPr lang="en-US" sz="1400" b="0" dirty="0">
                <a:latin typeface="Times New Roman" panose="02020603050405020304" pitchFamily="18" charset="0"/>
                <a:cs typeface="Times New Roman" panose="02020603050405020304" pitchFamily="18" charset="0"/>
              </a:rPr>
              <a:t/>
            </a:r>
            <a:br>
              <a:rPr lang="en-US" sz="1400" b="0" dirty="0">
                <a:latin typeface="Times New Roman" panose="02020603050405020304" pitchFamily="18" charset="0"/>
                <a:cs typeface="Times New Roman" panose="02020603050405020304" pitchFamily="18" charset="0"/>
              </a:rPr>
            </a:br>
            <a:r>
              <a:rPr lang="pt-PT" sz="1050" b="0" cap="none" dirty="0">
                <a:latin typeface="Times New Roman" panose="02020603050405020304" pitchFamily="18" charset="0"/>
                <a:cs typeface="Times New Roman" panose="02020603050405020304" pitchFamily="18" charset="0"/>
              </a:rPr>
              <a:t/>
            </a:r>
            <a:br>
              <a:rPr lang="pt-PT" sz="105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I'm at a party I don't </a:t>
            </a:r>
            <a:r>
              <a:rPr lang="en-US" sz="1400" b="0" cap="none" dirty="0" err="1">
                <a:latin typeface="Times New Roman" panose="02020603050405020304" pitchFamily="18" charset="0"/>
                <a:cs typeface="Times New Roman" panose="02020603050405020304" pitchFamily="18" charset="0"/>
              </a:rPr>
              <a:t>wanna</a:t>
            </a:r>
            <a:r>
              <a:rPr lang="en-US" sz="1400" b="0" cap="none" dirty="0">
                <a:latin typeface="Times New Roman" panose="02020603050405020304" pitchFamily="18" charset="0"/>
                <a:cs typeface="Times New Roman" panose="02020603050405020304" pitchFamily="18" charset="0"/>
              </a:rPr>
              <a:t> be at</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And I don't ever wear a suit and tie, yeah</a:t>
            </a:r>
            <a:br>
              <a:rPr lang="en-US" sz="1400" b="0" cap="none" dirty="0">
                <a:latin typeface="Times New Roman" panose="02020603050405020304" pitchFamily="18" charset="0"/>
                <a:cs typeface="Times New Roman" panose="02020603050405020304" pitchFamily="18" charset="0"/>
              </a:rPr>
            </a:br>
            <a:r>
              <a:rPr lang="en-US" sz="1400" b="0" cap="none" dirty="0" err="1">
                <a:latin typeface="Times New Roman" panose="02020603050405020304" pitchFamily="18" charset="0"/>
                <a:cs typeface="Times New Roman" panose="02020603050405020304" pitchFamily="18" charset="0"/>
              </a:rPr>
              <a:t>Wonderin</a:t>
            </a:r>
            <a:r>
              <a:rPr lang="en-US" sz="1400" b="0" cap="none" dirty="0">
                <a:latin typeface="Times New Roman" panose="02020603050405020304" pitchFamily="18" charset="0"/>
                <a:cs typeface="Times New Roman" panose="02020603050405020304" pitchFamily="18" charset="0"/>
              </a:rPr>
              <a:t>' if I could sneak out the back</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Nobody's even </a:t>
            </a:r>
            <a:r>
              <a:rPr lang="en-US" sz="1400" b="0" cap="none" dirty="0" err="1">
                <a:latin typeface="Times New Roman" panose="02020603050405020304" pitchFamily="18" charset="0"/>
                <a:cs typeface="Times New Roman" panose="02020603050405020304" pitchFamily="18" charset="0"/>
              </a:rPr>
              <a:t>lookin</a:t>
            </a:r>
            <a:r>
              <a:rPr lang="en-US" sz="1400" b="0" cap="none" dirty="0">
                <a:latin typeface="Times New Roman" panose="02020603050405020304" pitchFamily="18" charset="0"/>
                <a:cs typeface="Times New Roman" panose="02020603050405020304" pitchFamily="18" charset="0"/>
              </a:rPr>
              <a:t>' me in my eyes</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Can you take my hand?</a:t>
            </a:r>
            <a:br>
              <a:rPr lang="en-US" sz="1400" b="0" cap="none" dirty="0">
                <a:latin typeface="Times New Roman" panose="02020603050405020304" pitchFamily="18" charset="0"/>
                <a:cs typeface="Times New Roman" panose="02020603050405020304" pitchFamily="18" charset="0"/>
              </a:rPr>
            </a:br>
            <a:r>
              <a:rPr lang="en-US" sz="1050" b="0" cap="none" dirty="0">
                <a:latin typeface="Times New Roman" panose="02020603050405020304" pitchFamily="18" charset="0"/>
                <a:cs typeface="Times New Roman" panose="02020603050405020304" pitchFamily="18" charset="0"/>
              </a:rPr>
              <a:t/>
            </a:r>
            <a:br>
              <a:rPr lang="en-US" sz="105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The lyrics of this song convey the idea that it is better to live a life in which we are not concerned with appearance.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When we realize or at some point, the people we talk to, the things we do, the clothes we choose, the parties we go to… are really not our choice.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No! They are options we take to please and to be equal to others.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And that's not what we want after all ...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And then we stop giving importance to what others think, and start to really live how we feel like it.</a:t>
            </a:r>
            <a:br>
              <a:rPr lang="en-US" sz="1400" b="0" cap="none" dirty="0">
                <a:latin typeface="Times New Roman" panose="02020603050405020304" pitchFamily="18" charset="0"/>
                <a:cs typeface="Times New Roman" panose="02020603050405020304" pitchFamily="18" charset="0"/>
              </a:rPr>
            </a:br>
            <a:endParaRPr lang="de-DE" sz="1400" b="0" cap="none" dirty="0">
              <a:latin typeface="Times New Roman" panose="02020603050405020304" pitchFamily="18" charset="0"/>
              <a:cs typeface="Times New Roman" panose="02020603050405020304" pitchFamily="18" charset="0"/>
            </a:endParaRPr>
          </a:p>
        </p:txBody>
      </p:sp>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771550"/>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sp>
        <p:nvSpPr>
          <p:cNvPr id="10" name="Marcador de Posição do Texto 2"/>
          <p:cNvSpPr>
            <a:spLocks noGrp="1"/>
          </p:cNvSpPr>
          <p:nvPr>
            <p:ph type="body" idx="1"/>
          </p:nvPr>
        </p:nvSpPr>
        <p:spPr>
          <a:xfrm>
            <a:off x="251520" y="1203598"/>
            <a:ext cx="7772400" cy="432048"/>
          </a:xfrm>
        </p:spPr>
        <p:txBody>
          <a:bodyPr>
            <a:normAutofit fontScale="85000" lnSpcReduction="20000"/>
          </a:bodyPr>
          <a:lstStyle/>
          <a:p>
            <a:pPr>
              <a:lnSpc>
                <a:spcPct val="200000"/>
              </a:lnSpc>
              <a:spcBef>
                <a:spcPts val="0"/>
              </a:spcBef>
            </a:pPr>
            <a:r>
              <a:rPr lang="de-DE" sz="1400" b="1" dirty="0">
                <a:solidFill>
                  <a:srgbClr val="FF0000"/>
                </a:solidFill>
                <a:latin typeface="Times New Roman" panose="02020603050405020304" pitchFamily="18" charset="0"/>
                <a:cs typeface="Times New Roman" panose="02020603050405020304" pitchFamily="18" charset="0"/>
              </a:rPr>
              <a:t>WHEN </a:t>
            </a:r>
            <a:r>
              <a:rPr lang="de-DE" sz="1400" b="1" u="sng" dirty="0">
                <a:solidFill>
                  <a:srgbClr val="FF0000"/>
                </a:solidFill>
                <a:latin typeface="Times New Roman" panose="02020603050405020304" pitchFamily="18" charset="0"/>
                <a:cs typeface="Times New Roman" panose="02020603050405020304" pitchFamily="18" charset="0"/>
              </a:rPr>
              <a:t>I‘M HAPPY</a:t>
            </a:r>
          </a:p>
        </p:txBody>
      </p:sp>
      <p:sp>
        <p:nvSpPr>
          <p:cNvPr id="9" name="Marcador de Posição do Número do Diapositivo 8"/>
          <p:cNvSpPr>
            <a:spLocks noGrp="1"/>
          </p:cNvSpPr>
          <p:nvPr>
            <p:ph type="sldNum" sz="quarter" idx="12"/>
          </p:nvPr>
        </p:nvSpPr>
        <p:spPr/>
        <p:txBody>
          <a:bodyPr/>
          <a:lstStyle/>
          <a:p>
            <a:fld id="{A3400078-8ADE-4C44-82C3-199B546B428B}" type="slidenum">
              <a:rPr lang="de-DE" smtClean="0"/>
              <a:t>20</a:t>
            </a:fld>
            <a:endParaRPr lang="de-DE"/>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40" t="20390" r="38931" b="21337"/>
          <a:stretch/>
        </p:blipFill>
        <p:spPr bwMode="auto">
          <a:xfrm>
            <a:off x="7600608" y="1050919"/>
            <a:ext cx="1523443" cy="944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678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2355726"/>
            <a:ext cx="7772400" cy="2304256"/>
          </a:xfrm>
        </p:spPr>
        <p:txBody>
          <a:bodyPr>
            <a:noAutofit/>
          </a:bodyPr>
          <a:lstStyle/>
          <a:p>
            <a:pPr>
              <a:lnSpc>
                <a:spcPct val="200000"/>
              </a:lnSpc>
            </a:pPr>
            <a:r>
              <a:rPr lang="de-DE" sz="1400" dirty="0">
                <a:latin typeface="Times New Roman" panose="02020603050405020304" pitchFamily="18" charset="0"/>
                <a:cs typeface="Times New Roman" panose="02020603050405020304" pitchFamily="18" charset="0"/>
              </a:rPr>
              <a:t>1-</a:t>
            </a:r>
            <a:r>
              <a:rPr lang="pt-PT" sz="1400" dirty="0"/>
              <a:t> às vezes (D.A.M.A.) </a:t>
            </a:r>
            <a:r>
              <a:rPr lang="en-US" sz="1400" dirty="0">
                <a:latin typeface="Times New Roman" panose="02020603050405020304" pitchFamily="18" charset="0"/>
                <a:cs typeface="Times New Roman" panose="02020603050405020304" pitchFamily="18" charset="0"/>
              </a:rPr>
              <a:t>- 26, 4%</a:t>
            </a: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pt-PT" sz="1400" dirty="0">
                <a:hlinkClick r:id="rId2"/>
              </a:rPr>
              <a:t>https://www.youtube.com/watch?v=86fURTDpYe0</a:t>
            </a: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2.</a:t>
            </a:r>
            <a:r>
              <a:rPr lang="pt-PT" sz="1400" dirty="0"/>
              <a:t> Dia de folga (Ana Moura</a:t>
            </a:r>
            <a:r>
              <a:rPr lang="pt-PT" sz="1400" dirty="0">
                <a:latin typeface="Times New Roman" panose="02020603050405020304" pitchFamily="18" charset="0"/>
                <a:cs typeface="Times New Roman" panose="02020603050405020304" pitchFamily="18" charset="0"/>
              </a:rPr>
              <a:t>) –  25 %</a:t>
            </a:r>
            <a:r>
              <a:rPr lang="en-US" sz="1400" b="0" dirty="0">
                <a:latin typeface="Times New Roman" panose="02020603050405020304" pitchFamily="18" charset="0"/>
                <a:cs typeface="Times New Roman" panose="02020603050405020304" pitchFamily="18" charset="0"/>
              </a:rPr>
              <a:t/>
            </a:r>
            <a:br>
              <a:rPr lang="en-US" sz="1400" b="0" dirty="0">
                <a:latin typeface="Times New Roman" panose="02020603050405020304" pitchFamily="18" charset="0"/>
                <a:cs typeface="Times New Roman" panose="02020603050405020304" pitchFamily="18" charset="0"/>
              </a:rPr>
            </a:br>
            <a:r>
              <a:rPr lang="pt-PT" sz="1400" dirty="0">
                <a:hlinkClick r:id="rId3"/>
              </a:rPr>
              <a:t>https://www.youtube.com/watch?v=KjN0BoDO_Sw</a:t>
            </a:r>
            <a:endParaRPr lang="de-DE" sz="1400" dirty="0">
              <a:latin typeface="Times New Roman" panose="02020603050405020304" pitchFamily="18" charset="0"/>
              <a:cs typeface="Times New Roman" panose="02020603050405020304" pitchFamily="18" charset="0"/>
            </a:endParaRPr>
          </a:p>
        </p:txBody>
      </p:sp>
      <p:pic>
        <p:nvPicPr>
          <p:cNvPr id="4" name="Picture 2" descr="Resultado de imagem para music i listen"/>
          <p:cNvPicPr>
            <a:picLocks noChangeAspect="1" noChangeArrowheads="1"/>
          </p:cNvPicPr>
          <p:nvPr/>
        </p:nvPicPr>
        <p:blipFill rotWithShape="1">
          <a:blip r:embed="rId4">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8" name="Picture 2"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086" t="19950" r="44565" b="27625"/>
          <a:stretch/>
        </p:blipFill>
        <p:spPr bwMode="auto">
          <a:xfrm>
            <a:off x="6012160" y="3046981"/>
            <a:ext cx="2643829" cy="1681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30" t="19881" r="35315" b="21318"/>
          <a:stretch/>
        </p:blipFill>
        <p:spPr bwMode="auto">
          <a:xfrm>
            <a:off x="6012160" y="1400747"/>
            <a:ext cx="2637471" cy="1476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Marcador de Posição do Texto 2"/>
          <p:cNvSpPr txBox="1">
            <a:spLocks/>
          </p:cNvSpPr>
          <p:nvPr/>
        </p:nvSpPr>
        <p:spPr>
          <a:xfrm>
            <a:off x="251520" y="1347614"/>
            <a:ext cx="7772400" cy="872716"/>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200000"/>
              </a:lnSpc>
              <a:spcBef>
                <a:spcPts val="0"/>
              </a:spcBef>
            </a:pPr>
            <a:r>
              <a:rPr lang="de-DE" sz="1400" b="1" dirty="0">
                <a:solidFill>
                  <a:srgbClr val="FF0000"/>
                </a:solidFill>
                <a:latin typeface="Times New Roman" panose="02020603050405020304" pitchFamily="18" charset="0"/>
                <a:cs typeface="Times New Roman" panose="02020603050405020304" pitchFamily="18" charset="0"/>
              </a:rPr>
              <a:t>WHEN </a:t>
            </a:r>
            <a:r>
              <a:rPr lang="de-DE" sz="1400" b="1" u="sng" dirty="0">
                <a:solidFill>
                  <a:srgbClr val="FF0000"/>
                </a:solidFill>
                <a:latin typeface="Times New Roman" panose="02020603050405020304" pitchFamily="18" charset="0"/>
                <a:cs typeface="Times New Roman" panose="02020603050405020304" pitchFamily="18" charset="0"/>
              </a:rPr>
              <a:t>I‘M HAPPY</a:t>
            </a:r>
          </a:p>
          <a:p>
            <a:pPr>
              <a:lnSpc>
                <a:spcPct val="200000"/>
              </a:lnSpc>
              <a:spcBef>
                <a:spcPts val="0"/>
              </a:spcBef>
            </a:pPr>
            <a:r>
              <a:rPr lang="en-US" sz="1400" dirty="0">
                <a:solidFill>
                  <a:schemeClr val="tx1"/>
                </a:solidFill>
                <a:latin typeface="Times New Roman" panose="02020603050405020304" pitchFamily="18" charset="0"/>
                <a:cs typeface="Times New Roman" panose="02020603050405020304" pitchFamily="18" charset="0"/>
              </a:rPr>
              <a:t>Name one song in Portuguese that makes you feel happy.</a:t>
            </a:r>
            <a:endParaRPr lang="de-DE" sz="1400" dirty="0">
              <a:solidFill>
                <a:schemeClr val="tx1"/>
              </a:solidFill>
              <a:latin typeface="Times New Roman" panose="02020603050405020304" pitchFamily="18" charset="0"/>
              <a:cs typeface="Times New Roman" panose="02020603050405020304" pitchFamily="18" charset="0"/>
            </a:endParaRPr>
          </a:p>
        </p:txBody>
      </p:sp>
      <p:sp>
        <p:nvSpPr>
          <p:cNvPr id="9" name="Marcador de Posição do Número do Diapositivo 8"/>
          <p:cNvSpPr>
            <a:spLocks noGrp="1"/>
          </p:cNvSpPr>
          <p:nvPr>
            <p:ph type="sldNum" sz="quarter" idx="12"/>
          </p:nvPr>
        </p:nvSpPr>
        <p:spPr/>
        <p:txBody>
          <a:bodyPr/>
          <a:lstStyle/>
          <a:p>
            <a:fld id="{A3400078-8ADE-4C44-82C3-199B546B428B}" type="slidenum">
              <a:rPr lang="de-DE" smtClean="0"/>
              <a:t>21</a:t>
            </a:fld>
            <a:endParaRPr lang="de-DE"/>
          </a:p>
        </p:txBody>
      </p:sp>
    </p:spTree>
    <p:extLst>
      <p:ext uri="{BB962C8B-B14F-4D97-AF65-F5344CB8AC3E}">
        <p14:creationId xmlns:p14="http://schemas.microsoft.com/office/powerpoint/2010/main" val="2720332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895741"/>
            <a:ext cx="7772400" cy="595889"/>
          </a:xfrm>
        </p:spPr>
        <p:txBody>
          <a:bodyPr>
            <a:normAutofit/>
          </a:bodyPr>
          <a:lstStyle/>
          <a:p>
            <a:r>
              <a:rPr lang="es-ES" sz="1800" b="1" dirty="0" err="1">
                <a:latin typeface="Times New Roman" panose="02020603050405020304" pitchFamily="18" charset="0"/>
                <a:cs typeface="Times New Roman" panose="02020603050405020304" pitchFamily="18" charset="0"/>
              </a:rPr>
              <a:t>Music</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unites</a:t>
            </a:r>
            <a:r>
              <a:rPr lang="es-ES" sz="1800" b="1" dirty="0">
                <a:latin typeface="Times New Roman" panose="02020603050405020304" pitchFamily="18" charset="0"/>
                <a:cs typeface="Times New Roman" panose="02020603050405020304" pitchFamily="18" charset="0"/>
              </a:rPr>
              <a:t> </a:t>
            </a:r>
            <a:r>
              <a:rPr lang="es-ES" sz="1800" b="1" dirty="0" err="1">
                <a:latin typeface="Times New Roman" panose="02020603050405020304" pitchFamily="18" charset="0"/>
                <a:cs typeface="Times New Roman" panose="02020603050405020304" pitchFamily="18" charset="0"/>
              </a:rPr>
              <a:t>people</a:t>
            </a:r>
            <a:endParaRPr lang="de-DE" sz="1800" dirty="0">
              <a:latin typeface="Times New Roman" panose="02020603050405020304" pitchFamily="18" charset="0"/>
              <a:cs typeface="Times New Roman" panose="02020603050405020304" pitchFamily="18" charset="0"/>
            </a:endParaRPr>
          </a:p>
        </p:txBody>
      </p:sp>
      <p:pic>
        <p:nvPicPr>
          <p:cNvPr id="1026"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0745" y="987574"/>
            <a:ext cx="853254" cy="639941"/>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251520" y="1473627"/>
            <a:ext cx="6708309" cy="95410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6. </a:t>
            </a:r>
            <a:r>
              <a:rPr lang="en-US" sz="1400" dirty="0"/>
              <a:t>What kind of music do you usually listen to if you are sad?</a:t>
            </a:r>
          </a:p>
          <a:p>
            <a:r>
              <a:rPr lang="en-US" sz="1400" dirty="0"/>
              <a:t> </a:t>
            </a:r>
          </a:p>
          <a:p>
            <a:r>
              <a:rPr lang="en-US" sz="1400" dirty="0"/>
              <a:t/>
            </a:r>
            <a:br>
              <a:rPr lang="en-US" sz="1400" dirty="0"/>
            </a:br>
            <a:endParaRPr lang="en-US" sz="1400" dirty="0"/>
          </a:p>
        </p:txBody>
      </p:sp>
      <p:sp>
        <p:nvSpPr>
          <p:cNvPr id="8" name="CaixaDeTexto 7"/>
          <p:cNvSpPr txBox="1"/>
          <p:nvPr/>
        </p:nvSpPr>
        <p:spPr>
          <a:xfrm>
            <a:off x="251520" y="4532516"/>
            <a:ext cx="8683164" cy="415498"/>
          </a:xfrm>
          <a:prstGeom prst="rect">
            <a:avLst/>
          </a:prstGeom>
          <a:noFill/>
        </p:spPr>
        <p:txBody>
          <a:bodyPr wrap="square" rtlCol="0">
            <a:spAutoFit/>
          </a:bodyPr>
          <a:lstStyle/>
          <a:p>
            <a:pPr marL="285750" indent="-285750" algn="just">
              <a:lnSpc>
                <a:spcPct val="150000"/>
              </a:lnSpc>
              <a:buFont typeface="Wingdings"/>
              <a:buChar char="à"/>
            </a:pPr>
            <a:r>
              <a:rPr lang="en-US" sz="1400" dirty="0">
                <a:latin typeface="Times New Roman" panose="02020603050405020304" pitchFamily="18" charset="0"/>
                <a:cs typeface="Times New Roman" panose="02020603050405020304" pitchFamily="18" charset="0"/>
              </a:rPr>
              <a:t>The pop style is the one that picks up the most preferences (41,7%), followed by rock (16,7%).</a:t>
            </a:r>
          </a:p>
        </p:txBody>
      </p:sp>
      <p:pic>
        <p:nvPicPr>
          <p:cNvPr id="9218" name="Picture 2"/>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9021" t="26666" r="2954" b="18573"/>
          <a:stretch/>
        </p:blipFill>
        <p:spPr bwMode="auto">
          <a:xfrm>
            <a:off x="323528" y="1704123"/>
            <a:ext cx="8136904" cy="2811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Marcador de Posição do Número do Diapositivo 8"/>
          <p:cNvSpPr>
            <a:spLocks noGrp="1"/>
          </p:cNvSpPr>
          <p:nvPr>
            <p:ph type="sldNum" sz="quarter" idx="12"/>
          </p:nvPr>
        </p:nvSpPr>
        <p:spPr/>
        <p:txBody>
          <a:bodyPr/>
          <a:lstStyle/>
          <a:p>
            <a:fld id="{A3400078-8ADE-4C44-82C3-199B546B428B}" type="slidenum">
              <a:rPr lang="de-DE" smtClean="0"/>
              <a:t>22</a:t>
            </a:fld>
            <a:endParaRPr lang="de-DE"/>
          </a:p>
        </p:txBody>
      </p:sp>
    </p:spTree>
    <p:extLst>
      <p:ext uri="{BB962C8B-B14F-4D97-AF65-F5344CB8AC3E}">
        <p14:creationId xmlns:p14="http://schemas.microsoft.com/office/powerpoint/2010/main" val="3962090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335431"/>
            <a:ext cx="7988424" cy="2468567"/>
          </a:xfrm>
        </p:spPr>
        <p:txBody>
          <a:bodyPr>
            <a:noAutofit/>
          </a:bodyPr>
          <a:lstStyle/>
          <a:p>
            <a:pPr>
              <a:lnSpc>
                <a:spcPct val="150000"/>
              </a:lnSpc>
            </a:pPr>
            <a:r>
              <a:rPr lang="de-DE" sz="1400" dirty="0">
                <a:latin typeface="Times New Roman" panose="02020603050405020304" pitchFamily="18" charset="0"/>
                <a:cs typeface="Times New Roman" panose="02020603050405020304" pitchFamily="18" charset="0"/>
              </a:rPr>
              <a:t>1-</a:t>
            </a:r>
            <a:r>
              <a:rPr lang="pt-PT"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Marshmello</a:t>
            </a:r>
            <a:r>
              <a:rPr lang="en-GB" sz="1400" dirty="0">
                <a:latin typeface="Times New Roman" panose="02020603050405020304" pitchFamily="18" charset="0"/>
                <a:cs typeface="Times New Roman" panose="02020603050405020304" pitchFamily="18" charset="0"/>
              </a:rPr>
              <a:t> ff. Bastille - Happier </a:t>
            </a:r>
            <a:br>
              <a:rPr lang="en-GB" sz="1400" dirty="0">
                <a:latin typeface="Times New Roman" panose="02020603050405020304" pitchFamily="18" charset="0"/>
                <a:cs typeface="Times New Roman" panose="02020603050405020304" pitchFamily="18" charset="0"/>
              </a:rPr>
            </a:br>
            <a:r>
              <a:rPr lang="en-GB" sz="600" dirty="0">
                <a:latin typeface="Times New Roman" panose="02020603050405020304" pitchFamily="18" charset="0"/>
                <a:cs typeface="Times New Roman" panose="02020603050405020304" pitchFamily="18" charset="0"/>
              </a:rPr>
              <a:t/>
            </a:r>
            <a:br>
              <a:rPr lang="en-GB" sz="600" dirty="0">
                <a:latin typeface="Times New Roman" panose="02020603050405020304" pitchFamily="18" charset="0"/>
                <a:cs typeface="Times New Roman" panose="02020603050405020304" pitchFamily="18" charset="0"/>
              </a:rPr>
            </a:br>
            <a:r>
              <a:rPr lang="pt-PT" sz="1200" dirty="0">
                <a:latin typeface="Times New Roman" panose="02020603050405020304" pitchFamily="18" charset="0"/>
                <a:cs typeface="Times New Roman" panose="02020603050405020304" pitchFamily="18" charset="0"/>
                <a:hlinkClick r:id="rId2"/>
              </a:rPr>
              <a:t>https://www.youtube.com/watch?v=RE87rQkXdNw</a:t>
            </a: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pt-PT" sz="2400" dirty="0">
                <a:latin typeface="Times New Roman" panose="02020603050405020304" pitchFamily="18" charset="0"/>
                <a:cs typeface="Times New Roman" panose="02020603050405020304" pitchFamily="18" charset="0"/>
              </a:rPr>
              <a:t/>
            </a:r>
            <a:br>
              <a:rPr lang="pt-PT" sz="240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rPr>
              <a:t>2 - </a:t>
            </a:r>
            <a:r>
              <a:rPr lang="en-GB" sz="1400" dirty="0">
                <a:latin typeface="Times New Roman" panose="02020603050405020304" pitchFamily="18" charset="0"/>
                <a:cs typeface="Times New Roman" panose="02020603050405020304" pitchFamily="18" charset="0"/>
              </a:rPr>
              <a:t>Justin Bieber- love yourself</a:t>
            </a:r>
            <a:br>
              <a:rPr lang="en-GB" sz="1400" dirty="0">
                <a:latin typeface="Times New Roman" panose="02020603050405020304" pitchFamily="18" charset="0"/>
                <a:cs typeface="Times New Roman" panose="02020603050405020304" pitchFamily="18" charset="0"/>
              </a:rPr>
            </a:br>
            <a:r>
              <a:rPr lang="en-GB" sz="600" dirty="0">
                <a:latin typeface="Times New Roman" panose="02020603050405020304" pitchFamily="18" charset="0"/>
                <a:cs typeface="Times New Roman" panose="02020603050405020304" pitchFamily="18" charset="0"/>
              </a:rPr>
              <a:t/>
            </a:r>
            <a:br>
              <a:rPr lang="en-GB" sz="600" dirty="0">
                <a:latin typeface="Times New Roman" panose="02020603050405020304" pitchFamily="18" charset="0"/>
                <a:cs typeface="Times New Roman" panose="02020603050405020304" pitchFamily="18" charset="0"/>
              </a:rPr>
            </a:br>
            <a:r>
              <a:rPr lang="pt-PT" sz="1200" dirty="0">
                <a:latin typeface="Times New Roman" panose="02020603050405020304" pitchFamily="18" charset="0"/>
                <a:cs typeface="Times New Roman" panose="02020603050405020304" pitchFamily="18" charset="0"/>
                <a:hlinkClick r:id="rId3"/>
              </a:rPr>
              <a:t>https://www.youtube.com/watch?v=oyEuk8j8imI</a:t>
            </a:r>
            <a:endParaRPr lang="de-DE" sz="1400" dirty="0">
              <a:latin typeface="Times New Roman" panose="02020603050405020304" pitchFamily="18" charset="0"/>
              <a:cs typeface="Times New Roman" panose="02020603050405020304" pitchFamily="18" charset="0"/>
            </a:endParaRPr>
          </a:p>
        </p:txBody>
      </p:sp>
      <p:sp>
        <p:nvSpPr>
          <p:cNvPr id="3" name="Marcador de Posição do Texto 2"/>
          <p:cNvSpPr>
            <a:spLocks noGrp="1"/>
          </p:cNvSpPr>
          <p:nvPr>
            <p:ph type="body" idx="1"/>
          </p:nvPr>
        </p:nvSpPr>
        <p:spPr>
          <a:xfrm>
            <a:off x="251520" y="1347614"/>
            <a:ext cx="7772400" cy="872716"/>
          </a:xfrm>
        </p:spPr>
        <p:txBody>
          <a:bodyPr>
            <a:noAutofit/>
          </a:bodyPr>
          <a:lstStyle/>
          <a:p>
            <a:pPr>
              <a:lnSpc>
                <a:spcPct val="200000"/>
              </a:lnSpc>
              <a:spcBef>
                <a:spcPts val="0"/>
              </a:spcBef>
            </a:pPr>
            <a:r>
              <a:rPr lang="de-DE" sz="1400" b="1" dirty="0">
                <a:solidFill>
                  <a:srgbClr val="FF0000"/>
                </a:solidFill>
                <a:latin typeface="Times New Roman" panose="02020603050405020304" pitchFamily="18" charset="0"/>
                <a:cs typeface="Times New Roman" panose="02020603050405020304" pitchFamily="18" charset="0"/>
              </a:rPr>
              <a:t>WHEN </a:t>
            </a:r>
            <a:r>
              <a:rPr lang="de-DE" sz="1400" b="1" u="sng" dirty="0">
                <a:solidFill>
                  <a:srgbClr val="FF0000"/>
                </a:solidFill>
                <a:latin typeface="Times New Roman" panose="02020603050405020304" pitchFamily="18" charset="0"/>
                <a:cs typeface="Times New Roman" panose="02020603050405020304" pitchFamily="18" charset="0"/>
              </a:rPr>
              <a:t>I‘M SAD</a:t>
            </a:r>
          </a:p>
          <a:p>
            <a:pPr>
              <a:lnSpc>
                <a:spcPct val="200000"/>
              </a:lnSpc>
              <a:spcBef>
                <a:spcPts val="0"/>
              </a:spcBef>
            </a:pPr>
            <a:r>
              <a:rPr lang="en-US" sz="1400" dirty="0">
                <a:solidFill>
                  <a:schemeClr val="tx1"/>
                </a:solidFill>
                <a:latin typeface="Times New Roman" panose="02020603050405020304" pitchFamily="18" charset="0"/>
                <a:cs typeface="Times New Roman" panose="02020603050405020304" pitchFamily="18" charset="0"/>
              </a:rPr>
              <a:t>Name one song in English that comforts you if you feel blue.</a:t>
            </a:r>
            <a:endParaRPr lang="de-DE" sz="1400" b="1" u="sng" dirty="0">
              <a:solidFill>
                <a:schemeClr val="tx1"/>
              </a:solidFill>
              <a:latin typeface="Times New Roman" panose="02020603050405020304" pitchFamily="18" charset="0"/>
              <a:cs typeface="Times New Roman" panose="02020603050405020304" pitchFamily="18" charset="0"/>
            </a:endParaRPr>
          </a:p>
        </p:txBody>
      </p:sp>
      <p:pic>
        <p:nvPicPr>
          <p:cNvPr id="4" name="Picture 2" descr="Resultado de imagem para music i listen"/>
          <p:cNvPicPr>
            <a:picLocks noChangeAspect="1" noChangeArrowheads="1"/>
          </p:cNvPicPr>
          <p:nvPr/>
        </p:nvPicPr>
        <p:blipFill rotWithShape="1">
          <a:blip r:embed="rId4">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8" name="Picture 2"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1707654"/>
            <a:ext cx="1547664" cy="116074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70" t="19030" r="36547" b="25909"/>
          <a:stretch/>
        </p:blipFill>
        <p:spPr bwMode="auto">
          <a:xfrm>
            <a:off x="6588224" y="1635646"/>
            <a:ext cx="2533283" cy="1347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421" t="19135" r="35217" b="23734"/>
          <a:stretch/>
        </p:blipFill>
        <p:spPr bwMode="auto">
          <a:xfrm>
            <a:off x="6588224" y="3073205"/>
            <a:ext cx="2533282" cy="137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arcador de Posição do Número do Diapositivo 9"/>
          <p:cNvSpPr>
            <a:spLocks noGrp="1"/>
          </p:cNvSpPr>
          <p:nvPr>
            <p:ph type="sldNum" sz="quarter" idx="12"/>
          </p:nvPr>
        </p:nvSpPr>
        <p:spPr/>
        <p:txBody>
          <a:bodyPr/>
          <a:lstStyle/>
          <a:p>
            <a:fld id="{A3400078-8ADE-4C44-82C3-199B546B428B}" type="slidenum">
              <a:rPr lang="de-DE" smtClean="0"/>
              <a:t>23</a:t>
            </a:fld>
            <a:endParaRPr lang="de-DE"/>
          </a:p>
        </p:txBody>
      </p:sp>
    </p:spTree>
    <p:extLst>
      <p:ext uri="{BB962C8B-B14F-4D97-AF65-F5344CB8AC3E}">
        <p14:creationId xmlns:p14="http://schemas.microsoft.com/office/powerpoint/2010/main" val="336062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1639956"/>
            <a:ext cx="8640960" cy="3380066"/>
          </a:xfrm>
        </p:spPr>
        <p:txBody>
          <a:bodyPr>
            <a:noAutofit/>
          </a:bodyPr>
          <a:lstStyle/>
          <a:p>
            <a:r>
              <a:rPr lang="de-DE" sz="1400" dirty="0">
                <a:latin typeface="Times New Roman" panose="02020603050405020304" pitchFamily="18" charset="0"/>
                <a:cs typeface="Times New Roman" panose="02020603050405020304" pitchFamily="18" charset="0"/>
              </a:rPr>
              <a:t>1-</a:t>
            </a:r>
            <a:r>
              <a:rPr lang="pt-PT"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Marshmello</a:t>
            </a:r>
            <a:r>
              <a:rPr lang="en-GB" sz="1400" dirty="0">
                <a:latin typeface="Times New Roman" panose="02020603050405020304" pitchFamily="18" charset="0"/>
                <a:cs typeface="Times New Roman" panose="02020603050405020304" pitchFamily="18" charset="0"/>
              </a:rPr>
              <a:t> ff. Bastille - Happier </a:t>
            </a:r>
            <a:br>
              <a:rPr lang="en-GB" sz="1400" dirty="0">
                <a:latin typeface="Times New Roman" panose="02020603050405020304" pitchFamily="18" charset="0"/>
                <a:cs typeface="Times New Roman" panose="02020603050405020304" pitchFamily="18" charset="0"/>
              </a:rPr>
            </a:br>
            <a:r>
              <a:rPr lang="en-GB" sz="1000" dirty="0">
                <a:latin typeface="Times New Roman" panose="02020603050405020304" pitchFamily="18" charset="0"/>
                <a:cs typeface="Times New Roman" panose="02020603050405020304" pitchFamily="18" charset="0"/>
              </a:rPr>
              <a:t/>
            </a:r>
            <a:br>
              <a:rPr lang="en-GB" sz="1000" dirty="0">
                <a:latin typeface="Times New Roman" panose="02020603050405020304" pitchFamily="18" charset="0"/>
                <a:cs typeface="Times New Roman" panose="02020603050405020304" pitchFamily="18" charset="0"/>
              </a:rPr>
            </a:br>
            <a:r>
              <a:rPr lang="pt-PT" sz="1200" dirty="0">
                <a:hlinkClick r:id="rId2"/>
              </a:rPr>
              <a:t>https://www.youtube.com/watch?v=m7Bc3pLyij0</a:t>
            </a: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rPr>
              <a:t>    </a:t>
            </a:r>
            <a:r>
              <a:rPr lang="en-US" sz="1400" b="0" cap="none" dirty="0">
                <a:latin typeface="Times New Roman" panose="02020603050405020304" pitchFamily="18" charset="0"/>
                <a:cs typeface="Times New Roman" panose="02020603050405020304" pitchFamily="18" charset="0"/>
              </a:rPr>
              <a:t>"Happier" is a song by American music producer Marshmello and British band Bastille. Written and produced by Marshmello, it was released on August, 2018. It reached number two on both the UK Singles Chart and is the highest charting single for Marshmello in both the UK and the US. It is also Bastille's highest charting single. The song was performed live at the 2018 MTV Europe Music Awards.</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The music: girl's birthday is held, and she is very upset until she gets a dog and puts a bow on it. As she becomes a teenager, she joins a soccer team, and one of the captains pick her last. In the next scene is the team photo, and the girl was in the front; but the captains steal her place and she joins the back. When she smiles, her braces are seen, and she is made fun of for them. She then quits the team and plays with her dog at home, only to find her dog is ill. Months pass and the dog is still ill. The dog is taken to the vet; the vet explains what will happen and has a private conversation with the girl's dad. The girl's dad explains what will happen, then the dog is taken and is put down. Years pass, the girl grows up to have a daughter, who gets happy when her grandfather gifts her a dog for her birthday.</a:t>
            </a:r>
            <a:endParaRPr lang="de-DE" sz="1400" b="0" cap="none" dirty="0">
              <a:latin typeface="Times New Roman" panose="02020603050405020304" pitchFamily="18" charset="0"/>
              <a:cs typeface="Times New Roman" panose="02020603050405020304" pitchFamily="18" charset="0"/>
            </a:endParaRPr>
          </a:p>
        </p:txBody>
      </p:sp>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70" t="19030" r="36547" b="25909"/>
          <a:stretch/>
        </p:blipFill>
        <p:spPr bwMode="auto">
          <a:xfrm>
            <a:off x="7226771" y="987575"/>
            <a:ext cx="1894736"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Marcador de Posição do Número do Diapositivo 7"/>
          <p:cNvSpPr>
            <a:spLocks noGrp="1"/>
          </p:cNvSpPr>
          <p:nvPr>
            <p:ph type="sldNum" sz="quarter" idx="12"/>
          </p:nvPr>
        </p:nvSpPr>
        <p:spPr/>
        <p:txBody>
          <a:bodyPr/>
          <a:lstStyle/>
          <a:p>
            <a:fld id="{A3400078-8ADE-4C44-82C3-199B546B428B}" type="slidenum">
              <a:rPr lang="de-DE" smtClean="0"/>
              <a:t>24</a:t>
            </a:fld>
            <a:endParaRPr lang="de-DE"/>
          </a:p>
        </p:txBody>
      </p:sp>
    </p:spTree>
    <p:extLst>
      <p:ext uri="{BB962C8B-B14F-4D97-AF65-F5344CB8AC3E}">
        <p14:creationId xmlns:p14="http://schemas.microsoft.com/office/powerpoint/2010/main" val="1106075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1639956"/>
            <a:ext cx="7988424" cy="3020026"/>
          </a:xfrm>
        </p:spPr>
        <p:txBody>
          <a:bodyPr>
            <a:noAutofit/>
          </a:bodyPr>
          <a:lstStyle/>
          <a:p>
            <a:r>
              <a:rPr lang="pt-PT" sz="1400" dirty="0">
                <a:latin typeface="Times New Roman" panose="02020603050405020304" pitchFamily="18" charset="0"/>
                <a:cs typeface="Times New Roman" panose="02020603050405020304" pitchFamily="18" charset="0"/>
              </a:rPr>
              <a:t>2 - </a:t>
            </a:r>
            <a:r>
              <a:rPr lang="en-GB" sz="1400" dirty="0">
                <a:latin typeface="Times New Roman" panose="02020603050405020304" pitchFamily="18" charset="0"/>
                <a:cs typeface="Times New Roman" panose="02020603050405020304" pitchFamily="18" charset="0"/>
              </a:rPr>
              <a:t>Justin Bieber- love yourself</a:t>
            </a:r>
            <a:br>
              <a:rPr lang="en-GB" sz="1400" dirty="0">
                <a:latin typeface="Times New Roman" panose="02020603050405020304" pitchFamily="18" charset="0"/>
                <a:cs typeface="Times New Roman" panose="02020603050405020304" pitchFamily="18" charset="0"/>
              </a:rPr>
            </a:br>
            <a:r>
              <a:rPr lang="en-GB" sz="1050" dirty="0">
                <a:latin typeface="Times New Roman" panose="02020603050405020304" pitchFamily="18" charset="0"/>
                <a:cs typeface="Times New Roman" panose="02020603050405020304" pitchFamily="18" charset="0"/>
              </a:rPr>
              <a:t/>
            </a:r>
            <a:br>
              <a:rPr lang="en-GB" sz="1050" dirty="0">
                <a:latin typeface="Times New Roman" panose="02020603050405020304" pitchFamily="18" charset="0"/>
                <a:cs typeface="Times New Roman" panose="02020603050405020304" pitchFamily="18" charset="0"/>
              </a:rPr>
            </a:br>
            <a:r>
              <a:rPr lang="pt-PT" sz="1200" dirty="0">
                <a:latin typeface="Times New Roman" panose="02020603050405020304" pitchFamily="18" charset="0"/>
                <a:cs typeface="Times New Roman" panose="02020603050405020304" pitchFamily="18" charset="0"/>
                <a:hlinkClick r:id="rId2"/>
              </a:rPr>
              <a:t>https://www.youtube.com/watch?v=oyEuk8j8imI</a:t>
            </a:r>
            <a:r>
              <a:rPr lang="pt-PT" sz="1200" dirty="0">
                <a:latin typeface="Times New Roman" panose="02020603050405020304" pitchFamily="18" charset="0"/>
                <a:cs typeface="Times New Roman" panose="02020603050405020304" pitchFamily="18" charset="0"/>
              </a:rPr>
              <a:t/>
            </a:r>
            <a:br>
              <a:rPr lang="pt-PT" sz="1200" dirty="0">
                <a:latin typeface="Times New Roman" panose="02020603050405020304" pitchFamily="18" charset="0"/>
                <a:cs typeface="Times New Roman" panose="02020603050405020304" pitchFamily="18" charset="0"/>
              </a:rPr>
            </a:br>
            <a:r>
              <a:rPr lang="en-US" sz="1400" dirty="0"/>
              <a:t/>
            </a:r>
            <a:br>
              <a:rPr lang="en-US" sz="1400" dirty="0"/>
            </a:br>
            <a:r>
              <a:rPr lang="en-US" sz="1400" dirty="0">
                <a:latin typeface="Times New Roman" panose="02020603050405020304" pitchFamily="18" charset="0"/>
                <a:cs typeface="Times New Roman" panose="02020603050405020304" pitchFamily="18" charset="0"/>
              </a:rPr>
              <a:t>    </a:t>
            </a:r>
            <a:r>
              <a:rPr lang="en-US" sz="1400" b="0" cap="none" dirty="0">
                <a:latin typeface="Times New Roman" panose="02020603050405020304" pitchFamily="18" charset="0"/>
                <a:cs typeface="Times New Roman" panose="02020603050405020304" pitchFamily="18" charset="0"/>
              </a:rPr>
              <a:t>"Love Yourself" is a song recorded by Canadian singer Justin Bieber for his fourth studio album Purpose (2015).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The song was first released as a promotional single on November, 2015, and was subsequently released as the album's third single.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It was written by Ed Sheeran, Benny Blanco and Bieber, and produced by Blanco.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Bieber said "Love Yourself" is "definitely about someone from my past, someone I don't want to expose“.</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He described the song as "cool because so many people can relate to it, because how many women we bring home that our mothers don't they necessarily like it a lot?”</a:t>
            </a:r>
            <a:endParaRPr lang="de-DE" sz="1400" b="0" cap="none" dirty="0">
              <a:latin typeface="Times New Roman" panose="02020603050405020304" pitchFamily="18" charset="0"/>
              <a:cs typeface="Times New Roman" panose="02020603050405020304" pitchFamily="18" charset="0"/>
            </a:endParaRPr>
          </a:p>
        </p:txBody>
      </p:sp>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1024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21" t="19135" r="35217" b="23734"/>
          <a:stretch/>
        </p:blipFill>
        <p:spPr bwMode="auto">
          <a:xfrm>
            <a:off x="7452320" y="1237145"/>
            <a:ext cx="1669186" cy="903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descr="https://upload.wikimedia.org/wikipedia/commons/thumb/d/d7/Ed_Sheeran_%288508821340%29.jpg/135px-Ed_Sheeran_%288508821340%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5443" y="3507854"/>
            <a:ext cx="995694" cy="1482477"/>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Posição do Número do Diapositivo 7"/>
          <p:cNvSpPr>
            <a:spLocks noGrp="1"/>
          </p:cNvSpPr>
          <p:nvPr>
            <p:ph type="sldNum" sz="quarter" idx="12"/>
          </p:nvPr>
        </p:nvSpPr>
        <p:spPr/>
        <p:txBody>
          <a:bodyPr/>
          <a:lstStyle/>
          <a:p>
            <a:fld id="{A3400078-8ADE-4C44-82C3-199B546B428B}" type="slidenum">
              <a:rPr lang="de-DE" smtClean="0"/>
              <a:t>25</a:t>
            </a:fld>
            <a:endParaRPr lang="de-DE"/>
          </a:p>
        </p:txBody>
      </p:sp>
    </p:spTree>
    <p:extLst>
      <p:ext uri="{BB962C8B-B14F-4D97-AF65-F5344CB8AC3E}">
        <p14:creationId xmlns:p14="http://schemas.microsoft.com/office/powerpoint/2010/main" val="1106075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787774"/>
            <a:ext cx="7988424" cy="2304256"/>
          </a:xfrm>
        </p:spPr>
        <p:txBody>
          <a:bodyPr>
            <a:noAutofit/>
          </a:bodyPr>
          <a:lstStyle/>
          <a:p>
            <a:r>
              <a:rPr lang="de-DE" sz="1400" dirty="0">
                <a:latin typeface="Times New Roman" panose="02020603050405020304" pitchFamily="18" charset="0"/>
                <a:cs typeface="Times New Roman" panose="02020603050405020304" pitchFamily="18" charset="0"/>
              </a:rPr>
              <a:t>1- </a:t>
            </a:r>
            <a:r>
              <a:rPr lang="pt-PT" sz="1400" dirty="0">
                <a:latin typeface="Times New Roman" panose="02020603050405020304" pitchFamily="18" charset="0"/>
                <a:cs typeface="Times New Roman" panose="02020603050405020304" pitchFamily="18" charset="0"/>
              </a:rPr>
              <a:t>Fernando Daniel – Tal como sou</a:t>
            </a:r>
            <a:br>
              <a:rPr lang="pt-PT" sz="1400" dirty="0">
                <a:latin typeface="Times New Roman" panose="02020603050405020304" pitchFamily="18" charset="0"/>
                <a:cs typeface="Times New Roman" panose="02020603050405020304" pitchFamily="18" charset="0"/>
              </a:rPr>
            </a:br>
            <a:r>
              <a:rPr lang="pt-PT" sz="1200" dirty="0"/>
              <a:t/>
            </a:r>
            <a:br>
              <a:rPr lang="pt-PT" sz="1200" dirty="0"/>
            </a:br>
            <a:r>
              <a:rPr lang="pt-PT" sz="1200" dirty="0">
                <a:hlinkClick r:id="rId2"/>
              </a:rPr>
              <a:t>https://www.youtube.com/watch?v=ODcc5Xsl_5w</a:t>
            </a:r>
            <a:r>
              <a:rPr lang="pt-PT" sz="1200" dirty="0"/>
              <a:t/>
            </a:r>
            <a:br>
              <a:rPr lang="pt-PT" sz="1200" dirty="0"/>
            </a:br>
            <a:endParaRPr lang="de-DE" sz="1400" dirty="0">
              <a:latin typeface="Times New Roman" panose="02020603050405020304" pitchFamily="18" charset="0"/>
              <a:cs typeface="Times New Roman" panose="02020603050405020304" pitchFamily="18" charset="0"/>
            </a:endParaRPr>
          </a:p>
        </p:txBody>
      </p:sp>
      <p:sp>
        <p:nvSpPr>
          <p:cNvPr id="3" name="Marcador de Posição do Texto 2"/>
          <p:cNvSpPr>
            <a:spLocks noGrp="1"/>
          </p:cNvSpPr>
          <p:nvPr>
            <p:ph type="body" idx="1"/>
          </p:nvPr>
        </p:nvSpPr>
        <p:spPr>
          <a:xfrm>
            <a:off x="251520" y="1347614"/>
            <a:ext cx="7772400" cy="872716"/>
          </a:xfrm>
        </p:spPr>
        <p:txBody>
          <a:bodyPr>
            <a:noAutofit/>
          </a:bodyPr>
          <a:lstStyle/>
          <a:p>
            <a:pPr>
              <a:lnSpc>
                <a:spcPct val="200000"/>
              </a:lnSpc>
              <a:spcBef>
                <a:spcPts val="0"/>
              </a:spcBef>
            </a:pPr>
            <a:r>
              <a:rPr lang="de-DE" sz="1400" b="1" dirty="0">
                <a:solidFill>
                  <a:srgbClr val="FF0000"/>
                </a:solidFill>
                <a:latin typeface="Times New Roman" panose="02020603050405020304" pitchFamily="18" charset="0"/>
                <a:cs typeface="Times New Roman" panose="02020603050405020304" pitchFamily="18" charset="0"/>
              </a:rPr>
              <a:t>WHEN </a:t>
            </a:r>
            <a:r>
              <a:rPr lang="de-DE" sz="1400" b="1" u="sng" dirty="0">
                <a:solidFill>
                  <a:srgbClr val="FF0000"/>
                </a:solidFill>
                <a:latin typeface="Times New Roman" panose="02020603050405020304" pitchFamily="18" charset="0"/>
                <a:cs typeface="Times New Roman" panose="02020603050405020304" pitchFamily="18" charset="0"/>
              </a:rPr>
              <a:t>I‘M SAD</a:t>
            </a:r>
          </a:p>
          <a:p>
            <a:r>
              <a:rPr lang="en-US" sz="1400" dirty="0">
                <a:solidFill>
                  <a:schemeClr val="tx1"/>
                </a:solidFill>
                <a:latin typeface="Times New Roman" panose="02020603050405020304" pitchFamily="18" charset="0"/>
                <a:cs typeface="Times New Roman" panose="02020603050405020304" pitchFamily="18" charset="0"/>
              </a:rPr>
              <a:t>Name one song in </a:t>
            </a:r>
            <a:r>
              <a:rPr lang="en-US" sz="1400" dirty="0" err="1">
                <a:solidFill>
                  <a:schemeClr val="tx1"/>
                </a:solidFill>
                <a:latin typeface="Times New Roman" panose="02020603050405020304" pitchFamily="18" charset="0"/>
                <a:cs typeface="Times New Roman" panose="02020603050405020304" pitchFamily="18" charset="0"/>
              </a:rPr>
              <a:t>portuguese</a:t>
            </a:r>
            <a:r>
              <a:rPr lang="en-US" sz="1400" dirty="0">
                <a:solidFill>
                  <a:schemeClr val="tx1"/>
                </a:solidFill>
                <a:latin typeface="Times New Roman" panose="02020603050405020304" pitchFamily="18" charset="0"/>
                <a:cs typeface="Times New Roman" panose="02020603050405020304" pitchFamily="18" charset="0"/>
              </a:rPr>
              <a:t> that </a:t>
            </a:r>
            <a:r>
              <a:rPr lang="en-US" sz="1400" dirty="0" err="1">
                <a:solidFill>
                  <a:schemeClr val="tx1"/>
                </a:solidFill>
                <a:latin typeface="Times New Roman" panose="02020603050405020304" pitchFamily="18" charset="0"/>
                <a:cs typeface="Times New Roman" panose="02020603050405020304" pitchFamily="18" charset="0"/>
              </a:rPr>
              <a:t>conforts</a:t>
            </a:r>
            <a:r>
              <a:rPr lang="en-US" sz="1400" dirty="0">
                <a:solidFill>
                  <a:schemeClr val="tx1"/>
                </a:solidFill>
                <a:latin typeface="Times New Roman" panose="02020603050405020304" pitchFamily="18" charset="0"/>
                <a:cs typeface="Times New Roman" panose="02020603050405020304" pitchFamily="18" charset="0"/>
              </a:rPr>
              <a:t> you if you feel blue.</a:t>
            </a:r>
          </a:p>
        </p:txBody>
      </p:sp>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8"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996956"/>
            <a:ext cx="1043608" cy="78270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07" t="21190" r="35459" b="25027"/>
          <a:stretch/>
        </p:blipFill>
        <p:spPr bwMode="auto">
          <a:xfrm>
            <a:off x="5606945" y="2787774"/>
            <a:ext cx="3029106" cy="1594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arcador de Posição do Número do Diapositivo 9"/>
          <p:cNvSpPr>
            <a:spLocks noGrp="1"/>
          </p:cNvSpPr>
          <p:nvPr>
            <p:ph type="sldNum" sz="quarter" idx="12"/>
          </p:nvPr>
        </p:nvSpPr>
        <p:spPr/>
        <p:txBody>
          <a:bodyPr/>
          <a:lstStyle/>
          <a:p>
            <a:fld id="{A3400078-8ADE-4C44-82C3-199B546B428B}" type="slidenum">
              <a:rPr lang="de-DE" smtClean="0"/>
              <a:t>26</a:t>
            </a:fld>
            <a:endParaRPr lang="de-DE"/>
          </a:p>
        </p:txBody>
      </p:sp>
    </p:spTree>
    <p:extLst>
      <p:ext uri="{BB962C8B-B14F-4D97-AF65-F5344CB8AC3E}">
        <p14:creationId xmlns:p14="http://schemas.microsoft.com/office/powerpoint/2010/main" val="3424368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499742"/>
            <a:ext cx="7988424" cy="2304256"/>
          </a:xfrm>
        </p:spPr>
        <p:txBody>
          <a:bodyPr>
            <a:noAutofit/>
          </a:bodyPr>
          <a:lstStyle/>
          <a:p>
            <a:r>
              <a:rPr lang="de-DE" sz="1400" dirty="0">
                <a:latin typeface="Times New Roman" panose="02020603050405020304" pitchFamily="18" charset="0"/>
                <a:cs typeface="Times New Roman" panose="02020603050405020304" pitchFamily="18" charset="0"/>
              </a:rPr>
              <a:t>1- </a:t>
            </a:r>
            <a:r>
              <a:rPr lang="en-GB" sz="1400" dirty="0"/>
              <a:t>The Black Eyed Peas - Where Is The Love? </a:t>
            </a: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pt-PT" sz="1200" dirty="0">
                <a:hlinkClick r:id="rId2"/>
              </a:rPr>
              <a:t>https://www.youtube.com/watch?v=WpYeekQkAdc</a:t>
            </a:r>
            <a:r>
              <a:rPr lang="pt-PT" sz="1200" dirty="0">
                <a:latin typeface="Times New Roman" panose="02020603050405020304" pitchFamily="18" charset="0"/>
                <a:cs typeface="Times New Roman" panose="02020603050405020304" pitchFamily="18" charset="0"/>
              </a:rPr>
              <a:t/>
            </a:r>
            <a:br>
              <a:rPr lang="pt-PT" sz="1200" dirty="0">
                <a:latin typeface="Times New Roman" panose="02020603050405020304" pitchFamily="18" charset="0"/>
                <a:cs typeface="Times New Roman" panose="02020603050405020304" pitchFamily="18" charset="0"/>
              </a:rPr>
            </a:br>
            <a:r>
              <a:rPr lang="pt-PT" sz="2400" dirty="0">
                <a:latin typeface="Times New Roman" panose="02020603050405020304" pitchFamily="18" charset="0"/>
                <a:cs typeface="Times New Roman" panose="02020603050405020304" pitchFamily="18" charset="0"/>
              </a:rPr>
              <a:t/>
            </a:r>
            <a:br>
              <a:rPr lang="pt-PT" sz="240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rPr>
              <a:t>2- </a:t>
            </a:r>
            <a:r>
              <a:rPr lang="en-GB" sz="1400" dirty="0" err="1"/>
              <a:t>Alessia</a:t>
            </a:r>
            <a:r>
              <a:rPr lang="en-GB" sz="1400" dirty="0"/>
              <a:t> Cara - Scars to your beautiful</a:t>
            </a:r>
            <a:br>
              <a:rPr lang="en-GB" sz="1400" dirty="0"/>
            </a:br>
            <a:r>
              <a:rPr lang="pt-PT" sz="1400" dirty="0">
                <a:hlinkClick r:id="rId3"/>
              </a:rPr>
              <a:t>https://www.youtube.com/watch?v=MWASeaYuHZo</a:t>
            </a:r>
            <a:r>
              <a:rPr lang="pt-PT" sz="1400" dirty="0"/>
              <a:t/>
            </a:r>
            <a:br>
              <a:rPr lang="pt-PT" sz="1400" dirty="0"/>
            </a:br>
            <a:r>
              <a:rPr lang="pt-PT" sz="1400" dirty="0"/>
              <a:t/>
            </a:r>
            <a:br>
              <a:rPr lang="pt-PT" sz="1400" dirty="0"/>
            </a:br>
            <a:r>
              <a:rPr lang="pt-PT" sz="1400" dirty="0">
                <a:latin typeface="Times New Roman" panose="02020603050405020304" pitchFamily="18" charset="0"/>
                <a:cs typeface="Times New Roman" panose="02020603050405020304" pitchFamily="18" charset="0"/>
              </a:rPr>
              <a:t>3-</a:t>
            </a:r>
            <a:r>
              <a:rPr lang="pt-PT" sz="1400" dirty="0"/>
              <a:t> </a:t>
            </a:r>
            <a:r>
              <a:rPr lang="en-GB" sz="1400" dirty="0"/>
              <a:t>Pharrell Williams – Freedom</a:t>
            </a:r>
            <a:br>
              <a:rPr lang="en-GB" sz="1400" dirty="0"/>
            </a:br>
            <a:r>
              <a:rPr lang="pt-PT" sz="1400" dirty="0">
                <a:hlinkClick r:id="rId4"/>
              </a:rPr>
              <a:t>https://www.youtube.com/watch?v=LlY90lG_Fuw</a:t>
            </a:r>
            <a:r>
              <a:rPr lang="pt-PT" sz="1400" dirty="0"/>
              <a:t/>
            </a:r>
            <a:br>
              <a:rPr lang="pt-PT" sz="1400" dirty="0"/>
            </a:br>
            <a:endParaRPr lang="de-DE" sz="1400" dirty="0">
              <a:latin typeface="Times New Roman" panose="02020603050405020304" pitchFamily="18" charset="0"/>
              <a:cs typeface="Times New Roman" panose="02020603050405020304" pitchFamily="18" charset="0"/>
            </a:endParaRPr>
          </a:p>
        </p:txBody>
      </p:sp>
      <p:sp>
        <p:nvSpPr>
          <p:cNvPr id="3" name="Marcador de Posição do Texto 2"/>
          <p:cNvSpPr>
            <a:spLocks noGrp="1"/>
          </p:cNvSpPr>
          <p:nvPr>
            <p:ph type="body" idx="1"/>
          </p:nvPr>
        </p:nvSpPr>
        <p:spPr>
          <a:xfrm>
            <a:off x="251520" y="1563638"/>
            <a:ext cx="7772400" cy="648072"/>
          </a:xfrm>
        </p:spPr>
        <p:txBody>
          <a:bodyPr>
            <a:noAutofit/>
          </a:bodyPr>
          <a:lstStyle/>
          <a:p>
            <a:pPr>
              <a:lnSpc>
                <a:spcPct val="150000"/>
              </a:lnSpc>
              <a:spcBef>
                <a:spcPts val="0"/>
              </a:spcBef>
            </a:pPr>
            <a:r>
              <a:rPr lang="en-US" sz="1400" b="1" dirty="0">
                <a:solidFill>
                  <a:schemeClr val="tx1"/>
                </a:solidFill>
                <a:latin typeface="Times New Roman" panose="02020603050405020304" pitchFamily="18" charset="0"/>
                <a:cs typeface="Times New Roman" panose="02020603050405020304" pitchFamily="18" charset="0"/>
              </a:rPr>
              <a:t>What song makes you think about tolerance? </a:t>
            </a:r>
          </a:p>
          <a:p>
            <a:pPr>
              <a:lnSpc>
                <a:spcPct val="150000"/>
              </a:lnSpc>
              <a:spcBef>
                <a:spcPts val="0"/>
              </a:spcBef>
            </a:pPr>
            <a:r>
              <a:rPr lang="en-US" sz="1400" b="1" dirty="0">
                <a:solidFill>
                  <a:schemeClr val="tx1"/>
                </a:solidFill>
                <a:latin typeface="Times New Roman" panose="02020603050405020304" pitchFamily="18" charset="0"/>
                <a:cs typeface="Times New Roman" panose="02020603050405020304" pitchFamily="18" charset="0"/>
              </a:rPr>
              <a:t>Name one in English.</a:t>
            </a:r>
          </a:p>
        </p:txBody>
      </p:sp>
      <p:pic>
        <p:nvPicPr>
          <p:cNvPr id="4" name="Picture 2" descr="Resultado de imagem para music i listen"/>
          <p:cNvPicPr>
            <a:picLocks noChangeAspect="1" noChangeArrowheads="1"/>
          </p:cNvPicPr>
          <p:nvPr/>
        </p:nvPicPr>
        <p:blipFill rotWithShape="1">
          <a:blip r:embed="rId5">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8" name="Picture 2" descr="Imagem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1711" t="21190" r="38368" b="22656"/>
          <a:stretch/>
        </p:blipFill>
        <p:spPr bwMode="auto">
          <a:xfrm>
            <a:off x="5612888" y="2241438"/>
            <a:ext cx="3247697" cy="2053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arcador de Posição do Número do Diapositivo 9"/>
          <p:cNvSpPr>
            <a:spLocks noGrp="1"/>
          </p:cNvSpPr>
          <p:nvPr>
            <p:ph type="sldNum" sz="quarter" idx="12"/>
          </p:nvPr>
        </p:nvSpPr>
        <p:spPr/>
        <p:txBody>
          <a:bodyPr/>
          <a:lstStyle/>
          <a:p>
            <a:fld id="{A3400078-8ADE-4C44-82C3-199B546B428B}" type="slidenum">
              <a:rPr lang="de-DE" smtClean="0"/>
              <a:t>27</a:t>
            </a:fld>
            <a:endParaRPr lang="de-DE"/>
          </a:p>
        </p:txBody>
      </p:sp>
    </p:spTree>
    <p:extLst>
      <p:ext uri="{BB962C8B-B14F-4D97-AF65-F5344CB8AC3E}">
        <p14:creationId xmlns:p14="http://schemas.microsoft.com/office/powerpoint/2010/main" val="2495402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1491630"/>
            <a:ext cx="8640960" cy="3456384"/>
          </a:xfrm>
        </p:spPr>
        <p:txBody>
          <a:bodyPr>
            <a:noAutofit/>
          </a:bodyPr>
          <a:lstStyle/>
          <a:p>
            <a:pPr>
              <a:lnSpc>
                <a:spcPct val="150000"/>
              </a:lnSpc>
            </a:pPr>
            <a:r>
              <a:rPr lang="de-DE" sz="1400" dirty="0">
                <a:latin typeface="Times New Roman" panose="02020603050405020304" pitchFamily="18" charset="0"/>
                <a:cs typeface="Times New Roman" panose="02020603050405020304" pitchFamily="18" charset="0"/>
              </a:rPr>
              <a:t>1- </a:t>
            </a:r>
            <a:r>
              <a:rPr lang="en-GB" sz="1400" dirty="0"/>
              <a:t>The Black Eyed Peas - Where Is The Love? </a:t>
            </a: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pt-PT" sz="1200" dirty="0">
                <a:hlinkClick r:id="rId2"/>
              </a:rPr>
              <a:t>https://www.youtube.com/watch?v=WpYeekQkAdc</a:t>
            </a:r>
            <a:r>
              <a:rPr lang="pt-PT" sz="1200" dirty="0"/>
              <a:t/>
            </a:r>
            <a:br>
              <a:rPr lang="pt-PT" sz="1200" dirty="0"/>
            </a:br>
            <a:r>
              <a:rPr lang="en-US" sz="1400" dirty="0"/>
              <a:t/>
            </a:r>
            <a:br>
              <a:rPr lang="en-US" sz="1400" dirty="0"/>
            </a:br>
            <a:r>
              <a:rPr lang="en-US" sz="1400" dirty="0"/>
              <a:t>   </a:t>
            </a:r>
            <a:r>
              <a:rPr lang="en-US" sz="1400" b="0" cap="none" dirty="0">
                <a:latin typeface="Times New Roman" panose="02020603050405020304" pitchFamily="18" charset="0"/>
                <a:cs typeface="Times New Roman" panose="02020603050405020304" pitchFamily="18" charset="0"/>
              </a:rPr>
              <a:t>"Where Is the Love?", The Black Eyed Peas' first single from their third album, </a:t>
            </a:r>
            <a:r>
              <a:rPr lang="en-US" sz="1400" b="0" cap="none" dirty="0" err="1">
                <a:latin typeface="Times New Roman" panose="02020603050405020304" pitchFamily="18" charset="0"/>
                <a:cs typeface="Times New Roman" panose="02020603050405020304" pitchFamily="18" charset="0"/>
              </a:rPr>
              <a:t>Elephunk</a:t>
            </a:r>
            <a:r>
              <a:rPr lang="en-US" sz="1400" b="0" cap="none" dirty="0">
                <a:latin typeface="Times New Roman" panose="02020603050405020304" pitchFamily="18" charset="0"/>
                <a:cs typeface="Times New Roman" panose="02020603050405020304" pitchFamily="18" charset="0"/>
              </a:rPr>
              <a:t>, released on June 16, 2003. It was the first single that contained a new member of the group, Fergie. The song also contains the participation of Justin Timberlake no chorus. A song was written by Will.I.am, Taboo, Justin Timberlake, ... On this anti-war pacifist theme, or Black Eyed Peas, lamented by various non-world problems. Many problems are discussed: terrorism, hypocrisy by the US government, racism, wars, intolerance and greed. Worried about these problems, they asked for help from Timberlake, who begs “father, father, help us, send us a help from the city ... why do you think I'm wondering ... where are you or love it?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Some see this song as a protest against the 2003 Iraq Invasion for being released shortly after the invasion.</a:t>
            </a:r>
            <a:br>
              <a:rPr lang="en-US" sz="1400" b="0" cap="none" dirty="0">
                <a:latin typeface="Times New Roman" panose="02020603050405020304" pitchFamily="18" charset="0"/>
                <a:cs typeface="Times New Roman" panose="02020603050405020304" pitchFamily="18" charset="0"/>
              </a:rPr>
            </a:br>
            <a:endParaRPr lang="de-DE" sz="1400" b="0" cap="none" dirty="0">
              <a:latin typeface="Times New Roman" panose="02020603050405020304" pitchFamily="18" charset="0"/>
              <a:cs typeface="Times New Roman" panose="02020603050405020304" pitchFamily="18" charset="0"/>
            </a:endParaRPr>
          </a:p>
        </p:txBody>
      </p:sp>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33794" name="Picture 2" descr="https://upload.wikimedia.org/wikipedia/pt/thumb/a/a1/Whereisthelove_cover.jpg/220px-Whereisthelove_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3" y="980385"/>
            <a:ext cx="2070208" cy="1500182"/>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Posição do Número do Diapositivo 7"/>
          <p:cNvSpPr>
            <a:spLocks noGrp="1"/>
          </p:cNvSpPr>
          <p:nvPr>
            <p:ph type="sldNum" sz="quarter" idx="12"/>
          </p:nvPr>
        </p:nvSpPr>
        <p:spPr/>
        <p:txBody>
          <a:bodyPr/>
          <a:lstStyle/>
          <a:p>
            <a:fld id="{A3400078-8ADE-4C44-82C3-199B546B428B}" type="slidenum">
              <a:rPr lang="de-DE" smtClean="0"/>
              <a:t>28</a:t>
            </a:fld>
            <a:endParaRPr lang="de-DE"/>
          </a:p>
        </p:txBody>
      </p:sp>
    </p:spTree>
    <p:extLst>
      <p:ext uri="{BB962C8B-B14F-4D97-AF65-F5344CB8AC3E}">
        <p14:creationId xmlns:p14="http://schemas.microsoft.com/office/powerpoint/2010/main" val="2614985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1639956"/>
            <a:ext cx="8640960" cy="3164042"/>
          </a:xfrm>
        </p:spPr>
        <p:txBody>
          <a:bodyPr>
            <a:noAutofit/>
          </a:bodyPr>
          <a:lstStyle/>
          <a:p>
            <a:r>
              <a:rPr lang="pt-PT" sz="1400" dirty="0">
                <a:latin typeface="Times New Roman" panose="02020603050405020304" pitchFamily="18" charset="0"/>
                <a:cs typeface="Times New Roman" panose="02020603050405020304" pitchFamily="18" charset="0"/>
              </a:rPr>
              <a:t>2- </a:t>
            </a:r>
            <a:r>
              <a:rPr lang="en-GB" sz="1400" dirty="0" err="1"/>
              <a:t>Alessia</a:t>
            </a:r>
            <a:r>
              <a:rPr lang="en-GB" sz="1400" dirty="0"/>
              <a:t> Cara - Scars to your beautiful</a:t>
            </a:r>
            <a:br>
              <a:rPr lang="en-GB" sz="1400" dirty="0"/>
            </a:br>
            <a:r>
              <a:rPr lang="pt-PT" sz="1400" dirty="0">
                <a:hlinkClick r:id="rId2"/>
              </a:rPr>
              <a:t>https://www.youtube.com/watch?v=MWASeaYuHZo</a:t>
            </a:r>
            <a:r>
              <a:rPr lang="pt-PT" sz="1400" dirty="0"/>
              <a:t/>
            </a:r>
            <a:br>
              <a:rPr lang="pt-PT" sz="1400" dirty="0"/>
            </a:br>
            <a:r>
              <a:rPr lang="pt-PT" sz="1400" b="0" cap="none" dirty="0">
                <a:latin typeface="Times New Roman" panose="02020603050405020304" pitchFamily="18" charset="0"/>
                <a:cs typeface="Times New Roman" panose="02020603050405020304" pitchFamily="18" charset="0"/>
              </a:rPr>
              <a:t/>
            </a:r>
            <a:br>
              <a:rPr lang="pt-PT"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"Scars to Your Beautiful" is a song recorded by Canadian singer and songwriter </a:t>
            </a:r>
            <a:r>
              <a:rPr lang="en-US" sz="1400" b="0" cap="none" dirty="0" err="1">
                <a:latin typeface="Times New Roman" panose="02020603050405020304" pitchFamily="18" charset="0"/>
                <a:cs typeface="Times New Roman" panose="02020603050405020304" pitchFamily="18" charset="0"/>
              </a:rPr>
              <a:t>Alessia</a:t>
            </a:r>
            <a:r>
              <a:rPr lang="en-US" sz="1400" b="0" cap="none" dirty="0">
                <a:latin typeface="Times New Roman" panose="02020603050405020304" pitchFamily="18" charset="0"/>
                <a:cs typeface="Times New Roman" panose="02020603050405020304" pitchFamily="18" charset="0"/>
              </a:rPr>
              <a:t> Cara (album Know-It-All (2015).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This song is about body image. It's directed at women, but men can relate to it as well. It's a song about these things that certain women go through on a daily basis in order to feel loved or in order to love themselves. The weird things that are instilled in us. That tell us that we’re not good enough or that there's only one kind of beauty.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This song basically is contradicting that idea. It's saying, 'Well, if the world doesn't like how you look then they should change. They should change their perspective. You don’t have to change yourself.'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'Scars To Your Beautiful' is basically about embracing yourself and finally coming to that conclusion where you feel love and you can love yourself. </a:t>
            </a:r>
            <a:br>
              <a:rPr lang="en-US" sz="1400" b="0" cap="none" dirty="0">
                <a:latin typeface="Times New Roman" panose="02020603050405020304" pitchFamily="18" charset="0"/>
                <a:cs typeface="Times New Roman" panose="02020603050405020304" pitchFamily="18" charset="0"/>
              </a:rPr>
            </a:br>
            <a:r>
              <a:rPr lang="en-US" sz="1400" b="0" cap="none" dirty="0">
                <a:latin typeface="Times New Roman" panose="02020603050405020304" pitchFamily="18" charset="0"/>
                <a:cs typeface="Times New Roman" panose="02020603050405020304" pitchFamily="18" charset="0"/>
              </a:rPr>
              <a:t>The point of the song is to reach as many women, or people, as possible.</a:t>
            </a:r>
            <a:endParaRPr lang="de-DE" sz="1400" b="0" cap="none" dirty="0">
              <a:latin typeface="Times New Roman" panose="02020603050405020304" pitchFamily="18" charset="0"/>
              <a:cs typeface="Times New Roman" panose="02020603050405020304" pitchFamily="18" charset="0"/>
            </a:endParaRPr>
          </a:p>
        </p:txBody>
      </p:sp>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32770" name="Picture 2" descr="D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949065"/>
            <a:ext cx="1890018" cy="1331641"/>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Posição do Número do Diapositivo 7"/>
          <p:cNvSpPr>
            <a:spLocks noGrp="1"/>
          </p:cNvSpPr>
          <p:nvPr>
            <p:ph type="sldNum" sz="quarter" idx="12"/>
          </p:nvPr>
        </p:nvSpPr>
        <p:spPr/>
        <p:txBody>
          <a:bodyPr/>
          <a:lstStyle/>
          <a:p>
            <a:fld id="{A3400078-8ADE-4C44-82C3-199B546B428B}" type="slidenum">
              <a:rPr lang="de-DE" smtClean="0"/>
              <a:t>29</a:t>
            </a:fld>
            <a:endParaRPr lang="de-DE"/>
          </a:p>
        </p:txBody>
      </p:sp>
    </p:spTree>
    <p:extLst>
      <p:ext uri="{BB962C8B-B14F-4D97-AF65-F5344CB8AC3E}">
        <p14:creationId xmlns:p14="http://schemas.microsoft.com/office/powerpoint/2010/main" val="2614985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music i listen"/>
          <p:cNvPicPr>
            <a:picLocks noChangeAspect="1" noChangeArrowheads="1"/>
          </p:cNvPicPr>
          <p:nvPr/>
        </p:nvPicPr>
        <p:blipFill rotWithShape="1">
          <a:blip r:embed="rId2">
            <a:extLst>
              <a:ext uri="{28A0092B-C50C-407E-A947-70E740481C1C}">
                <a14:useLocalDpi xmlns:a14="http://schemas.microsoft.com/office/drawing/2010/main" val="0"/>
              </a:ext>
            </a:extLst>
          </a:blip>
          <a:srcRect t="20177" b="9745"/>
          <a:stretch/>
        </p:blipFill>
        <p:spPr bwMode="auto">
          <a:xfrm>
            <a:off x="0" y="-20538"/>
            <a:ext cx="9144000" cy="8910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9" y="870561"/>
            <a:ext cx="1656183" cy="621069"/>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85800" y="627534"/>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sp>
        <p:nvSpPr>
          <p:cNvPr id="7" name="Título 1"/>
          <p:cNvSpPr txBox="1">
            <a:spLocks/>
          </p:cNvSpPr>
          <p:nvPr/>
        </p:nvSpPr>
        <p:spPr>
          <a:xfrm>
            <a:off x="323528" y="1203598"/>
            <a:ext cx="8496944" cy="3657102"/>
          </a:xfrm>
          <a:prstGeom prst="rect">
            <a:avLst/>
          </a:prstGeom>
        </p:spPr>
        <p:txBody>
          <a:bodyPr vert="horz" lIns="91440" tIns="45720" rIns="91440" bIns="45720" rtlCol="0" anchor="t">
            <a:normAutofit fontScale="250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n-US" sz="1400" b="0" dirty="0">
              <a:latin typeface="Times New Roman" panose="02020603050405020304" pitchFamily="18" charset="0"/>
              <a:cs typeface="Times New Roman" panose="02020603050405020304" pitchFamily="18" charset="0"/>
            </a:endParaRPr>
          </a:p>
          <a:p>
            <a:pPr algn="ctr"/>
            <a:r>
              <a:rPr lang="en-US" sz="5600" b="0" dirty="0" err="1">
                <a:latin typeface="Times New Roman" panose="02020603050405020304" pitchFamily="18" charset="0"/>
                <a:cs typeface="Times New Roman" panose="02020603050405020304" pitchFamily="18" charset="0"/>
              </a:rPr>
              <a:t>Dia</a:t>
            </a:r>
            <a:r>
              <a:rPr lang="en-US" sz="5600" b="0" dirty="0">
                <a:latin typeface="Times New Roman" panose="02020603050405020304" pitchFamily="18" charset="0"/>
                <a:cs typeface="Times New Roman" panose="02020603050405020304" pitchFamily="18" charset="0"/>
              </a:rPr>
              <a:t> de </a:t>
            </a:r>
            <a:r>
              <a:rPr lang="en-US" sz="5600" b="0" dirty="0" err="1">
                <a:latin typeface="Times New Roman" panose="02020603050405020304" pitchFamily="18" charset="0"/>
                <a:cs typeface="Times New Roman" panose="02020603050405020304" pitchFamily="18" charset="0"/>
              </a:rPr>
              <a:t>Folga</a:t>
            </a:r>
            <a:r>
              <a:rPr lang="en-US" sz="5600" b="0" dirty="0">
                <a:latin typeface="Times New Roman" panose="02020603050405020304" pitchFamily="18" charset="0"/>
                <a:cs typeface="Times New Roman" panose="02020603050405020304" pitchFamily="18" charset="0"/>
              </a:rPr>
              <a:t> – Ana Moura</a:t>
            </a:r>
          </a:p>
          <a:p>
            <a:pPr algn="ctr"/>
            <a:endParaRPr lang="de-DE" sz="2800" dirty="0">
              <a:latin typeface="Times New Roman" panose="02020603050405020304" pitchFamily="18" charset="0"/>
              <a:cs typeface="Times New Roman" panose="02020603050405020304" pitchFamily="18" charset="0"/>
            </a:endParaRPr>
          </a:p>
          <a:p>
            <a:pPr algn="ctr"/>
            <a:r>
              <a:rPr lang="pt-PT" sz="3600" dirty="0">
                <a:latin typeface="Times New Roman" panose="02020603050405020304" pitchFamily="18" charset="0"/>
                <a:cs typeface="Times New Roman" panose="02020603050405020304" pitchFamily="18" charset="0"/>
                <a:hlinkClick r:id="rId4"/>
              </a:rPr>
              <a:t>https://www.youtube.com/watch?v=KjN0BoDO_Sw&amp;list=RDQO53hbuIhrA&amp;index=13</a:t>
            </a:r>
            <a:endParaRPr lang="de-DE" sz="3600"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ea typeface="+mn-ea"/>
              <a:cs typeface="Times New Roman" panose="02020603050405020304" pitchFamily="18" charset="0"/>
            </a:endParaRPr>
          </a:p>
          <a:p>
            <a:pPr algn="just"/>
            <a:endParaRPr lang="pt-PT" sz="1200" b="0" cap="none" dirty="0">
              <a:latin typeface="Times New Roman" panose="02020603050405020304" pitchFamily="18" charset="0"/>
              <a:cs typeface="Times New Roman" panose="02020603050405020304" pitchFamily="18" charset="0"/>
            </a:endParaRPr>
          </a:p>
          <a:p>
            <a:pPr algn="just"/>
            <a:r>
              <a:rPr lang="pt-PT" sz="5600" b="0" cap="none" dirty="0">
                <a:latin typeface="Times New Roman" panose="02020603050405020304" pitchFamily="18" charset="0"/>
                <a:cs typeface="Times New Roman" panose="02020603050405020304" pitchFamily="18" charset="0"/>
              </a:rPr>
              <a:t>   Ana Moura </a:t>
            </a:r>
            <a:r>
              <a:rPr lang="pt-PT" sz="5600" b="0" cap="none" dirty="0" err="1">
                <a:latin typeface="Times New Roman" panose="02020603050405020304" pitchFamily="18" charset="0"/>
                <a:cs typeface="Times New Roman" panose="02020603050405020304" pitchFamily="18" charset="0"/>
              </a:rPr>
              <a:t>is</a:t>
            </a:r>
            <a:r>
              <a:rPr lang="pt-PT" sz="5600" b="0" cap="none" dirty="0">
                <a:latin typeface="Times New Roman" panose="02020603050405020304" pitchFamily="18" charset="0"/>
                <a:cs typeface="Times New Roman" panose="02020603050405020304" pitchFamily="18" charset="0"/>
              </a:rPr>
              <a:t> a Portuguese fado </a:t>
            </a:r>
            <a:r>
              <a:rPr lang="pt-PT" sz="5600" b="0" cap="none" dirty="0" err="1">
                <a:latin typeface="Times New Roman" panose="02020603050405020304" pitchFamily="18" charset="0"/>
                <a:cs typeface="Times New Roman" panose="02020603050405020304" pitchFamily="18" charset="0"/>
              </a:rPr>
              <a:t>singer</a:t>
            </a:r>
            <a:r>
              <a:rPr lang="pt-PT" sz="5600" b="0" cap="none" dirty="0">
                <a:latin typeface="Times New Roman" panose="02020603050405020304" pitchFamily="18" charset="0"/>
                <a:cs typeface="Times New Roman" panose="02020603050405020304" pitchFamily="18" charset="0"/>
              </a:rPr>
              <a:t>. </a:t>
            </a:r>
            <a:r>
              <a:rPr lang="en-US" sz="5600" b="0" cap="none" dirty="0">
                <a:latin typeface="Times New Roman" panose="02020603050405020304" pitchFamily="18" charset="0"/>
                <a:cs typeface="Times New Roman" panose="02020603050405020304" pitchFamily="18" charset="0"/>
              </a:rPr>
              <a:t>She is considered one of the most successful, award-winning </a:t>
            </a:r>
            <a:r>
              <a:rPr lang="en-US" sz="5600" b="0" cap="none" dirty="0" err="1">
                <a:latin typeface="Times New Roman" panose="02020603050405020304" pitchFamily="18" charset="0"/>
                <a:cs typeface="Times New Roman" panose="02020603050405020304" pitchFamily="18" charset="0"/>
              </a:rPr>
              <a:t>fadistas</a:t>
            </a:r>
            <a:r>
              <a:rPr lang="en-US" sz="5600" b="0" cap="none" dirty="0">
                <a:latin typeface="Times New Roman" panose="02020603050405020304" pitchFamily="18" charset="0"/>
                <a:cs typeface="Times New Roman" panose="02020603050405020304" pitchFamily="18" charset="0"/>
              </a:rPr>
              <a:t> of the 21st century. Ana Moura has sold more than one million records worldwide, being one of the record sales records in Portugal.</a:t>
            </a:r>
            <a:endParaRPr lang="pt-PT" sz="5600" b="0" cap="none" dirty="0">
              <a:latin typeface="Times New Roman" panose="02020603050405020304" pitchFamily="18" charset="0"/>
              <a:cs typeface="Times New Roman" panose="02020603050405020304" pitchFamily="18" charset="0"/>
            </a:endParaRPr>
          </a:p>
          <a:p>
            <a:pPr algn="just"/>
            <a:r>
              <a:rPr lang="en-US" sz="5600" b="0" cap="none" dirty="0">
                <a:latin typeface="Times New Roman" panose="02020603050405020304" pitchFamily="18" charset="0"/>
                <a:cs typeface="Times New Roman" panose="02020603050405020304" pitchFamily="18" charset="0"/>
              </a:rPr>
              <a:t>  Ana was born in 1979 and is now 40 years old. She is from </a:t>
            </a:r>
            <a:r>
              <a:rPr lang="en-US" sz="5600" b="0" cap="none" dirty="0" err="1">
                <a:latin typeface="Times New Roman" panose="02020603050405020304" pitchFamily="18" charset="0"/>
                <a:cs typeface="Times New Roman" panose="02020603050405020304" pitchFamily="18" charset="0"/>
              </a:rPr>
              <a:t>Santarém</a:t>
            </a:r>
            <a:r>
              <a:rPr lang="en-US" sz="5600" b="0" cap="none" dirty="0">
                <a:latin typeface="Times New Roman" panose="02020603050405020304" pitchFamily="18" charset="0"/>
                <a:cs typeface="Times New Roman" panose="02020603050405020304" pitchFamily="18" charset="0"/>
              </a:rPr>
              <a:t>. Despite her interest in </a:t>
            </a:r>
            <a:r>
              <a:rPr lang="en-US" sz="5600" b="0" cap="none" dirty="0" err="1">
                <a:latin typeface="Times New Roman" panose="02020603050405020304" pitchFamily="18" charset="0"/>
                <a:cs typeface="Times New Roman" panose="02020603050405020304" pitchFamily="18" charset="0"/>
              </a:rPr>
              <a:t>fado</a:t>
            </a:r>
            <a:r>
              <a:rPr lang="en-US" sz="5600" b="0" cap="none" dirty="0">
                <a:latin typeface="Times New Roman" panose="02020603050405020304" pitchFamily="18" charset="0"/>
                <a:cs typeface="Times New Roman" panose="02020603050405020304" pitchFamily="18" charset="0"/>
              </a:rPr>
              <a:t>, her first musical performances were with a pop / rock cover band. She even started recording a record. However, she did not finish it.</a:t>
            </a:r>
            <a:endParaRPr lang="pt-PT" sz="5600" b="0" cap="none" dirty="0">
              <a:latin typeface="Times New Roman" panose="02020603050405020304" pitchFamily="18" charset="0"/>
              <a:cs typeface="Times New Roman" panose="02020603050405020304" pitchFamily="18" charset="0"/>
            </a:endParaRPr>
          </a:p>
          <a:p>
            <a:pPr algn="just"/>
            <a:r>
              <a:rPr lang="en-US" sz="5600" b="0" cap="none" dirty="0">
                <a:latin typeface="Times New Roman" panose="02020603050405020304" pitchFamily="18" charset="0"/>
                <a:cs typeface="Times New Roman" panose="02020603050405020304" pitchFamily="18" charset="0"/>
              </a:rPr>
              <a:t>Her voice is very beautiful. The songs are exciting and very happy. </a:t>
            </a:r>
          </a:p>
          <a:p>
            <a:r>
              <a:rPr lang="en-GB" sz="5600" b="0" cap="none" dirty="0">
                <a:latin typeface="Times New Roman" panose="02020603050405020304" pitchFamily="18" charset="0"/>
                <a:cs typeface="Times New Roman" panose="02020603050405020304" pitchFamily="18" charset="0"/>
              </a:rPr>
              <a:t>  </a:t>
            </a:r>
            <a:endParaRPr lang="en-GB" sz="2800" b="0" cap="none" dirty="0">
              <a:latin typeface="Times New Roman" panose="02020603050405020304" pitchFamily="18" charset="0"/>
              <a:cs typeface="Times New Roman" panose="02020603050405020304" pitchFamily="18" charset="0"/>
            </a:endParaRPr>
          </a:p>
          <a:p>
            <a:r>
              <a:rPr lang="en-GB" sz="5600" b="0" cap="none" dirty="0">
                <a:latin typeface="Times New Roman" panose="02020603050405020304" pitchFamily="18" charset="0"/>
                <a:cs typeface="Times New Roman" panose="02020603050405020304" pitchFamily="18" charset="0"/>
              </a:rPr>
              <a:t>  The meaning of this song is to forget about our problems in life, to move forward with joy. </a:t>
            </a:r>
          </a:p>
          <a:p>
            <a:r>
              <a:rPr lang="en-GB" sz="5600" b="0" cap="none" dirty="0">
                <a:latin typeface="Times New Roman" panose="02020603050405020304" pitchFamily="18" charset="0"/>
                <a:cs typeface="Times New Roman" panose="02020603050405020304" pitchFamily="18" charset="0"/>
              </a:rPr>
              <a:t>We should try to enjoy life to the fullest and as long as we can and being free to do what we want to feel good about ourselves.</a:t>
            </a:r>
            <a:endParaRPr lang="pt-PT" sz="5600" b="0" cap="none" dirty="0">
              <a:latin typeface="Times New Roman" panose="02020603050405020304" pitchFamily="18" charset="0"/>
              <a:cs typeface="Times New Roman" panose="02020603050405020304" pitchFamily="18" charset="0"/>
            </a:endParaRPr>
          </a:p>
          <a:p>
            <a:pPr algn="just"/>
            <a:endParaRPr lang="en-US" sz="3600" b="0" cap="none" dirty="0">
              <a:latin typeface="Times New Roman" panose="02020603050405020304" pitchFamily="18" charset="0"/>
              <a:cs typeface="Times New Roman" panose="02020603050405020304" pitchFamily="18" charset="0"/>
            </a:endParaRPr>
          </a:p>
          <a:p>
            <a:pPr algn="just"/>
            <a:r>
              <a:rPr lang="en-US" sz="5600" b="0" cap="none" dirty="0">
                <a:latin typeface="Times New Roman" panose="02020603050405020304" pitchFamily="18" charset="0"/>
                <a:cs typeface="Times New Roman" panose="02020603050405020304" pitchFamily="18" charset="0"/>
              </a:rPr>
              <a:t>This song talks about a married woman who, tired of the monotony of her life and daily chores, decides to take a day off / vacation:</a:t>
            </a:r>
          </a:p>
          <a:p>
            <a:pPr algn="just"/>
            <a:endParaRPr lang="en-US" sz="5600" b="0" cap="none" dirty="0">
              <a:latin typeface="Times New Roman" panose="02020603050405020304" pitchFamily="18" charset="0"/>
              <a:cs typeface="Times New Roman" panose="02020603050405020304" pitchFamily="18" charset="0"/>
            </a:endParaRPr>
          </a:p>
          <a:p>
            <a:pPr algn="just"/>
            <a:r>
              <a:rPr lang="en-US" sz="5600" b="0" cap="none" dirty="0">
                <a:latin typeface="Times New Roman" panose="02020603050405020304" pitchFamily="18" charset="0"/>
                <a:cs typeface="Times New Roman" panose="02020603050405020304" pitchFamily="18" charset="0"/>
              </a:rPr>
              <a:t> ”Every day is a bit of a task </a:t>
            </a:r>
          </a:p>
          <a:p>
            <a:r>
              <a:rPr lang="en-US" sz="5600" b="0" cap="none" dirty="0">
                <a:latin typeface="Times New Roman" panose="02020603050405020304" pitchFamily="18" charset="0"/>
                <a:cs typeface="Times New Roman" panose="02020603050405020304" pitchFamily="18" charset="0"/>
              </a:rPr>
              <a:t>A load of work, we need to renew </a:t>
            </a:r>
          </a:p>
          <a:p>
            <a:r>
              <a:rPr lang="en-US" sz="5600" b="0" cap="none" dirty="0">
                <a:latin typeface="Times New Roman" panose="02020603050405020304" pitchFamily="18" charset="0"/>
                <a:cs typeface="Times New Roman" panose="02020603050405020304" pitchFamily="18" charset="0"/>
              </a:rPr>
              <a:t>Batteries, there are plenty of reasons </a:t>
            </a:r>
          </a:p>
          <a:p>
            <a:r>
              <a:rPr lang="en-US" sz="5600" b="0" cap="none" dirty="0">
                <a:latin typeface="Times New Roman" panose="02020603050405020304" pitchFamily="18" charset="0"/>
                <a:cs typeface="Times New Roman" panose="02020603050405020304" pitchFamily="18" charset="0"/>
              </a:rPr>
              <a:t>To celebrate today with a </a:t>
            </a:r>
            <a:r>
              <a:rPr lang="en-US" sz="5600" b="0" cap="none" dirty="0" err="1">
                <a:latin typeface="Times New Roman" panose="02020603050405020304" pitchFamily="18" charset="0"/>
                <a:cs typeface="Times New Roman" panose="02020603050405020304" pitchFamily="18" charset="0"/>
              </a:rPr>
              <a:t>fado</a:t>
            </a:r>
            <a:r>
              <a:rPr lang="en-US" sz="5600" b="0" cap="none" dirty="0">
                <a:latin typeface="Times New Roman" panose="02020603050405020304" pitchFamily="18" charset="0"/>
                <a:cs typeface="Times New Roman" panose="02020603050405020304" pitchFamily="18" charset="0"/>
              </a:rPr>
              <a:t> that is excited </a:t>
            </a:r>
          </a:p>
          <a:p>
            <a:r>
              <a:rPr lang="en-US" sz="5600" b="0" cap="none" dirty="0">
                <a:latin typeface="Times New Roman" panose="02020603050405020304" pitchFamily="18" charset="0"/>
                <a:cs typeface="Times New Roman" panose="02020603050405020304" pitchFamily="18" charset="0"/>
              </a:rPr>
              <a:t>It's a day off! “</a:t>
            </a:r>
          </a:p>
          <a:p>
            <a:pPr algn="just"/>
            <a:endParaRPr lang="pt-PT" sz="2900" b="0" cap="none" dirty="0">
              <a:latin typeface="Times New Roman" panose="02020603050405020304" pitchFamily="18" charset="0"/>
              <a:cs typeface="Times New Roman" panose="02020603050405020304" pitchFamily="18" charset="0"/>
            </a:endParaRPr>
          </a:p>
        </p:txBody>
      </p:sp>
      <p:sp>
        <p:nvSpPr>
          <p:cNvPr id="8" name="Título 1"/>
          <p:cNvSpPr txBox="1">
            <a:spLocks/>
          </p:cNvSpPr>
          <p:nvPr/>
        </p:nvSpPr>
        <p:spPr>
          <a:xfrm>
            <a:off x="3419872" y="4167207"/>
            <a:ext cx="2664296" cy="34875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de-DE" sz="1400" dirty="0">
              <a:latin typeface="Times New Roman" panose="02020603050405020304" pitchFamily="18" charset="0"/>
              <a:cs typeface="Times New Roman" panose="02020603050405020304" pitchFamily="18" charset="0"/>
            </a:endParaRPr>
          </a:p>
        </p:txBody>
      </p:sp>
      <p:sp>
        <p:nvSpPr>
          <p:cNvPr id="10" name="Marcador de Posição do Número do Diapositivo 9"/>
          <p:cNvSpPr>
            <a:spLocks noGrp="1"/>
          </p:cNvSpPr>
          <p:nvPr>
            <p:ph type="sldNum" sz="quarter" idx="12"/>
          </p:nvPr>
        </p:nvSpPr>
        <p:spPr/>
        <p:txBody>
          <a:bodyPr/>
          <a:lstStyle/>
          <a:p>
            <a:fld id="{A3400078-8ADE-4C44-82C3-199B546B428B}" type="slidenum">
              <a:rPr lang="de-DE" smtClean="0"/>
              <a:t>3</a:t>
            </a:fld>
            <a:endParaRPr lang="de-DE"/>
          </a:p>
        </p:txBody>
      </p:sp>
      <p:pic>
        <p:nvPicPr>
          <p:cNvPr id="11" name="Picture 2" descr="Resultado de imagem para dia de fol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3876016"/>
            <a:ext cx="1059392" cy="12359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ana mour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3729087"/>
            <a:ext cx="2068947" cy="136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135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499742"/>
            <a:ext cx="7988424" cy="2304256"/>
          </a:xfrm>
        </p:spPr>
        <p:txBody>
          <a:bodyPr>
            <a:noAutofit/>
          </a:bodyPr>
          <a:lstStyle/>
          <a:p>
            <a:r>
              <a:rPr lang="de-DE" sz="1400" dirty="0">
                <a:latin typeface="Times New Roman" panose="02020603050405020304" pitchFamily="18" charset="0"/>
                <a:cs typeface="Times New Roman" panose="02020603050405020304" pitchFamily="18" charset="0"/>
              </a:rPr>
              <a:t>1- </a:t>
            </a:r>
            <a:r>
              <a:rPr lang="pt-PT" sz="1400" dirty="0">
                <a:latin typeface="Times New Roman" panose="02020603050405020304" pitchFamily="18" charset="0"/>
                <a:cs typeface="Times New Roman" panose="02020603050405020304" pitchFamily="18" charset="0"/>
              </a:rPr>
              <a:t>Ana Vilela – Trem Bala</a:t>
            </a:r>
            <a:br>
              <a:rPr lang="pt-PT" sz="140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pt-PT" sz="1200" dirty="0">
                <a:latin typeface="Times New Roman" panose="02020603050405020304" pitchFamily="18" charset="0"/>
                <a:cs typeface="Times New Roman" panose="02020603050405020304" pitchFamily="18" charset="0"/>
                <a:hlinkClick r:id="rId2"/>
              </a:rPr>
              <a:t>https://www.youtube.com/watch?v=sWhy1VcvvgY</a:t>
            </a:r>
            <a:r>
              <a:rPr lang="pt-PT" sz="1200" dirty="0">
                <a:latin typeface="Times New Roman" panose="02020603050405020304" pitchFamily="18" charset="0"/>
                <a:cs typeface="Times New Roman" panose="02020603050405020304" pitchFamily="18" charset="0"/>
              </a:rPr>
              <a:t/>
            </a:r>
            <a:br>
              <a:rPr lang="pt-PT" sz="1200" dirty="0">
                <a:latin typeface="Times New Roman" panose="02020603050405020304" pitchFamily="18" charset="0"/>
                <a:cs typeface="Times New Roman" panose="02020603050405020304" pitchFamily="18" charset="0"/>
              </a:rPr>
            </a:br>
            <a:r>
              <a:rPr lang="pt-PT" sz="1200" dirty="0">
                <a:latin typeface="Times New Roman" panose="02020603050405020304" pitchFamily="18" charset="0"/>
                <a:cs typeface="Times New Roman" panose="02020603050405020304" pitchFamily="18" charset="0"/>
              </a:rPr>
              <a:t/>
            </a:r>
            <a:br>
              <a:rPr lang="pt-PT" sz="120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2-  </a:t>
            </a:r>
            <a:r>
              <a:rPr lang="pt-PT" sz="1400" dirty="0">
                <a:latin typeface="Times New Roman" panose="02020603050405020304" pitchFamily="18" charset="0"/>
                <a:cs typeface="Times New Roman" panose="02020603050405020304" pitchFamily="18" charset="0"/>
              </a:rPr>
              <a:t>Carlão – e se fosse contigo</a:t>
            </a:r>
            <a:br>
              <a:rPr lang="pt-PT" sz="140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pt-PT" sz="1200" dirty="0">
                <a:latin typeface="Times New Roman" panose="02020603050405020304" pitchFamily="18" charset="0"/>
                <a:cs typeface="Times New Roman" panose="02020603050405020304" pitchFamily="18" charset="0"/>
                <a:hlinkClick r:id="rId3"/>
              </a:rPr>
              <a:t>https://www.youtube.com/watch?v=TdqyYqCl1Jk</a:t>
            </a: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endParaRPr lang="de-DE" sz="1400" dirty="0">
              <a:latin typeface="Times New Roman" panose="02020603050405020304" pitchFamily="18" charset="0"/>
              <a:cs typeface="Times New Roman" panose="02020603050405020304" pitchFamily="18" charset="0"/>
            </a:endParaRPr>
          </a:p>
        </p:txBody>
      </p:sp>
      <p:sp>
        <p:nvSpPr>
          <p:cNvPr id="3" name="Marcador de Posição do Texto 2"/>
          <p:cNvSpPr>
            <a:spLocks noGrp="1"/>
          </p:cNvSpPr>
          <p:nvPr>
            <p:ph type="body" idx="1"/>
          </p:nvPr>
        </p:nvSpPr>
        <p:spPr>
          <a:xfrm>
            <a:off x="251520" y="1491630"/>
            <a:ext cx="7772400" cy="648072"/>
          </a:xfrm>
        </p:spPr>
        <p:txBody>
          <a:bodyPr>
            <a:noAutofit/>
          </a:bodyPr>
          <a:lstStyle/>
          <a:p>
            <a:pPr>
              <a:lnSpc>
                <a:spcPct val="150000"/>
              </a:lnSpc>
              <a:spcBef>
                <a:spcPts val="0"/>
              </a:spcBef>
            </a:pPr>
            <a:r>
              <a:rPr lang="en-US" sz="1400" b="1" dirty="0">
                <a:solidFill>
                  <a:schemeClr val="tx1"/>
                </a:solidFill>
                <a:latin typeface="Times New Roman" panose="02020603050405020304" pitchFamily="18" charset="0"/>
                <a:cs typeface="Times New Roman" panose="02020603050405020304" pitchFamily="18" charset="0"/>
              </a:rPr>
              <a:t>What song makes you think about tolerance? </a:t>
            </a:r>
          </a:p>
          <a:p>
            <a:pPr>
              <a:lnSpc>
                <a:spcPct val="150000"/>
              </a:lnSpc>
              <a:spcBef>
                <a:spcPts val="0"/>
              </a:spcBef>
            </a:pPr>
            <a:r>
              <a:rPr lang="en-US" sz="1400" b="1" dirty="0">
                <a:solidFill>
                  <a:schemeClr val="tx1"/>
                </a:solidFill>
                <a:latin typeface="Times New Roman" panose="02020603050405020304" pitchFamily="18" charset="0"/>
                <a:cs typeface="Times New Roman" panose="02020603050405020304" pitchFamily="18" charset="0"/>
              </a:rPr>
              <a:t>Name one in </a:t>
            </a:r>
            <a:r>
              <a:rPr lang="en-US" sz="1400" b="1" dirty="0" err="1">
                <a:solidFill>
                  <a:schemeClr val="tx1"/>
                </a:solidFill>
                <a:latin typeface="Times New Roman" panose="02020603050405020304" pitchFamily="18" charset="0"/>
                <a:cs typeface="Times New Roman" panose="02020603050405020304" pitchFamily="18" charset="0"/>
              </a:rPr>
              <a:t>portuguese</a:t>
            </a:r>
            <a:r>
              <a:rPr lang="en-US" sz="1400" b="1" dirty="0">
                <a:solidFill>
                  <a:schemeClr val="tx1"/>
                </a:solidFill>
                <a:latin typeface="Times New Roman" panose="02020603050405020304" pitchFamily="18" charset="0"/>
                <a:cs typeface="Times New Roman" panose="02020603050405020304" pitchFamily="18" charset="0"/>
              </a:rPr>
              <a:t>.</a:t>
            </a:r>
          </a:p>
        </p:txBody>
      </p:sp>
      <p:pic>
        <p:nvPicPr>
          <p:cNvPr id="4" name="Picture 2" descr="Resultado de imagem para music i listen"/>
          <p:cNvPicPr>
            <a:picLocks noChangeAspect="1" noChangeArrowheads="1"/>
          </p:cNvPicPr>
          <p:nvPr/>
        </p:nvPicPr>
        <p:blipFill rotWithShape="1">
          <a:blip r:embed="rId4">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8" name="Picture 2"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271" t="20390" r="34993" b="22199"/>
          <a:stretch/>
        </p:blipFill>
        <p:spPr bwMode="auto">
          <a:xfrm>
            <a:off x="5220072" y="2236745"/>
            <a:ext cx="3781958" cy="2043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arcador de Posição do Número do Diapositivo 9"/>
          <p:cNvSpPr>
            <a:spLocks noGrp="1"/>
          </p:cNvSpPr>
          <p:nvPr>
            <p:ph type="sldNum" sz="quarter" idx="12"/>
          </p:nvPr>
        </p:nvSpPr>
        <p:spPr/>
        <p:txBody>
          <a:bodyPr/>
          <a:lstStyle/>
          <a:p>
            <a:fld id="{A3400078-8ADE-4C44-82C3-199B546B428B}" type="slidenum">
              <a:rPr lang="de-DE" smtClean="0"/>
              <a:t>30</a:t>
            </a:fld>
            <a:endParaRPr lang="de-DE"/>
          </a:p>
        </p:txBody>
      </p:sp>
    </p:spTree>
    <p:extLst>
      <p:ext uri="{BB962C8B-B14F-4D97-AF65-F5344CB8AC3E}">
        <p14:creationId xmlns:p14="http://schemas.microsoft.com/office/powerpoint/2010/main" val="1538849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499742"/>
            <a:ext cx="7988424" cy="2304256"/>
          </a:xfrm>
        </p:spPr>
        <p:txBody>
          <a:bodyPr>
            <a:noAutofit/>
          </a:bodyPr>
          <a:lstStyle/>
          <a:p>
            <a:r>
              <a:rPr lang="de-DE" sz="1400" dirty="0">
                <a:latin typeface="Times New Roman" panose="02020603050405020304" pitchFamily="18" charset="0"/>
                <a:cs typeface="Times New Roman" panose="02020603050405020304" pitchFamily="18" charset="0"/>
              </a:rPr>
              <a:t>1- </a:t>
            </a:r>
            <a:r>
              <a:rPr lang="en-GB" sz="1400" dirty="0"/>
              <a:t>Lady Gaga, Bradley Cooper – Shallow</a:t>
            </a:r>
            <a:br>
              <a:rPr lang="en-GB" sz="1400" dirty="0"/>
            </a:br>
            <a:r>
              <a:rPr lang="pt-PT" sz="1400" dirty="0">
                <a:hlinkClick r:id="rId2"/>
              </a:rPr>
              <a:t>https://www.youtube.com/watch?v=bo_efYhYU2A</a:t>
            </a:r>
            <a:r>
              <a:rPr lang="en-GB" sz="1400" dirty="0"/>
              <a:t/>
            </a:r>
            <a:br>
              <a:rPr lang="en-GB" sz="1400" dirty="0"/>
            </a:br>
            <a:r>
              <a:rPr lang="pt-PT" sz="1400" dirty="0"/>
              <a:t/>
            </a:r>
            <a:br>
              <a:rPr lang="pt-PT" sz="1400" dirty="0"/>
            </a:br>
            <a:r>
              <a:rPr lang="de-DE" sz="1400" dirty="0">
                <a:latin typeface="Times New Roman" panose="02020603050405020304" pitchFamily="18" charset="0"/>
                <a:cs typeface="Times New Roman" panose="02020603050405020304" pitchFamily="18" charset="0"/>
              </a:rPr>
              <a:t>2- </a:t>
            </a:r>
            <a:r>
              <a:rPr lang="en-GB" sz="1400" dirty="0"/>
              <a:t>Clean Bandit - Symphony </a:t>
            </a:r>
            <a:r>
              <a:rPr lang="pt-PT" sz="1400" dirty="0"/>
              <a:t/>
            </a:r>
            <a:br>
              <a:rPr lang="pt-PT" sz="1400" dirty="0"/>
            </a:br>
            <a:r>
              <a:rPr lang="pt-PT" sz="1400" dirty="0">
                <a:hlinkClick r:id="rId3"/>
              </a:rPr>
              <a:t>https://www.youtube.com/watch?v=aatr_2MstrI</a:t>
            </a:r>
            <a:r>
              <a:rPr lang="pt-PT" sz="1400" dirty="0"/>
              <a:t/>
            </a:r>
            <a:br>
              <a:rPr lang="pt-PT" sz="1400" dirty="0"/>
            </a:br>
            <a:r>
              <a:rPr lang="pt-PT" sz="1400" dirty="0"/>
              <a:t/>
            </a:r>
            <a:br>
              <a:rPr lang="pt-PT" sz="1400" dirty="0"/>
            </a:br>
            <a:r>
              <a:rPr lang="de-DE" sz="1400" dirty="0">
                <a:latin typeface="Times New Roman" panose="02020603050405020304" pitchFamily="18" charset="0"/>
                <a:cs typeface="Times New Roman" panose="02020603050405020304" pitchFamily="18" charset="0"/>
              </a:rPr>
              <a:t>3- </a:t>
            </a:r>
            <a:r>
              <a:rPr lang="en-GB" sz="1400" dirty="0"/>
              <a:t>Christina </a:t>
            </a:r>
            <a:r>
              <a:rPr lang="en-GB" sz="1400" dirty="0" err="1"/>
              <a:t>Perri</a:t>
            </a:r>
            <a:r>
              <a:rPr lang="en-GB" sz="1400" dirty="0"/>
              <a:t> - a thousand years</a:t>
            </a:r>
            <a:br>
              <a:rPr lang="en-GB" sz="1400" dirty="0"/>
            </a:br>
            <a:r>
              <a:rPr lang="pt-PT" sz="1400" dirty="0">
                <a:hlinkClick r:id="rId4"/>
              </a:rPr>
              <a:t>https://www.youtube.com/watch?v=rtOvBOTyX00</a:t>
            </a:r>
            <a:endParaRPr lang="pt-PT" sz="1400" dirty="0"/>
          </a:p>
        </p:txBody>
      </p:sp>
      <p:sp>
        <p:nvSpPr>
          <p:cNvPr id="3" name="Marcador de Posição do Texto 2"/>
          <p:cNvSpPr>
            <a:spLocks noGrp="1"/>
          </p:cNvSpPr>
          <p:nvPr>
            <p:ph type="body" idx="1"/>
          </p:nvPr>
        </p:nvSpPr>
        <p:spPr>
          <a:xfrm>
            <a:off x="251520" y="1347614"/>
            <a:ext cx="7772400" cy="648072"/>
          </a:xfrm>
        </p:spPr>
        <p:txBody>
          <a:bodyPr>
            <a:noAutofit/>
          </a:bodyPr>
          <a:lstStyle/>
          <a:p>
            <a:pPr>
              <a:lnSpc>
                <a:spcPct val="200000"/>
              </a:lnSpc>
              <a:spcBef>
                <a:spcPts val="0"/>
              </a:spcBef>
            </a:pPr>
            <a:r>
              <a:rPr lang="en-US" sz="1400" b="1" dirty="0">
                <a:solidFill>
                  <a:schemeClr val="tx1"/>
                </a:solidFill>
                <a:latin typeface="Times New Roman" panose="02020603050405020304" pitchFamily="18" charset="0"/>
                <a:cs typeface="Times New Roman" panose="02020603050405020304" pitchFamily="18" charset="0"/>
              </a:rPr>
              <a:t>9. What song makes you think about love? Name one in English.</a:t>
            </a:r>
          </a:p>
        </p:txBody>
      </p:sp>
      <p:pic>
        <p:nvPicPr>
          <p:cNvPr id="4" name="Picture 2" descr="Resultado de imagem para music i listen"/>
          <p:cNvPicPr>
            <a:picLocks noChangeAspect="1" noChangeArrowheads="1"/>
          </p:cNvPicPr>
          <p:nvPr/>
        </p:nvPicPr>
        <p:blipFill rotWithShape="1">
          <a:blip r:embed="rId5">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8" name="Picture 2" descr="Imagem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179" t="20392" r="35670" b="27585"/>
          <a:stretch/>
        </p:blipFill>
        <p:spPr bwMode="auto">
          <a:xfrm>
            <a:off x="4890917" y="2355726"/>
            <a:ext cx="4151749"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arcador de Posição do Número do Diapositivo 9"/>
          <p:cNvSpPr>
            <a:spLocks noGrp="1"/>
          </p:cNvSpPr>
          <p:nvPr>
            <p:ph type="sldNum" sz="quarter" idx="12"/>
          </p:nvPr>
        </p:nvSpPr>
        <p:spPr/>
        <p:txBody>
          <a:bodyPr/>
          <a:lstStyle/>
          <a:p>
            <a:fld id="{A3400078-8ADE-4C44-82C3-199B546B428B}" type="slidenum">
              <a:rPr lang="de-DE" smtClean="0"/>
              <a:t>31</a:t>
            </a:fld>
            <a:endParaRPr lang="de-DE"/>
          </a:p>
        </p:txBody>
      </p:sp>
    </p:spTree>
    <p:extLst>
      <p:ext uri="{BB962C8B-B14F-4D97-AF65-F5344CB8AC3E}">
        <p14:creationId xmlns:p14="http://schemas.microsoft.com/office/powerpoint/2010/main" val="638944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1491630"/>
            <a:ext cx="8640960" cy="3651870"/>
          </a:xfrm>
        </p:spPr>
        <p:txBody>
          <a:bodyPr>
            <a:noAutofit/>
          </a:bodyPr>
          <a:lstStyle/>
          <a:p>
            <a:pPr>
              <a:lnSpc>
                <a:spcPct val="150000"/>
              </a:lnSpc>
            </a:pPr>
            <a:r>
              <a:rPr lang="de-DE" sz="1400" dirty="0">
                <a:latin typeface="Times New Roman" panose="02020603050405020304" pitchFamily="18" charset="0"/>
                <a:cs typeface="Times New Roman" panose="02020603050405020304" pitchFamily="18" charset="0"/>
              </a:rPr>
              <a:t>1- </a:t>
            </a:r>
            <a:r>
              <a:rPr lang="en-GB" sz="1400" dirty="0">
                <a:latin typeface="Times New Roman" panose="02020603050405020304" pitchFamily="18" charset="0"/>
                <a:cs typeface="Times New Roman" panose="02020603050405020304" pitchFamily="18" charset="0"/>
              </a:rPr>
              <a:t>Lady Gaga, Bradley Cooper – Shallow</a:t>
            </a:r>
            <a:br>
              <a:rPr lang="en-GB" sz="1400" dirty="0">
                <a:latin typeface="Times New Roman" panose="02020603050405020304" pitchFamily="18" charset="0"/>
                <a:cs typeface="Times New Roman" panose="02020603050405020304" pitchFamily="18" charset="0"/>
              </a:rPr>
            </a:br>
            <a:r>
              <a:rPr lang="pt-PT" sz="1200" b="0" dirty="0">
                <a:latin typeface="Times New Roman" panose="02020603050405020304" pitchFamily="18" charset="0"/>
                <a:cs typeface="Times New Roman" panose="02020603050405020304" pitchFamily="18" charset="0"/>
                <a:hlinkClick r:id="rId2"/>
              </a:rPr>
              <a:t>https://www.youtube.com/watch?v=bo_efYhYU2A</a:t>
            </a:r>
            <a:r>
              <a:rPr lang="pt-PT" sz="1400" b="0" dirty="0">
                <a:latin typeface="Times New Roman" panose="02020603050405020304" pitchFamily="18" charset="0"/>
                <a:cs typeface="Times New Roman" panose="02020603050405020304" pitchFamily="18" charset="0"/>
              </a:rPr>
              <a:t/>
            </a:r>
            <a:br>
              <a:rPr lang="pt-PT" sz="1400" b="0" dirty="0">
                <a:latin typeface="Times New Roman" panose="02020603050405020304" pitchFamily="18" charset="0"/>
                <a:cs typeface="Times New Roman" panose="02020603050405020304" pitchFamily="18" charset="0"/>
              </a:rPr>
            </a:br>
            <a:r>
              <a:rPr lang="pt-PT" sz="1000" b="0" dirty="0">
                <a:latin typeface="Times New Roman" panose="02020603050405020304" pitchFamily="18" charset="0"/>
                <a:cs typeface="Times New Roman" panose="02020603050405020304" pitchFamily="18" charset="0"/>
              </a:rPr>
              <a:t/>
            </a:r>
            <a:br>
              <a:rPr lang="pt-PT" sz="1000" b="0" dirty="0">
                <a:latin typeface="Times New Roman" panose="02020603050405020304" pitchFamily="18" charset="0"/>
                <a:cs typeface="Times New Roman" panose="02020603050405020304" pitchFamily="18" charset="0"/>
              </a:rPr>
            </a:br>
            <a:r>
              <a:rPr lang="pt-PT" sz="1400" b="0" dirty="0">
                <a:latin typeface="Times New Roman" panose="02020603050405020304" pitchFamily="18" charset="0"/>
                <a:cs typeface="Times New Roman" panose="02020603050405020304" pitchFamily="18" charset="0"/>
              </a:rPr>
              <a:t>   </a:t>
            </a:r>
            <a:r>
              <a:rPr lang="en-GB" sz="1400" b="0" cap="none" dirty="0">
                <a:latin typeface="Times New Roman" panose="02020603050405020304" pitchFamily="18" charset="0"/>
                <a:cs typeface="Times New Roman" panose="02020603050405020304" pitchFamily="18" charset="0"/>
              </a:rPr>
              <a:t>One of our favourite songs is Shallow, sung by Lady Gaga and  Bradley Cooper in the movie with the same name. We think their voices go well together, and they sing it with lots of feelings! </a:t>
            </a:r>
            <a:br>
              <a:rPr lang="en-GB" sz="1400" b="0" cap="none" dirty="0">
                <a:latin typeface="Times New Roman" panose="02020603050405020304" pitchFamily="18" charset="0"/>
                <a:cs typeface="Times New Roman" panose="02020603050405020304" pitchFamily="18" charset="0"/>
              </a:rPr>
            </a:br>
            <a:r>
              <a:rPr lang="en-GB" sz="1400" b="0" cap="none" dirty="0">
                <a:latin typeface="Times New Roman" panose="02020603050405020304" pitchFamily="18" charset="0"/>
                <a:cs typeface="Times New Roman" panose="02020603050405020304" pitchFamily="18" charset="0"/>
              </a:rPr>
              <a:t>   Lady Gaga wrote the song for the movie, and Bradley Cooper, even though he isn’t a singer, has a good voice as well. Maybe he was inspired by Lady Gaga!</a:t>
            </a:r>
            <a:br>
              <a:rPr lang="en-GB" sz="1400" b="0" cap="none" dirty="0">
                <a:latin typeface="Times New Roman" panose="02020603050405020304" pitchFamily="18" charset="0"/>
                <a:cs typeface="Times New Roman" panose="02020603050405020304" pitchFamily="18" charset="0"/>
              </a:rPr>
            </a:br>
            <a:r>
              <a:rPr lang="en-GB" sz="1400" b="0" cap="none" dirty="0">
                <a:latin typeface="Times New Roman" panose="02020603050405020304" pitchFamily="18" charset="0"/>
                <a:cs typeface="Times New Roman" panose="02020603050405020304" pitchFamily="18" charset="0"/>
              </a:rPr>
              <a:t>   We read that she had a difficult childhood… </a:t>
            </a:r>
            <a:br>
              <a:rPr lang="en-GB" sz="1400" b="0" cap="none" dirty="0">
                <a:latin typeface="Times New Roman" panose="02020603050405020304" pitchFamily="18" charset="0"/>
                <a:cs typeface="Times New Roman" panose="02020603050405020304" pitchFamily="18" charset="0"/>
              </a:rPr>
            </a:br>
            <a:r>
              <a:rPr lang="en-GB" sz="1400" b="0" cap="none" dirty="0">
                <a:latin typeface="Times New Roman" panose="02020603050405020304" pitchFamily="18" charset="0"/>
                <a:cs typeface="Times New Roman" panose="02020603050405020304" pitchFamily="18" charset="0"/>
              </a:rPr>
              <a:t>    For us, the music speaks about people trying to find happiness in their everyday life, and changing things that makes them sad. </a:t>
            </a:r>
            <a:br>
              <a:rPr lang="en-GB" sz="1400" b="0" cap="none" dirty="0">
                <a:latin typeface="Times New Roman" panose="02020603050405020304" pitchFamily="18" charset="0"/>
                <a:cs typeface="Times New Roman" panose="02020603050405020304" pitchFamily="18" charset="0"/>
              </a:rPr>
            </a:br>
            <a:r>
              <a:rPr lang="en-GB" sz="1400" b="0" cap="none" dirty="0">
                <a:latin typeface="Times New Roman" panose="02020603050405020304" pitchFamily="18" charset="0"/>
                <a:cs typeface="Times New Roman" panose="02020603050405020304" pitchFamily="18" charset="0"/>
              </a:rPr>
              <a:t>   We believe it’s a good message for us, don’t you think?</a:t>
            </a:r>
            <a:r>
              <a:rPr lang="pt-PT" sz="1400" b="0" cap="none" dirty="0">
                <a:latin typeface="Times New Roman" panose="02020603050405020304" pitchFamily="18" charset="0"/>
                <a:cs typeface="Times New Roman" panose="02020603050405020304" pitchFamily="18" charset="0"/>
              </a:rPr>
              <a:t/>
            </a:r>
            <a:br>
              <a:rPr lang="pt-PT" sz="1400" b="0" cap="none" dirty="0">
                <a:latin typeface="Times New Roman" panose="02020603050405020304" pitchFamily="18" charset="0"/>
                <a:cs typeface="Times New Roman" panose="02020603050405020304" pitchFamily="18" charset="0"/>
              </a:rPr>
            </a:br>
            <a:r>
              <a:rPr lang="en-GB" sz="1400" b="0" dirty="0">
                <a:latin typeface="Times New Roman" panose="02020603050405020304" pitchFamily="18" charset="0"/>
                <a:cs typeface="Times New Roman" panose="02020603050405020304" pitchFamily="18" charset="0"/>
              </a:rPr>
              <a:t/>
            </a:r>
            <a:br>
              <a:rPr lang="en-GB" sz="1400" b="0" dirty="0">
                <a:latin typeface="Times New Roman" panose="02020603050405020304" pitchFamily="18" charset="0"/>
                <a:cs typeface="Times New Roman" panose="02020603050405020304" pitchFamily="18" charset="0"/>
              </a:rPr>
            </a:br>
            <a:r>
              <a:rPr lang="pt-PT" sz="1400" b="0" dirty="0">
                <a:latin typeface="Times New Roman" panose="02020603050405020304" pitchFamily="18" charset="0"/>
                <a:cs typeface="Times New Roman" panose="02020603050405020304" pitchFamily="18" charset="0"/>
              </a:rPr>
              <a:t/>
            </a:r>
            <a:br>
              <a:rPr lang="pt-PT" sz="1400" b="0" dirty="0">
                <a:latin typeface="Times New Roman" panose="02020603050405020304" pitchFamily="18" charset="0"/>
                <a:cs typeface="Times New Roman" panose="02020603050405020304" pitchFamily="18" charset="0"/>
              </a:rPr>
            </a:br>
            <a:endParaRPr lang="pt-PT" sz="1400" b="0" dirty="0">
              <a:latin typeface="Times New Roman" panose="02020603050405020304" pitchFamily="18" charset="0"/>
              <a:cs typeface="Times New Roman" panose="02020603050405020304" pitchFamily="18" charset="0"/>
            </a:endParaRPr>
          </a:p>
        </p:txBody>
      </p:sp>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79" t="20392" r="35670" b="27585"/>
          <a:stretch/>
        </p:blipFill>
        <p:spPr bwMode="auto">
          <a:xfrm>
            <a:off x="7068125" y="1059582"/>
            <a:ext cx="2075875" cy="104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Marcador de Posição do Número do Diapositivo 7"/>
          <p:cNvSpPr>
            <a:spLocks noGrp="1"/>
          </p:cNvSpPr>
          <p:nvPr>
            <p:ph type="sldNum" sz="quarter" idx="12"/>
          </p:nvPr>
        </p:nvSpPr>
        <p:spPr/>
        <p:txBody>
          <a:bodyPr/>
          <a:lstStyle/>
          <a:p>
            <a:fld id="{A3400078-8ADE-4C44-82C3-199B546B428B}" type="slidenum">
              <a:rPr lang="de-DE" smtClean="0"/>
              <a:t>32</a:t>
            </a:fld>
            <a:endParaRPr lang="de-DE"/>
          </a:p>
        </p:txBody>
      </p:sp>
    </p:spTree>
    <p:extLst>
      <p:ext uri="{BB962C8B-B14F-4D97-AF65-F5344CB8AC3E}">
        <p14:creationId xmlns:p14="http://schemas.microsoft.com/office/powerpoint/2010/main" val="833657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1491630"/>
            <a:ext cx="9036496" cy="3651870"/>
          </a:xfrm>
        </p:spPr>
        <p:txBody>
          <a:bodyPr>
            <a:noAutofit/>
          </a:bodyPr>
          <a:lstStyle/>
          <a:p>
            <a:pPr>
              <a:lnSpc>
                <a:spcPct val="150000"/>
              </a:lnSpc>
            </a:pPr>
            <a:r>
              <a:rPr lang="de-DE" sz="1400" dirty="0">
                <a:latin typeface="Times New Roman" panose="02020603050405020304" pitchFamily="18" charset="0"/>
                <a:cs typeface="Times New Roman" panose="02020603050405020304" pitchFamily="18" charset="0"/>
              </a:rPr>
              <a:t>2 - </a:t>
            </a:r>
            <a:r>
              <a:rPr lang="en-GB" sz="1400" dirty="0"/>
              <a:t>Clean Bandit - Symphony </a:t>
            </a:r>
            <a:br>
              <a:rPr lang="en-GB" sz="1400" dirty="0"/>
            </a:br>
            <a:r>
              <a:rPr lang="pt-PT" sz="1000" dirty="0">
                <a:hlinkClick r:id="rId2"/>
              </a:rPr>
              <a:t>https://www.youtube.com/watch?v=bo_efYhYU2A</a:t>
            </a:r>
            <a:r>
              <a:rPr lang="pt-PT" sz="1000" dirty="0"/>
              <a:t/>
            </a:r>
            <a:br>
              <a:rPr lang="pt-PT" sz="1000" dirty="0"/>
            </a:br>
            <a:r>
              <a:rPr lang="en-GB" sz="1100" b="0" dirty="0">
                <a:latin typeface="Times New Roman" panose="02020603050405020304" pitchFamily="18" charset="0"/>
                <a:cs typeface="Times New Roman" panose="02020603050405020304" pitchFamily="18" charset="0"/>
              </a:rPr>
              <a:t/>
            </a:r>
            <a:br>
              <a:rPr lang="en-GB" sz="1100" b="0" dirty="0">
                <a:latin typeface="Times New Roman" panose="02020603050405020304" pitchFamily="18" charset="0"/>
                <a:cs typeface="Times New Roman" panose="02020603050405020304" pitchFamily="18" charset="0"/>
              </a:rPr>
            </a:br>
            <a:r>
              <a:rPr lang="en-GB" sz="1400" b="0" dirty="0">
                <a:latin typeface="Times New Roman" panose="02020603050405020304" pitchFamily="18" charset="0"/>
                <a:cs typeface="Times New Roman" panose="02020603050405020304" pitchFamily="18" charset="0"/>
              </a:rPr>
              <a:t>    </a:t>
            </a:r>
            <a:r>
              <a:rPr lang="en-GB" sz="1400" b="0" cap="none" dirty="0">
                <a:latin typeface="Times New Roman" panose="02020603050405020304" pitchFamily="18" charset="0"/>
                <a:cs typeface="Times New Roman" panose="02020603050405020304" pitchFamily="18" charset="0"/>
              </a:rPr>
              <a:t>The </a:t>
            </a:r>
            <a:r>
              <a:rPr lang="en-GB" sz="1400" b="0" cap="none" dirty="0" err="1">
                <a:latin typeface="Times New Roman" panose="02020603050405020304" pitchFamily="18" charset="0"/>
                <a:cs typeface="Times New Roman" panose="02020603050405020304" pitchFamily="18" charset="0"/>
              </a:rPr>
              <a:t>videoclip</a:t>
            </a:r>
            <a:r>
              <a:rPr lang="en-GB" sz="1400" b="0" cap="none" dirty="0">
                <a:latin typeface="Times New Roman" panose="02020603050405020304" pitchFamily="18" charset="0"/>
                <a:cs typeface="Times New Roman" panose="02020603050405020304" pitchFamily="18" charset="0"/>
              </a:rPr>
              <a:t> Symphony, released by trio </a:t>
            </a:r>
            <a:r>
              <a:rPr lang="en-GB" sz="1400" cap="none" dirty="0">
                <a:latin typeface="Times New Roman" panose="02020603050405020304" pitchFamily="18" charset="0"/>
                <a:cs typeface="Times New Roman" panose="02020603050405020304" pitchFamily="18" charset="0"/>
              </a:rPr>
              <a:t>Clean Bandit</a:t>
            </a:r>
            <a:r>
              <a:rPr lang="en-GB" sz="1400" b="0" cap="none" dirty="0">
                <a:latin typeface="Times New Roman" panose="02020603050405020304" pitchFamily="18" charset="0"/>
                <a:cs typeface="Times New Roman" panose="02020603050405020304" pitchFamily="18" charset="0"/>
              </a:rPr>
              <a:t>, is their third single. It features a luxury collaborator, Zara Larsson. </a:t>
            </a:r>
            <a:br>
              <a:rPr lang="en-GB" sz="1400" b="0" cap="none" dirty="0">
                <a:latin typeface="Times New Roman" panose="02020603050405020304" pitchFamily="18" charset="0"/>
                <a:cs typeface="Times New Roman" panose="02020603050405020304" pitchFamily="18" charset="0"/>
              </a:rPr>
            </a:br>
            <a:r>
              <a:rPr lang="en-GB" sz="1400" b="0" cap="none" dirty="0">
                <a:latin typeface="Times New Roman" panose="02020603050405020304" pitchFamily="18" charset="0"/>
                <a:cs typeface="Times New Roman" panose="02020603050405020304" pitchFamily="18" charset="0"/>
              </a:rPr>
              <a:t>    Directed by the members of Clean Bandit, Grace </a:t>
            </a:r>
            <a:r>
              <a:rPr lang="en-GB" sz="1400" b="0" cap="none" dirty="0" err="1">
                <a:latin typeface="Times New Roman" panose="02020603050405020304" pitchFamily="18" charset="0"/>
                <a:cs typeface="Times New Roman" panose="02020603050405020304" pitchFamily="18" charset="0"/>
              </a:rPr>
              <a:t>Chatto</a:t>
            </a:r>
            <a:r>
              <a:rPr lang="en-GB" sz="1400" b="0" cap="none" dirty="0">
                <a:latin typeface="Times New Roman" panose="02020603050405020304" pitchFamily="18" charset="0"/>
                <a:cs typeface="Times New Roman" panose="02020603050405020304" pitchFamily="18" charset="0"/>
              </a:rPr>
              <a:t> and Jack Patterson, they present the music as a beautiful, but tragic love story between two boys, while the Swedish artist interprets the theme accompanied by a large orchestra conducted by one of the protagonists.</a:t>
            </a:r>
            <a:r>
              <a:rPr lang="pt-PT" sz="1400" b="0" cap="none" dirty="0">
                <a:latin typeface="Times New Roman" panose="02020603050405020304" pitchFamily="18" charset="0"/>
                <a:cs typeface="Times New Roman" panose="02020603050405020304" pitchFamily="18" charset="0"/>
              </a:rPr>
              <a:t/>
            </a:r>
            <a:br>
              <a:rPr lang="pt-PT" sz="1400" b="0" cap="none" dirty="0">
                <a:latin typeface="Times New Roman" panose="02020603050405020304" pitchFamily="18" charset="0"/>
                <a:cs typeface="Times New Roman" panose="02020603050405020304" pitchFamily="18" charset="0"/>
              </a:rPr>
            </a:br>
            <a:r>
              <a:rPr lang="pt-PT" sz="1400" b="0" cap="none" dirty="0">
                <a:latin typeface="Times New Roman" panose="02020603050405020304" pitchFamily="18" charset="0"/>
                <a:cs typeface="Times New Roman" panose="02020603050405020304" pitchFamily="18" charset="0"/>
              </a:rPr>
              <a:t>    </a:t>
            </a:r>
            <a:r>
              <a:rPr lang="en-GB" sz="1400" b="0" cap="none" dirty="0">
                <a:latin typeface="Times New Roman" panose="02020603050405020304" pitchFamily="18" charset="0"/>
                <a:cs typeface="Times New Roman" panose="02020603050405020304" pitchFamily="18" charset="0"/>
              </a:rPr>
              <a:t>While we see images of their happy relationship, we also see that one of them dies in an accident and the sadness that remains in their partner. The same one who conducts a great orchestra that interprets the subject while Zara Larsson appears impressive with an elegant dress singing the song.</a:t>
            </a:r>
            <a:endParaRPr lang="pt-PT" sz="1400" b="0" cap="none" dirty="0">
              <a:latin typeface="Times New Roman" panose="02020603050405020304" pitchFamily="18" charset="0"/>
              <a:cs typeface="Times New Roman" panose="02020603050405020304" pitchFamily="18" charset="0"/>
            </a:endParaRPr>
          </a:p>
        </p:txBody>
      </p:sp>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sp>
        <p:nvSpPr>
          <p:cNvPr id="8" name="Marcador de Posição do Número do Diapositivo 7"/>
          <p:cNvSpPr>
            <a:spLocks noGrp="1"/>
          </p:cNvSpPr>
          <p:nvPr>
            <p:ph type="sldNum" sz="quarter" idx="12"/>
          </p:nvPr>
        </p:nvSpPr>
        <p:spPr/>
        <p:txBody>
          <a:bodyPr/>
          <a:lstStyle/>
          <a:p>
            <a:fld id="{A3400078-8ADE-4C44-82C3-199B546B428B}" type="slidenum">
              <a:rPr lang="de-DE" smtClean="0"/>
              <a:t>33</a:t>
            </a:fld>
            <a:endParaRPr lang="de-DE"/>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33" t="16318" r="26085" b="15555"/>
          <a:stretch/>
        </p:blipFill>
        <p:spPr bwMode="auto">
          <a:xfrm>
            <a:off x="7048886" y="1059582"/>
            <a:ext cx="2095114" cy="1316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0030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499742"/>
            <a:ext cx="7988424" cy="2304256"/>
          </a:xfrm>
        </p:spPr>
        <p:txBody>
          <a:bodyPr>
            <a:noAutofit/>
          </a:bodyPr>
          <a:lstStyle/>
          <a:p>
            <a:r>
              <a:rPr lang="de-DE" sz="1400" dirty="0">
                <a:latin typeface="Times New Roman" panose="02020603050405020304" pitchFamily="18" charset="0"/>
                <a:cs typeface="Times New Roman" panose="02020603050405020304" pitchFamily="18" charset="0"/>
              </a:rPr>
              <a:t>1- </a:t>
            </a:r>
            <a:r>
              <a:rPr lang="pt-PT" sz="1400" dirty="0">
                <a:latin typeface="Times New Roman" panose="02020603050405020304" pitchFamily="18" charset="0"/>
                <a:cs typeface="Times New Roman" panose="02020603050405020304" pitchFamily="18" charset="0"/>
              </a:rPr>
              <a:t>Se eu – Fernando Daniel</a:t>
            </a:r>
            <a:br>
              <a:rPr lang="pt-PT" sz="1400" dirty="0">
                <a:latin typeface="Times New Roman" panose="02020603050405020304" pitchFamily="18" charset="0"/>
                <a:cs typeface="Times New Roman" panose="02020603050405020304" pitchFamily="18" charset="0"/>
              </a:rPr>
            </a:br>
            <a:r>
              <a:rPr lang="pt-PT" sz="1400" dirty="0">
                <a:hlinkClick r:id="rId2"/>
              </a:rPr>
              <a:t>https://www.youtube.com/watch?v=wuhXRDZrPcU</a:t>
            </a:r>
            <a:r>
              <a:rPr lang="pt-PT" sz="1400" dirty="0"/>
              <a:t/>
            </a:r>
            <a:br>
              <a:rPr lang="pt-PT" sz="1400" dirty="0"/>
            </a:br>
            <a:r>
              <a:rPr lang="pt-PT" sz="1400" dirty="0"/>
              <a:t/>
            </a:r>
            <a:br>
              <a:rPr lang="pt-PT" sz="1400" dirty="0"/>
            </a:b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2- </a:t>
            </a:r>
            <a:r>
              <a:rPr lang="pt-PT" sz="1400" dirty="0">
                <a:latin typeface="Times New Roman" panose="02020603050405020304" pitchFamily="18" charset="0"/>
                <a:cs typeface="Times New Roman" panose="02020603050405020304" pitchFamily="18" charset="0"/>
              </a:rPr>
              <a:t>Tu e eu – Diogo Piçarra</a:t>
            </a:r>
            <a:br>
              <a:rPr lang="pt-PT" sz="1400" dirty="0">
                <a:latin typeface="Times New Roman" panose="02020603050405020304" pitchFamily="18" charset="0"/>
                <a:cs typeface="Times New Roman" panose="02020603050405020304" pitchFamily="18" charset="0"/>
              </a:rPr>
            </a:br>
            <a:r>
              <a:rPr lang="pt-PT" sz="1400" dirty="0">
                <a:hlinkClick r:id="rId3"/>
              </a:rPr>
              <a:t>https://www.youtube.com/watch?v=eq2gY2TVALY</a:t>
            </a:r>
            <a:endParaRPr lang="pt-PT" sz="1400" dirty="0">
              <a:latin typeface="Times New Roman" panose="02020603050405020304" pitchFamily="18" charset="0"/>
              <a:cs typeface="Times New Roman" panose="02020603050405020304" pitchFamily="18" charset="0"/>
            </a:endParaRPr>
          </a:p>
        </p:txBody>
      </p:sp>
      <p:sp>
        <p:nvSpPr>
          <p:cNvPr id="3" name="Marcador de Posição do Texto 2"/>
          <p:cNvSpPr>
            <a:spLocks noGrp="1"/>
          </p:cNvSpPr>
          <p:nvPr>
            <p:ph type="body" idx="1"/>
          </p:nvPr>
        </p:nvSpPr>
        <p:spPr>
          <a:xfrm>
            <a:off x="251520" y="1275606"/>
            <a:ext cx="7772400" cy="648072"/>
          </a:xfrm>
        </p:spPr>
        <p:txBody>
          <a:bodyPr>
            <a:noAutofit/>
          </a:bodyPr>
          <a:lstStyle/>
          <a:p>
            <a:pPr>
              <a:lnSpc>
                <a:spcPct val="200000"/>
              </a:lnSpc>
              <a:spcBef>
                <a:spcPts val="0"/>
              </a:spcBef>
            </a:pPr>
            <a:r>
              <a:rPr lang="en-US" sz="1400" b="1" dirty="0">
                <a:solidFill>
                  <a:schemeClr val="tx1"/>
                </a:solidFill>
                <a:latin typeface="Times New Roman" panose="02020603050405020304" pitchFamily="18" charset="0"/>
                <a:cs typeface="Times New Roman" panose="02020603050405020304" pitchFamily="18" charset="0"/>
              </a:rPr>
              <a:t>9. What song makes you think about love? Name one in </a:t>
            </a:r>
            <a:r>
              <a:rPr lang="en-US" sz="1400" b="1" dirty="0" err="1">
                <a:solidFill>
                  <a:schemeClr val="tx1"/>
                </a:solidFill>
                <a:latin typeface="Times New Roman" panose="02020603050405020304" pitchFamily="18" charset="0"/>
                <a:cs typeface="Times New Roman" panose="02020603050405020304" pitchFamily="18" charset="0"/>
              </a:rPr>
              <a:t>portuguese</a:t>
            </a:r>
            <a:r>
              <a:rPr lang="en-US" sz="1400" b="1" dirty="0">
                <a:solidFill>
                  <a:schemeClr val="tx1"/>
                </a:solidFill>
                <a:latin typeface="Times New Roman" panose="02020603050405020304" pitchFamily="18" charset="0"/>
                <a:cs typeface="Times New Roman" panose="02020603050405020304" pitchFamily="18" charset="0"/>
              </a:rPr>
              <a:t>. </a:t>
            </a:r>
          </a:p>
        </p:txBody>
      </p:sp>
      <p:pic>
        <p:nvPicPr>
          <p:cNvPr id="4" name="Picture 2" descr="Resultado de imagem para music i listen"/>
          <p:cNvPicPr>
            <a:picLocks noChangeAspect="1" noChangeArrowheads="1"/>
          </p:cNvPicPr>
          <p:nvPr/>
        </p:nvPicPr>
        <p:blipFill rotWithShape="1">
          <a:blip r:embed="rId4">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8" name="Picture 2"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179" t="20391" r="34993" b="27370"/>
          <a:stretch/>
        </p:blipFill>
        <p:spPr bwMode="auto">
          <a:xfrm>
            <a:off x="5004048" y="2446968"/>
            <a:ext cx="3827079" cy="191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arcador de Posição do Número do Diapositivo 9"/>
          <p:cNvSpPr>
            <a:spLocks noGrp="1"/>
          </p:cNvSpPr>
          <p:nvPr>
            <p:ph type="sldNum" sz="quarter" idx="12"/>
          </p:nvPr>
        </p:nvSpPr>
        <p:spPr/>
        <p:txBody>
          <a:bodyPr/>
          <a:lstStyle/>
          <a:p>
            <a:fld id="{A3400078-8ADE-4C44-82C3-199B546B428B}" type="slidenum">
              <a:rPr lang="de-DE" smtClean="0"/>
              <a:t>34</a:t>
            </a:fld>
            <a:endParaRPr lang="de-DE"/>
          </a:p>
        </p:txBody>
      </p:sp>
    </p:spTree>
    <p:extLst>
      <p:ext uri="{BB962C8B-B14F-4D97-AF65-F5344CB8AC3E}">
        <p14:creationId xmlns:p14="http://schemas.microsoft.com/office/powerpoint/2010/main" val="616439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499742"/>
            <a:ext cx="7988424" cy="2304256"/>
          </a:xfrm>
        </p:spPr>
        <p:txBody>
          <a:bodyPr>
            <a:noAutofit/>
          </a:bodyPr>
          <a:lstStyle/>
          <a:p>
            <a:r>
              <a:rPr lang="de-DE" sz="1400" dirty="0">
                <a:latin typeface="Times New Roman" panose="02020603050405020304" pitchFamily="18" charset="0"/>
                <a:cs typeface="Times New Roman" panose="02020603050405020304" pitchFamily="18" charset="0"/>
              </a:rPr>
              <a:t>1- </a:t>
            </a:r>
            <a:r>
              <a:rPr lang="en-GB" sz="1400" dirty="0"/>
              <a:t>U2 - Pride (In The Name Of Love)</a:t>
            </a:r>
            <a:r>
              <a:rPr lang="pt-PT" sz="1400" dirty="0"/>
              <a:t/>
            </a:r>
            <a:br>
              <a:rPr lang="pt-PT" sz="1400" dirty="0"/>
            </a:br>
            <a:r>
              <a:rPr lang="pt-PT" sz="1400" dirty="0">
                <a:hlinkClick r:id="rId2"/>
              </a:rPr>
              <a:t>https://www.youtube.com/watch?v=sxFY861LR2E</a:t>
            </a:r>
            <a:r>
              <a:rPr lang="pt-PT" sz="1400" dirty="0"/>
              <a:t/>
            </a:r>
            <a:br>
              <a:rPr lang="pt-PT" sz="1400" dirty="0"/>
            </a:b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2- </a:t>
            </a:r>
            <a:r>
              <a:rPr lang="en-GB" sz="1400" dirty="0"/>
              <a:t>We are the world</a:t>
            </a:r>
            <a:br>
              <a:rPr lang="en-GB" sz="1400" dirty="0"/>
            </a:br>
            <a:r>
              <a:rPr lang="pt-PT" sz="1400" dirty="0">
                <a:hlinkClick r:id="rId3"/>
              </a:rPr>
              <a:t>https://www.youtube.com/watch?v=wUPocq4l47w</a:t>
            </a:r>
            <a:r>
              <a:rPr lang="en-GB" sz="1400" dirty="0"/>
              <a:t/>
            </a:r>
            <a:br>
              <a:rPr lang="en-GB" sz="1400" dirty="0"/>
            </a:br>
            <a:r>
              <a:rPr lang="en-GB" sz="1400" dirty="0"/>
              <a:t/>
            </a:r>
            <a:br>
              <a:rPr lang="en-GB" sz="1400" dirty="0"/>
            </a:br>
            <a:r>
              <a:rPr lang="de-DE" sz="1400" dirty="0">
                <a:latin typeface="Times New Roman" panose="02020603050405020304" pitchFamily="18" charset="0"/>
                <a:cs typeface="Times New Roman" panose="02020603050405020304" pitchFamily="18" charset="0"/>
              </a:rPr>
              <a:t>3- </a:t>
            </a:r>
            <a:r>
              <a:rPr lang="en-GB" sz="1400" dirty="0"/>
              <a:t>Michael Jackson – Heal The World</a:t>
            </a:r>
            <a:br>
              <a:rPr lang="en-GB" sz="1400" dirty="0"/>
            </a:br>
            <a:r>
              <a:rPr lang="pt-PT" sz="1400" dirty="0">
                <a:hlinkClick r:id="rId4"/>
              </a:rPr>
              <a:t>https://www.youtube.com/watch?v=BWf-eARnf6U</a:t>
            </a:r>
            <a:r>
              <a:rPr lang="pt-PT" sz="1400" dirty="0"/>
              <a:t/>
            </a:r>
            <a:br>
              <a:rPr lang="pt-PT" sz="1400" dirty="0"/>
            </a:br>
            <a:endParaRPr lang="pt-PT" sz="1400" dirty="0">
              <a:latin typeface="Times New Roman" panose="02020603050405020304" pitchFamily="18" charset="0"/>
              <a:cs typeface="Times New Roman" panose="02020603050405020304" pitchFamily="18" charset="0"/>
            </a:endParaRPr>
          </a:p>
        </p:txBody>
      </p:sp>
      <p:sp>
        <p:nvSpPr>
          <p:cNvPr id="3" name="Marcador de Posição do Texto 2"/>
          <p:cNvSpPr>
            <a:spLocks noGrp="1"/>
          </p:cNvSpPr>
          <p:nvPr>
            <p:ph type="body" idx="1"/>
          </p:nvPr>
        </p:nvSpPr>
        <p:spPr>
          <a:xfrm>
            <a:off x="251520" y="1275606"/>
            <a:ext cx="7772400" cy="648072"/>
          </a:xfrm>
        </p:spPr>
        <p:txBody>
          <a:bodyPr>
            <a:noAutofit/>
          </a:bodyPr>
          <a:lstStyle/>
          <a:p>
            <a:pPr>
              <a:lnSpc>
                <a:spcPct val="200000"/>
              </a:lnSpc>
              <a:spcBef>
                <a:spcPts val="0"/>
              </a:spcBef>
            </a:pPr>
            <a:r>
              <a:rPr lang="en-US" sz="1400" b="1" dirty="0">
                <a:solidFill>
                  <a:schemeClr val="tx1"/>
                </a:solidFill>
                <a:latin typeface="Times New Roman" panose="02020603050405020304" pitchFamily="18" charset="0"/>
                <a:cs typeface="Times New Roman" panose="02020603050405020304" pitchFamily="18" charset="0"/>
              </a:rPr>
              <a:t>10. What song makes you think about peace? Name one in English.</a:t>
            </a:r>
          </a:p>
        </p:txBody>
      </p:sp>
      <p:pic>
        <p:nvPicPr>
          <p:cNvPr id="4" name="Picture 2" descr="Resultado de imagem para music i listen"/>
          <p:cNvPicPr>
            <a:picLocks noChangeAspect="1" noChangeArrowheads="1"/>
          </p:cNvPicPr>
          <p:nvPr/>
        </p:nvPicPr>
        <p:blipFill rotWithShape="1">
          <a:blip r:embed="rId5">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8" name="Picture 2" descr="Imagem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3407" t="19154" r="43297" b="24811"/>
          <a:stretch/>
        </p:blipFill>
        <p:spPr bwMode="auto">
          <a:xfrm>
            <a:off x="5364088" y="2067694"/>
            <a:ext cx="3627570" cy="2639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arcador de Posição do Número do Diapositivo 9"/>
          <p:cNvSpPr>
            <a:spLocks noGrp="1"/>
          </p:cNvSpPr>
          <p:nvPr>
            <p:ph type="sldNum" sz="quarter" idx="12"/>
          </p:nvPr>
        </p:nvSpPr>
        <p:spPr/>
        <p:txBody>
          <a:bodyPr/>
          <a:lstStyle/>
          <a:p>
            <a:fld id="{A3400078-8ADE-4C44-82C3-199B546B428B}" type="slidenum">
              <a:rPr lang="de-DE" smtClean="0"/>
              <a:t>35</a:t>
            </a:fld>
            <a:endParaRPr lang="de-DE"/>
          </a:p>
        </p:txBody>
      </p:sp>
    </p:spTree>
    <p:extLst>
      <p:ext uri="{BB962C8B-B14F-4D97-AF65-F5344CB8AC3E}">
        <p14:creationId xmlns:p14="http://schemas.microsoft.com/office/powerpoint/2010/main" val="2153355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499742"/>
            <a:ext cx="7988424" cy="2304256"/>
          </a:xfrm>
        </p:spPr>
        <p:txBody>
          <a:bodyPr>
            <a:noAutofit/>
          </a:bodyPr>
          <a:lstStyle/>
          <a:p>
            <a:r>
              <a:rPr lang="de-DE" sz="1400" dirty="0">
                <a:latin typeface="Times New Roman" panose="02020603050405020304" pitchFamily="18" charset="0"/>
                <a:cs typeface="Times New Roman" panose="02020603050405020304" pitchFamily="18" charset="0"/>
              </a:rPr>
              <a:t>1- </a:t>
            </a:r>
            <a:r>
              <a:rPr lang="pt-PT" sz="1400" dirty="0">
                <a:latin typeface="Times New Roman" panose="02020603050405020304" pitchFamily="18" charset="0"/>
                <a:cs typeface="Times New Roman" panose="02020603050405020304" pitchFamily="18" charset="0"/>
              </a:rPr>
              <a:t>Boss AC – Que Deus</a:t>
            </a: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pt-PT" sz="1200" dirty="0">
                <a:latin typeface="Times New Roman" panose="02020603050405020304" pitchFamily="18" charset="0"/>
                <a:cs typeface="Times New Roman" panose="02020603050405020304" pitchFamily="18" charset="0"/>
                <a:hlinkClick r:id="rId2"/>
              </a:rPr>
              <a:t>https://www.youtube.com/watch?v=6ebNiutgyhI</a:t>
            </a:r>
            <a:r>
              <a:rPr lang="pt-PT" sz="1200" dirty="0">
                <a:latin typeface="Times New Roman" panose="02020603050405020304" pitchFamily="18" charset="0"/>
                <a:cs typeface="Times New Roman" panose="02020603050405020304" pitchFamily="18" charset="0"/>
              </a:rPr>
              <a:t/>
            </a:r>
            <a:br>
              <a:rPr lang="pt-PT" sz="1200" dirty="0">
                <a:latin typeface="Times New Roman" panose="02020603050405020304" pitchFamily="18" charset="0"/>
                <a:cs typeface="Times New Roman" panose="02020603050405020304" pitchFamily="18" charset="0"/>
              </a:rPr>
            </a:br>
            <a:r>
              <a:rPr lang="pt-PT" sz="1200" dirty="0">
                <a:latin typeface="Times New Roman" panose="02020603050405020304" pitchFamily="18" charset="0"/>
                <a:cs typeface="Times New Roman" panose="02020603050405020304" pitchFamily="18" charset="0"/>
              </a:rPr>
              <a:t/>
            </a:r>
            <a:br>
              <a:rPr lang="pt-PT" sz="1200" dirty="0">
                <a:latin typeface="Times New Roman" panose="02020603050405020304" pitchFamily="18" charset="0"/>
                <a:cs typeface="Times New Roman" panose="02020603050405020304" pitchFamily="18" charset="0"/>
              </a:rPr>
            </a:br>
            <a:r>
              <a:rPr lang="pt-PT" sz="1400" dirty="0">
                <a:latin typeface="Times New Roman" panose="02020603050405020304" pitchFamily="18" charset="0"/>
                <a:cs typeface="Times New Roman" panose="02020603050405020304" pitchFamily="18" charset="0"/>
              </a:rPr>
              <a:t/>
            </a:r>
            <a:br>
              <a:rPr lang="pt-PT"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2- </a:t>
            </a:r>
            <a:r>
              <a:rPr lang="pt-PT" sz="1400" dirty="0">
                <a:latin typeface="Times New Roman" panose="02020603050405020304" pitchFamily="18" charset="0"/>
                <a:cs typeface="Times New Roman" panose="02020603050405020304" pitchFamily="18" charset="0"/>
              </a:rPr>
              <a:t>Capicua – Soldadinho</a:t>
            </a:r>
            <a:br>
              <a:rPr lang="pt-PT" sz="1400" dirty="0">
                <a:latin typeface="Times New Roman" panose="02020603050405020304" pitchFamily="18" charset="0"/>
                <a:cs typeface="Times New Roman" panose="02020603050405020304" pitchFamily="18" charset="0"/>
              </a:rPr>
            </a:br>
            <a:r>
              <a:rPr lang="en-GB" sz="1400" dirty="0">
                <a:latin typeface="Times New Roman" panose="02020603050405020304" pitchFamily="18" charset="0"/>
                <a:cs typeface="Times New Roman" panose="02020603050405020304" pitchFamily="18" charset="0"/>
              </a:rPr>
              <a:t/>
            </a:r>
            <a:br>
              <a:rPr lang="en-GB" sz="1400" dirty="0">
                <a:latin typeface="Times New Roman" panose="02020603050405020304" pitchFamily="18" charset="0"/>
                <a:cs typeface="Times New Roman" panose="02020603050405020304" pitchFamily="18" charset="0"/>
              </a:rPr>
            </a:br>
            <a:r>
              <a:rPr lang="pt-PT" sz="1200" dirty="0">
                <a:latin typeface="Times New Roman" panose="02020603050405020304" pitchFamily="18" charset="0"/>
                <a:cs typeface="Times New Roman" panose="02020603050405020304" pitchFamily="18" charset="0"/>
                <a:hlinkClick r:id="rId3"/>
              </a:rPr>
              <a:t>https://www.youtube.com/watch?v=c4vNIK0ghP4</a:t>
            </a:r>
            <a:r>
              <a:rPr lang="pt-PT" sz="1200" dirty="0">
                <a:latin typeface="Times New Roman" panose="02020603050405020304" pitchFamily="18" charset="0"/>
                <a:cs typeface="Times New Roman" panose="02020603050405020304" pitchFamily="18" charset="0"/>
              </a:rPr>
              <a:t/>
            </a:r>
            <a:br>
              <a:rPr lang="pt-PT" sz="1200" dirty="0">
                <a:latin typeface="Times New Roman" panose="02020603050405020304" pitchFamily="18" charset="0"/>
                <a:cs typeface="Times New Roman" panose="02020603050405020304" pitchFamily="18" charset="0"/>
              </a:rPr>
            </a:br>
            <a:endParaRPr lang="pt-PT" sz="1200" dirty="0">
              <a:latin typeface="Times New Roman" panose="02020603050405020304" pitchFamily="18" charset="0"/>
              <a:cs typeface="Times New Roman" panose="02020603050405020304" pitchFamily="18" charset="0"/>
            </a:endParaRPr>
          </a:p>
        </p:txBody>
      </p:sp>
      <p:sp>
        <p:nvSpPr>
          <p:cNvPr id="3" name="Marcador de Posição do Texto 2"/>
          <p:cNvSpPr>
            <a:spLocks noGrp="1"/>
          </p:cNvSpPr>
          <p:nvPr>
            <p:ph type="body" idx="1"/>
          </p:nvPr>
        </p:nvSpPr>
        <p:spPr>
          <a:xfrm>
            <a:off x="251520" y="1275606"/>
            <a:ext cx="7772400" cy="648072"/>
          </a:xfrm>
        </p:spPr>
        <p:txBody>
          <a:bodyPr>
            <a:noAutofit/>
          </a:bodyPr>
          <a:lstStyle/>
          <a:p>
            <a:pPr>
              <a:lnSpc>
                <a:spcPct val="200000"/>
              </a:lnSpc>
              <a:spcBef>
                <a:spcPts val="0"/>
              </a:spcBef>
            </a:pPr>
            <a:r>
              <a:rPr lang="en-US" sz="1400" b="1" dirty="0">
                <a:solidFill>
                  <a:schemeClr val="tx1"/>
                </a:solidFill>
                <a:latin typeface="Times New Roman" panose="02020603050405020304" pitchFamily="18" charset="0"/>
                <a:cs typeface="Times New Roman" panose="02020603050405020304" pitchFamily="18" charset="0"/>
              </a:rPr>
              <a:t>10. What song makes you think about peace? Name one in </a:t>
            </a:r>
            <a:r>
              <a:rPr lang="en-US" sz="1400" b="1" dirty="0" err="1">
                <a:solidFill>
                  <a:schemeClr val="tx1"/>
                </a:solidFill>
                <a:latin typeface="Times New Roman" panose="02020603050405020304" pitchFamily="18" charset="0"/>
                <a:cs typeface="Times New Roman" panose="02020603050405020304" pitchFamily="18" charset="0"/>
              </a:rPr>
              <a:t>portuguese</a:t>
            </a:r>
            <a:r>
              <a:rPr lang="en-US" sz="1400" b="1" dirty="0">
                <a:solidFill>
                  <a:schemeClr val="tx1"/>
                </a:solidFill>
                <a:latin typeface="Times New Roman" panose="02020603050405020304" pitchFamily="18" charset="0"/>
                <a:cs typeface="Times New Roman" panose="02020603050405020304" pitchFamily="18" charset="0"/>
              </a:rPr>
              <a:t>.</a:t>
            </a:r>
          </a:p>
        </p:txBody>
      </p:sp>
      <p:pic>
        <p:nvPicPr>
          <p:cNvPr id="4" name="Picture 2" descr="Resultado de imagem para music i listen"/>
          <p:cNvPicPr>
            <a:picLocks noChangeAspect="1" noChangeArrowheads="1"/>
          </p:cNvPicPr>
          <p:nvPr/>
        </p:nvPicPr>
        <p:blipFill rotWithShape="1">
          <a:blip r:embed="rId4">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pic>
        <p:nvPicPr>
          <p:cNvPr id="8" name="Picture 2"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1059582"/>
            <a:ext cx="1547664" cy="1160748"/>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1909" t="27088" r="34975" b="28906"/>
          <a:stretch/>
        </p:blipFill>
        <p:spPr bwMode="auto">
          <a:xfrm>
            <a:off x="5155324" y="2446850"/>
            <a:ext cx="3823728" cy="1781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arcador de Posição do Número do Diapositivo 9"/>
          <p:cNvSpPr>
            <a:spLocks noGrp="1"/>
          </p:cNvSpPr>
          <p:nvPr>
            <p:ph type="sldNum" sz="quarter" idx="12"/>
          </p:nvPr>
        </p:nvSpPr>
        <p:spPr/>
        <p:txBody>
          <a:bodyPr/>
          <a:lstStyle/>
          <a:p>
            <a:fld id="{A3400078-8ADE-4C44-82C3-199B546B428B}" type="slidenum">
              <a:rPr lang="de-DE" smtClean="0"/>
              <a:t>36</a:t>
            </a:fld>
            <a:endParaRPr lang="de-DE"/>
          </a:p>
        </p:txBody>
      </p:sp>
    </p:spTree>
    <p:extLst>
      <p:ext uri="{BB962C8B-B14F-4D97-AF65-F5344CB8AC3E}">
        <p14:creationId xmlns:p14="http://schemas.microsoft.com/office/powerpoint/2010/main" val="131622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941" y="383440"/>
            <a:ext cx="2143125" cy="16073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43437"/>
            <a:ext cx="2143125" cy="16073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80" y="545319"/>
            <a:ext cx="2543175" cy="13501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3145473"/>
            <a:ext cx="2143052" cy="16072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m relacionad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001"/>
          <a:stretch/>
        </p:blipFill>
        <p:spPr bwMode="auto">
          <a:xfrm>
            <a:off x="4091270" y="3645219"/>
            <a:ext cx="1831767" cy="12021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2" descr="Imagem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9302" y="2227371"/>
            <a:ext cx="2175358" cy="9181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m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0378" y="3462119"/>
            <a:ext cx="1763688" cy="1147129"/>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Posição do Número do Diapositivo 11"/>
          <p:cNvSpPr>
            <a:spLocks noGrp="1"/>
          </p:cNvSpPr>
          <p:nvPr>
            <p:ph type="sldNum" sz="quarter" idx="12"/>
          </p:nvPr>
        </p:nvSpPr>
        <p:spPr/>
        <p:txBody>
          <a:bodyPr/>
          <a:lstStyle/>
          <a:p>
            <a:fld id="{A3400078-8ADE-4C44-82C3-199B546B428B}" type="slidenum">
              <a:rPr lang="de-DE" smtClean="0"/>
              <a:t>37</a:t>
            </a:fld>
            <a:endParaRPr lang="de-DE"/>
          </a:p>
        </p:txBody>
      </p:sp>
    </p:spTree>
    <p:extLst>
      <p:ext uri="{BB962C8B-B14F-4D97-AF65-F5344CB8AC3E}">
        <p14:creationId xmlns:p14="http://schemas.microsoft.com/office/powerpoint/2010/main" val="3376109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music i listen"/>
          <p:cNvPicPr>
            <a:picLocks noChangeAspect="1" noChangeArrowheads="1"/>
          </p:cNvPicPr>
          <p:nvPr/>
        </p:nvPicPr>
        <p:blipFill rotWithShape="1">
          <a:blip r:embed="rId2">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85800" y="771550"/>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sp>
        <p:nvSpPr>
          <p:cNvPr id="7" name="Título 1"/>
          <p:cNvSpPr txBox="1">
            <a:spLocks/>
          </p:cNvSpPr>
          <p:nvPr/>
        </p:nvSpPr>
        <p:spPr>
          <a:xfrm>
            <a:off x="395536" y="1419622"/>
            <a:ext cx="8352928" cy="864096"/>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n-US" sz="1400" b="0" dirty="0">
              <a:latin typeface="Times New Roman" panose="02020603050405020304" pitchFamily="18" charset="0"/>
              <a:cs typeface="Times New Roman" panose="02020603050405020304" pitchFamily="18" charset="0"/>
            </a:endParaRPr>
          </a:p>
          <a:p>
            <a:pPr algn="ctr"/>
            <a:r>
              <a:rPr lang="en-US" sz="1400" b="0" dirty="0">
                <a:latin typeface="Times New Roman" panose="02020603050405020304" pitchFamily="18" charset="0"/>
                <a:cs typeface="Times New Roman" panose="02020603050405020304" pitchFamily="18" charset="0"/>
              </a:rPr>
              <a:t>DAMA - </a:t>
            </a:r>
            <a:r>
              <a:rPr lang="pt-PT" sz="1400" dirty="0"/>
              <a:t>às vezes</a:t>
            </a:r>
            <a:endParaRPr lang="en-US" sz="1400" b="0" dirty="0">
              <a:latin typeface="Times New Roman" panose="02020603050405020304" pitchFamily="18" charset="0"/>
              <a:cs typeface="Times New Roman" panose="02020603050405020304" pitchFamily="18" charset="0"/>
            </a:endParaRPr>
          </a:p>
          <a:p>
            <a:pPr algn="ctr"/>
            <a:r>
              <a:rPr lang="pt-PT" sz="1400" dirty="0">
                <a:hlinkClick r:id="rId3"/>
              </a:rPr>
              <a:t>https://www.youtube.com/watch?v=86fURTDpYe0</a:t>
            </a:r>
            <a:endParaRPr lang="pt-PT" sz="1400" dirty="0"/>
          </a:p>
          <a:p>
            <a:pPr algn="ctr"/>
            <a:endParaRPr lang="en-US" sz="1400" b="0" dirty="0">
              <a:latin typeface="Times New Roman" panose="02020603050405020304" pitchFamily="18" charset="0"/>
              <a:cs typeface="Times New Roman" panose="02020603050405020304" pitchFamily="18" charset="0"/>
            </a:endParaRPr>
          </a:p>
        </p:txBody>
      </p:sp>
      <p:sp>
        <p:nvSpPr>
          <p:cNvPr id="9" name="Marcador de Posição do Número do Diapositivo 8"/>
          <p:cNvSpPr>
            <a:spLocks noGrp="1"/>
          </p:cNvSpPr>
          <p:nvPr>
            <p:ph type="sldNum" sz="quarter" idx="12"/>
          </p:nvPr>
        </p:nvSpPr>
        <p:spPr/>
        <p:txBody>
          <a:bodyPr/>
          <a:lstStyle/>
          <a:p>
            <a:fld id="{A3400078-8ADE-4C44-82C3-199B546B428B}" type="slidenum">
              <a:rPr lang="de-DE" smtClean="0"/>
              <a:t>4</a:t>
            </a:fld>
            <a:endParaRPr lang="de-DE"/>
          </a:p>
        </p:txBody>
      </p:sp>
      <p:sp>
        <p:nvSpPr>
          <p:cNvPr id="2" name="Rectângulo 1"/>
          <p:cNvSpPr/>
          <p:nvPr/>
        </p:nvSpPr>
        <p:spPr>
          <a:xfrm>
            <a:off x="467544" y="2067694"/>
            <a:ext cx="8280920" cy="3000821"/>
          </a:xfrm>
          <a:prstGeom prst="rect">
            <a:avLst/>
          </a:prstGeom>
        </p:spPr>
        <p:txBody>
          <a:bodyPr wrap="square">
            <a:spAutoFit/>
          </a:bodyPr>
          <a:lstStyle/>
          <a:p>
            <a:pPr>
              <a:lnSpc>
                <a:spcPct val="150000"/>
              </a:lnSpc>
            </a:pPr>
            <a:r>
              <a:rPr lang="en-GB" sz="1400" dirty="0">
                <a:latin typeface="Times New Roman" panose="02020603050405020304" pitchFamily="18" charset="0"/>
                <a:cs typeface="Times New Roman" panose="02020603050405020304" pitchFamily="18" charset="0"/>
              </a:rPr>
              <a:t>   The song “</a:t>
            </a:r>
            <a:r>
              <a:rPr lang="en-GB" sz="1400" dirty="0" err="1">
                <a:latin typeface="Times New Roman" panose="02020603050405020304" pitchFamily="18" charset="0"/>
                <a:cs typeface="Times New Roman" panose="02020603050405020304" pitchFamily="18" charset="0"/>
              </a:rPr>
              <a:t>Às</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vezes</a:t>
            </a:r>
            <a:r>
              <a:rPr lang="en-GB" sz="1400" dirty="0">
                <a:latin typeface="Times New Roman" panose="02020603050405020304" pitchFamily="18" charset="0"/>
                <a:cs typeface="Times New Roman" panose="02020603050405020304" pitchFamily="18" charset="0"/>
              </a:rPr>
              <a:t>”, from the Portuguese band DAMA was chosen because students like listening to it  in complete silence, just with their earphones on. </a:t>
            </a:r>
          </a:p>
          <a:p>
            <a:pPr>
              <a:lnSpc>
                <a:spcPct val="150000"/>
              </a:lnSpc>
            </a:pPr>
            <a:r>
              <a:rPr lang="en-GB" sz="1400" dirty="0">
                <a:latin typeface="Times New Roman" panose="02020603050405020304" pitchFamily="18" charset="0"/>
                <a:cs typeface="Times New Roman" panose="02020603050405020304" pitchFamily="18" charset="0"/>
              </a:rPr>
              <a:t>  The music is peaceful and gives us good vibes, even though it speaks of different points of view between a man and a woman. They seem to look at things with different perspectives. </a:t>
            </a:r>
          </a:p>
          <a:p>
            <a:pPr>
              <a:lnSpc>
                <a:spcPct val="150000"/>
              </a:lnSpc>
            </a:pPr>
            <a:r>
              <a:rPr lang="en-GB" sz="1400" dirty="0">
                <a:latin typeface="Times New Roman" panose="02020603050405020304" pitchFamily="18" charset="0"/>
                <a:cs typeface="Times New Roman" panose="02020603050405020304" pitchFamily="18" charset="0"/>
              </a:rPr>
              <a:t>  Another reason students like the song is that, when they hear it, it makes them want to enjoy the present moment, pay attention to the details of the small things… </a:t>
            </a:r>
          </a:p>
          <a:p>
            <a:pPr>
              <a:lnSpc>
                <a:spcPct val="150000"/>
              </a:lnSpc>
            </a:pPr>
            <a:r>
              <a:rPr lang="en-GB" sz="1400" dirty="0">
                <a:latin typeface="Times New Roman" panose="02020603050405020304" pitchFamily="18" charset="0"/>
                <a:cs typeface="Times New Roman" panose="02020603050405020304" pitchFamily="18" charset="0"/>
              </a:rPr>
              <a:t>  This is most of the students’ opinion, but if someone else listens to the same song, they may have a different opinion. </a:t>
            </a:r>
          </a:p>
          <a:p>
            <a:pPr>
              <a:lnSpc>
                <a:spcPct val="150000"/>
              </a:lnSpc>
            </a:pPr>
            <a:r>
              <a:rPr lang="en-GB" sz="1400" dirty="0">
                <a:latin typeface="Times New Roman" panose="02020603050405020304" pitchFamily="18" charset="0"/>
                <a:cs typeface="Times New Roman" panose="02020603050405020304" pitchFamily="18" charset="0"/>
              </a:rPr>
              <a:t>  And that is the power of music!</a:t>
            </a:r>
          </a:p>
        </p:txBody>
      </p:sp>
      <p:pic>
        <p:nvPicPr>
          <p:cNvPr id="8" name="Picture 2" descr="Resultado de imagem para dama as vez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1022337"/>
            <a:ext cx="1691680" cy="95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183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music i listen"/>
          <p:cNvPicPr>
            <a:picLocks noChangeAspect="1" noChangeArrowheads="1"/>
          </p:cNvPicPr>
          <p:nvPr/>
        </p:nvPicPr>
        <p:blipFill rotWithShape="1">
          <a:blip r:embed="rId2">
            <a:extLst>
              <a:ext uri="{28A0092B-C50C-407E-A947-70E740481C1C}">
                <a14:useLocalDpi xmlns:a14="http://schemas.microsoft.com/office/drawing/2010/main" val="0"/>
              </a:ext>
            </a:extLst>
          </a:blip>
          <a:srcRect t="20177" b="9745"/>
          <a:stretch/>
        </p:blipFill>
        <p:spPr bwMode="auto">
          <a:xfrm>
            <a:off x="0" y="-20537"/>
            <a:ext cx="9144000" cy="864096"/>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Posição do Número do Diapositivo 7"/>
          <p:cNvSpPr>
            <a:spLocks noGrp="1"/>
          </p:cNvSpPr>
          <p:nvPr>
            <p:ph type="sldNum" sz="quarter" idx="12"/>
          </p:nvPr>
        </p:nvSpPr>
        <p:spPr/>
        <p:txBody>
          <a:bodyPr/>
          <a:lstStyle/>
          <a:p>
            <a:fld id="{A3400078-8ADE-4C44-82C3-199B546B428B}" type="slidenum">
              <a:rPr lang="de-DE" smtClean="0"/>
              <a:t>5</a:t>
            </a:fld>
            <a:endParaRPr lang="de-DE"/>
          </a:p>
        </p:txBody>
      </p:sp>
      <p:pic>
        <p:nvPicPr>
          <p:cNvPr id="10" name="Picture 2" descr="Resultado de imagem para tal como s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555526"/>
            <a:ext cx="1547664" cy="870561"/>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323528" y="1427567"/>
            <a:ext cx="8640960" cy="3785652"/>
          </a:xfrm>
          <a:prstGeom prst="rect">
            <a:avLst/>
          </a:prstGeom>
        </p:spPr>
        <p:txBody>
          <a:bodyPr wrap="square">
            <a:spAutoFit/>
          </a:bodyPr>
          <a:lstStyle/>
          <a:p>
            <a:pPr>
              <a:lnSpc>
                <a:spcPct val="150000"/>
              </a:lnSpc>
            </a:pP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The</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music</a:t>
            </a:r>
            <a:r>
              <a:rPr lang="pt-PT" sz="1400" dirty="0">
                <a:latin typeface="Times New Roman" panose="02020603050405020304" pitchFamily="18" charset="0"/>
                <a:cs typeface="Times New Roman" panose="02020603050405020304" pitchFamily="18" charset="0"/>
              </a:rPr>
              <a:t> “Tal como sou”, </a:t>
            </a:r>
            <a:r>
              <a:rPr lang="pt-PT" sz="1400" dirty="0" err="1">
                <a:latin typeface="Times New Roman" panose="02020603050405020304" pitchFamily="18" charset="0"/>
                <a:cs typeface="Times New Roman" panose="02020603050405020304" pitchFamily="18" charset="0"/>
              </a:rPr>
              <a:t>that</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means</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The</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way</a:t>
            </a:r>
            <a:r>
              <a:rPr lang="pt-PT" sz="1400" dirty="0">
                <a:latin typeface="Times New Roman" panose="02020603050405020304" pitchFamily="18" charset="0"/>
                <a:cs typeface="Times New Roman" panose="02020603050405020304" pitchFamily="18" charset="0"/>
              </a:rPr>
              <a:t> I </a:t>
            </a:r>
            <a:r>
              <a:rPr lang="pt-PT" sz="1400" dirty="0" err="1">
                <a:latin typeface="Times New Roman" panose="02020603050405020304" pitchFamily="18" charset="0"/>
                <a:cs typeface="Times New Roman" panose="02020603050405020304" pitchFamily="18" charset="0"/>
              </a:rPr>
              <a:t>am</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is</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about</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something</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important</a:t>
            </a:r>
            <a:r>
              <a:rPr lang="pt-PT" sz="1400" dirty="0">
                <a:latin typeface="Times New Roman" panose="02020603050405020304" pitchFamily="18" charset="0"/>
                <a:cs typeface="Times New Roman" panose="02020603050405020304" pitchFamily="18" charset="0"/>
              </a:rPr>
              <a:t> in a </a:t>
            </a:r>
            <a:r>
              <a:rPr lang="pt-PT" sz="1400" dirty="0" err="1">
                <a:latin typeface="Times New Roman" panose="02020603050405020304" pitchFamily="18" charset="0"/>
                <a:cs typeface="Times New Roman" panose="02020603050405020304" pitchFamily="18" charset="0"/>
              </a:rPr>
              <a:t>relationship</a:t>
            </a:r>
            <a:r>
              <a:rPr lang="pt-PT" sz="1400" dirty="0">
                <a:latin typeface="Times New Roman" panose="02020603050405020304" pitchFamily="18" charset="0"/>
                <a:cs typeface="Times New Roman" panose="02020603050405020304" pitchFamily="18" charset="0"/>
              </a:rPr>
              <a:t>: to </a:t>
            </a:r>
            <a:r>
              <a:rPr lang="pt-PT" sz="1400" dirty="0" err="1">
                <a:latin typeface="Times New Roman" panose="02020603050405020304" pitchFamily="18" charset="0"/>
                <a:cs typeface="Times New Roman" panose="02020603050405020304" pitchFamily="18" charset="0"/>
              </a:rPr>
              <a:t>love</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someone</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you</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have</a:t>
            </a:r>
            <a:r>
              <a:rPr lang="pt-PT" sz="1400" dirty="0">
                <a:latin typeface="Times New Roman" panose="02020603050405020304" pitchFamily="18" charset="0"/>
                <a:cs typeface="Times New Roman" panose="02020603050405020304" pitchFamily="18" charset="0"/>
              </a:rPr>
              <a:t> to </a:t>
            </a:r>
            <a:r>
              <a:rPr lang="pt-PT" sz="1400" dirty="0" err="1">
                <a:latin typeface="Times New Roman" panose="02020603050405020304" pitchFamily="18" charset="0"/>
                <a:cs typeface="Times New Roman" panose="02020603050405020304" pitchFamily="18" charset="0"/>
              </a:rPr>
              <a:t>accept</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them</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the</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way</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they</a:t>
            </a:r>
            <a:r>
              <a:rPr lang="pt-PT" sz="1400" dirty="0">
                <a:latin typeface="Times New Roman" panose="02020603050405020304" pitchFamily="18" charset="0"/>
                <a:cs typeface="Times New Roman" panose="02020603050405020304" pitchFamily="18" charset="0"/>
              </a:rPr>
              <a:t> are, </a:t>
            </a:r>
            <a:r>
              <a:rPr lang="pt-PT" sz="1400" dirty="0" err="1">
                <a:latin typeface="Times New Roman" panose="02020603050405020304" pitchFamily="18" charset="0"/>
                <a:cs typeface="Times New Roman" panose="02020603050405020304" pitchFamily="18" charset="0"/>
              </a:rPr>
              <a:t>with</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the</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good</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things</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but</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also</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with</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the</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imperfections</a:t>
            </a:r>
            <a:r>
              <a:rPr lang="pt-PT" sz="1400" dirty="0">
                <a:latin typeface="Times New Roman" panose="02020603050405020304" pitchFamily="18" charset="0"/>
                <a:cs typeface="Times New Roman" panose="02020603050405020304" pitchFamily="18" charset="0"/>
              </a:rPr>
              <a:t>! </a:t>
            </a:r>
          </a:p>
          <a:p>
            <a:pPr>
              <a:lnSpc>
                <a:spcPct val="150000"/>
              </a:lnSpc>
            </a:pPr>
            <a:r>
              <a:rPr lang="en-US" sz="1400" dirty="0">
                <a:latin typeface="Times New Roman" panose="02020603050405020304" pitchFamily="18" charset="0"/>
                <a:cs typeface="Times New Roman" panose="02020603050405020304" pitchFamily="18" charset="0"/>
              </a:rPr>
              <a:t>   It speaks of someone who is in love, who wants to be with his beloved and share his world, even in complicated stages of her life. </a:t>
            </a:r>
          </a:p>
          <a:p>
            <a:pPr>
              <a:lnSpc>
                <a:spcPct val="150000"/>
              </a:lnSpc>
            </a:pPr>
            <a:endParaRPr lang="en-US" sz="500" dirty="0">
              <a:latin typeface="Times New Roman" panose="02020603050405020304" pitchFamily="18" charset="0"/>
              <a:cs typeface="Times New Roman" panose="02020603050405020304" pitchFamily="18" charset="0"/>
            </a:endParaRPr>
          </a:p>
          <a:p>
            <a:pPr>
              <a:lnSpc>
                <a:spcPct val="150000"/>
              </a:lnSpc>
            </a:pPr>
            <a:r>
              <a:rPr lang="en-US" sz="1400" dirty="0">
                <a:latin typeface="Times New Roman" panose="02020603050405020304" pitchFamily="18" charset="0"/>
                <a:cs typeface="Times New Roman" panose="02020603050405020304" pitchFamily="18" charset="0"/>
              </a:rPr>
              <a:t>You can see the veracity of the feelings and the certainty of what you want: </a:t>
            </a:r>
          </a:p>
          <a:p>
            <a:pPr>
              <a:lnSpc>
                <a:spcPct val="150000"/>
              </a:lnSpc>
            </a:pPr>
            <a:r>
              <a:rPr lang="en-US" sz="1400" dirty="0">
                <a:latin typeface="Times New Roman" panose="02020603050405020304" pitchFamily="18" charset="0"/>
                <a:cs typeface="Times New Roman" panose="02020603050405020304" pitchFamily="18" charset="0"/>
              </a:rPr>
              <a:t>"If your world falls</a:t>
            </a:r>
          </a:p>
          <a:p>
            <a:pPr>
              <a:lnSpc>
                <a:spcPct val="150000"/>
              </a:lnSpc>
            </a:pPr>
            <a:r>
              <a:rPr lang="en-US" sz="1400" dirty="0">
                <a:latin typeface="Times New Roman" panose="02020603050405020304" pitchFamily="18" charset="0"/>
                <a:cs typeface="Times New Roman" panose="02020603050405020304" pitchFamily="18" charset="0"/>
              </a:rPr>
              <a:t>I leave mine for you</a:t>
            </a:r>
          </a:p>
          <a:p>
            <a:pPr>
              <a:lnSpc>
                <a:spcPct val="150000"/>
              </a:lnSpc>
            </a:pPr>
            <a:r>
              <a:rPr lang="en-US" sz="1400" dirty="0">
                <a:latin typeface="Times New Roman" panose="02020603050405020304" pitchFamily="18" charset="0"/>
                <a:cs typeface="Times New Roman" panose="02020603050405020304" pitchFamily="18" charset="0"/>
              </a:rPr>
              <a:t>I promise to listen to your fears “</a:t>
            </a:r>
          </a:p>
          <a:p>
            <a:pPr>
              <a:lnSpc>
                <a:spcPct val="150000"/>
              </a:lnSpc>
            </a:pPr>
            <a:endParaRPr lang="en-US" sz="900" dirty="0">
              <a:latin typeface="Times New Roman" panose="02020603050405020304" pitchFamily="18" charset="0"/>
              <a:cs typeface="Times New Roman" panose="02020603050405020304" pitchFamily="18" charset="0"/>
            </a:endParaRPr>
          </a:p>
          <a:p>
            <a:pPr>
              <a:lnSpc>
                <a:spcPct val="150000"/>
              </a:lnSpc>
            </a:pPr>
            <a:r>
              <a:rPr lang="en-US" sz="1400" dirty="0">
                <a:latin typeface="Times New Roman" panose="02020603050405020304" pitchFamily="18" charset="0"/>
                <a:cs typeface="Times New Roman" panose="02020603050405020304" pitchFamily="18" charset="0"/>
              </a:rPr>
              <a:t>The strong loving feeling is also perceived:</a:t>
            </a:r>
          </a:p>
          <a:p>
            <a:pPr>
              <a:lnSpc>
                <a:spcPct val="150000"/>
              </a:lnSpc>
            </a:pPr>
            <a:r>
              <a:rPr lang="en-US" sz="1400" dirty="0">
                <a:latin typeface="Times New Roman" panose="02020603050405020304" pitchFamily="18" charset="0"/>
                <a:cs typeface="Times New Roman" panose="02020603050405020304" pitchFamily="18" charset="0"/>
              </a:rPr>
              <a:t>"And I will keep memories and secrets“</a:t>
            </a:r>
          </a:p>
        </p:txBody>
      </p:sp>
      <p:sp>
        <p:nvSpPr>
          <p:cNvPr id="9" name="Título 1"/>
          <p:cNvSpPr txBox="1">
            <a:spLocks/>
          </p:cNvSpPr>
          <p:nvPr/>
        </p:nvSpPr>
        <p:spPr>
          <a:xfrm>
            <a:off x="467544" y="915566"/>
            <a:ext cx="6588732" cy="510778"/>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pt-PT" sz="1300" dirty="0">
                <a:latin typeface="Times New Roman" panose="02020603050405020304" pitchFamily="18" charset="0"/>
                <a:cs typeface="Times New Roman" panose="02020603050405020304" pitchFamily="18" charset="0"/>
              </a:rPr>
              <a:t>Fernando Daniel – Tal como sou </a:t>
            </a:r>
            <a:r>
              <a:rPr lang="pt-PT" sz="1300" dirty="0">
                <a:latin typeface="Times New Roman" panose="02020603050405020304" pitchFamily="18" charset="0"/>
                <a:cs typeface="Times New Roman" panose="02020603050405020304" pitchFamily="18" charset="0"/>
                <a:hlinkClick r:id="rId4"/>
              </a:rPr>
              <a:t>https://www.youtube.com/watch?v=ODcc5Xsl_5w</a:t>
            </a:r>
            <a:endParaRPr lang="de-DE"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941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music i listen"/>
          <p:cNvPicPr>
            <a:picLocks noChangeAspect="1" noChangeArrowheads="1"/>
          </p:cNvPicPr>
          <p:nvPr/>
        </p:nvPicPr>
        <p:blipFill rotWithShape="1">
          <a:blip r:embed="rId2">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1032579"/>
            <a:ext cx="1800200" cy="675075"/>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85800" y="751725"/>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sp>
        <p:nvSpPr>
          <p:cNvPr id="7" name="Título 1"/>
          <p:cNvSpPr txBox="1">
            <a:spLocks/>
          </p:cNvSpPr>
          <p:nvPr/>
        </p:nvSpPr>
        <p:spPr>
          <a:xfrm>
            <a:off x="251520" y="1411693"/>
            <a:ext cx="8640960" cy="3536321"/>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sz="1400" b="0" dirty="0" err="1">
                <a:latin typeface="Times New Roman" panose="02020603050405020304" pitchFamily="18" charset="0"/>
                <a:cs typeface="Times New Roman" panose="02020603050405020304" pitchFamily="18" charset="0"/>
              </a:rPr>
              <a:t>Diogo</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Picarra</a:t>
            </a:r>
            <a:r>
              <a:rPr lang="en-US" sz="1400" b="0" dirty="0">
                <a:latin typeface="Times New Roman" panose="02020603050405020304" pitchFamily="18" charset="0"/>
                <a:cs typeface="Times New Roman" panose="02020603050405020304" pitchFamily="18" charset="0"/>
              </a:rPr>
              <a:t>,</a:t>
            </a:r>
            <a:r>
              <a:rPr lang="de-DE" sz="1400" dirty="0">
                <a:latin typeface="Times New Roman" panose="02020603050405020304" pitchFamily="18" charset="0"/>
                <a:cs typeface="Times New Roman" panose="02020603050405020304" pitchFamily="18" charset="0"/>
              </a:rPr>
              <a:t> </a:t>
            </a:r>
            <a:r>
              <a:rPr lang="en-US" sz="1400" dirty="0" err="1">
                <a:latin typeface="Times New Roman" pitchFamily="18" charset="0"/>
                <a:cs typeface="Times New Roman" pitchFamily="18" charset="0"/>
              </a:rPr>
              <a:t>Tu</a:t>
            </a:r>
            <a:r>
              <a:rPr lang="en-US" sz="1400" dirty="0">
                <a:latin typeface="Times New Roman" pitchFamily="18" charset="0"/>
                <a:cs typeface="Times New Roman" pitchFamily="18" charset="0"/>
              </a:rPr>
              <a:t> e </a:t>
            </a:r>
            <a:r>
              <a:rPr lang="en-US" sz="1400" dirty="0" err="1">
                <a:latin typeface="Times New Roman" pitchFamily="18" charset="0"/>
                <a:cs typeface="Times New Roman" pitchFamily="18" charset="0"/>
              </a:rPr>
              <a:t>eu</a:t>
            </a:r>
            <a:endParaRPr lang="en-US" sz="1400" b="0" dirty="0">
              <a:latin typeface="Times New Roman" pitchFamily="18" charset="0"/>
              <a:cs typeface="Times New Roman" pitchFamily="18" charset="0"/>
            </a:endParaRPr>
          </a:p>
          <a:p>
            <a:pPr algn="ctr"/>
            <a:endParaRPr lang="de-DE" sz="900" dirty="0">
              <a:latin typeface="Times New Roman" panose="02020603050405020304" pitchFamily="18" charset="0"/>
              <a:cs typeface="Times New Roman" panose="02020603050405020304" pitchFamily="18" charset="0"/>
            </a:endParaRPr>
          </a:p>
          <a:p>
            <a:pPr algn="ctr"/>
            <a:r>
              <a:rPr lang="pt-PT" sz="1100" dirty="0">
                <a:latin typeface="Times New Roman" pitchFamily="18" charset="0"/>
                <a:cs typeface="Times New Roman" pitchFamily="18" charset="0"/>
                <a:hlinkClick r:id="rId4"/>
              </a:rPr>
              <a:t>https://www.youtube.com/watch?v=Qu9Je7sbpxk</a:t>
            </a:r>
            <a:endParaRPr lang="de-DE" sz="1100" dirty="0">
              <a:latin typeface="Times New Roman" pitchFamily="18" charset="0"/>
              <a:cs typeface="Times New Roman" pitchFamily="18" charset="0"/>
            </a:endParaRPr>
          </a:p>
          <a:p>
            <a:pPr algn="ctr"/>
            <a:endParaRPr lang="pt-PT" sz="700" dirty="0">
              <a:latin typeface="Times New Roman" pitchFamily="18" charset="0"/>
              <a:cs typeface="Times New Roman" pitchFamily="18" charset="0"/>
            </a:endParaRPr>
          </a:p>
          <a:p>
            <a:pPr algn="ctr"/>
            <a:endParaRPr lang="en-US" sz="200" b="0" dirty="0">
              <a:latin typeface="Times New Roman" panose="02020603050405020304" pitchFamily="18" charset="0"/>
              <a:cs typeface="Times New Roman" panose="02020603050405020304" pitchFamily="18" charset="0"/>
            </a:endParaRPr>
          </a:p>
          <a:p>
            <a:pPr>
              <a:lnSpc>
                <a:spcPct val="134000"/>
              </a:lnSpc>
              <a:spcBef>
                <a:spcPts val="110"/>
              </a:spcBef>
              <a:spcAft>
                <a:spcPts val="110"/>
              </a:spcAft>
            </a:pPr>
            <a:r>
              <a:rPr lang="en-US" sz="1400" b="0" cap="none" dirty="0">
                <a:latin typeface="Times New Roman" panose="02020603050405020304" pitchFamily="18" charset="0"/>
                <a:cs typeface="Times New Roman" panose="02020603050405020304" pitchFamily="18" charset="0"/>
              </a:rPr>
              <a:t>One of the most voted song was: </a:t>
            </a:r>
            <a:r>
              <a:rPr lang="en-US" sz="1400" b="0" cap="none" dirty="0" err="1">
                <a:latin typeface="Times New Roman" panose="02020603050405020304" pitchFamily="18" charset="0"/>
                <a:cs typeface="Times New Roman" panose="02020603050405020304" pitchFamily="18" charset="0"/>
              </a:rPr>
              <a:t>Tu</a:t>
            </a:r>
            <a:r>
              <a:rPr lang="en-US" sz="1400" b="0" cap="none" dirty="0">
                <a:latin typeface="Times New Roman" panose="02020603050405020304" pitchFamily="18" charset="0"/>
                <a:cs typeface="Times New Roman" panose="02020603050405020304" pitchFamily="18" charset="0"/>
              </a:rPr>
              <a:t> e </a:t>
            </a:r>
            <a:r>
              <a:rPr lang="en-US" sz="1400" b="0" cap="none" dirty="0" err="1">
                <a:latin typeface="Times New Roman" panose="02020603050405020304" pitchFamily="18" charset="0"/>
                <a:cs typeface="Times New Roman" panose="02020603050405020304" pitchFamily="18" charset="0"/>
              </a:rPr>
              <a:t>eu</a:t>
            </a:r>
            <a:r>
              <a:rPr lang="en-US" sz="1400" b="0" cap="none" dirty="0">
                <a:latin typeface="Times New Roman" panose="02020603050405020304" pitchFamily="18" charset="0"/>
                <a:cs typeface="Times New Roman" panose="02020603050405020304" pitchFamily="18" charset="0"/>
              </a:rPr>
              <a:t> (You an I). It is sung by </a:t>
            </a:r>
            <a:r>
              <a:rPr lang="en-US" sz="1400" b="0" cap="none" dirty="0" err="1">
                <a:latin typeface="Times New Roman" panose="02020603050405020304" pitchFamily="18" charset="0"/>
                <a:cs typeface="Times New Roman" panose="02020603050405020304" pitchFamily="18" charset="0"/>
              </a:rPr>
              <a:t>Diogo</a:t>
            </a:r>
            <a:r>
              <a:rPr lang="en-US" sz="1400" b="0" cap="none" dirty="0">
                <a:latin typeface="Times New Roman" panose="02020603050405020304" pitchFamily="18" charset="0"/>
                <a:cs typeface="Times New Roman" panose="02020603050405020304" pitchFamily="18" charset="0"/>
              </a:rPr>
              <a:t> </a:t>
            </a:r>
            <a:r>
              <a:rPr lang="en-US" sz="1400" b="0" cap="none" dirty="0" err="1">
                <a:latin typeface="Times New Roman" panose="02020603050405020304" pitchFamily="18" charset="0"/>
                <a:cs typeface="Times New Roman" panose="02020603050405020304" pitchFamily="18" charset="0"/>
              </a:rPr>
              <a:t>Piçarra</a:t>
            </a:r>
            <a:r>
              <a:rPr lang="en-US" sz="1400" b="0" cap="none" dirty="0">
                <a:latin typeface="Times New Roman" panose="02020603050405020304" pitchFamily="18" charset="0"/>
                <a:cs typeface="Times New Roman" panose="02020603050405020304" pitchFamily="18" charset="0"/>
              </a:rPr>
              <a:t>. This vote was maybe because of his beautiful voice and because of the way he sings it. He sings with love and a lot of passion in his voice.  He won a talent show on a television channel, Idols, in 2012. </a:t>
            </a:r>
          </a:p>
          <a:p>
            <a:pPr>
              <a:lnSpc>
                <a:spcPct val="134000"/>
              </a:lnSpc>
              <a:spcBef>
                <a:spcPts val="110"/>
              </a:spcBef>
              <a:spcAft>
                <a:spcPts val="110"/>
              </a:spcAft>
            </a:pPr>
            <a:r>
              <a:rPr lang="en-US" sz="1400" b="0" cap="none" dirty="0">
                <a:latin typeface="Times New Roman" panose="02020603050405020304" pitchFamily="18" charset="0"/>
                <a:cs typeface="Times New Roman" panose="02020603050405020304" pitchFamily="18" charset="0"/>
              </a:rPr>
              <a:t>The song “</a:t>
            </a:r>
            <a:r>
              <a:rPr lang="en-US" sz="1400" b="0" cap="none" dirty="0" err="1">
                <a:latin typeface="Times New Roman" panose="02020603050405020304" pitchFamily="18" charset="0"/>
                <a:cs typeface="Times New Roman" panose="02020603050405020304" pitchFamily="18" charset="0"/>
              </a:rPr>
              <a:t>Tu</a:t>
            </a:r>
            <a:r>
              <a:rPr lang="en-US" sz="1400" b="0" cap="none" dirty="0">
                <a:latin typeface="Times New Roman" panose="02020603050405020304" pitchFamily="18" charset="0"/>
                <a:cs typeface="Times New Roman" panose="02020603050405020304" pitchFamily="18" charset="0"/>
              </a:rPr>
              <a:t> e </a:t>
            </a:r>
            <a:r>
              <a:rPr lang="en-US" sz="1400" b="0" cap="none" dirty="0" err="1">
                <a:latin typeface="Times New Roman" panose="02020603050405020304" pitchFamily="18" charset="0"/>
                <a:cs typeface="Times New Roman" panose="02020603050405020304" pitchFamily="18" charset="0"/>
              </a:rPr>
              <a:t>Eu</a:t>
            </a:r>
            <a:r>
              <a:rPr lang="en-US" sz="1400" b="0" cap="none" dirty="0">
                <a:latin typeface="Times New Roman" panose="02020603050405020304" pitchFamily="18" charset="0"/>
                <a:cs typeface="Times New Roman" panose="02020603050405020304" pitchFamily="18" charset="0"/>
              </a:rPr>
              <a:t>” was released on his debut album, entitled “Mirror”, in 2019. He considers that almost the entire album is dedicated to his girlfriend. He considers she was the starting point for everything, not only for this album but also for his career, because it gave him immense strength to start and took away his fears.</a:t>
            </a:r>
          </a:p>
          <a:p>
            <a:pPr>
              <a:lnSpc>
                <a:spcPct val="134000"/>
              </a:lnSpc>
              <a:spcBef>
                <a:spcPts val="110"/>
              </a:spcBef>
              <a:spcAft>
                <a:spcPts val="110"/>
              </a:spcAft>
            </a:pPr>
            <a:r>
              <a:rPr lang="pt-PT" sz="1400" b="0" cap="none" dirty="0" err="1">
                <a:latin typeface="Times New Roman" panose="02020603050405020304" pitchFamily="18" charset="0"/>
                <a:cs typeface="Times New Roman" panose="02020603050405020304" pitchFamily="18" charset="0"/>
              </a:rPr>
              <a:t>The</a:t>
            </a:r>
            <a:r>
              <a:rPr lang="pt-PT" sz="1400" b="0" cap="none" dirty="0">
                <a:latin typeface="Times New Roman" panose="02020603050405020304" pitchFamily="18" charset="0"/>
                <a:cs typeface="Times New Roman" panose="02020603050405020304" pitchFamily="18" charset="0"/>
              </a:rPr>
              <a:t> </a:t>
            </a:r>
            <a:r>
              <a:rPr lang="pt-PT" sz="1400" b="0" cap="none" dirty="0" err="1">
                <a:latin typeface="Times New Roman" panose="02020603050405020304" pitchFamily="18" charset="0"/>
                <a:cs typeface="Times New Roman" panose="02020603050405020304" pitchFamily="18" charset="0"/>
              </a:rPr>
              <a:t>music</a:t>
            </a:r>
            <a:r>
              <a:rPr lang="pt-PT" sz="1400" b="0" cap="none" dirty="0">
                <a:latin typeface="Times New Roman" panose="02020603050405020304" pitchFamily="18" charset="0"/>
                <a:cs typeface="Times New Roman" panose="02020603050405020304" pitchFamily="18" charset="0"/>
              </a:rPr>
              <a:t> </a:t>
            </a:r>
            <a:r>
              <a:rPr lang="en-US" sz="1400" b="0" cap="none" dirty="0" err="1">
                <a:latin typeface="Times New Roman" panose="02020603050405020304" pitchFamily="18" charset="0"/>
                <a:cs typeface="Times New Roman" panose="02020603050405020304" pitchFamily="18" charset="0"/>
              </a:rPr>
              <a:t>Tu</a:t>
            </a:r>
            <a:r>
              <a:rPr lang="en-US" sz="1400" b="0" cap="none" dirty="0">
                <a:latin typeface="Times New Roman" panose="02020603050405020304" pitchFamily="18" charset="0"/>
                <a:cs typeface="Times New Roman" panose="02020603050405020304" pitchFamily="18" charset="0"/>
              </a:rPr>
              <a:t> e </a:t>
            </a:r>
            <a:r>
              <a:rPr lang="en-US" sz="1400" b="0" cap="none" dirty="0" err="1">
                <a:latin typeface="Times New Roman" panose="02020603050405020304" pitchFamily="18" charset="0"/>
                <a:cs typeface="Times New Roman" panose="02020603050405020304" pitchFamily="18" charset="0"/>
              </a:rPr>
              <a:t>Eu</a:t>
            </a:r>
            <a:r>
              <a:rPr lang="en-US" sz="1400" b="0" cap="none" dirty="0">
                <a:latin typeface="Times New Roman" panose="02020603050405020304" pitchFamily="18" charset="0"/>
                <a:cs typeface="Times New Roman" panose="02020603050405020304" pitchFamily="18" charset="0"/>
              </a:rPr>
              <a:t> (You an I)</a:t>
            </a:r>
            <a:r>
              <a:rPr lang="pt-PT" sz="1400" b="0" cap="none" dirty="0">
                <a:latin typeface="Times New Roman" panose="02020603050405020304" pitchFamily="18" charset="0"/>
                <a:cs typeface="Times New Roman" panose="02020603050405020304" pitchFamily="18" charset="0"/>
              </a:rPr>
              <a:t> </a:t>
            </a:r>
            <a:r>
              <a:rPr lang="pt-PT" sz="1400" b="0" cap="none" dirty="0" err="1">
                <a:latin typeface="Times New Roman" panose="02020603050405020304" pitchFamily="18" charset="0"/>
                <a:cs typeface="Times New Roman" panose="02020603050405020304" pitchFamily="18" charset="0"/>
              </a:rPr>
              <a:t>speaks</a:t>
            </a:r>
            <a:r>
              <a:rPr lang="pt-PT" sz="1400" b="0" cap="none" dirty="0">
                <a:latin typeface="Times New Roman" panose="02020603050405020304" pitchFamily="18" charset="0"/>
                <a:cs typeface="Times New Roman" panose="02020603050405020304" pitchFamily="18" charset="0"/>
              </a:rPr>
              <a:t> </a:t>
            </a:r>
            <a:r>
              <a:rPr lang="pt-PT" sz="1400" b="0" cap="none" dirty="0" err="1">
                <a:latin typeface="Times New Roman" panose="02020603050405020304" pitchFamily="18" charset="0"/>
                <a:cs typeface="Times New Roman" panose="02020603050405020304" pitchFamily="18" charset="0"/>
              </a:rPr>
              <a:t>about</a:t>
            </a:r>
            <a:r>
              <a:rPr lang="pt-PT" sz="1400" b="0" cap="none" dirty="0">
                <a:latin typeface="Times New Roman" panose="02020603050405020304" pitchFamily="18" charset="0"/>
                <a:cs typeface="Times New Roman" panose="02020603050405020304" pitchFamily="18" charset="0"/>
              </a:rPr>
              <a:t> </a:t>
            </a:r>
            <a:r>
              <a:rPr lang="pt-PT" sz="1400" b="0" cap="none" dirty="0" err="1">
                <a:latin typeface="Times New Roman" panose="02020603050405020304" pitchFamily="18" charset="0"/>
                <a:cs typeface="Times New Roman" panose="02020603050405020304" pitchFamily="18" charset="0"/>
              </a:rPr>
              <a:t>the</a:t>
            </a:r>
            <a:r>
              <a:rPr lang="pt-PT" sz="1400" b="0" cap="none" dirty="0">
                <a:latin typeface="Times New Roman" panose="02020603050405020304" pitchFamily="18" charset="0"/>
                <a:cs typeface="Times New Roman" panose="02020603050405020304" pitchFamily="18" charset="0"/>
              </a:rPr>
              <a:t> </a:t>
            </a:r>
            <a:r>
              <a:rPr lang="pt-PT" sz="1400" b="0" cap="none" dirty="0" err="1">
                <a:latin typeface="Times New Roman" panose="02020603050405020304" pitchFamily="18" charset="0"/>
                <a:cs typeface="Times New Roman" panose="02020603050405020304" pitchFamily="18" charset="0"/>
              </a:rPr>
              <a:t>love</a:t>
            </a:r>
            <a:r>
              <a:rPr lang="pt-PT" sz="1400" b="0" cap="none" dirty="0">
                <a:latin typeface="Times New Roman" panose="02020603050405020304" pitchFamily="18" charset="0"/>
                <a:cs typeface="Times New Roman" panose="02020603050405020304" pitchFamily="18" charset="0"/>
              </a:rPr>
              <a:t> </a:t>
            </a:r>
            <a:r>
              <a:rPr lang="en-US" sz="1400" b="0" cap="none" dirty="0">
                <a:latin typeface="Times New Roman" panose="02020603050405020304" pitchFamily="18" charset="0"/>
                <a:cs typeface="Times New Roman" panose="02020603050405020304" pitchFamily="18" charset="0"/>
              </a:rPr>
              <a:t>and the importance of this feeling in overcoming fears. He believes in the love he has for her and he says that if she believes in that love equally, they he will be able to overcome all obstacles. If she says yes to his love equally, he will have a happy turn. "If you say yes I know where to go“. That is, if she says yes to his love, their relationship will be eternal.</a:t>
            </a:r>
            <a:endParaRPr lang="pt-PT" sz="1400" b="0" cap="none" dirty="0">
              <a:latin typeface="Times New Roman" panose="02020603050405020304" pitchFamily="18" charset="0"/>
              <a:cs typeface="Times New Roman" panose="02020603050405020304" pitchFamily="18" charset="0"/>
            </a:endParaRPr>
          </a:p>
        </p:txBody>
      </p:sp>
      <p:sp>
        <p:nvSpPr>
          <p:cNvPr id="9" name="Marcador de Posição do Número do Diapositivo 8"/>
          <p:cNvSpPr>
            <a:spLocks noGrp="1"/>
          </p:cNvSpPr>
          <p:nvPr>
            <p:ph type="sldNum" sz="quarter" idx="12"/>
          </p:nvPr>
        </p:nvSpPr>
        <p:spPr/>
        <p:txBody>
          <a:bodyPr/>
          <a:lstStyle/>
          <a:p>
            <a:fld id="{A3400078-8ADE-4C44-82C3-199B546B428B}" type="slidenum">
              <a:rPr lang="de-DE" smtClean="0"/>
              <a:t>6</a:t>
            </a:fld>
            <a:endParaRPr lang="de-DE"/>
          </a:p>
        </p:txBody>
      </p:sp>
    </p:spTree>
    <p:extLst>
      <p:ext uri="{BB962C8B-B14F-4D97-AF65-F5344CB8AC3E}">
        <p14:creationId xmlns:p14="http://schemas.microsoft.com/office/powerpoint/2010/main" val="1222140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music i listen"/>
          <p:cNvPicPr>
            <a:picLocks noChangeAspect="1" noChangeArrowheads="1"/>
          </p:cNvPicPr>
          <p:nvPr/>
        </p:nvPicPr>
        <p:blipFill rotWithShape="1">
          <a:blip r:embed="rId2">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1032580"/>
            <a:ext cx="1584176" cy="594066"/>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85800" y="771550"/>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sp>
        <p:nvSpPr>
          <p:cNvPr id="7" name="Título 1"/>
          <p:cNvSpPr txBox="1">
            <a:spLocks/>
          </p:cNvSpPr>
          <p:nvPr/>
        </p:nvSpPr>
        <p:spPr>
          <a:xfrm>
            <a:off x="395536" y="1229606"/>
            <a:ext cx="8496944" cy="3574391"/>
          </a:xfrm>
          <a:prstGeom prst="rect">
            <a:avLst/>
          </a:prstGeom>
        </p:spPr>
        <p:txBody>
          <a:bodyPr vert="horz" lIns="91440" tIns="45720" rIns="91440" bIns="45720" rtlCol="0" anchor="t">
            <a:normAutofit lnSpcReduction="1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n-US" sz="1400" b="0" dirty="0">
              <a:latin typeface="Times New Roman" panose="02020603050405020304" pitchFamily="18" charset="0"/>
              <a:cs typeface="Times New Roman" panose="02020603050405020304" pitchFamily="18" charset="0"/>
            </a:endParaRPr>
          </a:p>
          <a:p>
            <a:pPr algn="ctr"/>
            <a:r>
              <a:rPr lang="en-US" sz="1400" b="0" dirty="0" err="1">
                <a:latin typeface="Times New Roman" panose="02020603050405020304" pitchFamily="18" charset="0"/>
                <a:cs typeface="Times New Roman" panose="02020603050405020304" pitchFamily="18" charset="0"/>
              </a:rPr>
              <a:t>fernando</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daniel</a:t>
            </a:r>
            <a:r>
              <a:rPr lang="en-US" sz="1400" b="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Se </a:t>
            </a:r>
            <a:r>
              <a:rPr lang="en-US" sz="1400" dirty="0" err="1">
                <a:latin typeface="Times New Roman" panose="02020603050405020304" pitchFamily="18" charset="0"/>
                <a:cs typeface="Times New Roman" panose="02020603050405020304" pitchFamily="18" charset="0"/>
              </a:rPr>
              <a:t>eu</a:t>
            </a:r>
            <a:endParaRPr lang="en-US" sz="1400" b="0" dirty="0">
              <a:latin typeface="Times New Roman" panose="02020603050405020304" pitchFamily="18" charset="0"/>
              <a:cs typeface="Times New Roman" panose="02020603050405020304" pitchFamily="18" charset="0"/>
            </a:endParaRPr>
          </a:p>
          <a:p>
            <a:pPr algn="ctr"/>
            <a:endParaRPr lang="en-US" sz="1050" dirty="0"/>
          </a:p>
          <a:p>
            <a:pPr algn="ctr"/>
            <a:endParaRPr lang="en-US" sz="1050" dirty="0"/>
          </a:p>
          <a:p>
            <a:r>
              <a:rPr lang="pt-PT" sz="1100" dirty="0">
                <a:hlinkClick r:id="rId4"/>
              </a:rPr>
              <a:t>https://www.youtube.com/watch?v=wuhXRDZrPcU</a:t>
            </a:r>
            <a:endParaRPr lang="pt-PT" sz="1100" dirty="0"/>
          </a:p>
          <a:p>
            <a:endParaRPr lang="en-US" sz="1000" b="0" dirty="0">
              <a:latin typeface="Times New Roman" panose="02020603050405020304" pitchFamily="18" charset="0"/>
              <a:cs typeface="Times New Roman" panose="02020603050405020304" pitchFamily="18" charset="0"/>
            </a:endParaRPr>
          </a:p>
          <a:p>
            <a:pPr>
              <a:lnSpc>
                <a:spcPct val="150000"/>
              </a:lnSpc>
            </a:pPr>
            <a:r>
              <a:rPr lang="en-GB" sz="1400" b="0" cap="none" dirty="0">
                <a:latin typeface="Times New Roman" panose="02020603050405020304" pitchFamily="18" charset="0"/>
                <a:cs typeface="Times New Roman" panose="02020603050405020304" pitchFamily="18" charset="0"/>
              </a:rPr>
              <a:t>  Fernando was born on May 11, 1996 and grew up in </a:t>
            </a:r>
            <a:r>
              <a:rPr lang="en-GB" sz="1400" b="0" cap="none" dirty="0" err="1">
                <a:latin typeface="Times New Roman" panose="02020603050405020304" pitchFamily="18" charset="0"/>
                <a:cs typeface="Times New Roman" panose="02020603050405020304" pitchFamily="18" charset="0"/>
              </a:rPr>
              <a:t>Salreu</a:t>
            </a:r>
            <a:r>
              <a:rPr lang="en-GB" sz="1400" b="0" cap="none" dirty="0">
                <a:latin typeface="Times New Roman" panose="02020603050405020304" pitchFamily="18" charset="0"/>
                <a:cs typeface="Times New Roman" panose="02020603050405020304" pitchFamily="18" charset="0"/>
              </a:rPr>
              <a:t>, </a:t>
            </a:r>
            <a:r>
              <a:rPr lang="en-GB" sz="1400" b="0" cap="none" dirty="0" err="1">
                <a:latin typeface="Times New Roman" panose="02020603050405020304" pitchFamily="18" charset="0"/>
                <a:cs typeface="Times New Roman" panose="02020603050405020304" pitchFamily="18" charset="0"/>
              </a:rPr>
              <a:t>Estarreja</a:t>
            </a:r>
            <a:r>
              <a:rPr lang="en-GB" sz="1400" b="0" cap="none" dirty="0">
                <a:latin typeface="Times New Roman" panose="02020603050405020304" pitchFamily="18" charset="0"/>
                <a:cs typeface="Times New Roman" panose="02020603050405020304" pitchFamily="18" charset="0"/>
              </a:rPr>
              <a:t>, Portugal.</a:t>
            </a:r>
            <a:endParaRPr lang="pt-PT" sz="1400" b="0" cap="none" dirty="0">
              <a:latin typeface="Times New Roman" panose="02020603050405020304" pitchFamily="18" charset="0"/>
              <a:cs typeface="Times New Roman" panose="02020603050405020304" pitchFamily="18" charset="0"/>
            </a:endParaRPr>
          </a:p>
          <a:p>
            <a:pPr>
              <a:lnSpc>
                <a:spcPct val="150000"/>
              </a:lnSpc>
            </a:pPr>
            <a:r>
              <a:rPr lang="en-GB" sz="1400" b="0" cap="none" dirty="0">
                <a:latin typeface="Times New Roman" panose="02020603050405020304" pitchFamily="18" charset="0"/>
                <a:cs typeface="Times New Roman" panose="02020603050405020304" pitchFamily="18" charset="0"/>
              </a:rPr>
              <a:t>  He started to sing at a school party and it was then </a:t>
            </a:r>
            <a:r>
              <a:rPr lang="en-GB" sz="1400" b="0" cap="none" dirty="0" err="1">
                <a:latin typeface="Times New Roman" panose="02020603050405020304" pitchFamily="18" charset="0"/>
                <a:cs typeface="Times New Roman" panose="02020603050405020304" pitchFamily="18" charset="0"/>
              </a:rPr>
              <a:t>wherw</a:t>
            </a:r>
            <a:r>
              <a:rPr lang="en-GB" sz="1400" b="0" cap="none" dirty="0">
                <a:latin typeface="Times New Roman" panose="02020603050405020304" pitchFamily="18" charset="0"/>
                <a:cs typeface="Times New Roman" panose="02020603050405020304" pitchFamily="18" charset="0"/>
              </a:rPr>
              <a:t> on a small stage he began to dream of stepping on larger stages. He participated twice in Factor X and won The Voice Portugal 2016.</a:t>
            </a:r>
            <a:endParaRPr lang="pt-PT" sz="1400" b="0" cap="none" dirty="0">
              <a:latin typeface="Times New Roman" panose="02020603050405020304" pitchFamily="18" charset="0"/>
              <a:cs typeface="Times New Roman" panose="02020603050405020304" pitchFamily="18" charset="0"/>
            </a:endParaRPr>
          </a:p>
          <a:p>
            <a:pPr>
              <a:lnSpc>
                <a:spcPct val="150000"/>
              </a:lnSpc>
            </a:pPr>
            <a:r>
              <a:rPr lang="en-GB" sz="1400" b="0" cap="none" dirty="0">
                <a:latin typeface="Times New Roman" panose="02020603050405020304" pitchFamily="18" charset="0"/>
                <a:cs typeface="Times New Roman" panose="02020603050405020304" pitchFamily="18" charset="0"/>
              </a:rPr>
              <a:t>  Fernando Daniel's first original single, "</a:t>
            </a:r>
            <a:r>
              <a:rPr lang="en-GB" sz="1400" b="0" cap="none" dirty="0" err="1">
                <a:latin typeface="Times New Roman" panose="02020603050405020304" pitchFamily="18" charset="0"/>
                <a:cs typeface="Times New Roman" panose="02020603050405020304" pitchFamily="18" charset="0"/>
              </a:rPr>
              <a:t>Espera</a:t>
            </a:r>
            <a:r>
              <a:rPr lang="en-GB" sz="1400" b="0" cap="none" dirty="0">
                <a:latin typeface="Times New Roman" panose="02020603050405020304" pitchFamily="18" charset="0"/>
                <a:cs typeface="Times New Roman" panose="02020603050405020304" pitchFamily="18" charset="0"/>
              </a:rPr>
              <a:t>", was released in July 2017.</a:t>
            </a:r>
          </a:p>
          <a:p>
            <a:pPr>
              <a:lnSpc>
                <a:spcPct val="150000"/>
              </a:lnSpc>
            </a:pPr>
            <a:r>
              <a:rPr lang="en-GB" sz="1400" b="0" cap="none" dirty="0">
                <a:latin typeface="Times New Roman" panose="02020603050405020304" pitchFamily="18" charset="0"/>
                <a:cs typeface="Times New Roman" panose="02020603050405020304" pitchFamily="18" charset="0"/>
              </a:rPr>
              <a:t>  The song “Se </a:t>
            </a:r>
            <a:r>
              <a:rPr lang="en-GB" sz="1400" b="0" cap="none" dirty="0" err="1">
                <a:latin typeface="Times New Roman" panose="02020603050405020304" pitchFamily="18" charset="0"/>
                <a:cs typeface="Times New Roman" panose="02020603050405020304" pitchFamily="18" charset="0"/>
              </a:rPr>
              <a:t>eu</a:t>
            </a:r>
            <a:r>
              <a:rPr lang="en-GB" sz="1400" b="0" cap="none" dirty="0">
                <a:latin typeface="Times New Roman" panose="02020603050405020304" pitchFamily="18" charset="0"/>
                <a:cs typeface="Times New Roman" panose="02020603050405020304" pitchFamily="18" charset="0"/>
              </a:rPr>
              <a:t>" (If I) talks about a love between two people, a love that never ends. They think about restart their relationship.</a:t>
            </a:r>
          </a:p>
          <a:p>
            <a:pPr>
              <a:lnSpc>
                <a:spcPct val="150000"/>
              </a:lnSpc>
            </a:pPr>
            <a:r>
              <a:rPr lang="en-US" sz="1400" b="0" cap="none" dirty="0">
                <a:latin typeface="Times New Roman" panose="02020603050405020304" pitchFamily="18" charset="0"/>
                <a:cs typeface="Times New Roman" panose="02020603050405020304" pitchFamily="18" charset="0"/>
              </a:rPr>
              <a:t>   Life took them away but time brought them back together. So it means that this love really deserves to continue. It can't end. And then, now, time can stop.</a:t>
            </a:r>
            <a:endParaRPr lang="pt-PT" sz="1400" b="0" cap="none" dirty="0">
              <a:latin typeface="Times New Roman" panose="02020603050405020304" pitchFamily="18" charset="0"/>
              <a:cs typeface="Times New Roman" panose="02020603050405020304" pitchFamily="18" charset="0"/>
            </a:endParaRPr>
          </a:p>
          <a:p>
            <a:pPr algn="ctr"/>
            <a:endParaRPr lang="de-DE" sz="1400" dirty="0">
              <a:latin typeface="Times New Roman" panose="02020603050405020304" pitchFamily="18" charset="0"/>
              <a:cs typeface="Times New Roman" panose="02020603050405020304" pitchFamily="18" charset="0"/>
            </a:endParaRPr>
          </a:p>
        </p:txBody>
      </p:sp>
      <p:sp>
        <p:nvSpPr>
          <p:cNvPr id="9" name="Marcador de Posição do Número do Diapositivo 8"/>
          <p:cNvSpPr>
            <a:spLocks noGrp="1"/>
          </p:cNvSpPr>
          <p:nvPr>
            <p:ph type="sldNum" sz="quarter" idx="12"/>
          </p:nvPr>
        </p:nvSpPr>
        <p:spPr/>
        <p:txBody>
          <a:bodyPr/>
          <a:lstStyle/>
          <a:p>
            <a:fld id="{A3400078-8ADE-4C44-82C3-199B546B428B}" type="slidenum">
              <a:rPr lang="de-DE" smtClean="0"/>
              <a:t>7</a:t>
            </a:fld>
            <a:endParaRPr lang="de-DE"/>
          </a:p>
        </p:txBody>
      </p:sp>
    </p:spTree>
    <p:extLst>
      <p:ext uri="{BB962C8B-B14F-4D97-AF65-F5344CB8AC3E}">
        <p14:creationId xmlns:p14="http://schemas.microsoft.com/office/powerpoint/2010/main" val="2399254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music i listen"/>
          <p:cNvPicPr>
            <a:picLocks noChangeAspect="1" noChangeArrowheads="1"/>
          </p:cNvPicPr>
          <p:nvPr/>
        </p:nvPicPr>
        <p:blipFill rotWithShape="1">
          <a:blip r:embed="rId2">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032580"/>
            <a:ext cx="1872208" cy="702078"/>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sp>
        <p:nvSpPr>
          <p:cNvPr id="7" name="Título 1"/>
          <p:cNvSpPr txBox="1">
            <a:spLocks/>
          </p:cNvSpPr>
          <p:nvPr/>
        </p:nvSpPr>
        <p:spPr>
          <a:xfrm>
            <a:off x="395536" y="1490116"/>
            <a:ext cx="8352928" cy="3500983"/>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pt-PT" sz="1400" dirty="0">
                <a:latin typeface="Times New Roman" pitchFamily="18" charset="0"/>
                <a:cs typeface="Times New Roman" pitchFamily="18" charset="0"/>
              </a:rPr>
              <a:t>Capicua , Soldadinho</a:t>
            </a:r>
          </a:p>
          <a:p>
            <a:pPr algn="ctr"/>
            <a:endParaRPr lang="pt-PT" sz="500" dirty="0">
              <a:latin typeface="Times New Roman" pitchFamily="18" charset="0"/>
              <a:cs typeface="Times New Roman" pitchFamily="18" charset="0"/>
            </a:endParaRPr>
          </a:p>
          <a:p>
            <a:r>
              <a:rPr lang="pt-PT" sz="1400" dirty="0">
                <a:latin typeface="Times New Roman" pitchFamily="18" charset="0"/>
                <a:cs typeface="Times New Roman" pitchFamily="18" charset="0"/>
                <a:hlinkClick r:id="rId4"/>
              </a:rPr>
              <a:t>https://www.youtube.com/watch?v=c4vNIK0ghP4</a:t>
            </a:r>
            <a:endParaRPr lang="pt-PT" sz="1400" dirty="0">
              <a:latin typeface="Times New Roman" pitchFamily="18" charset="0"/>
              <a:cs typeface="Times New Roman" pitchFamily="18" charset="0"/>
            </a:endParaRPr>
          </a:p>
          <a:p>
            <a:r>
              <a:rPr lang="pt-PT" sz="1400" dirty="0">
                <a:hlinkClick r:id="rId5"/>
              </a:rPr>
              <a:t>https://www.youtube.com/watch?v=MpyxRk5o2Tc</a:t>
            </a:r>
            <a:endParaRPr lang="de-DE" sz="1400" dirty="0">
              <a:latin typeface="Times New Roman" pitchFamily="18" charset="0"/>
              <a:cs typeface="Times New Roman" pitchFamily="18" charset="0"/>
            </a:endParaRPr>
          </a:p>
          <a:p>
            <a:pPr algn="ctr"/>
            <a:endParaRPr lang="en-US" sz="700" b="0" dirty="0">
              <a:latin typeface="Times New Roman" panose="02020603050405020304" pitchFamily="18" charset="0"/>
              <a:cs typeface="Times New Roman" panose="02020603050405020304" pitchFamily="18" charset="0"/>
            </a:endParaRPr>
          </a:p>
          <a:p>
            <a:r>
              <a:rPr lang="en-US" sz="1400" b="0" cap="none" dirty="0">
                <a:latin typeface="Times New Roman" panose="02020603050405020304" pitchFamily="18" charset="0"/>
                <a:cs typeface="Times New Roman" panose="02020603050405020304" pitchFamily="18" charset="0"/>
              </a:rPr>
              <a:t>    </a:t>
            </a:r>
            <a:r>
              <a:rPr lang="en-US" sz="1400" b="0" cap="none" dirty="0" err="1">
                <a:latin typeface="Times New Roman" panose="02020603050405020304" pitchFamily="18" charset="0"/>
                <a:cs typeface="Times New Roman" panose="02020603050405020304" pitchFamily="18" charset="0"/>
              </a:rPr>
              <a:t>Capicua</a:t>
            </a:r>
            <a:r>
              <a:rPr lang="en-US" sz="1400" b="0" cap="none" dirty="0">
                <a:latin typeface="Times New Roman" panose="02020603050405020304" pitchFamily="18" charset="0"/>
                <a:cs typeface="Times New Roman" panose="02020603050405020304" pitchFamily="18" charset="0"/>
              </a:rPr>
              <a:t>, artistic name of Ana Matos </a:t>
            </a:r>
            <a:r>
              <a:rPr lang="en-US" sz="1400" b="0" cap="none" dirty="0" err="1">
                <a:latin typeface="Times New Roman" panose="02020603050405020304" pitchFamily="18" charset="0"/>
                <a:cs typeface="Times New Roman" panose="02020603050405020304" pitchFamily="18" charset="0"/>
              </a:rPr>
              <a:t>Fernandes</a:t>
            </a:r>
            <a:r>
              <a:rPr lang="en-US" sz="1400" b="0" cap="none" dirty="0">
                <a:latin typeface="Times New Roman" panose="02020603050405020304" pitchFamily="18" charset="0"/>
                <a:cs typeface="Times New Roman" panose="02020603050405020304" pitchFamily="18" charset="0"/>
              </a:rPr>
              <a:t>, is a Portuguese rapper. She became known in the Portuguese music scene as MC or </a:t>
            </a:r>
            <a:r>
              <a:rPr lang="en-US" sz="1400" b="0" cap="none" dirty="0" err="1">
                <a:latin typeface="Times New Roman" panose="02020603050405020304" pitchFamily="18" charset="0"/>
                <a:cs typeface="Times New Roman" panose="02020603050405020304" pitchFamily="18" charset="0"/>
              </a:rPr>
              <a:t>Capicua</a:t>
            </a:r>
            <a:r>
              <a:rPr lang="en-US" sz="1400" b="0" cap="none" dirty="0">
                <a:latin typeface="Times New Roman" panose="02020603050405020304" pitchFamily="18" charset="0"/>
                <a:cs typeface="Times New Roman" panose="02020603050405020304" pitchFamily="18" charset="0"/>
              </a:rPr>
              <a:t>, with themes like "</a:t>
            </a:r>
            <a:r>
              <a:rPr lang="en-US" sz="1400" b="0" cap="none" dirty="0" err="1">
                <a:latin typeface="Times New Roman" panose="02020603050405020304" pitchFamily="18" charset="0"/>
                <a:cs typeface="Times New Roman" panose="02020603050405020304" pitchFamily="18" charset="0"/>
              </a:rPr>
              <a:t>Vayorken</a:t>
            </a:r>
            <a:r>
              <a:rPr lang="en-US" sz="1400" b="0" cap="none" dirty="0">
                <a:latin typeface="Times New Roman" panose="02020603050405020304" pitchFamily="18" charset="0"/>
                <a:cs typeface="Times New Roman" panose="02020603050405020304" pitchFamily="18" charset="0"/>
              </a:rPr>
              <a:t>" and "Maria </a:t>
            </a:r>
            <a:r>
              <a:rPr lang="en-US" sz="1400" b="0" cap="none" dirty="0" err="1">
                <a:latin typeface="Times New Roman" panose="02020603050405020304" pitchFamily="18" charset="0"/>
                <a:cs typeface="Times New Roman" panose="02020603050405020304" pitchFamily="18" charset="0"/>
              </a:rPr>
              <a:t>Capaz</a:t>
            </a:r>
            <a:r>
              <a:rPr lang="en-US" sz="1400" b="0" cap="none" dirty="0">
                <a:latin typeface="Times New Roman" panose="02020603050405020304" pitchFamily="18" charset="0"/>
                <a:cs typeface="Times New Roman" panose="02020603050405020304" pitchFamily="18" charset="0"/>
              </a:rPr>
              <a:t>".</a:t>
            </a:r>
            <a:endParaRPr lang="pt-PT" sz="1400" b="0" cap="none" dirty="0">
              <a:latin typeface="Times New Roman" panose="02020603050405020304" pitchFamily="18" charset="0"/>
              <a:cs typeface="Times New Roman" panose="02020603050405020304" pitchFamily="18" charset="0"/>
            </a:endParaRPr>
          </a:p>
          <a:p>
            <a:endParaRPr lang="pt-PT" sz="900" b="0" cap="none" dirty="0">
              <a:latin typeface="Times New Roman" panose="02020603050405020304" pitchFamily="18" charset="0"/>
              <a:cs typeface="Times New Roman" panose="02020603050405020304" pitchFamily="18" charset="0"/>
            </a:endParaRPr>
          </a:p>
          <a:p>
            <a:r>
              <a:rPr lang="en-US" sz="1400" b="0" cap="none" dirty="0">
                <a:latin typeface="Times New Roman" panose="02020603050405020304" pitchFamily="18" charset="0"/>
                <a:cs typeface="Times New Roman" panose="02020603050405020304" pitchFamily="18" charset="0"/>
              </a:rPr>
              <a:t>   This song is about a soldier who went to a battle he didn't believe in and didn't return from. The story is told  by a girl who misses the soldier. She misses this boy who died for a cause. </a:t>
            </a:r>
          </a:p>
          <a:p>
            <a:r>
              <a:rPr lang="en-US" sz="1400" b="0" cap="none" dirty="0">
                <a:latin typeface="Times New Roman" panose="02020603050405020304" pitchFamily="18" charset="0"/>
                <a:cs typeface="Times New Roman" panose="02020603050405020304" pitchFamily="18" charset="0"/>
              </a:rPr>
              <a:t>   He used to make her feel good and in peace. She remembers the moments they spent together and that makes her miss him more.</a:t>
            </a:r>
          </a:p>
          <a:p>
            <a:r>
              <a:rPr lang="en-US" sz="1400" b="0" cap="none" dirty="0">
                <a:latin typeface="Times New Roman" panose="02020603050405020304" pitchFamily="18" charset="0"/>
                <a:cs typeface="Times New Roman" panose="02020603050405020304" pitchFamily="18" charset="0"/>
              </a:rPr>
              <a:t>   She also talks about everything he made her feel:</a:t>
            </a:r>
          </a:p>
          <a:p>
            <a:endParaRPr lang="en-US" sz="700" b="0" cap="none" dirty="0">
              <a:latin typeface="Times New Roman" panose="02020603050405020304" pitchFamily="18" charset="0"/>
              <a:cs typeface="Times New Roman" panose="02020603050405020304" pitchFamily="18" charset="0"/>
            </a:endParaRPr>
          </a:p>
          <a:p>
            <a:r>
              <a:rPr lang="pt-PT" sz="1400" b="0" cap="none" dirty="0">
                <a:latin typeface="Times New Roman" panose="02020603050405020304" pitchFamily="18" charset="0"/>
                <a:cs typeface="Times New Roman" panose="02020603050405020304" pitchFamily="18" charset="0"/>
              </a:rPr>
              <a:t>	Amaste o mundo mesmo quando foi injusto</a:t>
            </a:r>
          </a:p>
          <a:p>
            <a:r>
              <a:rPr lang="en-US" sz="1400" b="0" cap="none" dirty="0">
                <a:latin typeface="Times New Roman" panose="02020603050405020304" pitchFamily="18" charset="0"/>
                <a:cs typeface="Times New Roman" panose="02020603050405020304" pitchFamily="18" charset="0"/>
              </a:rPr>
              <a:t>	You loved the world even when it was unfair</a:t>
            </a:r>
          </a:p>
          <a:p>
            <a:endParaRPr lang="pt-PT" sz="700" b="0" cap="none" dirty="0">
              <a:latin typeface="Times New Roman" panose="02020603050405020304" pitchFamily="18" charset="0"/>
              <a:cs typeface="Times New Roman" panose="02020603050405020304" pitchFamily="18" charset="0"/>
            </a:endParaRPr>
          </a:p>
          <a:p>
            <a:r>
              <a:rPr lang="pt-PT" sz="1400" b="0" cap="none" dirty="0">
                <a:latin typeface="Times New Roman" panose="02020603050405020304" pitchFamily="18" charset="0"/>
                <a:cs typeface="Times New Roman" panose="02020603050405020304" pitchFamily="18" charset="0"/>
              </a:rPr>
              <a:t>	E só te restava o sonho como um último reduto</a:t>
            </a:r>
          </a:p>
          <a:p>
            <a:r>
              <a:rPr lang="en-US" sz="1400" b="0" cap="none" dirty="0">
                <a:latin typeface="Times New Roman" panose="02020603050405020304" pitchFamily="18" charset="0"/>
                <a:cs typeface="Times New Roman" panose="02020603050405020304" pitchFamily="18" charset="0"/>
              </a:rPr>
              <a:t>	And only the dream remained as a last resource</a:t>
            </a:r>
            <a:endParaRPr lang="pt-PT" sz="1400" b="0" cap="none" dirty="0">
              <a:latin typeface="Times New Roman" panose="02020603050405020304" pitchFamily="18" charset="0"/>
              <a:cs typeface="Times New Roman" panose="02020603050405020304" pitchFamily="18" charset="0"/>
            </a:endParaRPr>
          </a:p>
          <a:p>
            <a:pPr algn="ctr"/>
            <a:endParaRPr lang="de-DE" sz="1400" b="0" cap="none" dirty="0">
              <a:latin typeface="Times New Roman" panose="02020603050405020304" pitchFamily="18" charset="0"/>
              <a:cs typeface="Times New Roman" panose="02020603050405020304" pitchFamily="18" charset="0"/>
            </a:endParaRPr>
          </a:p>
        </p:txBody>
      </p:sp>
      <p:sp>
        <p:nvSpPr>
          <p:cNvPr id="9" name="Marcador de Posição do Número do Diapositivo 8"/>
          <p:cNvSpPr>
            <a:spLocks noGrp="1"/>
          </p:cNvSpPr>
          <p:nvPr>
            <p:ph type="sldNum" sz="quarter" idx="12"/>
          </p:nvPr>
        </p:nvSpPr>
        <p:spPr/>
        <p:txBody>
          <a:bodyPr/>
          <a:lstStyle/>
          <a:p>
            <a:fld id="{A3400078-8ADE-4C44-82C3-199B546B428B}" type="slidenum">
              <a:rPr lang="de-DE" smtClean="0"/>
              <a:t>8</a:t>
            </a:fld>
            <a:endParaRPr lang="de-DE"/>
          </a:p>
        </p:txBody>
      </p:sp>
    </p:spTree>
    <p:extLst>
      <p:ext uri="{BB962C8B-B14F-4D97-AF65-F5344CB8AC3E}">
        <p14:creationId xmlns:p14="http://schemas.microsoft.com/office/powerpoint/2010/main" val="609582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music i listen"/>
          <p:cNvPicPr>
            <a:picLocks noChangeAspect="1" noChangeArrowheads="1"/>
          </p:cNvPicPr>
          <p:nvPr/>
        </p:nvPicPr>
        <p:blipFill rotWithShape="1">
          <a:blip r:embed="rId3">
            <a:extLst>
              <a:ext uri="{28A0092B-C50C-407E-A947-70E740481C1C}">
                <a14:useLocalDpi xmlns:a14="http://schemas.microsoft.com/office/drawing/2010/main" val="0"/>
              </a:ext>
            </a:extLst>
          </a:blip>
          <a:srcRect t="20177" b="9745"/>
          <a:stretch/>
        </p:blipFill>
        <p:spPr bwMode="auto">
          <a:xfrm>
            <a:off x="0" y="-20538"/>
            <a:ext cx="9144000" cy="969603"/>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85800" y="895741"/>
            <a:ext cx="7772400" cy="5958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err="1">
                <a:latin typeface="Times New Roman" panose="02020603050405020304" pitchFamily="18" charset="0"/>
                <a:cs typeface="Times New Roman" panose="02020603050405020304" pitchFamily="18" charset="0"/>
              </a:rPr>
              <a:t>Music</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unites</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people</a:t>
            </a:r>
            <a:endParaRPr lang="de-DE" sz="1400" dirty="0">
              <a:latin typeface="Times New Roman" panose="02020603050405020304" pitchFamily="18" charset="0"/>
              <a:cs typeface="Times New Roman" panose="02020603050405020304" pitchFamily="18" charset="0"/>
            </a:endParaRPr>
          </a:p>
        </p:txBody>
      </p:sp>
      <p:sp>
        <p:nvSpPr>
          <p:cNvPr id="7" name="Título 1"/>
          <p:cNvSpPr txBox="1">
            <a:spLocks/>
          </p:cNvSpPr>
          <p:nvPr/>
        </p:nvSpPr>
        <p:spPr>
          <a:xfrm>
            <a:off x="685428" y="1779662"/>
            <a:ext cx="7919020" cy="3096344"/>
          </a:xfrm>
          <a:prstGeom prst="rect">
            <a:avLst/>
          </a:prstGeom>
        </p:spPr>
        <p:txBody>
          <a:bodyPr vert="horz" lIns="91440" tIns="45720" rIns="91440" bIns="45720" rtlCol="0" anchor="t">
            <a:normAutofit fontScale="9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n-US" sz="1400" b="0" dirty="0">
              <a:latin typeface="Times New Roman" panose="02020603050405020304" pitchFamily="18" charset="0"/>
              <a:cs typeface="Times New Roman" panose="02020603050405020304" pitchFamily="18" charset="0"/>
            </a:endParaRPr>
          </a:p>
          <a:p>
            <a:r>
              <a:rPr lang="de-DE" sz="1400" dirty="0"/>
              <a:t>Boss AC – Que Deus</a:t>
            </a:r>
          </a:p>
          <a:p>
            <a:r>
              <a:rPr lang="de-DE" sz="1400" dirty="0">
                <a:hlinkClick r:id="rId4"/>
              </a:rPr>
              <a:t>https://www.youtube.com/watch?v=6ebNiutgyhI&amp;feature=youtu.be</a:t>
            </a:r>
            <a:r>
              <a:rPr lang="de-DE" sz="1400" dirty="0"/>
              <a:t/>
            </a:r>
            <a:br>
              <a:rPr lang="de-DE" sz="1400" dirty="0"/>
            </a:br>
            <a:endParaRPr lang="de-DE" sz="1400" dirty="0"/>
          </a:p>
          <a:p>
            <a:pPr algn="just">
              <a:lnSpc>
                <a:spcPct val="120000"/>
              </a:lnSpc>
            </a:pPr>
            <a:r>
              <a:rPr lang="en-US" sz="1500" b="0" cap="none" dirty="0">
                <a:latin typeface="Times New Roman" panose="02020603050405020304" pitchFamily="18" charset="0"/>
                <a:cs typeface="Times New Roman" panose="02020603050405020304" pitchFamily="18" charset="0"/>
              </a:rPr>
              <a:t>   Boss AC, stage name of </a:t>
            </a:r>
            <a:r>
              <a:rPr lang="en-US" sz="1500" b="0" cap="none" dirty="0" err="1">
                <a:latin typeface="Times New Roman" panose="02020603050405020304" pitchFamily="18" charset="0"/>
                <a:cs typeface="Times New Roman" panose="02020603050405020304" pitchFamily="18" charset="0"/>
              </a:rPr>
              <a:t>Ângelo</a:t>
            </a:r>
            <a:r>
              <a:rPr lang="en-US" sz="1500" b="0" cap="none" dirty="0">
                <a:latin typeface="Times New Roman" panose="02020603050405020304" pitchFamily="18" charset="0"/>
                <a:cs typeface="Times New Roman" panose="02020603050405020304" pitchFamily="18" charset="0"/>
              </a:rPr>
              <a:t> César do </a:t>
            </a:r>
            <a:r>
              <a:rPr lang="en-US" sz="1500" b="0" cap="none" dirty="0" err="1">
                <a:latin typeface="Times New Roman" panose="02020603050405020304" pitchFamily="18" charset="0"/>
                <a:cs typeface="Times New Roman" panose="02020603050405020304" pitchFamily="18" charset="0"/>
              </a:rPr>
              <a:t>Rosário</a:t>
            </a:r>
            <a:r>
              <a:rPr lang="en-US" sz="1500" b="0" cap="none" dirty="0">
                <a:latin typeface="Times New Roman" panose="02020603050405020304" pitchFamily="18" charset="0"/>
                <a:cs typeface="Times New Roman" panose="02020603050405020304" pitchFamily="18" charset="0"/>
              </a:rPr>
              <a:t> </a:t>
            </a:r>
            <a:r>
              <a:rPr lang="en-US" sz="1500" b="0" cap="none" dirty="0" err="1">
                <a:latin typeface="Times New Roman" panose="02020603050405020304" pitchFamily="18" charset="0"/>
                <a:cs typeface="Times New Roman" panose="02020603050405020304" pitchFamily="18" charset="0"/>
              </a:rPr>
              <a:t>Firmino</a:t>
            </a:r>
            <a:r>
              <a:rPr lang="en-US" sz="1500" b="0" cap="none" dirty="0">
                <a:latin typeface="Times New Roman" panose="02020603050405020304" pitchFamily="18" charset="0"/>
                <a:cs typeface="Times New Roman" panose="02020603050405020304" pitchFamily="18" charset="0"/>
              </a:rPr>
              <a:t> (born in </a:t>
            </a:r>
            <a:r>
              <a:rPr lang="en-US" sz="1500" b="0" cap="none" dirty="0" err="1">
                <a:latin typeface="Times New Roman" panose="02020603050405020304" pitchFamily="18" charset="0"/>
                <a:cs typeface="Times New Roman" panose="02020603050405020304" pitchFamily="18" charset="0"/>
              </a:rPr>
              <a:t>Mindelo</a:t>
            </a:r>
            <a:r>
              <a:rPr lang="en-US" sz="1500" b="0" cap="none" dirty="0">
                <a:latin typeface="Times New Roman" panose="02020603050405020304" pitchFamily="18" charset="0"/>
                <a:cs typeface="Times New Roman" panose="02020603050405020304" pitchFamily="18" charset="0"/>
              </a:rPr>
              <a:t>, São Vicente Island, Cape Verde, on 1975) is a Portuguese hip hop rapper and singer. He is considered one of the pioneers of Portuguese hip hop.</a:t>
            </a:r>
          </a:p>
          <a:p>
            <a:pPr algn="just">
              <a:lnSpc>
                <a:spcPct val="120000"/>
              </a:lnSpc>
            </a:pPr>
            <a:r>
              <a:rPr lang="en-US" sz="1500" b="0" cap="none" dirty="0">
                <a:latin typeface="Times New Roman" panose="02020603050405020304" pitchFamily="18" charset="0"/>
                <a:cs typeface="Times New Roman" panose="02020603050405020304" pitchFamily="18" charset="0"/>
              </a:rPr>
              <a:t>   The song is about:</a:t>
            </a:r>
          </a:p>
          <a:p>
            <a:pPr algn="just">
              <a:lnSpc>
                <a:spcPct val="120000"/>
              </a:lnSpc>
            </a:pPr>
            <a:r>
              <a:rPr lang="en-US" sz="1500" b="0" cap="none" dirty="0">
                <a:latin typeface="Times New Roman" panose="02020603050405020304" pitchFamily="18" charset="0"/>
                <a:cs typeface="Times New Roman" panose="02020603050405020304" pitchFamily="18" charset="0"/>
              </a:rPr>
              <a:t>    I lost the true meaning of my existence, I became deeply aware of my finitude and my impotence in the face of certain obstacles. The interpreter Boss AC hints at this feeling of anguish: which leads him to question the existence of something other than God, something sacred. Faced with the three fundamental questions “who are you?”, “Where are you?”, “What are you doing?”, The interpreter seeks the endless answer in his heart, but the only conclusion he draws is that in fact the more he learns, the more he knows he knows nothing, that is, he admits that he does not know but seeks to know</a:t>
            </a:r>
            <a:r>
              <a:rPr lang="en-US" sz="1400" dirty="0">
                <a:latin typeface="Times New Roman" panose="02020603050405020304" pitchFamily="18" charset="0"/>
                <a:ea typeface="+mn-ea"/>
                <a:cs typeface="Times New Roman" panose="02020603050405020304" pitchFamily="18" charset="0"/>
              </a:rPr>
              <a:t>. </a:t>
            </a:r>
            <a:endParaRPr lang="de-DE" sz="1400" dirty="0">
              <a:latin typeface="Times New Roman" panose="02020603050405020304" pitchFamily="18" charset="0"/>
              <a:ea typeface="+mn-ea"/>
              <a:cs typeface="Times New Roman" panose="02020603050405020304" pitchFamily="18" charset="0"/>
            </a:endParaRPr>
          </a:p>
        </p:txBody>
      </p:sp>
      <p:sp>
        <p:nvSpPr>
          <p:cNvPr id="9" name="Marcador de Posição do Número do Diapositivo 8"/>
          <p:cNvSpPr>
            <a:spLocks noGrp="1"/>
          </p:cNvSpPr>
          <p:nvPr>
            <p:ph type="sldNum" sz="quarter" idx="12"/>
          </p:nvPr>
        </p:nvSpPr>
        <p:spPr/>
        <p:txBody>
          <a:bodyPr/>
          <a:lstStyle/>
          <a:p>
            <a:fld id="{A3400078-8ADE-4C44-82C3-199B546B428B}" type="slidenum">
              <a:rPr lang="de-DE" smtClean="0"/>
              <a:t>9</a:t>
            </a:fld>
            <a:endParaRPr lang="de-DE"/>
          </a:p>
        </p:txBody>
      </p:sp>
      <p:pic>
        <p:nvPicPr>
          <p:cNvPr id="1026" name="Picture 2" descr="https://upload.wikimedia.org/wikipedia/commons/thumb/8/86/BossAC.png/200px-BossA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600" y="267495"/>
            <a:ext cx="1769687"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03183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2977</TotalTime>
  <Words>2149</Words>
  <Application>Microsoft Office PowerPoint</Application>
  <PresentationFormat>Apresentação no Ecrã (16:9)</PresentationFormat>
  <Paragraphs>285</Paragraphs>
  <Slides>37</Slides>
  <Notes>11</Notes>
  <HiddenSlides>0</HiddenSlides>
  <MMClips>0</MMClips>
  <ScaleCrop>false</ScaleCrop>
  <HeadingPairs>
    <vt:vector size="4" baseType="variant">
      <vt:variant>
        <vt:lpstr>Tema</vt:lpstr>
      </vt:variant>
      <vt:variant>
        <vt:i4>1</vt:i4>
      </vt:variant>
      <vt:variant>
        <vt:lpstr>Títulos dos diapositivos</vt:lpstr>
      </vt:variant>
      <vt:variant>
        <vt:i4>37</vt:i4>
      </vt:variant>
    </vt:vector>
  </HeadingPairs>
  <TitlesOfParts>
    <vt:vector size="38" baseType="lpstr">
      <vt:lpstr>Tema do Office</vt:lpstr>
      <vt:lpstr>Apresentação do PowerPoint</vt:lpstr>
      <vt:lpstr>now listen to our beautiful voiceS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Music unites people</vt:lpstr>
      <vt:lpstr>Music unites people</vt:lpstr>
      <vt:lpstr>Music unites people</vt:lpstr>
      <vt:lpstr>Music unites people</vt:lpstr>
      <vt:lpstr>Music unites people</vt:lpstr>
      <vt:lpstr>Music unites people</vt:lpstr>
      <vt:lpstr>1- Beautiful Life (Now United) – 22,2 % https://www.youtube.com/watch?v=i0AjtpI81xs   2. I don‘t Care (Ed Sheeran &amp; Justin Bieber) - 11, 1% https://www.youtube.com/watch?v=y83x7MgzWOA </vt:lpstr>
      <vt:lpstr>1- Beautiful Life (Now United) – 22,2 %  https://www.youtube.com/watch?v=i0AjtpI81xs     Now United is a global pop music group, created by Simon Fuller. The group, until then, is formed by 14 members, each from a different country.    The group made their first appearance on December 5, 2017, with the release of the first single "Summer in the City", released on Al Gore's 24 Hours of Reality, a global broadcast that aims to work to raise awareness in around the global climate crisis.     Beautiful Life is to value the incredible landscapes that we have on our planet earth, the fantastic natural landscapes in the world. Remembering us that it's just a theory.     The video clip was recorded in India. The location was considered the right place for everything to combine. The music has a calm atmosphere and is mirrored by the place and the filters that were used.</vt:lpstr>
      <vt:lpstr>2. I don‘t Care (Ed Sheeran &amp; Justin Bieber) - 11, 1% https://www.youtube.com/watch?v=y83x7MgzWOA  I'm at a party I don't wanna be at And I don't ever wear a suit and tie, yeah Wonderin' if I could sneak out the back Nobody's even lookin' me in my eyes Can you take my hand?    The lyrics of this song convey the idea that it is better to live a life in which we are not concerned with appearance.    When we realize or at some point, the people we talk to, the things we do, the clothes we choose, the parties we go to… are really not our choice.   No! They are options we take to please and to be equal to others.     And that's not what we want after all ...     And then we stop giving importance to what others think, and start to really live how we feel like it. </vt:lpstr>
      <vt:lpstr>1- às vezes (D.A.M.A.) - 26, 4% https://www.youtube.com/watch?v=86fURTDpYe0   2. Dia de folga (Ana Moura) –  25 % https://www.youtube.com/watch?v=KjN0BoDO_Sw</vt:lpstr>
      <vt:lpstr>Music unites people</vt:lpstr>
      <vt:lpstr>1- Marshmello ff. Bastille - Happier   https://www.youtube.com/watch?v=RE87rQkXdNw  2 - Justin Bieber- love yourself  https://www.youtube.com/watch?v=oyEuk8j8imI</vt:lpstr>
      <vt:lpstr>1- Marshmello ff. Bastille - Happier   https://www.youtube.com/watch?v=m7Bc3pLyij0      "Happier" is a song by American music producer Marshmello and British band Bastille. Written and produced by Marshmello, it was released on August, 2018. It reached number two on both the UK Singles Chart and is the highest charting single for Marshmello in both the UK and the US. It is also Bastille's highest charting single. The song was performed live at the 2018 MTV Europe Music Awards.     The music: girl's birthday is held, and she is very upset until she gets a dog and puts a bow on it. As she becomes a teenager, she joins a soccer team, and one of the captains pick her last. In the next scene is the team photo, and the girl was in the front; but the captains steal her place and she joins the back. When she smiles, her braces are seen, and she is made fun of for them. She then quits the team and plays with her dog at home, only to find her dog is ill. Months pass and the dog is still ill. The dog is taken to the vet; the vet explains what will happen and has a private conversation with the girl's dad. The girl's dad explains what will happen, then the dog is taken and is put down. Years pass, the girl grows up to have a daughter, who gets happy when her grandfather gifts her a dog for her birthday.</vt:lpstr>
      <vt:lpstr>2 - Justin Bieber- love yourself  https://www.youtube.com/watch?v=oyEuk8j8imI      "Love Yourself" is a song recorded by Canadian singer Justin Bieber for his fourth studio album Purpose (2015).      The song was first released as a promotional single on November, 2015, and was subsequently released as the album's third single.      It was written by Ed Sheeran, Benny Blanco and Bieber, and produced by Blanco.      Bieber said "Love Yourself" is "definitely about someone from my past, someone I don't want to expose“.     He described the song as "cool because so many people can relate to it, because how many women we bring home that our mothers don't they necessarily like it a lot?”</vt:lpstr>
      <vt:lpstr>1- Fernando Daniel – Tal como sou  https://www.youtube.com/watch?v=ODcc5Xsl_5w </vt:lpstr>
      <vt:lpstr>1- The Black Eyed Peas - Where Is The Love?  https://www.youtube.com/watch?v=WpYeekQkAdc  2- Alessia Cara - Scars to your beautiful https://www.youtube.com/watch?v=MWASeaYuHZo  3- Pharrell Williams – Freedom https://www.youtube.com/watch?v=LlY90lG_Fuw </vt:lpstr>
      <vt:lpstr>1- The Black Eyed Peas - Where Is The Love?  https://www.youtube.com/watch?v=WpYeekQkAdc     "Where Is the Love?", The Black Eyed Peas' first single from their third album, Elephunk, released on June 16, 2003. It was the first single that contained a new member of the group, Fergie. The song also contains the participation of Justin Timberlake no chorus. A song was written by Will.I.am, Taboo, Justin Timberlake, ... On this anti-war pacifist theme, or Black Eyed Peas, lamented by various non-world problems. Many problems are discussed: terrorism, hypocrisy by the US government, racism, wars, intolerance and greed. Worried about these problems, they asked for help from Timberlake, who begs “father, father, help us, send us a help from the city ... why do you think I'm wondering ... where are you or love it? “  Some see this song as a protest against the 2003 Iraq Invasion for being released shortly after the invasion. </vt:lpstr>
      <vt:lpstr>2- Alessia Cara - Scars to your beautiful https://www.youtube.com/watch?v=MWASeaYuHZo  "Scars to Your Beautiful" is a song recorded by Canadian singer and songwriter Alessia Cara (album Know-It-All (2015).  This song is about body image. It's directed at women, but men can relate to it as well. It's a song about these things that certain women go through on a daily basis in order to feel loved or in order to love themselves. The weird things that are instilled in us. That tell us that we’re not good enough or that there's only one kind of beauty.   This song basically is contradicting that idea. It's saying, 'Well, if the world doesn't like how you look then they should change. They should change their perspective. You don’t have to change yourself.'  'Scars To Your Beautiful' is basically about embracing yourself and finally coming to that conclusion where you feel love and you can love yourself.  The point of the song is to reach as many women, or people, as possible.</vt:lpstr>
      <vt:lpstr>1- Ana Vilela – Trem Bala  https://www.youtube.com/watch?v=sWhy1VcvvgY   2-  Carlão – e se fosse contigo  https://www.youtube.com/watch?v=TdqyYqCl1Jk </vt:lpstr>
      <vt:lpstr>1- Lady Gaga, Bradley Cooper – Shallow https://www.youtube.com/watch?v=bo_efYhYU2A  2- Clean Bandit - Symphony  https://www.youtube.com/watch?v=aatr_2MstrI  3- Christina Perri - a thousand years https://www.youtube.com/watch?v=rtOvBOTyX00</vt:lpstr>
      <vt:lpstr>1- Lady Gaga, Bradley Cooper – Shallow https://www.youtube.com/watch?v=bo_efYhYU2A     One of our favourite songs is Shallow, sung by Lady Gaga and  Bradley Cooper in the movie with the same name. We think their voices go well together, and they sing it with lots of feelings!     Lady Gaga wrote the song for the movie, and Bradley Cooper, even though he isn’t a singer, has a good voice as well. Maybe he was inspired by Lady Gaga!    We read that she had a difficult childhood…      For us, the music speaks about people trying to find happiness in their everyday life, and changing things that makes them sad.     We believe it’s a good message for us, don’t you think?   </vt:lpstr>
      <vt:lpstr>2 - Clean Bandit - Symphony  https://www.youtube.com/watch?v=bo_efYhYU2A      The videoclip Symphony, released by trio Clean Bandit, is their third single. It features a luxury collaborator, Zara Larsson.      Directed by the members of Clean Bandit, Grace Chatto and Jack Patterson, they present the music as a beautiful, but tragic love story between two boys, while the Swedish artist interprets the theme accompanied by a large orchestra conducted by one of the protagonists.     While we see images of their happy relationship, we also see that one of them dies in an accident and the sadness that remains in their partner. The same one who conducts a great orchestra that interprets the subject while Zara Larsson appears impressive with an elegant dress singing the song.</vt:lpstr>
      <vt:lpstr>1- Se eu – Fernando Daniel https://www.youtube.com/watch?v=wuhXRDZrPcU   2- Tu e eu – Diogo Piçarra https://www.youtube.com/watch?v=eq2gY2TVALY</vt:lpstr>
      <vt:lpstr>1- U2 - Pride (In The Name Of Love) https://www.youtube.com/watch?v=sxFY861LR2E  2- We are the world https://www.youtube.com/watch?v=wUPocq4l47w  3- Michael Jackson – Heal The World https://www.youtube.com/watch?v=BWf-eARnf6U </vt:lpstr>
      <vt:lpstr>1- Boss AC – Que Deus  https://www.youtube.com/watch?v=6ebNiutgyhI   2- Capicua – Soldadinho  https://www.youtube.com/watch?v=c4vNIK0ghP4 </vt:lpstr>
      <vt:lpstr>Apresentação do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1.'Music- what and why I listen to'</dc:title>
  <dc:creator>Elsa</dc:creator>
  <cp:lastModifiedBy>Banco Equipamentos</cp:lastModifiedBy>
  <cp:revision>117</cp:revision>
  <dcterms:created xsi:type="dcterms:W3CDTF">2020-01-29T17:26:53Z</dcterms:created>
  <dcterms:modified xsi:type="dcterms:W3CDTF">2021-10-19T14:06:19Z</dcterms:modified>
</cp:coreProperties>
</file>