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256" r:id="rId2"/>
    <p:sldId id="28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304"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39" r:id="rId49"/>
    <p:sldId id="341" r:id="rId50"/>
    <p:sldId id="342" r:id="rId51"/>
    <p:sldId id="343" r:id="rId52"/>
    <p:sldId id="344" r:id="rId53"/>
    <p:sldId id="345" r:id="rId54"/>
    <p:sldId id="346" r:id="rId55"/>
    <p:sldId id="347" r:id="rId56"/>
    <p:sldId id="348" r:id="rId57"/>
    <p:sldId id="349" r:id="rId58"/>
    <p:sldId id="350" r:id="rId59"/>
    <p:sldId id="351" r:id="rId60"/>
    <p:sldId id="352" r:id="rId61"/>
    <p:sldId id="353" r:id="rId62"/>
    <p:sldId id="354" r:id="rId63"/>
    <p:sldId id="355" r:id="rId64"/>
    <p:sldId id="356" r:id="rId65"/>
    <p:sldId id="305" r:id="rId66"/>
    <p:sldId id="308" r:id="rId67"/>
    <p:sldId id="309" r:id="rId68"/>
    <p:sldId id="310" r:id="rId69"/>
    <p:sldId id="311" r:id="rId70"/>
    <p:sldId id="312" r:id="rId71"/>
    <p:sldId id="313" r:id="rId72"/>
    <p:sldId id="314" r:id="rId73"/>
    <p:sldId id="315" r:id="rId74"/>
    <p:sldId id="316" r:id="rId75"/>
    <p:sldId id="317" r:id="rId76"/>
    <p:sldId id="318" r:id="rId77"/>
    <p:sldId id="319" r:id="rId78"/>
    <p:sldId id="320" r:id="rId79"/>
    <p:sldId id="322" r:id="rId80"/>
    <p:sldId id="323" r:id="rId81"/>
    <p:sldId id="324" r:id="rId82"/>
    <p:sldId id="325" r:id="rId83"/>
    <p:sldId id="326" r:id="rId84"/>
    <p:sldId id="327" r:id="rId85"/>
    <p:sldId id="328" r:id="rId86"/>
    <p:sldId id="329" r:id="rId87"/>
    <p:sldId id="330" r:id="rId88"/>
    <p:sldId id="331" r:id="rId89"/>
    <p:sldId id="332" r:id="rId90"/>
    <p:sldId id="333" r:id="rId91"/>
    <p:sldId id="334" r:id="rId92"/>
    <p:sldId id="335" r:id="rId93"/>
    <p:sldId id="336" r:id="rId94"/>
    <p:sldId id="337" r:id="rId95"/>
    <p:sldId id="338" r:id="rId96"/>
    <p:sldId id="282" r:id="rId97"/>
    <p:sldId id="357" r:id="rId98"/>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6" d="100"/>
          <a:sy n="76" d="100"/>
        </p:scale>
        <p:origin x="-296" y="-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23AB96-6892-4AC3-B38E-0827B17A9BF6}" type="datetimeFigureOut">
              <a:rPr lang="ro-RO" smtClean="0"/>
              <a:t>19.11.2019</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862DC6-DF11-4639-A2E3-4420447FE3CD}" type="slidenum">
              <a:rPr lang="ro-RO" smtClean="0"/>
              <a:t>‹N›</a:t>
            </a:fld>
            <a:endParaRPr lang="ro-RO"/>
          </a:p>
        </p:txBody>
      </p:sp>
    </p:spTree>
    <p:extLst>
      <p:ext uri="{BB962C8B-B14F-4D97-AF65-F5344CB8AC3E}">
        <p14:creationId xmlns:p14="http://schemas.microsoft.com/office/powerpoint/2010/main" val="3327953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434A7-9608-457C-9225-F37BF228A3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xmlns="" id="{E756938D-8A71-4FD2-B81B-198DB332CE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xmlns="" id="{BA78809B-166E-4B7E-A398-ECC02D491270}"/>
              </a:ext>
            </a:extLst>
          </p:cNvPr>
          <p:cNvSpPr>
            <a:spLocks noGrp="1"/>
          </p:cNvSpPr>
          <p:nvPr>
            <p:ph type="dt" sz="half" idx="10"/>
          </p:nvPr>
        </p:nvSpPr>
        <p:spPr/>
        <p:txBody>
          <a:bodyPr/>
          <a:lstStyle/>
          <a:p>
            <a:fld id="{960A733B-DB60-43A1-B52E-9AFC1DB96569}" type="datetimeFigureOut">
              <a:rPr lang="ro-RO" smtClean="0"/>
              <a:t>19.11.2019</a:t>
            </a:fld>
            <a:endParaRPr lang="ro-RO"/>
          </a:p>
        </p:txBody>
      </p:sp>
      <p:sp>
        <p:nvSpPr>
          <p:cNvPr id="5" name="Footer Placeholder 4">
            <a:extLst>
              <a:ext uri="{FF2B5EF4-FFF2-40B4-BE49-F238E27FC236}">
                <a16:creationId xmlns:a16="http://schemas.microsoft.com/office/drawing/2014/main" xmlns="" id="{3215FEC7-2783-49F3-9339-6A8EBBBBDBD3}"/>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xmlns="" id="{D58ECF78-9C07-481A-A2D6-0253A2344DE1}"/>
              </a:ext>
            </a:extLst>
          </p:cNvPr>
          <p:cNvSpPr>
            <a:spLocks noGrp="1"/>
          </p:cNvSpPr>
          <p:nvPr>
            <p:ph type="sldNum" sz="quarter" idx="12"/>
          </p:nvPr>
        </p:nvSpPr>
        <p:spPr/>
        <p:txBody>
          <a:bodyPr/>
          <a:lstStyle/>
          <a:p>
            <a:fld id="{937419C3-6D02-4CCA-B61C-B77380263739}" type="slidenum">
              <a:rPr lang="ro-RO" smtClean="0"/>
              <a:t>‹N›</a:t>
            </a:fld>
            <a:endParaRPr lang="ro-RO"/>
          </a:p>
        </p:txBody>
      </p:sp>
    </p:spTree>
    <p:extLst>
      <p:ext uri="{BB962C8B-B14F-4D97-AF65-F5344CB8AC3E}">
        <p14:creationId xmlns:p14="http://schemas.microsoft.com/office/powerpoint/2010/main" val="4068139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4C7F3-DEB4-4C1F-A9FC-F37CCD4CDF25}"/>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xmlns="" id="{3BD593CA-EDBC-43E9-BE79-741717A860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xmlns="" id="{965277DB-F96B-429B-A50C-642C739D57DB}"/>
              </a:ext>
            </a:extLst>
          </p:cNvPr>
          <p:cNvSpPr>
            <a:spLocks noGrp="1"/>
          </p:cNvSpPr>
          <p:nvPr>
            <p:ph type="dt" sz="half" idx="10"/>
          </p:nvPr>
        </p:nvSpPr>
        <p:spPr/>
        <p:txBody>
          <a:bodyPr/>
          <a:lstStyle/>
          <a:p>
            <a:fld id="{960A733B-DB60-43A1-B52E-9AFC1DB96569}" type="datetimeFigureOut">
              <a:rPr lang="ro-RO" smtClean="0"/>
              <a:t>19.11.2019</a:t>
            </a:fld>
            <a:endParaRPr lang="ro-RO"/>
          </a:p>
        </p:txBody>
      </p:sp>
      <p:sp>
        <p:nvSpPr>
          <p:cNvPr id="5" name="Footer Placeholder 4">
            <a:extLst>
              <a:ext uri="{FF2B5EF4-FFF2-40B4-BE49-F238E27FC236}">
                <a16:creationId xmlns:a16="http://schemas.microsoft.com/office/drawing/2014/main" xmlns="" id="{EAA7357B-31C1-4FD1-8D81-FFA44839AEF4}"/>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xmlns="" id="{A7AC1576-DC3B-41CC-AA41-D223118F7EAB}"/>
              </a:ext>
            </a:extLst>
          </p:cNvPr>
          <p:cNvSpPr>
            <a:spLocks noGrp="1"/>
          </p:cNvSpPr>
          <p:nvPr>
            <p:ph type="sldNum" sz="quarter" idx="12"/>
          </p:nvPr>
        </p:nvSpPr>
        <p:spPr/>
        <p:txBody>
          <a:bodyPr/>
          <a:lstStyle/>
          <a:p>
            <a:fld id="{937419C3-6D02-4CCA-B61C-B77380263739}" type="slidenum">
              <a:rPr lang="ro-RO" smtClean="0"/>
              <a:t>‹N›</a:t>
            </a:fld>
            <a:endParaRPr lang="ro-RO"/>
          </a:p>
        </p:txBody>
      </p:sp>
    </p:spTree>
    <p:extLst>
      <p:ext uri="{BB962C8B-B14F-4D97-AF65-F5344CB8AC3E}">
        <p14:creationId xmlns:p14="http://schemas.microsoft.com/office/powerpoint/2010/main" val="89485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DE87666-072C-4488-919F-EDDE259624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xmlns="" id="{58157000-EEB6-4001-A1A7-68FE7967B0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xmlns="" id="{555DD8AB-2429-4B21-9762-953785F11BCA}"/>
              </a:ext>
            </a:extLst>
          </p:cNvPr>
          <p:cNvSpPr>
            <a:spLocks noGrp="1"/>
          </p:cNvSpPr>
          <p:nvPr>
            <p:ph type="dt" sz="half" idx="10"/>
          </p:nvPr>
        </p:nvSpPr>
        <p:spPr/>
        <p:txBody>
          <a:bodyPr/>
          <a:lstStyle/>
          <a:p>
            <a:fld id="{960A733B-DB60-43A1-B52E-9AFC1DB96569}" type="datetimeFigureOut">
              <a:rPr lang="ro-RO" smtClean="0"/>
              <a:t>19.11.2019</a:t>
            </a:fld>
            <a:endParaRPr lang="ro-RO"/>
          </a:p>
        </p:txBody>
      </p:sp>
      <p:sp>
        <p:nvSpPr>
          <p:cNvPr id="5" name="Footer Placeholder 4">
            <a:extLst>
              <a:ext uri="{FF2B5EF4-FFF2-40B4-BE49-F238E27FC236}">
                <a16:creationId xmlns:a16="http://schemas.microsoft.com/office/drawing/2014/main" xmlns="" id="{9ED36A59-6DBE-4B36-A0E1-604574DA12CE}"/>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xmlns="" id="{BAF1E9F4-12E8-4067-A5F0-C53D7AEFF246}"/>
              </a:ext>
            </a:extLst>
          </p:cNvPr>
          <p:cNvSpPr>
            <a:spLocks noGrp="1"/>
          </p:cNvSpPr>
          <p:nvPr>
            <p:ph type="sldNum" sz="quarter" idx="12"/>
          </p:nvPr>
        </p:nvSpPr>
        <p:spPr/>
        <p:txBody>
          <a:bodyPr/>
          <a:lstStyle/>
          <a:p>
            <a:fld id="{937419C3-6D02-4CCA-B61C-B77380263739}" type="slidenum">
              <a:rPr lang="ro-RO" smtClean="0"/>
              <a:t>‹N›</a:t>
            </a:fld>
            <a:endParaRPr lang="ro-RO"/>
          </a:p>
        </p:txBody>
      </p:sp>
    </p:spTree>
    <p:extLst>
      <p:ext uri="{BB962C8B-B14F-4D97-AF65-F5344CB8AC3E}">
        <p14:creationId xmlns:p14="http://schemas.microsoft.com/office/powerpoint/2010/main" val="1613325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2" name="Google Shape;12;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it" smtClean="0"/>
              <a:pPr/>
              <a:t>‹N›</a:t>
            </a:fld>
            <a:endParaRPr lang="it"/>
          </a:p>
        </p:txBody>
      </p:sp>
    </p:spTree>
    <p:extLst>
      <p:ext uri="{BB962C8B-B14F-4D97-AF65-F5344CB8AC3E}">
        <p14:creationId xmlns:p14="http://schemas.microsoft.com/office/powerpoint/2010/main" val="2990288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A895E7-7E09-4BBC-9238-F40240E64104}"/>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xmlns="" id="{3C0A68C3-0549-45E3-A1BC-848A2F4257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xmlns="" id="{5A889A94-4A6F-45CA-9F4E-D3D2463BDDDE}"/>
              </a:ext>
            </a:extLst>
          </p:cNvPr>
          <p:cNvSpPr>
            <a:spLocks noGrp="1"/>
          </p:cNvSpPr>
          <p:nvPr>
            <p:ph type="dt" sz="half" idx="10"/>
          </p:nvPr>
        </p:nvSpPr>
        <p:spPr/>
        <p:txBody>
          <a:bodyPr/>
          <a:lstStyle/>
          <a:p>
            <a:fld id="{960A733B-DB60-43A1-B52E-9AFC1DB96569}" type="datetimeFigureOut">
              <a:rPr lang="ro-RO" smtClean="0"/>
              <a:t>19.11.2019</a:t>
            </a:fld>
            <a:endParaRPr lang="ro-RO"/>
          </a:p>
        </p:txBody>
      </p:sp>
      <p:sp>
        <p:nvSpPr>
          <p:cNvPr id="5" name="Footer Placeholder 4">
            <a:extLst>
              <a:ext uri="{FF2B5EF4-FFF2-40B4-BE49-F238E27FC236}">
                <a16:creationId xmlns:a16="http://schemas.microsoft.com/office/drawing/2014/main" xmlns="" id="{D004D2BA-5A86-46E7-AFD0-213CAE82D47C}"/>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xmlns="" id="{7826407A-CE2A-482D-8DC5-1C3E869E274B}"/>
              </a:ext>
            </a:extLst>
          </p:cNvPr>
          <p:cNvSpPr>
            <a:spLocks noGrp="1"/>
          </p:cNvSpPr>
          <p:nvPr>
            <p:ph type="sldNum" sz="quarter" idx="12"/>
          </p:nvPr>
        </p:nvSpPr>
        <p:spPr/>
        <p:txBody>
          <a:bodyPr/>
          <a:lstStyle/>
          <a:p>
            <a:fld id="{937419C3-6D02-4CCA-B61C-B77380263739}" type="slidenum">
              <a:rPr lang="ro-RO" smtClean="0"/>
              <a:t>‹N›</a:t>
            </a:fld>
            <a:endParaRPr lang="ro-RO"/>
          </a:p>
        </p:txBody>
      </p:sp>
    </p:spTree>
    <p:extLst>
      <p:ext uri="{BB962C8B-B14F-4D97-AF65-F5344CB8AC3E}">
        <p14:creationId xmlns:p14="http://schemas.microsoft.com/office/powerpoint/2010/main" val="264506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004135-A623-42C7-9591-640FCAE1DE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xmlns="" id="{0327AB5B-15F5-45D3-B393-7E97304B79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D9DC29D-D5F0-4B09-A6A2-FD04EB84BBF8}"/>
              </a:ext>
            </a:extLst>
          </p:cNvPr>
          <p:cNvSpPr>
            <a:spLocks noGrp="1"/>
          </p:cNvSpPr>
          <p:nvPr>
            <p:ph type="dt" sz="half" idx="10"/>
          </p:nvPr>
        </p:nvSpPr>
        <p:spPr/>
        <p:txBody>
          <a:bodyPr/>
          <a:lstStyle/>
          <a:p>
            <a:fld id="{960A733B-DB60-43A1-B52E-9AFC1DB96569}" type="datetimeFigureOut">
              <a:rPr lang="ro-RO" smtClean="0"/>
              <a:t>19.11.2019</a:t>
            </a:fld>
            <a:endParaRPr lang="ro-RO"/>
          </a:p>
        </p:txBody>
      </p:sp>
      <p:sp>
        <p:nvSpPr>
          <p:cNvPr id="5" name="Footer Placeholder 4">
            <a:extLst>
              <a:ext uri="{FF2B5EF4-FFF2-40B4-BE49-F238E27FC236}">
                <a16:creationId xmlns:a16="http://schemas.microsoft.com/office/drawing/2014/main" xmlns="" id="{0DB39EC9-5366-40FC-997E-9C897C260176}"/>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xmlns="" id="{4C71231D-388C-4917-91E4-98F96AA07F8E}"/>
              </a:ext>
            </a:extLst>
          </p:cNvPr>
          <p:cNvSpPr>
            <a:spLocks noGrp="1"/>
          </p:cNvSpPr>
          <p:nvPr>
            <p:ph type="sldNum" sz="quarter" idx="12"/>
          </p:nvPr>
        </p:nvSpPr>
        <p:spPr/>
        <p:txBody>
          <a:bodyPr/>
          <a:lstStyle/>
          <a:p>
            <a:fld id="{937419C3-6D02-4CCA-B61C-B77380263739}" type="slidenum">
              <a:rPr lang="ro-RO" smtClean="0"/>
              <a:t>‹N›</a:t>
            </a:fld>
            <a:endParaRPr lang="ro-RO"/>
          </a:p>
        </p:txBody>
      </p:sp>
    </p:spTree>
    <p:extLst>
      <p:ext uri="{BB962C8B-B14F-4D97-AF65-F5344CB8AC3E}">
        <p14:creationId xmlns:p14="http://schemas.microsoft.com/office/powerpoint/2010/main" val="734816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9528CE-C77C-45B1-9E0A-AFF35294BC9A}"/>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xmlns="" id="{425E39D0-C545-4E15-99ED-54876E0959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xmlns="" id="{E2C6D3A1-284A-411B-A9BF-51EED48529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xmlns="" id="{3E68A60A-C27C-447D-8BF4-082EB92BDBEC}"/>
              </a:ext>
            </a:extLst>
          </p:cNvPr>
          <p:cNvSpPr>
            <a:spLocks noGrp="1"/>
          </p:cNvSpPr>
          <p:nvPr>
            <p:ph type="dt" sz="half" idx="10"/>
          </p:nvPr>
        </p:nvSpPr>
        <p:spPr/>
        <p:txBody>
          <a:bodyPr/>
          <a:lstStyle/>
          <a:p>
            <a:fld id="{960A733B-DB60-43A1-B52E-9AFC1DB96569}" type="datetimeFigureOut">
              <a:rPr lang="ro-RO" smtClean="0"/>
              <a:t>19.11.2019</a:t>
            </a:fld>
            <a:endParaRPr lang="ro-RO"/>
          </a:p>
        </p:txBody>
      </p:sp>
      <p:sp>
        <p:nvSpPr>
          <p:cNvPr id="6" name="Footer Placeholder 5">
            <a:extLst>
              <a:ext uri="{FF2B5EF4-FFF2-40B4-BE49-F238E27FC236}">
                <a16:creationId xmlns:a16="http://schemas.microsoft.com/office/drawing/2014/main" xmlns="" id="{ACB855EB-2032-4440-971F-8346EC2BF95B}"/>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xmlns="" id="{5CE8E638-1F2C-4F07-AF9E-EF85AC38FE60}"/>
              </a:ext>
            </a:extLst>
          </p:cNvPr>
          <p:cNvSpPr>
            <a:spLocks noGrp="1"/>
          </p:cNvSpPr>
          <p:nvPr>
            <p:ph type="sldNum" sz="quarter" idx="12"/>
          </p:nvPr>
        </p:nvSpPr>
        <p:spPr/>
        <p:txBody>
          <a:bodyPr/>
          <a:lstStyle/>
          <a:p>
            <a:fld id="{937419C3-6D02-4CCA-B61C-B77380263739}" type="slidenum">
              <a:rPr lang="ro-RO" smtClean="0"/>
              <a:t>‹N›</a:t>
            </a:fld>
            <a:endParaRPr lang="ro-RO"/>
          </a:p>
        </p:txBody>
      </p:sp>
    </p:spTree>
    <p:extLst>
      <p:ext uri="{BB962C8B-B14F-4D97-AF65-F5344CB8AC3E}">
        <p14:creationId xmlns:p14="http://schemas.microsoft.com/office/powerpoint/2010/main" val="1245052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A794FE-8EA0-4754-849B-56D9CC211BCD}"/>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xmlns="" id="{21DA0B35-0B72-4BFD-B216-4C1729AD93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DD34FAD-E317-4FE7-9740-007EA1C533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xmlns="" id="{A2C34E27-4D44-46C3-96AE-3520CEE0E5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3E58553-FCD6-4AEB-8B62-395E8D9360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xmlns="" id="{8A9161FB-0B3D-4F76-962F-1AEE7E066BF7}"/>
              </a:ext>
            </a:extLst>
          </p:cNvPr>
          <p:cNvSpPr>
            <a:spLocks noGrp="1"/>
          </p:cNvSpPr>
          <p:nvPr>
            <p:ph type="dt" sz="half" idx="10"/>
          </p:nvPr>
        </p:nvSpPr>
        <p:spPr/>
        <p:txBody>
          <a:bodyPr/>
          <a:lstStyle/>
          <a:p>
            <a:fld id="{960A733B-DB60-43A1-B52E-9AFC1DB96569}" type="datetimeFigureOut">
              <a:rPr lang="ro-RO" smtClean="0"/>
              <a:t>19.11.2019</a:t>
            </a:fld>
            <a:endParaRPr lang="ro-RO"/>
          </a:p>
        </p:txBody>
      </p:sp>
      <p:sp>
        <p:nvSpPr>
          <p:cNvPr id="8" name="Footer Placeholder 7">
            <a:extLst>
              <a:ext uri="{FF2B5EF4-FFF2-40B4-BE49-F238E27FC236}">
                <a16:creationId xmlns:a16="http://schemas.microsoft.com/office/drawing/2014/main" xmlns="" id="{A4B009C0-9E45-4238-9895-63BD3C54D70D}"/>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xmlns="" id="{FE30D3B9-3DB4-43E1-AE34-F4BECCBAFDDB}"/>
              </a:ext>
            </a:extLst>
          </p:cNvPr>
          <p:cNvSpPr>
            <a:spLocks noGrp="1"/>
          </p:cNvSpPr>
          <p:nvPr>
            <p:ph type="sldNum" sz="quarter" idx="12"/>
          </p:nvPr>
        </p:nvSpPr>
        <p:spPr/>
        <p:txBody>
          <a:bodyPr/>
          <a:lstStyle/>
          <a:p>
            <a:fld id="{937419C3-6D02-4CCA-B61C-B77380263739}" type="slidenum">
              <a:rPr lang="ro-RO" smtClean="0"/>
              <a:t>‹N›</a:t>
            </a:fld>
            <a:endParaRPr lang="ro-RO"/>
          </a:p>
        </p:txBody>
      </p:sp>
    </p:spTree>
    <p:extLst>
      <p:ext uri="{BB962C8B-B14F-4D97-AF65-F5344CB8AC3E}">
        <p14:creationId xmlns:p14="http://schemas.microsoft.com/office/powerpoint/2010/main" val="1983187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04B6AA-8B5C-4242-80F9-57F17E66CCD7}"/>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xmlns="" id="{F39015CD-E6DB-4D6F-AB33-76B51F85EE99}"/>
              </a:ext>
            </a:extLst>
          </p:cNvPr>
          <p:cNvSpPr>
            <a:spLocks noGrp="1"/>
          </p:cNvSpPr>
          <p:nvPr>
            <p:ph type="dt" sz="half" idx="10"/>
          </p:nvPr>
        </p:nvSpPr>
        <p:spPr/>
        <p:txBody>
          <a:bodyPr/>
          <a:lstStyle/>
          <a:p>
            <a:fld id="{960A733B-DB60-43A1-B52E-9AFC1DB96569}" type="datetimeFigureOut">
              <a:rPr lang="ro-RO" smtClean="0"/>
              <a:t>19.11.2019</a:t>
            </a:fld>
            <a:endParaRPr lang="ro-RO"/>
          </a:p>
        </p:txBody>
      </p:sp>
      <p:sp>
        <p:nvSpPr>
          <p:cNvPr id="4" name="Footer Placeholder 3">
            <a:extLst>
              <a:ext uri="{FF2B5EF4-FFF2-40B4-BE49-F238E27FC236}">
                <a16:creationId xmlns:a16="http://schemas.microsoft.com/office/drawing/2014/main" xmlns="" id="{C20C8432-3D0C-4393-8DAB-C8A7A62FD961}"/>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xmlns="" id="{1F575C60-BDC3-494C-A327-4413E3F38BC0}"/>
              </a:ext>
            </a:extLst>
          </p:cNvPr>
          <p:cNvSpPr>
            <a:spLocks noGrp="1"/>
          </p:cNvSpPr>
          <p:nvPr>
            <p:ph type="sldNum" sz="quarter" idx="12"/>
          </p:nvPr>
        </p:nvSpPr>
        <p:spPr/>
        <p:txBody>
          <a:bodyPr/>
          <a:lstStyle/>
          <a:p>
            <a:fld id="{937419C3-6D02-4CCA-B61C-B77380263739}" type="slidenum">
              <a:rPr lang="ro-RO" smtClean="0"/>
              <a:t>‹N›</a:t>
            </a:fld>
            <a:endParaRPr lang="ro-RO"/>
          </a:p>
        </p:txBody>
      </p:sp>
    </p:spTree>
    <p:extLst>
      <p:ext uri="{BB962C8B-B14F-4D97-AF65-F5344CB8AC3E}">
        <p14:creationId xmlns:p14="http://schemas.microsoft.com/office/powerpoint/2010/main" val="923456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66E503B-0D83-4504-9D2D-A48E7F3FD439}"/>
              </a:ext>
            </a:extLst>
          </p:cNvPr>
          <p:cNvSpPr>
            <a:spLocks noGrp="1"/>
          </p:cNvSpPr>
          <p:nvPr>
            <p:ph type="dt" sz="half" idx="10"/>
          </p:nvPr>
        </p:nvSpPr>
        <p:spPr/>
        <p:txBody>
          <a:bodyPr/>
          <a:lstStyle/>
          <a:p>
            <a:fld id="{960A733B-DB60-43A1-B52E-9AFC1DB96569}" type="datetimeFigureOut">
              <a:rPr lang="ro-RO" smtClean="0"/>
              <a:t>19.11.2019</a:t>
            </a:fld>
            <a:endParaRPr lang="ro-RO"/>
          </a:p>
        </p:txBody>
      </p:sp>
      <p:sp>
        <p:nvSpPr>
          <p:cNvPr id="3" name="Footer Placeholder 2">
            <a:extLst>
              <a:ext uri="{FF2B5EF4-FFF2-40B4-BE49-F238E27FC236}">
                <a16:creationId xmlns:a16="http://schemas.microsoft.com/office/drawing/2014/main" xmlns="" id="{651D3D04-B337-4C69-BFC7-304CE7D0D5EC}"/>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xmlns="" id="{3DB38679-6215-45A0-AB67-63C363739B6B}"/>
              </a:ext>
            </a:extLst>
          </p:cNvPr>
          <p:cNvSpPr>
            <a:spLocks noGrp="1"/>
          </p:cNvSpPr>
          <p:nvPr>
            <p:ph type="sldNum" sz="quarter" idx="12"/>
          </p:nvPr>
        </p:nvSpPr>
        <p:spPr/>
        <p:txBody>
          <a:bodyPr/>
          <a:lstStyle/>
          <a:p>
            <a:fld id="{937419C3-6D02-4CCA-B61C-B77380263739}" type="slidenum">
              <a:rPr lang="ro-RO" smtClean="0"/>
              <a:t>‹N›</a:t>
            </a:fld>
            <a:endParaRPr lang="ro-RO"/>
          </a:p>
        </p:txBody>
      </p:sp>
    </p:spTree>
    <p:extLst>
      <p:ext uri="{BB962C8B-B14F-4D97-AF65-F5344CB8AC3E}">
        <p14:creationId xmlns:p14="http://schemas.microsoft.com/office/powerpoint/2010/main" val="1213423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211872-0E0D-4632-B326-CB7799FA44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xmlns="" id="{AE2DF9B0-5042-4D68-91A0-E97C68A653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xmlns="" id="{1E4CEEFB-269D-49EA-8629-4FD10EF3F0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7D83669-2DC3-455A-8446-4B5EF9AACC0B}"/>
              </a:ext>
            </a:extLst>
          </p:cNvPr>
          <p:cNvSpPr>
            <a:spLocks noGrp="1"/>
          </p:cNvSpPr>
          <p:nvPr>
            <p:ph type="dt" sz="half" idx="10"/>
          </p:nvPr>
        </p:nvSpPr>
        <p:spPr/>
        <p:txBody>
          <a:bodyPr/>
          <a:lstStyle/>
          <a:p>
            <a:fld id="{960A733B-DB60-43A1-B52E-9AFC1DB96569}" type="datetimeFigureOut">
              <a:rPr lang="ro-RO" smtClean="0"/>
              <a:t>19.11.2019</a:t>
            </a:fld>
            <a:endParaRPr lang="ro-RO"/>
          </a:p>
        </p:txBody>
      </p:sp>
      <p:sp>
        <p:nvSpPr>
          <p:cNvPr id="6" name="Footer Placeholder 5">
            <a:extLst>
              <a:ext uri="{FF2B5EF4-FFF2-40B4-BE49-F238E27FC236}">
                <a16:creationId xmlns:a16="http://schemas.microsoft.com/office/drawing/2014/main" xmlns="" id="{7D0B2D9D-9E82-44FF-ACC6-E5EE0202E47D}"/>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xmlns="" id="{6E7807E8-B66B-4559-9C4E-6F9CDCF5C6A8}"/>
              </a:ext>
            </a:extLst>
          </p:cNvPr>
          <p:cNvSpPr>
            <a:spLocks noGrp="1"/>
          </p:cNvSpPr>
          <p:nvPr>
            <p:ph type="sldNum" sz="quarter" idx="12"/>
          </p:nvPr>
        </p:nvSpPr>
        <p:spPr/>
        <p:txBody>
          <a:bodyPr/>
          <a:lstStyle/>
          <a:p>
            <a:fld id="{937419C3-6D02-4CCA-B61C-B77380263739}" type="slidenum">
              <a:rPr lang="ro-RO" smtClean="0"/>
              <a:t>‹N›</a:t>
            </a:fld>
            <a:endParaRPr lang="ro-RO"/>
          </a:p>
        </p:txBody>
      </p:sp>
    </p:spTree>
    <p:extLst>
      <p:ext uri="{BB962C8B-B14F-4D97-AF65-F5344CB8AC3E}">
        <p14:creationId xmlns:p14="http://schemas.microsoft.com/office/powerpoint/2010/main" val="1463995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BCEAFF-9E2B-4C97-ABA5-BC96A5E14A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xmlns="" id="{F3D29A18-FF14-4423-B8C1-F8140AA326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xmlns="" id="{F7C9187C-C945-4EB6-BD03-19A7D66C10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9A210C6-6B4A-42B9-9C06-E2639FB3499B}"/>
              </a:ext>
            </a:extLst>
          </p:cNvPr>
          <p:cNvSpPr>
            <a:spLocks noGrp="1"/>
          </p:cNvSpPr>
          <p:nvPr>
            <p:ph type="dt" sz="half" idx="10"/>
          </p:nvPr>
        </p:nvSpPr>
        <p:spPr/>
        <p:txBody>
          <a:bodyPr/>
          <a:lstStyle/>
          <a:p>
            <a:fld id="{960A733B-DB60-43A1-B52E-9AFC1DB96569}" type="datetimeFigureOut">
              <a:rPr lang="ro-RO" smtClean="0"/>
              <a:t>19.11.2019</a:t>
            </a:fld>
            <a:endParaRPr lang="ro-RO"/>
          </a:p>
        </p:txBody>
      </p:sp>
      <p:sp>
        <p:nvSpPr>
          <p:cNvPr id="6" name="Footer Placeholder 5">
            <a:extLst>
              <a:ext uri="{FF2B5EF4-FFF2-40B4-BE49-F238E27FC236}">
                <a16:creationId xmlns:a16="http://schemas.microsoft.com/office/drawing/2014/main" xmlns="" id="{D10CC56C-D21E-4CBA-8E5F-41A47DA86F11}"/>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xmlns="" id="{2BE8ABD6-3C54-4847-8121-A8C8506E6F56}"/>
              </a:ext>
            </a:extLst>
          </p:cNvPr>
          <p:cNvSpPr>
            <a:spLocks noGrp="1"/>
          </p:cNvSpPr>
          <p:nvPr>
            <p:ph type="sldNum" sz="quarter" idx="12"/>
          </p:nvPr>
        </p:nvSpPr>
        <p:spPr/>
        <p:txBody>
          <a:bodyPr/>
          <a:lstStyle/>
          <a:p>
            <a:fld id="{937419C3-6D02-4CCA-B61C-B77380263739}" type="slidenum">
              <a:rPr lang="ro-RO" smtClean="0"/>
              <a:t>‹N›</a:t>
            </a:fld>
            <a:endParaRPr lang="ro-RO"/>
          </a:p>
        </p:txBody>
      </p:sp>
    </p:spTree>
    <p:extLst>
      <p:ext uri="{BB962C8B-B14F-4D97-AF65-F5344CB8AC3E}">
        <p14:creationId xmlns:p14="http://schemas.microsoft.com/office/powerpoint/2010/main" val="692528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F4B12A3-47E0-4638-981C-6ECA4FC158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xmlns="" id="{4251BFF7-44C2-4644-91D1-0B1663CE41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xmlns="" id="{0824CC59-903D-4B3F-981B-21F5EC98F8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0A733B-DB60-43A1-B52E-9AFC1DB96569}" type="datetimeFigureOut">
              <a:rPr lang="ro-RO" smtClean="0"/>
              <a:t>19.11.2019</a:t>
            </a:fld>
            <a:endParaRPr lang="ro-RO"/>
          </a:p>
        </p:txBody>
      </p:sp>
      <p:sp>
        <p:nvSpPr>
          <p:cNvPr id="5" name="Footer Placeholder 4">
            <a:extLst>
              <a:ext uri="{FF2B5EF4-FFF2-40B4-BE49-F238E27FC236}">
                <a16:creationId xmlns:a16="http://schemas.microsoft.com/office/drawing/2014/main" xmlns="" id="{6CF5E2A4-A73A-4B69-B2D8-73068530F1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xmlns="" id="{1D7ECE81-DC0A-48DA-AF20-67D4711160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419C3-6D02-4CCA-B61C-B77380263739}" type="slidenum">
              <a:rPr lang="ro-RO" smtClean="0"/>
              <a:t>‹N›</a:t>
            </a:fld>
            <a:endParaRPr lang="ro-RO"/>
          </a:p>
        </p:txBody>
      </p:sp>
    </p:spTree>
    <p:extLst>
      <p:ext uri="{BB962C8B-B14F-4D97-AF65-F5344CB8AC3E}">
        <p14:creationId xmlns:p14="http://schemas.microsoft.com/office/powerpoint/2010/main" val="2835229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DEFINITIVO.jpg">
            <a:extLst>
              <a:ext uri="{FF2B5EF4-FFF2-40B4-BE49-F238E27FC236}">
                <a16:creationId xmlns:a16="http://schemas.microsoft.com/office/drawing/2014/main" xmlns="" id="{6FD28465-0A00-4A87-B841-7159A9C32E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97" y="167950"/>
            <a:ext cx="2130969" cy="219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Mirandolina\Desktop\LogosBeneficairesErasmus+LEFT_EN.jpg">
            <a:extLst>
              <a:ext uri="{FF2B5EF4-FFF2-40B4-BE49-F238E27FC236}">
                <a16:creationId xmlns:a16="http://schemas.microsoft.com/office/drawing/2014/main" xmlns="" id="{BD61A4D1-EBAA-4BFD-8B27-D971EC1B31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9067" y="251019"/>
            <a:ext cx="7217413" cy="1666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2486026D-F4BE-4685-A64A-EC517493015A}"/>
              </a:ext>
            </a:extLst>
          </p:cNvPr>
          <p:cNvSpPr/>
          <p:nvPr/>
        </p:nvSpPr>
        <p:spPr>
          <a:xfrm>
            <a:off x="1381957" y="2478411"/>
            <a:ext cx="9428085" cy="3170099"/>
          </a:xfrm>
          <a:prstGeom prst="rect">
            <a:avLst/>
          </a:prstGeom>
        </p:spPr>
        <p:txBody>
          <a:bodyPr wrap="square">
            <a:spAutoFit/>
          </a:bodyPr>
          <a:lstStyle/>
          <a:p>
            <a:pPr lvl="0" algn="ctr"/>
            <a:r>
              <a:rPr lang="en-US" sz="2000" b="1" dirty="0">
                <a:solidFill>
                  <a:prstClr val="black"/>
                </a:solidFill>
                <a:latin typeface="Times New Roman" panose="02020603050405020304" pitchFamily="18" charset="0"/>
                <a:cs typeface="Times New Roman" panose="02020603050405020304" pitchFamily="18" charset="0"/>
              </a:rPr>
              <a:t>MUSIC: A MELODIC METHODOLOGY INTO TEACHING AND LEARNING</a:t>
            </a:r>
            <a:br>
              <a:rPr lang="en-US" sz="2000" b="1" dirty="0">
                <a:solidFill>
                  <a:prstClr val="black"/>
                </a:solidFill>
                <a:latin typeface="Times New Roman" panose="02020603050405020304" pitchFamily="18" charset="0"/>
                <a:cs typeface="Times New Roman" panose="02020603050405020304" pitchFamily="18" charset="0"/>
              </a:rPr>
            </a:br>
            <a:r>
              <a:rPr lang="en-US" sz="2000" b="1" dirty="0">
                <a:solidFill>
                  <a:prstClr val="black"/>
                </a:solidFill>
                <a:latin typeface="Times New Roman" panose="02020603050405020304" pitchFamily="18" charset="0"/>
                <a:cs typeface="Times New Roman" panose="02020603050405020304" pitchFamily="18" charset="0"/>
              </a:rPr>
              <a:t>2018-1-ES01-KA229-050761</a:t>
            </a:r>
            <a:br>
              <a:rPr lang="en-US" sz="2000" b="1" dirty="0">
                <a:solidFill>
                  <a:prstClr val="black"/>
                </a:solidFill>
                <a:latin typeface="Times New Roman" panose="02020603050405020304" pitchFamily="18" charset="0"/>
                <a:cs typeface="Times New Roman" panose="02020603050405020304" pitchFamily="18" charset="0"/>
              </a:rPr>
            </a:br>
            <a:endParaRPr lang="en-US" sz="2000" b="1" dirty="0">
              <a:solidFill>
                <a:prstClr val="black"/>
              </a:solidFill>
              <a:latin typeface="Times New Roman" panose="02020603050405020304" pitchFamily="18" charset="0"/>
              <a:cs typeface="Times New Roman" panose="02020603050405020304" pitchFamily="18" charset="0"/>
            </a:endParaRPr>
          </a:p>
          <a:p>
            <a:pPr lvl="0" algn="ctr"/>
            <a:endParaRPr lang="en-US" sz="2000" b="1" dirty="0">
              <a:solidFill>
                <a:prstClr val="black"/>
              </a:solidFill>
              <a:latin typeface="Times New Roman" panose="02020603050405020304" pitchFamily="18" charset="0"/>
              <a:cs typeface="Times New Roman" panose="02020603050405020304" pitchFamily="18" charset="0"/>
            </a:endParaRPr>
          </a:p>
          <a:p>
            <a:pPr lvl="0" algn="ctr"/>
            <a:r>
              <a:rPr lang="ro-RO" sz="2000" b="1" dirty="0">
                <a:solidFill>
                  <a:prstClr val="black"/>
                </a:solidFill>
                <a:latin typeface="Times New Roman" panose="02020603050405020304" pitchFamily="18" charset="0"/>
                <a:cs typeface="Times New Roman" panose="02020603050405020304" pitchFamily="18" charset="0"/>
              </a:rPr>
              <a:t>  </a:t>
            </a:r>
          </a:p>
          <a:p>
            <a:pPr lvl="0" algn="ctr"/>
            <a:r>
              <a:rPr lang="ro-RO" sz="4400" b="1" dirty="0">
                <a:latin typeface="Times New Roman" panose="02020603050405020304" pitchFamily="18" charset="0"/>
                <a:cs typeface="Times New Roman" panose="02020603050405020304" pitchFamily="18" charset="0"/>
              </a:rPr>
              <a:t>'FRIENDSHIP THROUGH MUSIC’</a:t>
            </a:r>
          </a:p>
          <a:p>
            <a:pPr lvl="0" algn="ctr"/>
            <a:endParaRPr lang="ro-RO" sz="2800" b="1" dirty="0">
              <a:solidFill>
                <a:prstClr val="black"/>
              </a:solidFill>
              <a:latin typeface="Times New Roman" panose="02020603050405020304" pitchFamily="18" charset="0"/>
              <a:cs typeface="Times New Roman" panose="02020603050405020304" pitchFamily="18" charset="0"/>
            </a:endParaRPr>
          </a:p>
          <a:p>
            <a:pPr lvl="0" algn="ctr"/>
            <a:endParaRPr lang="en-US" sz="28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5150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DAF464A-E143-4991-96B3-BEEB6DD94A5D}"/>
              </a:ext>
            </a:extLst>
          </p:cNvPr>
          <p:cNvSpPr/>
          <p:nvPr/>
        </p:nvSpPr>
        <p:spPr>
          <a:xfrm>
            <a:off x="568172" y="420233"/>
            <a:ext cx="10599937" cy="1910588"/>
          </a:xfrm>
          <a:prstGeom prst="rect">
            <a:avLst/>
          </a:prstGeom>
        </p:spPr>
        <p:txBody>
          <a:bodyPr wrap="square">
            <a:spAutoFit/>
          </a:bodyPr>
          <a:lstStyle/>
          <a:p>
            <a:pPr algn="just">
              <a:lnSpc>
                <a:spcPct val="150000"/>
              </a:lnSpc>
              <a:spcAft>
                <a:spcPts val="800"/>
              </a:spcAft>
            </a:pPr>
            <a:r>
              <a:rPr lang="en-US" sz="2000" b="1" dirty="0">
                <a:solidFill>
                  <a:srgbClr val="000000"/>
                </a:solidFill>
                <a:latin typeface="Times New Roman" panose="02020603050405020304" pitchFamily="18" charset="0"/>
                <a:ea typeface="Times New Roman" panose="02020603050405020304" pitchFamily="18" charset="0"/>
              </a:rPr>
              <a:t>The 5th sequence of teaching techniques </a:t>
            </a:r>
            <a:endParaRPr lang="ro-RO" sz="20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400" b="1" dirty="0">
                <a:solidFill>
                  <a:srgbClr val="000000"/>
                </a:solidFill>
                <a:latin typeface="Times New Roman" panose="02020603050405020304" pitchFamily="18" charset="0"/>
                <a:ea typeface="Times New Roman" panose="02020603050405020304" pitchFamily="18" charset="0"/>
              </a:rPr>
              <a:t>1.Warm up.</a:t>
            </a:r>
            <a:r>
              <a:rPr lang="en-US" sz="1400" dirty="0">
                <a:latin typeface="Times New Roman" panose="02020603050405020304" pitchFamily="18" charset="0"/>
                <a:ea typeface="Times New Roman" panose="02020603050405020304" pitchFamily="18" charset="0"/>
              </a:rPr>
              <a:t> </a:t>
            </a:r>
            <a:r>
              <a:rPr lang="ro-RO" sz="1400" dirty="0">
                <a:latin typeface="Times New Roman" panose="02020603050405020304" pitchFamily="18" charset="0"/>
                <a:ea typeface="Times New Roman" panose="02020603050405020304" pitchFamily="18" charset="0"/>
              </a:rPr>
              <a:t>This is an activity to help students explore the qualities of healthy relationships. Have the students stand up behind their desks or in a circle at the front of the room. Toss the ball to someone in the group, and ask them to call out a word that represents qualities of a healthy relationship (for example; trust, supportive, kind, fun…). Ask that person to then toss the ball to someone else. Each time a new student catches the ball, ask them to share a new quality… and so on. Here is a list to help you at lower levels.</a:t>
            </a:r>
          </a:p>
        </p:txBody>
      </p:sp>
      <p:pic>
        <p:nvPicPr>
          <p:cNvPr id="3" name="Picture 2">
            <a:extLst>
              <a:ext uri="{FF2B5EF4-FFF2-40B4-BE49-F238E27FC236}">
                <a16:creationId xmlns:a16="http://schemas.microsoft.com/office/drawing/2014/main" xmlns="" id="{475DFD8F-3655-4B45-8279-315F8AB64543}"/>
              </a:ext>
            </a:extLst>
          </p:cNvPr>
          <p:cNvPicPr/>
          <p:nvPr/>
        </p:nvPicPr>
        <p:blipFill rotWithShape="1">
          <a:blip r:embed="rId2" cstate="print">
            <a:extLst>
              <a:ext uri="{28A0092B-C50C-407E-A947-70E740481C1C}">
                <a14:useLocalDpi xmlns:a14="http://schemas.microsoft.com/office/drawing/2010/main" val="0"/>
              </a:ext>
            </a:extLst>
          </a:blip>
          <a:srcRect l="6923" t="11710" b="6430"/>
          <a:stretch/>
        </p:blipFill>
        <p:spPr bwMode="auto">
          <a:xfrm>
            <a:off x="2787588" y="2230926"/>
            <a:ext cx="7066626" cy="461951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8347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23498C9-C1E5-4045-986A-C4F82A0431B1}"/>
              </a:ext>
            </a:extLst>
          </p:cNvPr>
          <p:cNvSpPr/>
          <p:nvPr/>
        </p:nvSpPr>
        <p:spPr>
          <a:xfrm>
            <a:off x="301841" y="113305"/>
            <a:ext cx="11665258" cy="6675995"/>
          </a:xfrm>
          <a:prstGeom prst="rect">
            <a:avLst/>
          </a:prstGeom>
        </p:spPr>
        <p:txBody>
          <a:bodyPr wrap="square">
            <a:spAutoFit/>
          </a:bodyPr>
          <a:lstStyle/>
          <a:p>
            <a:pPr algn="just">
              <a:lnSpc>
                <a:spcPct val="150000"/>
              </a:lnSpc>
              <a:spcAft>
                <a:spcPts val="800"/>
              </a:spcAft>
            </a:pPr>
            <a:r>
              <a:rPr lang="ro-RO" sz="1400" dirty="0">
                <a:latin typeface="Times New Roman" panose="02020603050405020304" pitchFamily="18" charset="0"/>
                <a:ea typeface="Times New Roman" panose="02020603050405020304" pitchFamily="18" charset="0"/>
              </a:rPr>
              <a:t>2</a:t>
            </a:r>
            <a:r>
              <a:rPr lang="ro-RO" sz="1400" b="1" dirty="0">
                <a:latin typeface="Times New Roman" panose="02020603050405020304" pitchFamily="18" charset="0"/>
                <a:ea typeface="Times New Roman" panose="02020603050405020304" pitchFamily="18" charset="0"/>
              </a:rPr>
              <a:t>. Pre-speaking</a:t>
            </a:r>
            <a:r>
              <a:rPr lang="ro-RO" sz="1400" dirty="0">
                <a:latin typeface="Times New Roman" panose="02020603050405020304" pitchFamily="18" charset="0"/>
                <a:ea typeface="Times New Roman" panose="02020603050405020304" pitchFamily="18" charset="0"/>
              </a:rPr>
              <a:t> task 1 - Write the word FRIEND on the board. Tell the students that you are going to leave the room for 5 minutes. While you are gone they have to fill up the whole board with words connected to this theme. They can use their dictionaries if they like. Nominate a student as the secretary; give them the board marker or chalk and leave. Come back after 5 minutes (or before if you think it’s too long!) and go over what they have written. </a:t>
            </a:r>
          </a:p>
          <a:p>
            <a:pPr algn="just">
              <a:lnSpc>
                <a:spcPct val="150000"/>
              </a:lnSpc>
              <a:spcAft>
                <a:spcPts val="800"/>
              </a:spcAft>
            </a:pPr>
            <a:r>
              <a:rPr lang="ro-RO" sz="1400" dirty="0">
                <a:latin typeface="Times New Roman" panose="02020603050405020304" pitchFamily="18" charset="0"/>
                <a:ea typeface="Times New Roman" panose="02020603050405020304" pitchFamily="18" charset="0"/>
              </a:rPr>
              <a:t>3.</a:t>
            </a:r>
            <a:r>
              <a:rPr lang="ro-RO" sz="1400" b="1" dirty="0">
                <a:latin typeface="Times New Roman" panose="02020603050405020304" pitchFamily="18" charset="0"/>
                <a:ea typeface="Times New Roman" panose="02020603050405020304" pitchFamily="18" charset="0"/>
              </a:rPr>
              <a:t>Pre-speaking</a:t>
            </a:r>
            <a:r>
              <a:rPr lang="ro-RO" sz="1400" dirty="0">
                <a:latin typeface="Times New Roman" panose="02020603050405020304" pitchFamily="18" charset="0"/>
                <a:ea typeface="Times New Roman" panose="02020603050405020304" pitchFamily="18" charset="0"/>
              </a:rPr>
              <a:t> task 2 – Group formation Tell the students that they are going to do a listening activity related to friends. They must change places with another student if the sentence you read out to them are  true for them . Read out the following sentences and stop when you think people have moved around enough. They then form groups of three with the new people they are sitting next to. Change places if…</a:t>
            </a:r>
          </a:p>
          <a:p>
            <a:pPr algn="just">
              <a:lnSpc>
                <a:spcPct val="150000"/>
              </a:lnSpc>
              <a:spcAft>
                <a:spcPts val="800"/>
              </a:spcAft>
            </a:pPr>
            <a:r>
              <a:rPr lang="ro-RO" sz="1400" dirty="0">
                <a:latin typeface="Times New Roman" panose="02020603050405020304" pitchFamily="18" charset="0"/>
                <a:ea typeface="Times New Roman" panose="02020603050405020304" pitchFamily="18" charset="0"/>
              </a:rPr>
              <a:t> •  You have  few friends. </a:t>
            </a:r>
          </a:p>
          <a:p>
            <a:pPr algn="just">
              <a:lnSpc>
                <a:spcPct val="150000"/>
              </a:lnSpc>
              <a:spcAft>
                <a:spcPts val="800"/>
              </a:spcAft>
            </a:pPr>
            <a:r>
              <a:rPr lang="ro-RO" sz="1400" dirty="0">
                <a:latin typeface="Times New Roman" panose="02020603050405020304" pitchFamily="18" charset="0"/>
                <a:ea typeface="Times New Roman" panose="02020603050405020304" pitchFamily="18" charset="0"/>
              </a:rPr>
              <a:t>• Your best friend is your pet.</a:t>
            </a:r>
          </a:p>
          <a:p>
            <a:pPr algn="just">
              <a:lnSpc>
                <a:spcPct val="150000"/>
              </a:lnSpc>
              <a:spcAft>
                <a:spcPts val="800"/>
              </a:spcAft>
            </a:pPr>
            <a:r>
              <a:rPr lang="ro-RO" sz="1400" dirty="0">
                <a:latin typeface="Times New Roman" panose="02020603050405020304" pitchFamily="18" charset="0"/>
                <a:ea typeface="Times New Roman" panose="02020603050405020304" pitchFamily="18" charset="0"/>
              </a:rPr>
              <a:t> •You have many friends .</a:t>
            </a:r>
          </a:p>
          <a:p>
            <a:pPr algn="just">
              <a:lnSpc>
                <a:spcPct val="150000"/>
              </a:lnSpc>
              <a:spcAft>
                <a:spcPts val="800"/>
              </a:spcAft>
            </a:pPr>
            <a:r>
              <a:rPr lang="ro-RO" sz="1400" dirty="0">
                <a:latin typeface="Times New Roman" panose="02020603050405020304" pitchFamily="18" charset="0"/>
                <a:ea typeface="Times New Roman" panose="02020603050405020304" pitchFamily="18" charset="0"/>
              </a:rPr>
              <a:t> • You have a pen friend. </a:t>
            </a:r>
          </a:p>
          <a:p>
            <a:pPr algn="just">
              <a:lnSpc>
                <a:spcPct val="150000"/>
              </a:lnSpc>
              <a:spcAft>
                <a:spcPts val="800"/>
              </a:spcAft>
            </a:pPr>
            <a:r>
              <a:rPr lang="ro-RO" sz="1400" dirty="0">
                <a:latin typeface="Times New Roman" panose="02020603050405020304" pitchFamily="18" charset="0"/>
                <a:ea typeface="Times New Roman" panose="02020603050405020304" pitchFamily="18" charset="0"/>
              </a:rPr>
              <a:t>• Your best friend is a boy.</a:t>
            </a:r>
          </a:p>
          <a:p>
            <a:pPr algn="just">
              <a:lnSpc>
                <a:spcPct val="150000"/>
              </a:lnSpc>
              <a:spcAft>
                <a:spcPts val="800"/>
              </a:spcAft>
            </a:pPr>
            <a:r>
              <a:rPr lang="ro-RO" sz="1400" dirty="0">
                <a:latin typeface="Times New Roman" panose="02020603050405020304" pitchFamily="18" charset="0"/>
                <a:ea typeface="Times New Roman" panose="02020603050405020304" pitchFamily="18" charset="0"/>
              </a:rPr>
              <a:t> • Your best friend is a girl. </a:t>
            </a:r>
          </a:p>
          <a:p>
            <a:pPr algn="just">
              <a:lnSpc>
                <a:spcPct val="150000"/>
              </a:lnSpc>
              <a:spcAft>
                <a:spcPts val="800"/>
              </a:spcAft>
            </a:pPr>
            <a:r>
              <a:rPr lang="ro-RO" sz="1400" dirty="0">
                <a:latin typeface="Times New Roman" panose="02020603050405020304" pitchFamily="18" charset="0"/>
                <a:ea typeface="Times New Roman" panose="02020603050405020304" pitchFamily="18" charset="0"/>
              </a:rPr>
              <a:t>• You would like a different job. </a:t>
            </a:r>
          </a:p>
          <a:p>
            <a:pPr algn="just">
              <a:lnSpc>
                <a:spcPct val="150000"/>
              </a:lnSpc>
              <a:spcAft>
                <a:spcPts val="800"/>
              </a:spcAft>
            </a:pPr>
            <a:r>
              <a:rPr lang="ro-RO" sz="1400" dirty="0">
                <a:latin typeface="Times New Roman" panose="02020603050405020304" pitchFamily="18" charset="0"/>
                <a:ea typeface="Times New Roman" panose="02020603050405020304" pitchFamily="18" charset="0"/>
              </a:rPr>
              <a:t>4.</a:t>
            </a:r>
            <a:r>
              <a:rPr lang="ro-RO" sz="1400" b="1" dirty="0">
                <a:latin typeface="Times New Roman" panose="02020603050405020304" pitchFamily="18" charset="0"/>
                <a:ea typeface="Times New Roman" panose="02020603050405020304" pitchFamily="18" charset="0"/>
              </a:rPr>
              <a:t>Speaking task</a:t>
            </a:r>
            <a:r>
              <a:rPr lang="ro-RO" sz="1400" dirty="0">
                <a:latin typeface="Times New Roman" panose="02020603050405020304" pitchFamily="18" charset="0"/>
                <a:ea typeface="Times New Roman" panose="02020603050405020304" pitchFamily="18" charset="0"/>
              </a:rPr>
              <a:t>  – Rank the cards. Now tell the students to imagine that their partner/friend could have one of these jobs. Which one would be the best? Why? Give an example for yourself and write it on the board. Then tell the students the rules for the speaking activity </a:t>
            </a:r>
          </a:p>
          <a:p>
            <a:pPr algn="just">
              <a:lnSpc>
                <a:spcPct val="150000"/>
              </a:lnSpc>
              <a:spcAft>
                <a:spcPts val="800"/>
              </a:spcAft>
            </a:pPr>
            <a:r>
              <a:rPr lang="ro-RO" sz="1400" dirty="0">
                <a:latin typeface="Times New Roman" panose="02020603050405020304" pitchFamily="18" charset="0"/>
                <a:ea typeface="Times New Roman" panose="02020603050405020304" pitchFamily="18" charset="0"/>
              </a:rPr>
              <a:t>1. Put the cards in order from best to worst job for your partner/friend.</a:t>
            </a:r>
          </a:p>
          <a:p>
            <a:pPr algn="just">
              <a:lnSpc>
                <a:spcPct val="150000"/>
              </a:lnSpc>
              <a:spcAft>
                <a:spcPts val="800"/>
              </a:spcAft>
            </a:pPr>
            <a:r>
              <a:rPr lang="ro-RO" sz="1400"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528334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60D23FA-B937-43C9-9196-882E3B1CF60F}"/>
              </a:ext>
            </a:extLst>
          </p:cNvPr>
          <p:cNvSpPr/>
          <p:nvPr/>
        </p:nvSpPr>
        <p:spPr>
          <a:xfrm>
            <a:off x="266330" y="185066"/>
            <a:ext cx="11700769" cy="802592"/>
          </a:xfrm>
          <a:prstGeom prst="rect">
            <a:avLst/>
          </a:prstGeom>
        </p:spPr>
        <p:txBody>
          <a:bodyPr wrap="square">
            <a:spAutoFit/>
          </a:bodyPr>
          <a:lstStyle/>
          <a:p>
            <a:pPr lvl="0" algn="just">
              <a:lnSpc>
                <a:spcPct val="150000"/>
              </a:lnSpc>
              <a:spcAft>
                <a:spcPts val="800"/>
              </a:spcAft>
            </a:pPr>
            <a:r>
              <a:rPr lang="ro-RO" sz="1400" dirty="0">
                <a:solidFill>
                  <a:prstClr val="black"/>
                </a:solidFill>
                <a:latin typeface="Times New Roman" panose="02020603050405020304" pitchFamily="18" charset="0"/>
                <a:ea typeface="Times New Roman" panose="02020603050405020304" pitchFamily="18" charset="0"/>
              </a:rPr>
              <a:t>2. Decide in your group what is the best order and why. </a:t>
            </a:r>
          </a:p>
          <a:p>
            <a:pPr lvl="0" algn="just">
              <a:lnSpc>
                <a:spcPct val="150000"/>
              </a:lnSpc>
              <a:spcAft>
                <a:spcPts val="800"/>
              </a:spcAft>
            </a:pPr>
            <a:r>
              <a:rPr lang="ro-RO" sz="1400" dirty="0">
                <a:solidFill>
                  <a:prstClr val="black"/>
                </a:solidFill>
                <a:latin typeface="Times New Roman" panose="02020603050405020304" pitchFamily="18" charset="0"/>
                <a:ea typeface="Times New Roman" panose="02020603050405020304" pitchFamily="18" charset="0"/>
              </a:rPr>
              <a:t>3. Talk only in English. When they are finished, ask a couple of groups to explain their order.</a:t>
            </a:r>
          </a:p>
        </p:txBody>
      </p:sp>
      <p:pic>
        <p:nvPicPr>
          <p:cNvPr id="3" name="Picture 2">
            <a:extLst>
              <a:ext uri="{FF2B5EF4-FFF2-40B4-BE49-F238E27FC236}">
                <a16:creationId xmlns:a16="http://schemas.microsoft.com/office/drawing/2014/main" xmlns="" id="{74D4AAC8-79B1-470F-8BBD-1AD9960C4B61}"/>
              </a:ext>
            </a:extLst>
          </p:cNvPr>
          <p:cNvPicPr/>
          <p:nvPr/>
        </p:nvPicPr>
        <p:blipFill rotWithShape="1">
          <a:blip r:embed="rId2">
            <a:extLst>
              <a:ext uri="{28A0092B-C50C-407E-A947-70E740481C1C}">
                <a14:useLocalDpi xmlns:a14="http://schemas.microsoft.com/office/drawing/2010/main" val="0"/>
              </a:ext>
            </a:extLst>
          </a:blip>
          <a:srcRect l="-231" t="9119"/>
          <a:stretch/>
        </p:blipFill>
        <p:spPr bwMode="auto">
          <a:xfrm>
            <a:off x="585926" y="1242874"/>
            <a:ext cx="6072326" cy="419026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xmlns="" id="{67B01176-1D41-4E17-B052-563CEF664C1C}"/>
              </a:ext>
            </a:extLst>
          </p:cNvPr>
          <p:cNvPicPr/>
          <p:nvPr/>
        </p:nvPicPr>
        <p:blipFill rotWithShape="1">
          <a:blip r:embed="rId3">
            <a:extLst>
              <a:ext uri="{28A0092B-C50C-407E-A947-70E740481C1C}">
                <a14:useLocalDpi xmlns:a14="http://schemas.microsoft.com/office/drawing/2010/main" val="0"/>
              </a:ext>
            </a:extLst>
          </a:blip>
          <a:srcRect l="5326" b="4805"/>
          <a:stretch/>
        </p:blipFill>
        <p:spPr bwMode="auto">
          <a:xfrm>
            <a:off x="6761826" y="1242874"/>
            <a:ext cx="4210975" cy="4039340"/>
          </a:xfrm>
          <a:prstGeom prst="rect">
            <a:avLst/>
          </a:prstGeom>
          <a:noFill/>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xmlns="" id="{E1F1D65E-3406-4A1A-804F-AE82C4B11ED7}"/>
              </a:ext>
            </a:extLst>
          </p:cNvPr>
          <p:cNvSpPr/>
          <p:nvPr/>
        </p:nvSpPr>
        <p:spPr>
          <a:xfrm>
            <a:off x="585926" y="5365212"/>
            <a:ext cx="11224334" cy="1228350"/>
          </a:xfrm>
          <a:prstGeom prst="rect">
            <a:avLst/>
          </a:prstGeom>
        </p:spPr>
        <p:txBody>
          <a:bodyPr wrap="square">
            <a:spAutoFit/>
          </a:bodyPr>
          <a:lstStyle/>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5. </a:t>
            </a:r>
            <a:r>
              <a:rPr lang="en-US" sz="1400" b="1" dirty="0">
                <a:latin typeface="Times New Roman" panose="02020603050405020304" pitchFamily="18" charset="0"/>
                <a:ea typeface="Calibri" panose="020F0502020204030204" pitchFamily="34" charset="0"/>
                <a:cs typeface="Times New Roman" panose="02020603050405020304" pitchFamily="18" charset="0"/>
              </a:rPr>
              <a:t>Extra activity.</a:t>
            </a:r>
            <a:r>
              <a:rPr lang="en-US" sz="1400" dirty="0">
                <a:latin typeface="Times New Roman" panose="02020603050405020304" pitchFamily="18" charset="0"/>
                <a:ea typeface="Calibri" panose="020F0502020204030204" pitchFamily="34" charset="0"/>
                <a:cs typeface="Times New Roman" panose="02020603050405020304" pitchFamily="18" charset="0"/>
              </a:rPr>
              <a:t> Learners can try this fun quiz worksheet on the topic of friends</a:t>
            </a:r>
            <a:r>
              <a:rPr lang="en-US" sz="1400" b="1" dirty="0">
                <a:latin typeface="Times New Roman" panose="02020603050405020304" pitchFamily="18" charset="0"/>
                <a:ea typeface="Calibri" panose="020F0502020204030204" pitchFamily="34" charset="0"/>
                <a:cs typeface="Times New Roman" panose="02020603050405020304" pitchFamily="18" charset="0"/>
              </a:rPr>
              <a:t>:</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1. Choose the answer! Are you a good friend? Choose the answer that’s true for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1. Your friend hasn’t done their homework. What do you do?</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1844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13994CD-0056-4211-BDA9-E1EE6F82027B}"/>
              </a:ext>
            </a:extLst>
          </p:cNvPr>
          <p:cNvSpPr/>
          <p:nvPr/>
        </p:nvSpPr>
        <p:spPr>
          <a:xfrm>
            <a:off x="275208" y="391036"/>
            <a:ext cx="11141475" cy="1654107"/>
          </a:xfrm>
          <a:prstGeom prst="rect">
            <a:avLst/>
          </a:prstGeom>
        </p:spPr>
        <p:txBody>
          <a:bodyPr wrap="square">
            <a:spAutoFit/>
          </a:bodyPr>
          <a:lstStyle/>
          <a:p>
            <a:pPr lvl="0" algn="just">
              <a:lnSpc>
                <a:spcPct val="150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 promise not to tell b. help your friend do it quickly c. tell the teacher </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 It’s your friend’s birthday. Do you …</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800"/>
              </a:spcAft>
            </a:pP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800"/>
              </a:spcAft>
            </a:pP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xmlns="" id="{3C7B7687-64B9-4D78-9CEC-B40F55ED6E38}"/>
              </a:ext>
            </a:extLst>
          </p:cNvPr>
          <p:cNvSpPr/>
          <p:nvPr/>
        </p:nvSpPr>
        <p:spPr>
          <a:xfrm>
            <a:off x="275208" y="1218089"/>
            <a:ext cx="11754035" cy="4634410"/>
          </a:xfrm>
          <a:prstGeom prst="rect">
            <a:avLst/>
          </a:prstGeom>
        </p:spPr>
        <p:txBody>
          <a:bodyPr wrap="square">
            <a:spAutoFit/>
          </a:bodyPr>
          <a:lstStyle/>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a. give them a present? b. say ‘Happy Birthday’? c. forget? </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3. Your friend has forgotten their lunch. What do you do?</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a. share yours b. eat yours in front of them c. lend them money </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4. Your friend calls you while you are watching your </a:t>
            </a:r>
            <a:r>
              <a:rPr lang="en-US" sz="1400" dirty="0" err="1">
                <a:latin typeface="Times New Roman" panose="02020603050405020304" pitchFamily="18" charset="0"/>
                <a:ea typeface="Calibri" panose="020F0502020204030204" pitchFamily="34" charset="0"/>
                <a:cs typeface="Times New Roman" panose="02020603050405020304" pitchFamily="18" charset="0"/>
              </a:rPr>
              <a:t>favourite</a:t>
            </a:r>
            <a:r>
              <a:rPr lang="en-US" sz="1400" dirty="0">
                <a:latin typeface="Times New Roman" panose="02020603050405020304" pitchFamily="18" charset="0"/>
                <a:ea typeface="Calibri" panose="020F0502020204030204" pitchFamily="34" charset="0"/>
                <a:cs typeface="Times New Roman" panose="02020603050405020304" pitchFamily="18" charset="0"/>
              </a:rPr>
              <a:t> TV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programme</a:t>
            </a:r>
            <a:r>
              <a:rPr lang="en-US" sz="1400" dirty="0">
                <a:latin typeface="Times New Roman" panose="02020603050405020304" pitchFamily="18" charset="0"/>
                <a:ea typeface="Calibri" panose="020F0502020204030204" pitchFamily="34" charset="0"/>
                <a:cs typeface="Times New Roman" panose="02020603050405020304" pitchFamily="18" charset="0"/>
              </a:rPr>
              <a:t>. Do you … </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a. ignore them? b. chat to them? c. ask them to call later? </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5. You get a very good mark in a school test and your friend gets a bad mark. Do you …</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a. help them next time? b. call your friend ‘stupid’? c. say ‘oh dear’? </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6. You are playing football and your friend falls over. What do you do?</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a. run on and score a goal b. stop and help c. kick the ball out </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7. You borrow money from a friend. Do you … </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a. forget to pay it back? b. wait for them to ask? c. give it back soon? </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2534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FF3169B-E928-42CE-A664-0F3CCEC97A1F}"/>
              </a:ext>
            </a:extLst>
          </p:cNvPr>
          <p:cNvSpPr/>
          <p:nvPr/>
        </p:nvSpPr>
        <p:spPr>
          <a:xfrm>
            <a:off x="435006" y="310279"/>
            <a:ext cx="11461072" cy="6588791"/>
          </a:xfrm>
          <a:prstGeom prst="rect">
            <a:avLst/>
          </a:prstGeom>
        </p:spPr>
        <p:txBody>
          <a:bodyPr wrap="square">
            <a:spAutoFit/>
          </a:bodyPr>
          <a:lstStyle/>
          <a:p>
            <a:pPr lvl="0" algn="just">
              <a:lnSpc>
                <a:spcPct val="150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8. Your best friend is on holiday for three weeks. Do you … </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 text/email every day? b. text/email once? c. find another friend? </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9. Your friend looks sad. What do you do? </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 ignore them b. ask them what’s wrong c. make a joke </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10. Your friend tells you a really interesting secret. Do you …</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 tell your mum? b. tell no one? c. tell everyone?</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 Find your score! Now calculate your score and find out how good a friend you are!</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1.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1 b.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 c. 0 </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2.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 b.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1 c. 0 </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3.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 b.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0 c. 1</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4.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0 b.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 c. 1</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5.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 b.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0 c. 1</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6.</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0 b.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 c. 1</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7.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0 b.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1 c. 2 </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8.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 b.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1 c. 0 </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9.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0 b.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2 c. 1 </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10. a. </a:t>
            </a:r>
            <a:r>
              <a:rPr lang="ro-RO"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1 b. 2 c.</a:t>
            </a:r>
            <a:r>
              <a:rPr lang="ro-RO" sz="1400" dirty="0">
                <a:latin typeface="Times New Roman" panose="02020603050405020304" pitchFamily="18" charset="0"/>
                <a:cs typeface="Times New Roman" panose="02020603050405020304" pitchFamily="18" charset="0"/>
              </a:rPr>
              <a:t> 0</a:t>
            </a:r>
            <a:r>
              <a:rPr lang="en-US" sz="1400" dirty="0">
                <a:latin typeface="Times New Roman" panose="02020603050405020304" pitchFamily="18" charset="0"/>
                <a:cs typeface="Times New Roman" panose="02020603050405020304" pitchFamily="18" charset="0"/>
              </a:rPr>
              <a:t> </a:t>
            </a:r>
            <a:endParaRPr lang="ro-RO" sz="1400" dirty="0">
              <a:latin typeface="Times New Roman" panose="02020603050405020304" pitchFamily="18" charset="0"/>
              <a:cs typeface="Times New Roman" panose="02020603050405020304" pitchFamily="18" charset="0"/>
            </a:endParaRPr>
          </a:p>
          <a:p>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0- 7 points or less: Oh dear! You don’t think about your friends much at all! Next time your friend is in need, try to help them whatever the situation!</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8–15 points: You’re a pretty good friend most of the time, but sometimes you need to think more about others and less about yourself! </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16 points or more: Wow! What a great friend you are! You always help a friend in need! Are your friends this good to you too?</a:t>
            </a:r>
            <a:endParaRPr lang="ro-RO" sz="1400" dirty="0">
              <a:latin typeface="Times New Roman" panose="02020603050405020304" pitchFamily="18" charset="0"/>
              <a:cs typeface="Times New Roman" panose="02020603050405020304" pitchFamily="18" charset="0"/>
            </a:endParaRPr>
          </a:p>
          <a:p>
            <a:endParaRPr lang="ro-RO" sz="1400" dirty="0">
              <a:latin typeface="Times New Roman" panose="02020603050405020304" pitchFamily="18" charset="0"/>
              <a:cs typeface="Times New Roman" panose="02020603050405020304" pitchFamily="18" charset="0"/>
            </a:endParaRPr>
          </a:p>
          <a:p>
            <a:pPr lvl="0" algn="just">
              <a:lnSpc>
                <a:spcPct val="150000"/>
              </a:lnSpc>
              <a:spcAft>
                <a:spcPts val="800"/>
              </a:spcAft>
            </a:pP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0264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827CF5C-7805-4A0D-9A10-AE2E325670AB}"/>
              </a:ext>
            </a:extLst>
          </p:cNvPr>
          <p:cNvSpPr/>
          <p:nvPr/>
        </p:nvSpPr>
        <p:spPr>
          <a:xfrm>
            <a:off x="440924" y="277368"/>
            <a:ext cx="11310151" cy="6735177"/>
          </a:xfrm>
          <a:prstGeom prst="rect">
            <a:avLst/>
          </a:prstGeom>
        </p:spPr>
        <p:txBody>
          <a:bodyPr wrap="square">
            <a:spAutoFit/>
          </a:bodyPr>
          <a:lstStyle/>
          <a:p>
            <a:pPr>
              <a:lnSpc>
                <a:spcPct val="107000"/>
              </a:lnSpc>
              <a:spcAft>
                <a:spcPts val="8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“A Friend Like You”</a:t>
            </a:r>
            <a:endParaRPr lang="ro-RO" sz="20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[Verse 1]</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Right from the start, couldn't pull us apart, it just works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Nobody else ever gets me as well on this earth</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Like rock and roll, Marshall's and </a:t>
            </a:r>
            <a:r>
              <a:rPr lang="en-US" sz="1400" dirty="0" err="1">
                <a:latin typeface="Times New Roman" panose="02020603050405020304" pitchFamily="18" charset="0"/>
                <a:ea typeface="Calibri" panose="020F0502020204030204" pitchFamily="34" charset="0"/>
                <a:cs typeface="Times New Roman" panose="02020603050405020304" pitchFamily="18" charset="0"/>
              </a:rPr>
              <a:t>Telly's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Mac and cheese, PBs and jellies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Some things are better together, and that’s you and me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[Chorus]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Dude, I love you, bro, I love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Man, I love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You're my brother from another, '</a:t>
            </a:r>
            <a:r>
              <a:rPr lang="en-US" sz="1400" dirty="0" err="1">
                <a:latin typeface="Times New Roman" panose="02020603050405020304" pitchFamily="18" charset="0"/>
                <a:ea typeface="Calibri" panose="020F0502020204030204" pitchFamily="34" charset="0"/>
                <a:cs typeface="Times New Roman" panose="02020603050405020304" pitchFamily="18" charset="0"/>
              </a:rPr>
              <a:t>nother</a:t>
            </a:r>
            <a:r>
              <a:rPr lang="en-US" sz="1400" dirty="0">
                <a:latin typeface="Times New Roman" panose="02020603050405020304" pitchFamily="18" charset="0"/>
                <a:ea typeface="Calibri" panose="020F0502020204030204" pitchFamily="34" charset="0"/>
                <a:cs typeface="Times New Roman" panose="02020603050405020304" pitchFamily="18" charset="0"/>
              </a:rPr>
              <a:t> mother</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You are my favorite, I'm not ashamed to admit</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Cause I do, dude, I do</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Dude, I love you, bro, I love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Man, I love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You're my homie, no one knows me like you know me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Like the sun and the moon, all the best things come in twos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What would I do without a friend like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8506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0428EBF-D612-4357-90E3-97FF3BF2ACE2}"/>
              </a:ext>
            </a:extLst>
          </p:cNvPr>
          <p:cNvSpPr/>
          <p:nvPr/>
        </p:nvSpPr>
        <p:spPr>
          <a:xfrm>
            <a:off x="517864" y="273763"/>
            <a:ext cx="11324947" cy="6842899"/>
          </a:xfrm>
          <a:prstGeom prst="rect">
            <a:avLst/>
          </a:prstGeom>
        </p:spPr>
        <p:txBody>
          <a:bodyPr wrap="square">
            <a:spAutoFit/>
          </a:bodyPr>
          <a:lstStyle/>
          <a:p>
            <a:pPr lvl="0">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[Post-Chorus]</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spcAft>
                <a:spcPts val="800"/>
              </a:spcAft>
            </a:pP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W-w-w-w-what would I do?</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Without a friend like you</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W-w-w-w-what would I do?</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Without a friend like you?</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[Verse 2]</a:t>
            </a:r>
            <a:endParaRPr lang="ro-RO" sz="1400" dirty="0">
              <a:latin typeface="Times New Roman" panose="02020603050405020304" pitchFamily="18" charset="0"/>
              <a:cs typeface="Times New Roman" panose="02020603050405020304" pitchFamily="18" charset="0"/>
            </a:endParaRPr>
          </a:p>
          <a:p>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Laughed and we cried when we're passing the time away</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Even our fights always end with a smile on our face</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Like black and white, keys on a </a:t>
            </a:r>
            <a:r>
              <a:rPr lang="en-US" sz="1400" dirty="0" err="1">
                <a:latin typeface="Times New Roman" panose="02020603050405020304" pitchFamily="18" charset="0"/>
                <a:cs typeface="Times New Roman" panose="02020603050405020304" pitchFamily="18" charset="0"/>
              </a:rPr>
              <a:t>whirley</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Sounds just right when we're in harmony</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Some things are better together and that's you and me.</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[Chorus]</a:t>
            </a:r>
            <a:endParaRPr lang="ro-RO" sz="1400" dirty="0">
              <a:latin typeface="Times New Roman" panose="02020603050405020304" pitchFamily="18" charset="0"/>
              <a:cs typeface="Times New Roman" panose="02020603050405020304" pitchFamily="18" charset="0"/>
            </a:endParaRPr>
          </a:p>
          <a:p>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Dude, I love you, bro, I love you</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Man, I love you</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You're my brother from another, '</a:t>
            </a:r>
            <a:r>
              <a:rPr lang="en-US" sz="1400" dirty="0" err="1">
                <a:latin typeface="Times New Roman" panose="02020603050405020304" pitchFamily="18" charset="0"/>
                <a:cs typeface="Times New Roman" panose="02020603050405020304" pitchFamily="18" charset="0"/>
              </a:rPr>
              <a:t>nother</a:t>
            </a:r>
            <a:r>
              <a:rPr lang="en-US" sz="1400" dirty="0">
                <a:latin typeface="Times New Roman" panose="02020603050405020304" pitchFamily="18" charset="0"/>
                <a:cs typeface="Times New Roman" panose="02020603050405020304" pitchFamily="18" charset="0"/>
              </a:rPr>
              <a:t> mother</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You are my favorite, I'm not ashamed to admit</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Cause I do, dude, I do</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Dude, I love you, bro, I love you</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Man, I love you</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You're my homie, no one knows me like you know me</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Like the sun and the moon, all the best things come in twos</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What would I do without a friend like you?</a:t>
            </a:r>
            <a:endParaRPr lang="ro-RO" sz="1400" dirty="0">
              <a:latin typeface="Times New Roman" panose="02020603050405020304" pitchFamily="18" charset="0"/>
              <a:cs typeface="Times New Roman" panose="02020603050405020304" pitchFamily="18" charset="0"/>
            </a:endParaRPr>
          </a:p>
          <a:p>
            <a:pPr lvl="0">
              <a:spcAft>
                <a:spcPts val="800"/>
              </a:spcAft>
            </a:pP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4853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9177AF9-DB56-422E-B728-3BB81CD41826}"/>
              </a:ext>
            </a:extLst>
          </p:cNvPr>
          <p:cNvSpPr/>
          <p:nvPr/>
        </p:nvSpPr>
        <p:spPr>
          <a:xfrm>
            <a:off x="458679" y="418522"/>
            <a:ext cx="11274641" cy="6303264"/>
          </a:xfrm>
          <a:prstGeom prst="rect">
            <a:avLst/>
          </a:prstGeom>
        </p:spPr>
        <p:txBody>
          <a:bodyPr wrap="square">
            <a:spAutoFit/>
          </a:bodyPr>
          <a:lstStyle/>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[Post-Chorus]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W-w-w-w-what would I do?</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Without a friend like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W-w-w-w-what would I do?</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Without a friend like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[Bridge]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Without a friend like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Without a friend like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W-w-w-w-what would I do? (I wouldn't be the same, man)</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Without a friend like you? (I wouldn't be the same, man)</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Without a friend like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[Chorus]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Dude, I love you, bro, I love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Man, I love you (bro, love you)</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You're my homie, no one knows me like you know me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You are my favorite, I'm not ashamed to admit</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7387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FD32DBC-39E1-46E7-A838-76BDDAC438B8}"/>
              </a:ext>
            </a:extLst>
          </p:cNvPr>
          <p:cNvSpPr/>
          <p:nvPr/>
        </p:nvSpPr>
        <p:spPr>
          <a:xfrm>
            <a:off x="810827" y="300902"/>
            <a:ext cx="10730143" cy="3931782"/>
          </a:xfrm>
          <a:prstGeom prst="rect">
            <a:avLst/>
          </a:prstGeom>
        </p:spPr>
        <p:txBody>
          <a:bodyPr wrap="square">
            <a:spAutoFit/>
          </a:bodyPr>
          <a:lstStyle/>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Cause I do, dude, I do</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Dude, I love you, bro, I love you</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Man, I love you</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Got my back, I got your back, like chiropractors</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Like the sun and the moon, all the best things come in twos</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What would I do without a friend like you?</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[Outro]</a:t>
            </a:r>
            <a:endParaRPr lang="ro-RO" sz="1400" dirty="0">
              <a:latin typeface="Times New Roman" panose="02020603050405020304" pitchFamily="18" charset="0"/>
              <a:cs typeface="Times New Roman" panose="02020603050405020304" pitchFamily="18" charset="0"/>
            </a:endParaRPr>
          </a:p>
          <a:p>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W-w-w-w-what would I do?</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Without a friend like you</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W-w-w-w-what would I do?</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Without a friend like you</a:t>
            </a:r>
            <a:endParaRPr lang="ro-RO" sz="1400" dirty="0">
              <a:latin typeface="Times New Roman" panose="02020603050405020304" pitchFamily="18" charset="0"/>
              <a:cs typeface="Times New Roman" panose="02020603050405020304" pitchFamily="18" charset="0"/>
            </a:endParaRPr>
          </a:p>
          <a:p>
            <a:pPr lvl="0">
              <a:lnSpc>
                <a:spcPct val="107000"/>
              </a:lnSpc>
              <a:spcAft>
                <a:spcPts val="800"/>
              </a:spcAft>
            </a:pP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7541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DAFECB9-15F8-4AB5-A7C6-55E00DF19604}"/>
              </a:ext>
            </a:extLst>
          </p:cNvPr>
          <p:cNvSpPr/>
          <p:nvPr/>
        </p:nvSpPr>
        <p:spPr>
          <a:xfrm>
            <a:off x="454240" y="294836"/>
            <a:ext cx="11441837" cy="6781985"/>
          </a:xfrm>
          <a:prstGeom prst="rect">
            <a:avLst/>
          </a:prstGeom>
        </p:spPr>
        <p:txBody>
          <a:bodyPr wrap="square">
            <a:spAutoFit/>
          </a:bodyPr>
          <a:lstStyle/>
          <a:p>
            <a:pPr algn="ctr">
              <a:lnSpc>
                <a:spcPct val="107000"/>
              </a:lnSpc>
              <a:spcAft>
                <a:spcPts val="8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Gift of a Friend</a:t>
            </a:r>
            <a:endParaRPr lang="ro-RO"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The teaching techniques are based on the song about friendship ‘Gift of a Friend’ sung by Demi </a:t>
            </a:r>
            <a:r>
              <a:rPr lang="en-US" sz="1400" dirty="0" err="1">
                <a:latin typeface="Times New Roman" panose="02020603050405020304" pitchFamily="18" charset="0"/>
                <a:ea typeface="Calibri" panose="020F0502020204030204" pitchFamily="34" charset="0"/>
                <a:cs typeface="Times New Roman" panose="02020603050405020304" pitchFamily="18" charset="0"/>
              </a:rPr>
              <a:t>Levato</a:t>
            </a:r>
            <a:r>
              <a:rPr lang="en-US" sz="1400" dirty="0">
                <a:latin typeface="Times New Roman" panose="02020603050405020304" pitchFamily="18" charset="0"/>
                <a:ea typeface="Calibri" panose="020F0502020204030204" pitchFamily="34" charset="0"/>
                <a:cs typeface="Times New Roman" panose="02020603050405020304" pitchFamily="18" charset="0"/>
              </a:rPr>
              <a:t>. The song belongs to the album ‘Here we Go Again”. </a:t>
            </a:r>
            <a:r>
              <a:rPr lang="en-US" sz="1400" dirty="0">
                <a:latin typeface="Times New Roman" panose="02020603050405020304" pitchFamily="18" charset="0"/>
                <a:cs typeface="Times New Roman" panose="02020603050405020304" pitchFamily="18" charset="0"/>
              </a:rPr>
              <a:t>This song was released as a soundtrack single for the Disney movie </a:t>
            </a:r>
            <a:r>
              <a:rPr lang="ro-RO" sz="1400" dirty="0">
                <a:latin typeface="Times New Roman" panose="02020603050405020304" pitchFamily="18" charset="0"/>
                <a:cs typeface="Times New Roman" panose="02020603050405020304" pitchFamily="18" charset="0"/>
              </a:rPr>
              <a:t>‘Tinker Bell and the Lost Treasure’ on December 16, 2009.  The song was written by Adam Watts, Andy Dodd, and Demi Lovato.</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o-RO" sz="1400" b="1" dirty="0">
                <a:latin typeface="Times New Roman" panose="02020603050405020304" pitchFamily="18" charset="0"/>
                <a:ea typeface="Times New Roman" panose="02020603050405020304" pitchFamily="18" charset="0"/>
                <a:cs typeface="Times New Roman" panose="02020603050405020304" pitchFamily="18" charset="0"/>
              </a:rPr>
              <a:t>Warm-up </a:t>
            </a:r>
            <a:endParaRPr lang="ro-RO" sz="14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1920"/>
              </a:spcBef>
              <a:spcAft>
                <a:spcPts val="0"/>
              </a:spcAft>
            </a:pPr>
            <a:r>
              <a:rPr lang="ro-RO" sz="1400" b="1" dirty="0">
                <a:latin typeface="Times New Roman" panose="02020603050405020304" pitchFamily="18" charset="0"/>
                <a:ea typeface="Times New Roman" panose="02020603050405020304" pitchFamily="18" charset="0"/>
                <a:cs typeface="Times New Roman" panose="02020603050405020304" pitchFamily="18" charset="0"/>
              </a:rPr>
              <a:t>Pre- reading activity</a:t>
            </a:r>
            <a:endParaRPr lang="ro-RO" sz="14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1920"/>
              </a:spcBef>
              <a:spcAft>
                <a:spcPts val="0"/>
              </a:spcAft>
            </a:pPr>
            <a:r>
              <a:rPr lang="ro-RO" sz="1400" b="1" dirty="0">
                <a:latin typeface="Times New Roman" panose="02020603050405020304" pitchFamily="18" charset="0"/>
                <a:ea typeface="Times New Roman" panose="02020603050405020304" pitchFamily="18" charset="0"/>
                <a:cs typeface="Times New Roman" panose="02020603050405020304" pitchFamily="18" charset="0"/>
              </a:rPr>
              <a:t>1</a:t>
            </a:r>
            <a:r>
              <a:rPr lang="ro-RO" sz="1400" dirty="0">
                <a:latin typeface="Times New Roman" panose="02020603050405020304" pitchFamily="18" charset="0"/>
                <a:ea typeface="Times New Roman" panose="02020603050405020304" pitchFamily="18" charset="0"/>
                <a:cs typeface="Times New Roman" panose="02020603050405020304" pitchFamily="18" charset="0"/>
              </a:rPr>
              <a:t>. Look at the quotes bellow and express your opinion on it .Do you agree? Why? /Why not?</a:t>
            </a: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Friends are the most important ingredients in the recipe of life.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Good friends are like stars. You don’t always see them but you know they are always there.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true friend is the greatest of all blessings.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Walking with a friend in the dark is better than walking alone in the light.</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Friends make good times better and hard times easier.</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friend is one of the nicest things you can have and one of the best things you can be.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journey is best measured in friends rather than miles.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Friends make life a lot more interesting.</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friend is someone to share your last bar of chocolate with.</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Spending some quality time with friends is the best therapy.</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True friendship never dies.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5189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D098ECE-D8E4-42B4-A5EB-56BD4B9A8203}"/>
              </a:ext>
            </a:extLst>
          </p:cNvPr>
          <p:cNvSpPr/>
          <p:nvPr/>
        </p:nvSpPr>
        <p:spPr>
          <a:xfrm>
            <a:off x="1909762" y="2228671"/>
            <a:ext cx="8848725" cy="1138773"/>
          </a:xfrm>
          <a:prstGeom prst="rect">
            <a:avLst/>
          </a:prstGeom>
        </p:spPr>
        <p:txBody>
          <a:bodyPr wrap="square">
            <a:spAutoFit/>
          </a:bodyPr>
          <a:lstStyle/>
          <a:p>
            <a:pPr lvl="0" algn="ctr"/>
            <a:r>
              <a:rPr lang="en-US" sz="2000" b="1" dirty="0">
                <a:solidFill>
                  <a:prstClr val="black"/>
                </a:solidFill>
                <a:latin typeface="Times New Roman" panose="02020603050405020304" pitchFamily="18" charset="0"/>
                <a:cs typeface="Times New Roman" panose="02020603050405020304" pitchFamily="18" charset="0"/>
              </a:rPr>
              <a:t>ROMANIA</a:t>
            </a:r>
            <a:endParaRPr lang="en-US" sz="2400" b="1" dirty="0">
              <a:solidFill>
                <a:prstClr val="black"/>
              </a:solidFill>
              <a:latin typeface="Times New Roman" panose="02020603050405020304" pitchFamily="18" charset="0"/>
              <a:cs typeface="Times New Roman" panose="02020603050405020304" pitchFamily="18" charset="0"/>
            </a:endParaRPr>
          </a:p>
          <a:p>
            <a:pPr lvl="0" algn="ctr"/>
            <a:endParaRPr lang="en-US" sz="2400" b="1" dirty="0">
              <a:solidFill>
                <a:prstClr val="black"/>
              </a:solidFill>
              <a:latin typeface="Times New Roman" panose="02020603050405020304" pitchFamily="18" charset="0"/>
              <a:cs typeface="Times New Roman" panose="02020603050405020304" pitchFamily="18" charset="0"/>
            </a:endParaRPr>
          </a:p>
          <a:p>
            <a:pPr lvl="0" algn="ctr"/>
            <a:r>
              <a:rPr lang="en-US" sz="2400" b="1" dirty="0">
                <a:solidFill>
                  <a:prstClr val="black"/>
                </a:solidFill>
                <a:latin typeface="Times New Roman" panose="02020603050405020304" pitchFamily="18" charset="0"/>
                <a:cs typeface="Times New Roman" panose="02020603050405020304" pitchFamily="18" charset="0"/>
              </a:rPr>
              <a:t>“</a:t>
            </a:r>
            <a:r>
              <a:rPr lang="ro-RO" sz="2400" b="1" dirty="0">
                <a:solidFill>
                  <a:prstClr val="black"/>
                </a:solidFill>
                <a:latin typeface="Times New Roman" panose="02020603050405020304" pitchFamily="18" charset="0"/>
                <a:cs typeface="Times New Roman" panose="02020603050405020304" pitchFamily="18" charset="0"/>
              </a:rPr>
              <a:t>TEACHING ENGLISH THROUGH SONGS</a:t>
            </a:r>
            <a:r>
              <a:rPr lang="en-US" sz="24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87747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FF93C50-C270-46A3-B643-1B53EB9A3E5F}"/>
              </a:ext>
            </a:extLst>
          </p:cNvPr>
          <p:cNvSpPr/>
          <p:nvPr/>
        </p:nvSpPr>
        <p:spPr>
          <a:xfrm>
            <a:off x="671743" y="311392"/>
            <a:ext cx="10848513" cy="6428939"/>
          </a:xfrm>
          <a:prstGeom prst="rect">
            <a:avLst/>
          </a:prstGeom>
        </p:spPr>
        <p:txBody>
          <a:bodyPr wrap="square">
            <a:spAutoFit/>
          </a:bodyPr>
          <a:lstStyle/>
          <a:p>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As iron sharpens iron, so a friend sharpens a friend</a:t>
            </a:r>
          </a:p>
          <a:p>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Friendship is a sheltering tree.</a:t>
            </a:r>
            <a:endParaRPr lang="en-US" sz="1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spcBef>
                <a:spcPts val="2450"/>
              </a:spcBef>
            </a:pPr>
            <a:r>
              <a:rPr lang="ro-RO" sz="1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While -reading activity </a:t>
            </a:r>
            <a:endParaRPr lang="ro-RO"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spcBef>
                <a:spcPts val="2450"/>
              </a:spcBef>
            </a:pPr>
            <a:r>
              <a:rPr lang="ro-RO" sz="1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a:t>
            </a:r>
            <a:r>
              <a:rPr lang="ro-RO"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You are going to listen to a song. Please pay attention to the lyrics and try to get the message the singer is trying to convey. Does the message have any connection to the GIVEN/DEBATED quotes ? </a:t>
            </a:r>
          </a:p>
          <a:p>
            <a:pPr lvl="0">
              <a:spcBef>
                <a:spcPts val="2450"/>
              </a:spcBef>
            </a:pPr>
            <a:r>
              <a:rPr lang="ro-RO" sz="1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After-reading activity</a:t>
            </a:r>
            <a:endParaRPr lang="ro-RO"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spcBef>
                <a:spcPts val="2450"/>
              </a:spcBef>
            </a:pPr>
            <a:r>
              <a:rPr lang="ro-RO" sz="1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a:t>
            </a:r>
            <a:r>
              <a:rPr lang="ro-RO"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Unjumble the given sentences so as to create the original text.</a:t>
            </a:r>
            <a:endParaRPr lang="en-US"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Sometimes you think you'll be fine by yourself</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err="1">
                <a:latin typeface="Times New Roman" panose="02020603050405020304" pitchFamily="18" charset="0"/>
                <a:ea typeface="Calibri" panose="020F0502020204030204" pitchFamily="34" charset="0"/>
                <a:cs typeface="Times New Roman" panose="02020603050405020304" pitchFamily="18" charset="0"/>
              </a:rPr>
              <a:t>'Cause</a:t>
            </a:r>
            <a:r>
              <a:rPr lang="en-US" sz="1400" dirty="0">
                <a:latin typeface="Times New Roman" panose="02020603050405020304" pitchFamily="18" charset="0"/>
                <a:ea typeface="Calibri" panose="020F0502020204030204" pitchFamily="34" charset="0"/>
                <a:cs typeface="Times New Roman" panose="02020603050405020304" pitchFamily="18" charset="0"/>
              </a:rPr>
              <a:t> a dream is a wish that you make all alone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It's easy to feel like you don't need help</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But it's harder to walk on your own</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When you realize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You'll change inside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The world comes to life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And everything's bright</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From beginning to end</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When you have a friend</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By your side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1097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B811392-BB89-439D-9E1C-2A8CE494FE84}"/>
              </a:ext>
            </a:extLst>
          </p:cNvPr>
          <p:cNvSpPr/>
          <p:nvPr/>
        </p:nvSpPr>
        <p:spPr>
          <a:xfrm>
            <a:off x="683580" y="393926"/>
            <a:ext cx="8611340" cy="6732549"/>
          </a:xfrm>
          <a:prstGeom prst="rect">
            <a:avLst/>
          </a:prstGeom>
        </p:spPr>
        <p:txBody>
          <a:bodyPr wrap="square">
            <a:spAutoFit/>
          </a:bodyPr>
          <a:lstStyle/>
          <a:p>
            <a:pPr lvl="0">
              <a:lnSpc>
                <a:spcPct val="107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 beauty you are</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1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That helps you to find</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When you open your heart</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And believe in</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 gift of a friend</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 gift of a friend</a:t>
            </a: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07000"/>
              </a:lnSpc>
              <a:spcAft>
                <a:spcPts val="800"/>
              </a:spcAft>
            </a:pPr>
            <a:r>
              <a:rPr lang="en-US"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Someone who knows when you're lost and you're scared</a:t>
            </a:r>
          </a:p>
          <a:p>
            <a:r>
              <a:rPr lang="en-US" sz="1400" b="1" dirty="0">
                <a:latin typeface="Times New Roman" panose="02020603050405020304" pitchFamily="18" charset="0"/>
                <a:cs typeface="Times New Roman" panose="02020603050405020304" pitchFamily="18" charset="0"/>
              </a:rPr>
              <a:t>Beside you wherever you go</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There through the highs and the lows</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You'll change inside</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When you realize</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And everything's bright</a:t>
            </a:r>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The world comes to life</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From beginning to end</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When you have a friend</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By your side</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That helps you to find</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The beauty you are</a:t>
            </a:r>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And believe in</a:t>
            </a:r>
          </a:p>
          <a:p>
            <a:r>
              <a:rPr lang="en-US" sz="1400" dirty="0">
                <a:latin typeface="Times New Roman" panose="02020603050405020304" pitchFamily="18" charset="0"/>
                <a:cs typeface="Times New Roman" panose="02020603050405020304" pitchFamily="18" charset="0"/>
              </a:rPr>
              <a:t>When you open your heart</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The gift of a friend</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When your hope crashes down</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Shattering to the ground</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You, you feel all alone</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When you don't know which way to go</a:t>
            </a:r>
            <a:endParaRPr lang="ro-RO" sz="1400" dirty="0">
              <a:latin typeface="Times New Roman" panose="02020603050405020304" pitchFamily="18" charset="0"/>
              <a:cs typeface="Times New Roman" panose="02020603050405020304" pitchFamily="18" charset="0"/>
            </a:endParaRPr>
          </a:p>
          <a:p>
            <a:endParaRPr lang="ro-RO" sz="1400" dirty="0">
              <a:latin typeface="Times New Roman" panose="02020603050405020304" pitchFamily="18" charset="0"/>
              <a:cs typeface="Times New Roman" panose="02020603050405020304" pitchFamily="18" charset="0"/>
            </a:endParaRPr>
          </a:p>
          <a:p>
            <a:pPr lvl="0">
              <a:lnSpc>
                <a:spcPct val="107000"/>
              </a:lnSpc>
              <a:spcAft>
                <a:spcPts val="800"/>
              </a:spcAft>
            </a:pPr>
            <a:endParaRPr lang="ro-RO" sz="1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2728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A687DAC-D2BD-4947-BD09-23CBE73E42E7}"/>
              </a:ext>
            </a:extLst>
          </p:cNvPr>
          <p:cNvSpPr/>
          <p:nvPr/>
        </p:nvSpPr>
        <p:spPr>
          <a:xfrm>
            <a:off x="550416" y="113195"/>
            <a:ext cx="11292396" cy="6812058"/>
          </a:xfrm>
          <a:prstGeom prst="rect">
            <a:avLst/>
          </a:prstGeom>
        </p:spPr>
        <p:txBody>
          <a:bodyPr wrap="square">
            <a:spAutoFit/>
          </a:bodyPr>
          <a:lstStyle/>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There's no sign leading you home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You're not alone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The world comes to life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And everything's bright</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When you have a friend</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From beginning to end</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By your side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That helps you to find</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The beauty you are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When you open your heart</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And believe in</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When you believe in</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You can believe in</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When you believe in</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The gift of a friend</a:t>
            </a:r>
          </a:p>
          <a:p>
            <a:r>
              <a:rPr lang="en-US" sz="1400" b="1" dirty="0">
                <a:latin typeface="Times New Roman" panose="02020603050405020304" pitchFamily="18" charset="0"/>
                <a:cs typeface="Times New Roman" panose="02020603050405020304" pitchFamily="18" charset="0"/>
              </a:rPr>
              <a:t>Pre -listening activity</a:t>
            </a:r>
          </a:p>
          <a:p>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4</a:t>
            </a:r>
            <a:r>
              <a:rPr lang="en-US" sz="1400" dirty="0">
                <a:latin typeface="Times New Roman" panose="02020603050405020304" pitchFamily="18" charset="0"/>
                <a:cs typeface="Times New Roman" panose="02020603050405020304" pitchFamily="18" charset="0"/>
              </a:rPr>
              <a:t>.Look at the sentences. Which verb forms are incorrect?</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Sometimes you think</a:t>
            </a:r>
            <a:r>
              <a:rPr lang="en-US" sz="1400" b="1" dirty="0">
                <a:latin typeface="Times New Roman" panose="02020603050405020304" pitchFamily="18" charset="0"/>
                <a:cs typeface="Times New Roman" panose="02020603050405020304" pitchFamily="18" charset="0"/>
              </a:rPr>
              <a:t>s </a:t>
            </a:r>
            <a:r>
              <a:rPr lang="en-US" sz="1400" dirty="0">
                <a:latin typeface="Times New Roman" panose="02020603050405020304" pitchFamily="18" charset="0"/>
                <a:cs typeface="Times New Roman" panose="02020603050405020304" pitchFamily="18" charset="0"/>
              </a:rPr>
              <a:t>you be fine by yourself</a:t>
            </a:r>
            <a:endParaRPr lang="ro-RO" sz="1400" dirty="0">
              <a:latin typeface="Times New Roman" panose="02020603050405020304" pitchFamily="18" charset="0"/>
              <a:cs typeface="Times New Roman" panose="02020603050405020304" pitchFamily="18" charset="0"/>
            </a:endParaRPr>
          </a:p>
          <a:p>
            <a:r>
              <a:rPr lang="en-US" sz="1400" dirty="0" err="1">
                <a:latin typeface="Times New Roman" panose="02020603050405020304" pitchFamily="18" charset="0"/>
                <a:cs typeface="Times New Roman" panose="02020603050405020304" pitchFamily="18" charset="0"/>
              </a:rPr>
              <a:t>'Cause</a:t>
            </a:r>
            <a:r>
              <a:rPr lang="en-US" sz="1400" dirty="0">
                <a:latin typeface="Times New Roman" panose="02020603050405020304" pitchFamily="18" charset="0"/>
                <a:cs typeface="Times New Roman" panose="02020603050405020304" pitchFamily="18" charset="0"/>
              </a:rPr>
              <a:t> a dream is a wish that you make all alone</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It's easy to feel</a:t>
            </a:r>
            <a:r>
              <a:rPr lang="en-US" sz="1400" b="1" dirty="0">
                <a:latin typeface="Times New Roman" panose="02020603050405020304" pitchFamily="18" charset="0"/>
                <a:cs typeface="Times New Roman" panose="02020603050405020304" pitchFamily="18" charset="0"/>
              </a:rPr>
              <a:t>ing</a:t>
            </a:r>
            <a:r>
              <a:rPr lang="en-US" sz="1400" dirty="0">
                <a:latin typeface="Times New Roman" panose="02020603050405020304" pitchFamily="18" charset="0"/>
                <a:cs typeface="Times New Roman" panose="02020603050405020304" pitchFamily="18" charset="0"/>
              </a:rPr>
              <a:t> like you don't need help</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But it's harder to walk on your own</a:t>
            </a:r>
            <a:endParaRPr lang="ro-RO" sz="1400" dirty="0">
              <a:latin typeface="Times New Roman" panose="02020603050405020304" pitchFamily="18" charset="0"/>
              <a:cs typeface="Times New Roman" panose="02020603050405020304" pitchFamily="18" charset="0"/>
            </a:endParaRPr>
          </a:p>
          <a:p>
            <a:pPr>
              <a:lnSpc>
                <a:spcPct val="107000"/>
              </a:lnSpc>
              <a:spcAft>
                <a:spcPts val="800"/>
              </a:spcAft>
            </a:pP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6203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3645D88-8089-4DE4-BEA5-31DC903EA7A9}"/>
              </a:ext>
            </a:extLst>
          </p:cNvPr>
          <p:cNvSpPr/>
          <p:nvPr/>
        </p:nvSpPr>
        <p:spPr>
          <a:xfrm>
            <a:off x="506028" y="388679"/>
            <a:ext cx="11425560" cy="5478423"/>
          </a:xfrm>
          <a:prstGeom prst="rect">
            <a:avLst/>
          </a:prstGeom>
        </p:spPr>
        <p:txBody>
          <a:bodyPr wrap="square">
            <a:spAutoFit/>
          </a:bodyPr>
          <a:lstStyle/>
          <a:p>
            <a:pPr lvl="0"/>
            <a:r>
              <a:rPr lang="en-US" sz="1400" dirty="0">
                <a:solidFill>
                  <a:prstClr val="black"/>
                </a:solidFill>
                <a:latin typeface="Times New Roman" panose="02020603050405020304" pitchFamily="18" charset="0"/>
                <a:cs typeface="Times New Roman" panose="02020603050405020304" pitchFamily="18" charset="0"/>
              </a:rPr>
              <a:t>You changed inside</a:t>
            </a:r>
            <a:endParaRPr lang="ro-RO" sz="1400" dirty="0">
              <a:solidFill>
                <a:prstClr val="black"/>
              </a:solidFill>
              <a:latin typeface="Times New Roman" panose="02020603050405020304" pitchFamily="18" charset="0"/>
              <a:cs typeface="Times New Roman" panose="02020603050405020304" pitchFamily="18" charset="0"/>
            </a:endParaRPr>
          </a:p>
          <a:p>
            <a:pPr lvl="0"/>
            <a:r>
              <a:rPr lang="en-US" sz="1400" dirty="0">
                <a:solidFill>
                  <a:prstClr val="black"/>
                </a:solidFill>
                <a:latin typeface="Times New Roman" panose="02020603050405020304" pitchFamily="18" charset="0"/>
                <a:cs typeface="Times New Roman" panose="02020603050405020304" pitchFamily="18" charset="0"/>
              </a:rPr>
              <a:t>When you</a:t>
            </a:r>
            <a:r>
              <a:rPr lang="en-US" sz="1400" b="1" dirty="0">
                <a:solidFill>
                  <a:prstClr val="black"/>
                </a:solidFill>
                <a:latin typeface="Times New Roman" panose="02020603050405020304" pitchFamily="18" charset="0"/>
                <a:cs typeface="Times New Roman" panose="02020603050405020304" pitchFamily="18" charset="0"/>
              </a:rPr>
              <a:t>’ll</a:t>
            </a:r>
            <a:r>
              <a:rPr lang="en-US" sz="1400" dirty="0">
                <a:solidFill>
                  <a:prstClr val="black"/>
                </a:solidFill>
                <a:latin typeface="Times New Roman" panose="02020603050405020304" pitchFamily="18" charset="0"/>
                <a:cs typeface="Times New Roman" panose="02020603050405020304" pitchFamily="18" charset="0"/>
              </a:rPr>
              <a:t> realize</a:t>
            </a:r>
          </a:p>
          <a:p>
            <a:r>
              <a:rPr lang="en-US" sz="1400" dirty="0">
                <a:latin typeface="Times New Roman" panose="02020603050405020304" pitchFamily="18" charset="0"/>
                <a:cs typeface="Times New Roman" panose="02020603050405020304" pitchFamily="18" charset="0"/>
              </a:rPr>
              <a:t>The world come to life</a:t>
            </a:r>
          </a:p>
          <a:p>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While-listening activity</a:t>
            </a:r>
          </a:p>
          <a:p>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5</a:t>
            </a:r>
            <a:r>
              <a:rPr lang="en-US" sz="1400" dirty="0">
                <a:latin typeface="Times New Roman" panose="02020603050405020304" pitchFamily="18" charset="0"/>
                <a:cs typeface="Times New Roman" panose="02020603050405020304" pitchFamily="18" charset="0"/>
              </a:rPr>
              <a:t>.Listen to the song carefully identify and underline all the affirmative present forms.</a:t>
            </a:r>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After-listening activity</a:t>
            </a:r>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6</a:t>
            </a:r>
            <a:r>
              <a:rPr lang="en-US" sz="1400" dirty="0">
                <a:latin typeface="Times New Roman" panose="02020603050405020304" pitchFamily="18" charset="0"/>
                <a:cs typeface="Times New Roman" panose="02020603050405020304" pitchFamily="18" charset="0"/>
              </a:rPr>
              <a:t>.Make up sentences  with the following words  and idioms related to friendship:</a:t>
            </a:r>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a best friend:</a:t>
            </a:r>
            <a:r>
              <a:rPr lang="en-US" sz="1400" dirty="0">
                <a:latin typeface="Times New Roman" panose="02020603050405020304" pitchFamily="18" charset="0"/>
                <a:cs typeface="Times New Roman" panose="02020603050405020304" pitchFamily="18" charset="0"/>
              </a:rPr>
              <a:t> to describe the person they are closest to. A 'best friend' is usually your best friend for life</a:t>
            </a:r>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a close friend:</a:t>
            </a:r>
            <a:r>
              <a:rPr lang="en-US" sz="1400" dirty="0">
                <a:latin typeface="Times New Roman" panose="02020603050405020304" pitchFamily="18" charset="0"/>
                <a:cs typeface="Times New Roman" panose="02020603050405020304" pitchFamily="18" charset="0"/>
              </a:rPr>
              <a:t> a good friend</a:t>
            </a:r>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a pal:</a:t>
            </a:r>
            <a:r>
              <a:rPr lang="en-US" sz="1400" dirty="0">
                <a:latin typeface="Times New Roman" panose="02020603050405020304" pitchFamily="18" charset="0"/>
                <a:cs typeface="Times New Roman" panose="02020603050405020304" pitchFamily="18" charset="0"/>
              </a:rPr>
              <a:t>(informal): a friend</a:t>
            </a:r>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a mate:</a:t>
            </a:r>
            <a:r>
              <a:rPr lang="en-US" sz="1400" dirty="0">
                <a:latin typeface="Times New Roman" panose="02020603050405020304" pitchFamily="18" charset="0"/>
                <a:cs typeface="Times New Roman" panose="02020603050405020304" pitchFamily="18" charset="0"/>
              </a:rPr>
              <a:t>(informal): a friend</a:t>
            </a:r>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a girlfriend:</a:t>
            </a:r>
            <a:r>
              <a:rPr lang="en-US" sz="1400" dirty="0">
                <a:latin typeface="Times New Roman" panose="02020603050405020304" pitchFamily="18" charset="0"/>
                <a:cs typeface="Times New Roman" panose="02020603050405020304" pitchFamily="18" charset="0"/>
              </a:rPr>
              <a:t> a girl or woman who is your friend or a girl or woman you have a relationship with</a:t>
            </a:r>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a boyfriend:</a:t>
            </a:r>
            <a:r>
              <a:rPr lang="en-US" sz="1400" dirty="0">
                <a:latin typeface="Times New Roman" panose="02020603050405020304" pitchFamily="18" charset="0"/>
                <a:cs typeface="Times New Roman" panose="02020603050405020304" pitchFamily="18" charset="0"/>
              </a:rPr>
              <a:t> a boy or man who is your friend or you have a relationship with</a:t>
            </a:r>
            <a:br>
              <a:rPr lang="en-US" sz="1400" dirty="0">
                <a:latin typeface="Times New Roman" panose="02020603050405020304" pitchFamily="18" charset="0"/>
                <a:cs typeface="Times New Roman" panose="02020603050405020304" pitchFamily="18" charset="0"/>
              </a:rPr>
            </a:br>
            <a:r>
              <a:rPr lang="en-US" sz="1400" b="1" dirty="0">
                <a:latin typeface="Times New Roman" panose="02020603050405020304" pitchFamily="18" charset="0"/>
                <a:cs typeface="Times New Roman" panose="02020603050405020304" pitchFamily="18" charset="0"/>
              </a:rPr>
              <a:t>a shoulder to cry on: </a:t>
            </a:r>
            <a:r>
              <a:rPr lang="en-US" sz="1400" dirty="0">
                <a:latin typeface="Times New Roman" panose="02020603050405020304" pitchFamily="18" charset="0"/>
                <a:cs typeface="Times New Roman" panose="02020603050405020304" pitchFamily="18" charset="0"/>
              </a:rPr>
              <a:t>someone who listens to your problems</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It's always good to talk to Hilary, she's so sympathetic. She's </a:t>
            </a:r>
            <a:r>
              <a:rPr lang="en-US" sz="1400" b="1" dirty="0">
                <a:latin typeface="Times New Roman" panose="02020603050405020304" pitchFamily="18" charset="0"/>
                <a:cs typeface="Times New Roman" panose="02020603050405020304" pitchFamily="18" charset="0"/>
              </a:rPr>
              <a:t>a</a:t>
            </a:r>
            <a:r>
              <a:rPr lang="en-US" sz="1400" dirty="0">
                <a:latin typeface="Times New Roman" panose="02020603050405020304" pitchFamily="18" charset="0"/>
                <a:cs typeface="Times New Roman" panose="02020603050405020304" pitchFamily="18" charset="0"/>
              </a:rPr>
              <a:t> real </a:t>
            </a:r>
            <a:r>
              <a:rPr lang="en-US" sz="1400" b="1" dirty="0">
                <a:latin typeface="Times New Roman" panose="02020603050405020304" pitchFamily="18" charset="0"/>
                <a:cs typeface="Times New Roman" panose="02020603050405020304" pitchFamily="18" charset="0"/>
              </a:rPr>
              <a:t>shoulder to cry on</a:t>
            </a:r>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see eye to eye: </a:t>
            </a:r>
            <a:r>
              <a:rPr lang="en-US" sz="1400" dirty="0">
                <a:latin typeface="Times New Roman" panose="02020603050405020304" pitchFamily="18" charset="0"/>
                <a:cs typeface="Times New Roman" panose="02020603050405020304" pitchFamily="18" charset="0"/>
              </a:rPr>
              <a:t>to agree with someone</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(usually used in the negative) They </a:t>
            </a:r>
            <a:r>
              <a:rPr lang="en-US" sz="1400" b="1" dirty="0">
                <a:latin typeface="Times New Roman" panose="02020603050405020304" pitchFamily="18" charset="0"/>
                <a:cs typeface="Times New Roman" panose="02020603050405020304" pitchFamily="18" charset="0"/>
              </a:rPr>
              <a:t>don't</a:t>
            </a:r>
            <a:r>
              <a:rPr lang="en-US" sz="1400" dirty="0">
                <a:latin typeface="Times New Roman" panose="02020603050405020304" pitchFamily="18" charset="0"/>
                <a:cs typeface="Times New Roman" panose="02020603050405020304" pitchFamily="18" charset="0"/>
              </a:rPr>
              <a:t> always see </a:t>
            </a:r>
            <a:r>
              <a:rPr lang="en-US" sz="1400" b="1" dirty="0">
                <a:latin typeface="Times New Roman" panose="02020603050405020304" pitchFamily="18" charset="0"/>
                <a:cs typeface="Times New Roman" panose="02020603050405020304" pitchFamily="18" charset="0"/>
              </a:rPr>
              <a:t>eye to eye</a:t>
            </a:r>
            <a:r>
              <a:rPr lang="en-US" sz="1400" dirty="0">
                <a:latin typeface="Times New Roman" panose="02020603050405020304" pitchFamily="18" charset="0"/>
                <a:cs typeface="Times New Roman" panose="02020603050405020304" pitchFamily="18" charset="0"/>
              </a:rPr>
              <a:t> on politics but they're still great friends</a:t>
            </a:r>
            <a:endParaRPr lang="ro-RO" sz="1400"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clear the air: </a:t>
            </a:r>
            <a:r>
              <a:rPr lang="en-US" sz="1400" dirty="0">
                <a:latin typeface="Times New Roman" panose="02020603050405020304" pitchFamily="18" charset="0"/>
                <a:cs typeface="Times New Roman" panose="02020603050405020304" pitchFamily="18" charset="0"/>
              </a:rPr>
              <a:t>two people talk about a problem they have been avoiding discussing</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 hated the way he kept borrowing things without asking me but we had a chat about it and </a:t>
            </a:r>
            <a:r>
              <a:rPr lang="en-US" sz="1400" b="1" dirty="0">
                <a:latin typeface="Times New Roman" panose="02020603050405020304" pitchFamily="18" charset="0"/>
                <a:cs typeface="Times New Roman" panose="02020603050405020304" pitchFamily="18" charset="0"/>
              </a:rPr>
              <a:t>cleared the air</a:t>
            </a:r>
            <a:r>
              <a:rPr lang="en-US" sz="1400" dirty="0">
                <a:latin typeface="Times New Roman" panose="02020603050405020304" pitchFamily="18" charset="0"/>
                <a:cs typeface="Times New Roman" panose="02020603050405020304" pitchFamily="18" charset="0"/>
              </a:rPr>
              <a:t> so now he knows to check with me first</a:t>
            </a:r>
            <a:br>
              <a:rPr lang="en-US" sz="1400" dirty="0">
                <a:latin typeface="Times New Roman" panose="02020603050405020304" pitchFamily="18" charset="0"/>
                <a:cs typeface="Times New Roman" panose="02020603050405020304" pitchFamily="18" charset="0"/>
              </a:rPr>
            </a:br>
            <a:r>
              <a:rPr lang="en-US" sz="1400" b="1" dirty="0">
                <a:latin typeface="Times New Roman" panose="02020603050405020304" pitchFamily="18" charset="0"/>
                <a:cs typeface="Times New Roman" panose="02020603050405020304" pitchFamily="18" charset="0"/>
              </a:rPr>
              <a:t>through thick and thin:</a:t>
            </a:r>
            <a:r>
              <a:rPr lang="en-US" sz="1400" dirty="0">
                <a:latin typeface="Times New Roman" panose="02020603050405020304" pitchFamily="18" charset="0"/>
                <a:cs typeface="Times New Roman" panose="02020603050405020304" pitchFamily="18" charset="0"/>
              </a:rPr>
              <a:t> people who have had some good times and difficult times together</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They've been friends for 20 years. They've had a lot of fun over the years but he was unemployed after university and she was very ill for a long time recently. They've really been </a:t>
            </a:r>
            <a:r>
              <a:rPr lang="en-US" sz="1400" b="1" dirty="0">
                <a:latin typeface="Times New Roman" panose="02020603050405020304" pitchFamily="18" charset="0"/>
                <a:cs typeface="Times New Roman" panose="02020603050405020304" pitchFamily="18" charset="0"/>
              </a:rPr>
              <a:t>through thick and thin</a:t>
            </a:r>
            <a:r>
              <a:rPr lang="en-US" sz="1400" dirty="0">
                <a:latin typeface="Times New Roman" panose="02020603050405020304" pitchFamily="18" charset="0"/>
                <a:cs typeface="Times New Roman" panose="02020603050405020304" pitchFamily="18" charset="0"/>
              </a:rPr>
              <a:t> together.</a:t>
            </a:r>
            <a:endParaRPr lang="ro-RO" sz="1400" dirty="0">
              <a:latin typeface="Times New Roman" panose="02020603050405020304" pitchFamily="18" charset="0"/>
              <a:cs typeface="Times New Roman" panose="02020603050405020304" pitchFamily="18" charset="0"/>
            </a:endParaRPr>
          </a:p>
          <a:p>
            <a:endParaRPr lang="ro-RO"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4328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8F3E750-F297-4DC3-A745-7849C2D2D079}"/>
              </a:ext>
            </a:extLst>
          </p:cNvPr>
          <p:cNvSpPr/>
          <p:nvPr/>
        </p:nvSpPr>
        <p:spPr>
          <a:xfrm>
            <a:off x="467557" y="339450"/>
            <a:ext cx="11256885" cy="6107056"/>
          </a:xfrm>
          <a:prstGeom prst="rect">
            <a:avLst/>
          </a:prstGeom>
        </p:spPr>
        <p:txBody>
          <a:bodyPr wrap="square">
            <a:spAutoFit/>
          </a:bodyPr>
          <a:lstStyle/>
          <a:p>
            <a:pPr>
              <a:lnSpc>
                <a:spcPts val="1260"/>
              </a:lnSpc>
            </a:pPr>
            <a:r>
              <a:rPr 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Pre-writing activity</a:t>
            </a:r>
          </a:p>
          <a:p>
            <a:pPr>
              <a:lnSpc>
                <a:spcPts val="1260"/>
              </a:lnSpc>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You are supposed to write an essay about friendship. Invent an essay title related to the given topic. Brainstorm for ideas and make a note of them.</a:t>
            </a:r>
          </a:p>
          <a:p>
            <a:pPr>
              <a:lnSpc>
                <a:spcPts val="1260"/>
              </a:lnSpc>
            </a:pPr>
            <a:endParaRPr lang="ro-RO" sz="1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260"/>
              </a:lnSpc>
            </a:pPr>
            <a:r>
              <a:rPr 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While-writing activity</a:t>
            </a:r>
          </a:p>
          <a:p>
            <a:pPr>
              <a:lnSpc>
                <a:spcPts val="1260"/>
              </a:lnSpc>
            </a:pPr>
            <a:endParaRPr lang="ro-RO" sz="1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8</a:t>
            </a:r>
            <a:r>
              <a:rPr lang="en-US" sz="1400" dirty="0">
                <a:latin typeface="Times New Roman" panose="02020603050405020304" pitchFamily="18" charset="0"/>
                <a:ea typeface="Calibri" panose="020F0502020204030204" pitchFamily="34" charset="0"/>
                <a:cs typeface="Times New Roman" panose="02020603050405020304" pitchFamily="18" charset="0"/>
              </a:rPr>
              <a:t>.Write a paragraph plan for your essay. You need to take into account the following steps: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Use topic sentences to begin each paragraph.</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Write a clear introduction, but do not go into detail. You will discuss your ideas in the main paragraphs.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Finish with a brief conclusion that </a:t>
            </a:r>
            <a:r>
              <a:rPr lang="en-US" sz="1400" dirty="0" err="1">
                <a:latin typeface="Times New Roman" panose="02020603050405020304" pitchFamily="18" charset="0"/>
                <a:ea typeface="Calibri" panose="020F0502020204030204" pitchFamily="34" charset="0"/>
                <a:cs typeface="Times New Roman" panose="02020603050405020304" pitchFamily="18" charset="0"/>
              </a:rPr>
              <a:t>summarises</a:t>
            </a:r>
            <a:r>
              <a:rPr lang="en-US" sz="1400" dirty="0">
                <a:latin typeface="Times New Roman" panose="02020603050405020304" pitchFamily="18" charset="0"/>
                <a:ea typeface="Calibri" panose="020F0502020204030204" pitchFamily="34" charset="0"/>
                <a:cs typeface="Times New Roman" panose="02020603050405020304" pitchFamily="18" charset="0"/>
              </a:rPr>
              <a:t> your ideas.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Post-writing activity</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9</a:t>
            </a:r>
            <a:r>
              <a:rPr lang="en-US" sz="1400" dirty="0">
                <a:latin typeface="Times New Roman" panose="02020603050405020304" pitchFamily="18" charset="0"/>
                <a:ea typeface="Calibri" panose="020F0502020204030204" pitchFamily="34" charset="0"/>
                <a:cs typeface="Times New Roman" panose="02020603050405020304" pitchFamily="18" charset="0"/>
              </a:rPr>
              <a:t>.Present your plan</a:t>
            </a:r>
          </a:p>
          <a:p>
            <a:r>
              <a:rPr lang="en-US" sz="1400" dirty="0">
                <a:latin typeface="Times New Roman" panose="02020603050405020304" pitchFamily="18" charset="0"/>
                <a:cs typeface="Times New Roman" panose="02020603050405020304" pitchFamily="18" charset="0"/>
              </a:rPr>
              <a:t> Homework</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Write your reply to your friend’s email who asked you to listen to Demi Lovato’s song “A Gift from a Friend”. Explaining him/her why you liked it or not.</a:t>
            </a:r>
          </a:p>
          <a:p>
            <a:endParaRPr lang="en-US" sz="1400"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Puzzle </a:t>
            </a:r>
          </a:p>
          <a:p>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The method proposes un exercise – a game of logic and attention, that consists in putting in order the words from the chorus of the song </a:t>
            </a:r>
            <a:r>
              <a:rPr lang="en-US" sz="1400" i="1" dirty="0">
                <a:latin typeface="Times New Roman" panose="02020603050405020304" pitchFamily="18" charset="0"/>
                <a:cs typeface="Times New Roman" panose="02020603050405020304" pitchFamily="18" charset="0"/>
              </a:rPr>
              <a:t>Gift of a friend</a:t>
            </a:r>
            <a:r>
              <a:rPr lang="en-US" sz="1400" dirty="0">
                <a:latin typeface="Times New Roman" panose="02020603050405020304" pitchFamily="18" charset="0"/>
                <a:cs typeface="Times New Roman" panose="02020603050405020304" pitchFamily="18" charset="0"/>
              </a:rPr>
              <a:t>.</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Students must work in pairs or groups and they have to rearrange the words in order to obtain the song’s chorus. An advantage of the method is that it prompts the students to develop their teamwork spirit with a touch of the competitive aspect.</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The task is:</a:t>
            </a:r>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Rearrange the words in order to create the song’s chorus (The students can number the words in the order they should be in each line of the chorus). The winner will be the team who completes the task in the shortest time. </a:t>
            </a:r>
            <a:endParaRPr lang="ro-RO" sz="1400" dirty="0">
              <a:latin typeface="Times New Roman" panose="02020603050405020304" pitchFamily="18" charset="0"/>
              <a:cs typeface="Times New Roman" panose="02020603050405020304" pitchFamily="18" charset="0"/>
            </a:endParaRPr>
          </a:p>
          <a:p>
            <a:endParaRPr lang="ro-RO" sz="1400" dirty="0">
              <a:latin typeface="Times New Roman" panose="02020603050405020304" pitchFamily="18" charset="0"/>
              <a:cs typeface="Times New Roman" panose="02020603050405020304" pitchFamily="18" charset="0"/>
            </a:endParaRPr>
          </a:p>
          <a:p>
            <a:pPr>
              <a:lnSpc>
                <a:spcPct val="107000"/>
              </a:lnSpc>
              <a:spcAft>
                <a:spcPts val="800"/>
              </a:spcAft>
            </a:pP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162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638EC3D-0B48-455F-A057-CD690D7D65F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4624" y="195308"/>
            <a:ext cx="6365291" cy="6560599"/>
          </a:xfrm>
          <a:prstGeom prst="rect">
            <a:avLst/>
          </a:prstGeom>
          <a:noFill/>
          <a:ln>
            <a:noFill/>
          </a:ln>
        </p:spPr>
      </p:pic>
    </p:spTree>
    <p:extLst>
      <p:ext uri="{BB962C8B-B14F-4D97-AF65-F5344CB8AC3E}">
        <p14:creationId xmlns:p14="http://schemas.microsoft.com/office/powerpoint/2010/main" val="894433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8C7D3EA-2A22-43EE-ADC6-C6FC5A596E5C}"/>
              </a:ext>
            </a:extLst>
          </p:cNvPr>
          <p:cNvSpPr/>
          <p:nvPr/>
        </p:nvSpPr>
        <p:spPr>
          <a:xfrm>
            <a:off x="443883" y="453810"/>
            <a:ext cx="10555550" cy="3216009"/>
          </a:xfrm>
          <a:prstGeom prst="rect">
            <a:avLst/>
          </a:prstGeom>
        </p:spPr>
        <p:txBody>
          <a:bodyPr wrap="square">
            <a:spAutoFit/>
          </a:bodyPr>
          <a:lstStyle/>
          <a:p>
            <a:pPr>
              <a:spcBef>
                <a:spcPts val="2450"/>
              </a:spcBef>
              <a:spcAft>
                <a:spcPts val="0"/>
              </a:spcAft>
            </a:pPr>
            <a:r>
              <a:rPr lang="en-US" sz="1400" dirty="0">
                <a:latin typeface="Times New Roman" panose="02020603050405020304" pitchFamily="18" charset="0"/>
                <a:ea typeface="Times New Roman" panose="02020603050405020304" pitchFamily="18" charset="0"/>
              </a:rPr>
              <a:t>The chorus is:</a:t>
            </a:r>
          </a:p>
          <a:p>
            <a:pPr>
              <a:spcBef>
                <a:spcPts val="2450"/>
              </a:spcBef>
              <a:spcAft>
                <a:spcPts val="0"/>
              </a:spcAft>
            </a:pPr>
            <a:endParaRPr lang="ro-RO" sz="1400" dirty="0">
              <a:latin typeface="Times New Roman" panose="02020603050405020304" pitchFamily="18" charset="0"/>
              <a:ea typeface="Times New Roman" panose="02020603050405020304" pitchFamily="18" charset="0"/>
            </a:endParaRPr>
          </a:p>
          <a:p>
            <a:pPr>
              <a:lnSpc>
                <a:spcPct val="107000"/>
              </a:lnSpc>
              <a:spcAft>
                <a:spcPts val="800"/>
              </a:spcAft>
            </a:pPr>
            <a:r>
              <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You'll change inside when you realize</a:t>
            </a:r>
            <a:br>
              <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 world comes to life and everything's bright</a:t>
            </a:r>
            <a:br>
              <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From beginning to end when you have a friend by your side</a:t>
            </a:r>
            <a:br>
              <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That helps you to find the beauty you are</a:t>
            </a:r>
            <a:br>
              <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r>
              <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When you open your heart and believe in the gift of a friend</a:t>
            </a:r>
          </a:p>
          <a:p>
            <a:pPr>
              <a:lnSpc>
                <a:spcPct val="107000"/>
              </a:lnSpc>
              <a:spcAft>
                <a:spcPts val="80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endParaRPr lang="ro-RO"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1313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D098ECE-D8E4-42B4-A5EB-56BD4B9A8203}"/>
              </a:ext>
            </a:extLst>
          </p:cNvPr>
          <p:cNvSpPr/>
          <p:nvPr/>
        </p:nvSpPr>
        <p:spPr>
          <a:xfrm>
            <a:off x="1909762" y="2228671"/>
            <a:ext cx="8848725" cy="1015663"/>
          </a:xfrm>
          <a:prstGeom prst="rect">
            <a:avLst/>
          </a:prstGeom>
        </p:spPr>
        <p:txBody>
          <a:bodyPr wrap="square">
            <a:spAutoFit/>
          </a:bodyPr>
          <a:lstStyle/>
          <a:p>
            <a:pPr lvl="0" algn="ctr"/>
            <a:r>
              <a:rPr lang="en-US" sz="2000" b="1" dirty="0">
                <a:solidFill>
                  <a:prstClr val="black"/>
                </a:solidFill>
                <a:latin typeface="Times New Roman" panose="02020603050405020304" pitchFamily="18" charset="0"/>
                <a:cs typeface="Times New Roman" panose="02020603050405020304" pitchFamily="18" charset="0"/>
              </a:rPr>
              <a:t>ITALY</a:t>
            </a:r>
          </a:p>
          <a:p>
            <a:pPr lvl="0" algn="ctr"/>
            <a:endParaRPr lang="en-US" sz="2000" b="1" dirty="0">
              <a:solidFill>
                <a:prstClr val="black"/>
              </a:solidFill>
              <a:latin typeface="Times New Roman" panose="02020603050405020304" pitchFamily="18" charset="0"/>
              <a:cs typeface="Times New Roman" panose="02020603050405020304" pitchFamily="18" charset="0"/>
            </a:endParaRPr>
          </a:p>
          <a:p>
            <a:pPr lvl="0" algn="ctr"/>
            <a:r>
              <a:rPr lang="en-US" sz="2000" b="1" dirty="0">
                <a:solidFill>
                  <a:prstClr val="black"/>
                </a:solidFill>
                <a:latin typeface="Times New Roman" panose="02020603050405020304" pitchFamily="18" charset="0"/>
                <a:cs typeface="Times New Roman" panose="02020603050405020304" pitchFamily="18" charset="0"/>
              </a:rPr>
              <a:t>“</a:t>
            </a:r>
            <a:r>
              <a:rPr lang="ro-RO" sz="2000" b="1" dirty="0">
                <a:solidFill>
                  <a:prstClr val="black"/>
                </a:solidFill>
                <a:latin typeface="Times New Roman" panose="02020603050405020304" pitchFamily="18" charset="0"/>
                <a:cs typeface="Times New Roman" panose="02020603050405020304" pitchFamily="18" charset="0"/>
              </a:rPr>
              <a:t>TEACHING ENGLISH THROUGH SONGS</a:t>
            </a:r>
            <a:r>
              <a:rPr lang="en-US" sz="20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65500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97931" y="0"/>
            <a:ext cx="11360800" cy="585975"/>
          </a:xfrm>
          <a:prstGeom prst="rect">
            <a:avLst/>
          </a:prstGeom>
          <a:noFill/>
          <a:ln>
            <a:noFill/>
          </a:ln>
        </p:spPr>
        <p:txBody>
          <a:bodyPr spcFirstLastPara="1" vert="horz" wrap="square" lIns="121900" tIns="121900" rIns="121900" bIns="121900" rtlCol="0" anchor="t" anchorCtr="0">
            <a:noAutofit/>
          </a:bodyPr>
          <a:lstStyle/>
          <a:p>
            <a:pPr algn="ctr"/>
            <a:r>
              <a:rPr lang="it" sz="2000" b="1" dirty="0">
                <a:latin typeface="Times New Roman" pitchFamily="18" charset="0"/>
                <a:cs typeface="Times New Roman" pitchFamily="18" charset="0"/>
              </a:rPr>
              <a:t>Friends will be friends (Queen</a:t>
            </a:r>
            <a:r>
              <a:rPr lang="it" sz="2000" b="1" dirty="0"/>
              <a:t>)</a:t>
            </a:r>
            <a:endParaRPr sz="2000" b="1" dirty="0"/>
          </a:p>
        </p:txBody>
      </p:sp>
      <p:sp>
        <p:nvSpPr>
          <p:cNvPr id="55" name="Google Shape;55;p13"/>
          <p:cNvSpPr txBox="1">
            <a:spLocks noGrp="1"/>
          </p:cNvSpPr>
          <p:nvPr>
            <p:ph type="body" idx="1"/>
          </p:nvPr>
        </p:nvSpPr>
        <p:spPr>
          <a:xfrm>
            <a:off x="926183" y="585975"/>
            <a:ext cx="10127600" cy="6190304"/>
          </a:xfrm>
          <a:prstGeom prst="rect">
            <a:avLst/>
          </a:prstGeom>
          <a:noFill/>
          <a:ln>
            <a:noFill/>
          </a:ln>
        </p:spPr>
        <p:txBody>
          <a:bodyPr spcFirstLastPara="1" vert="horz" wrap="square" lIns="121900" tIns="121900" rIns="121900" bIns="121900" rtlCol="0" anchor="t" anchorCtr="0">
            <a:noAutofit/>
          </a:bodyPr>
          <a:lstStyle/>
          <a:p>
            <a:pPr marL="0" indent="0" algn="ctr">
              <a:buClr>
                <a:schemeClr val="dk1"/>
              </a:buClr>
              <a:buSzPts val="1100"/>
              <a:buNone/>
            </a:pPr>
            <a:r>
              <a:rPr lang="it" sz="1400" dirty="0">
                <a:solidFill>
                  <a:srgbClr val="222222"/>
                </a:solidFill>
                <a:highlight>
                  <a:srgbClr val="FFFFFF"/>
                </a:highlight>
                <a:latin typeface="Times New Roman" pitchFamily="18" charset="0"/>
                <a:cs typeface="Times New Roman" pitchFamily="18" charset="0"/>
              </a:rPr>
              <a:t>Another red letter day</a:t>
            </a:r>
            <a:endParaRPr sz="1400" dirty="0">
              <a:solidFill>
                <a:srgbClr val="222222"/>
              </a:solidFill>
              <a:highlight>
                <a:srgbClr val="FFFFFF"/>
              </a:highlight>
              <a:latin typeface="Times New Roman" pitchFamily="18" charset="0"/>
              <a:cs typeface="Times New Roman" pitchFamily="18" charset="0"/>
            </a:endParaRPr>
          </a:p>
          <a:p>
            <a:pPr marL="0" indent="0" algn="ctr">
              <a:spcBef>
                <a:spcPts val="2133"/>
              </a:spcBef>
              <a:buClr>
                <a:schemeClr val="dk1"/>
              </a:buClr>
              <a:buSzPts val="1100"/>
              <a:buNone/>
            </a:pPr>
            <a:r>
              <a:rPr lang="it" sz="1400" dirty="0">
                <a:solidFill>
                  <a:srgbClr val="222222"/>
                </a:solidFill>
                <a:highlight>
                  <a:srgbClr val="FFFFFF"/>
                </a:highlight>
                <a:latin typeface="Times New Roman" pitchFamily="18" charset="0"/>
                <a:cs typeface="Times New Roman" pitchFamily="18" charset="0"/>
              </a:rPr>
              <a:t>So the pound has dropped and the children are creating</a:t>
            </a:r>
            <a:endParaRPr sz="1400" dirty="0">
              <a:solidFill>
                <a:srgbClr val="222222"/>
              </a:solidFill>
              <a:highlight>
                <a:srgbClr val="FFFFFF"/>
              </a:highlight>
              <a:latin typeface="Times New Roman" pitchFamily="18" charset="0"/>
              <a:cs typeface="Times New Roman" pitchFamily="18" charset="0"/>
            </a:endParaRPr>
          </a:p>
          <a:p>
            <a:pPr marL="0" indent="0" algn="ctr">
              <a:spcBef>
                <a:spcPts val="2133"/>
              </a:spcBef>
              <a:buClr>
                <a:schemeClr val="dk1"/>
              </a:buClr>
              <a:buSzPts val="1100"/>
              <a:buNone/>
            </a:pPr>
            <a:r>
              <a:rPr lang="it" sz="1400" dirty="0">
                <a:solidFill>
                  <a:srgbClr val="222222"/>
                </a:solidFill>
                <a:highlight>
                  <a:srgbClr val="FFFFFF"/>
                </a:highlight>
                <a:latin typeface="Times New Roman" pitchFamily="18" charset="0"/>
                <a:cs typeface="Times New Roman" pitchFamily="18" charset="0"/>
              </a:rPr>
              <a:t>The other half ran away</a:t>
            </a:r>
            <a:endParaRPr sz="1400" dirty="0">
              <a:solidFill>
                <a:srgbClr val="222222"/>
              </a:solidFill>
              <a:highlight>
                <a:srgbClr val="FFFFFF"/>
              </a:highlight>
              <a:latin typeface="Times New Roman" pitchFamily="18" charset="0"/>
              <a:cs typeface="Times New Roman" pitchFamily="18" charset="0"/>
            </a:endParaRPr>
          </a:p>
          <a:p>
            <a:pPr marL="0" indent="0" algn="ctr">
              <a:spcBef>
                <a:spcPts val="2133"/>
              </a:spcBef>
              <a:buClr>
                <a:schemeClr val="dk1"/>
              </a:buClr>
              <a:buSzPts val="1100"/>
              <a:buNone/>
            </a:pPr>
            <a:r>
              <a:rPr lang="it" sz="1400" dirty="0">
                <a:solidFill>
                  <a:srgbClr val="222222"/>
                </a:solidFill>
                <a:highlight>
                  <a:srgbClr val="FFFFFF"/>
                </a:highlight>
                <a:latin typeface="Times New Roman" pitchFamily="18" charset="0"/>
                <a:cs typeface="Times New Roman" pitchFamily="18" charset="0"/>
              </a:rPr>
              <a:t>Taking all the cash and leaving you with the lumber</a:t>
            </a:r>
            <a:endParaRPr sz="1400" dirty="0">
              <a:solidFill>
                <a:srgbClr val="222222"/>
              </a:solidFill>
              <a:highlight>
                <a:srgbClr val="FFFFFF"/>
              </a:highlight>
              <a:latin typeface="Times New Roman" pitchFamily="18" charset="0"/>
              <a:cs typeface="Times New Roman" pitchFamily="18" charset="0"/>
            </a:endParaRPr>
          </a:p>
          <a:p>
            <a:pPr marL="0" indent="0" algn="ctr">
              <a:spcBef>
                <a:spcPts val="2133"/>
              </a:spcBef>
              <a:buClr>
                <a:schemeClr val="dk1"/>
              </a:buClr>
              <a:buSzPts val="1100"/>
              <a:buNone/>
            </a:pPr>
            <a:r>
              <a:rPr lang="it" sz="1400" dirty="0">
                <a:solidFill>
                  <a:srgbClr val="222222"/>
                </a:solidFill>
                <a:highlight>
                  <a:srgbClr val="FFFFFF"/>
                </a:highlight>
                <a:latin typeface="Times New Roman" pitchFamily="18" charset="0"/>
                <a:cs typeface="Times New Roman" pitchFamily="18" charset="0"/>
              </a:rPr>
              <a:t>Got a pain in the chest</a:t>
            </a:r>
            <a:endParaRPr sz="1400" dirty="0">
              <a:solidFill>
                <a:srgbClr val="222222"/>
              </a:solidFill>
              <a:highlight>
                <a:srgbClr val="FFFFFF"/>
              </a:highlight>
              <a:latin typeface="Times New Roman" pitchFamily="18" charset="0"/>
              <a:cs typeface="Times New Roman" pitchFamily="18" charset="0"/>
            </a:endParaRPr>
          </a:p>
          <a:p>
            <a:pPr marL="0" indent="0" algn="ctr">
              <a:spcBef>
                <a:spcPts val="2133"/>
              </a:spcBef>
              <a:buClr>
                <a:schemeClr val="dk1"/>
              </a:buClr>
              <a:buSzPts val="1100"/>
              <a:buNone/>
            </a:pPr>
            <a:r>
              <a:rPr lang="it" sz="1400" dirty="0">
                <a:solidFill>
                  <a:srgbClr val="222222"/>
                </a:solidFill>
                <a:highlight>
                  <a:srgbClr val="FFFFFF"/>
                </a:highlight>
                <a:latin typeface="Times New Roman" pitchFamily="18" charset="0"/>
                <a:cs typeface="Times New Roman" pitchFamily="18" charset="0"/>
              </a:rPr>
              <a:t>Doctors on strike what you need is a rest</a:t>
            </a:r>
            <a:endParaRPr sz="1400" dirty="0">
              <a:solidFill>
                <a:srgbClr val="222222"/>
              </a:solidFill>
              <a:highlight>
                <a:srgbClr val="FFFFFF"/>
              </a:highlight>
              <a:latin typeface="Times New Roman" pitchFamily="18" charset="0"/>
              <a:cs typeface="Times New Roman" pitchFamily="18" charset="0"/>
            </a:endParaRPr>
          </a:p>
          <a:p>
            <a:pPr marL="0" indent="0" algn="ctr">
              <a:spcBef>
                <a:spcPts val="2133"/>
              </a:spcBef>
              <a:buClr>
                <a:schemeClr val="dk1"/>
              </a:buClr>
              <a:buSzPts val="1100"/>
              <a:buNone/>
            </a:pPr>
            <a:r>
              <a:rPr lang="it" sz="1400" dirty="0">
                <a:solidFill>
                  <a:srgbClr val="222222"/>
                </a:solidFill>
                <a:highlight>
                  <a:srgbClr val="FFFFFF"/>
                </a:highlight>
                <a:latin typeface="Times New Roman" pitchFamily="18" charset="0"/>
                <a:cs typeface="Times New Roman" pitchFamily="18" charset="0"/>
              </a:rPr>
              <a:t>It's not easy love, but you've got friends you can trust</a:t>
            </a:r>
            <a:endParaRPr sz="1400" dirty="0">
              <a:solidFill>
                <a:srgbClr val="222222"/>
              </a:solidFill>
              <a:highlight>
                <a:srgbClr val="FFFFFF"/>
              </a:highlight>
              <a:latin typeface="Times New Roman" pitchFamily="18" charset="0"/>
              <a:cs typeface="Times New Roman" pitchFamily="18" charset="0"/>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pitchFamily="18" charset="0"/>
                <a:cs typeface="Times New Roman" pitchFamily="18" charset="0"/>
              </a:rPr>
              <a:t>Friends will be friends</a:t>
            </a:r>
            <a:endParaRPr sz="1400" dirty="0">
              <a:solidFill>
                <a:srgbClr val="222222"/>
              </a:solidFill>
              <a:highlight>
                <a:srgbClr val="FFFFFF"/>
              </a:highlight>
              <a:latin typeface="Times New Roman" pitchFamily="18" charset="0"/>
              <a:cs typeface="Times New Roman" pitchFamily="18" charset="0"/>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pitchFamily="18" charset="0"/>
                <a:cs typeface="Times New Roman" pitchFamily="18" charset="0"/>
              </a:rPr>
              <a:t>When you're in need of love they give you care and attention</a:t>
            </a:r>
            <a:endParaRPr sz="1400" dirty="0">
              <a:solidFill>
                <a:srgbClr val="222222"/>
              </a:solidFill>
              <a:highlight>
                <a:srgbClr val="FFFFFF"/>
              </a:highlight>
              <a:latin typeface="Times New Roman" pitchFamily="18" charset="0"/>
              <a:cs typeface="Times New Roman" pitchFamily="18" charset="0"/>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pitchFamily="18" charset="0"/>
                <a:cs typeface="Times New Roman" pitchFamily="18" charset="0"/>
              </a:rPr>
              <a:t>Friends will be friends</a:t>
            </a:r>
            <a:endParaRPr sz="1400" dirty="0">
              <a:solidFill>
                <a:srgbClr val="222222"/>
              </a:solidFill>
              <a:highlight>
                <a:srgbClr val="FFFFFF"/>
              </a:highlight>
              <a:latin typeface="Times New Roman" pitchFamily="18" charset="0"/>
              <a:cs typeface="Times New Roman" pitchFamily="18" charset="0"/>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pitchFamily="18" charset="0"/>
                <a:cs typeface="Times New Roman" pitchFamily="18" charset="0"/>
              </a:rPr>
              <a:t>When you're through with life and all hope is lost</a:t>
            </a:r>
            <a:endParaRPr sz="1400" dirty="0">
              <a:solidFill>
                <a:srgbClr val="222222"/>
              </a:solidFill>
              <a:highlight>
                <a:srgbClr val="FFFFFF"/>
              </a:highlight>
              <a:latin typeface="Times New Roman" pitchFamily="18" charset="0"/>
              <a:cs typeface="Times New Roman" pitchFamily="18" charset="0"/>
            </a:endParaRPr>
          </a:p>
          <a:p>
            <a:pPr marL="0" indent="0" algn="ctr">
              <a:spcAft>
                <a:spcPts val="2133"/>
              </a:spcAft>
              <a:buNone/>
            </a:pPr>
            <a:endParaRPr sz="1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body" idx="1"/>
          </p:nvPr>
        </p:nvSpPr>
        <p:spPr>
          <a:xfrm>
            <a:off x="415600" y="0"/>
            <a:ext cx="11360800" cy="6774800"/>
          </a:xfrm>
          <a:prstGeom prst="rect">
            <a:avLst/>
          </a:prstGeom>
          <a:noFill/>
          <a:ln>
            <a:noFill/>
          </a:ln>
        </p:spPr>
        <p:txBody>
          <a:bodyPr spcFirstLastPara="1" vert="horz" wrap="square" lIns="121900" tIns="121900" rIns="121900" bIns="121900" rtlCol="0" anchor="t" anchorCtr="0">
            <a:noAutofit/>
          </a:bodyPr>
          <a:lstStyle/>
          <a:p>
            <a:pPr marL="0" indent="0" algn="ctr">
              <a:spcBef>
                <a:spcPts val="13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Hold out your hand 'cause friends will be friends</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Right till the end</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Now it's a beautiful day</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The postman delivered a letter from your lover</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Only a phone call away</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You tried to track him down but somebody stole his number</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As a matter of fact</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You're getting used to life without him in your way</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It's so easy now, 'cause you got friends you can trust</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Friends will be friends</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When you're in need of love they give you care and attention</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13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Friends will be friends</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1333"/>
              </a:spcBef>
              <a:buClr>
                <a:schemeClr val="dk1"/>
              </a:buClr>
              <a:buSzPts val="1100"/>
              <a:buNone/>
            </a:pPr>
            <a:endParaRPr sz="1400" dirty="0">
              <a:solidFill>
                <a:srgbClr val="222222"/>
              </a:solidFill>
              <a:highlight>
                <a:srgbClr val="FFFFFF"/>
              </a:highlight>
              <a:latin typeface="Times New Roman"/>
              <a:ea typeface="Times New Roman"/>
              <a:cs typeface="Times New Roman"/>
              <a:sym typeface="Times New Roman"/>
            </a:endParaRPr>
          </a:p>
          <a:p>
            <a:pPr marL="0" indent="0">
              <a:spcAft>
                <a:spcPts val="2133"/>
              </a:spcAft>
              <a:buNone/>
            </a:pPr>
            <a:endParaRP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4B9B924-FCBD-41E1-92D4-6F5AC4DEF1AA}"/>
              </a:ext>
            </a:extLst>
          </p:cNvPr>
          <p:cNvSpPr/>
          <p:nvPr/>
        </p:nvSpPr>
        <p:spPr>
          <a:xfrm>
            <a:off x="473476" y="306845"/>
            <a:ext cx="4977413" cy="6059608"/>
          </a:xfrm>
          <a:prstGeom prst="rect">
            <a:avLst/>
          </a:prstGeom>
        </p:spPr>
        <p:txBody>
          <a:bodyPr wrap="square">
            <a:spAutoFit/>
          </a:bodyPr>
          <a:lstStyle/>
          <a:p>
            <a:pPr algn="just">
              <a:lnSpc>
                <a:spcPct val="150000"/>
              </a:lnSpc>
              <a:spcAft>
                <a:spcPts val="800"/>
              </a:spcAft>
            </a:pPr>
            <a:r>
              <a:rPr lang="en-US" sz="2000" b="1" dirty="0">
                <a:solidFill>
                  <a:srgbClr val="000000"/>
                </a:solidFill>
                <a:latin typeface="Times New Roman" panose="02020603050405020304" pitchFamily="18" charset="0"/>
                <a:ea typeface="Times New Roman" panose="02020603050405020304" pitchFamily="18" charset="0"/>
              </a:rPr>
              <a:t>A FRIEND LIKE YOU</a:t>
            </a:r>
            <a:endParaRPr lang="ro-RO" sz="2000" b="1" dirty="0">
              <a:solidFill>
                <a:srgbClr val="000000"/>
              </a:solidFill>
              <a:latin typeface="Times New Roman" panose="02020603050405020304" pitchFamily="18" charset="0"/>
              <a:ea typeface="Times New Roman" panose="02020603050405020304" pitchFamily="18" charset="0"/>
            </a:endParaRPr>
          </a:p>
          <a:p>
            <a:r>
              <a:rPr lang="ro-RO" sz="12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The proposed activities for teaching English through songs are based on a the song </a:t>
            </a:r>
            <a:r>
              <a:rPr lang="en-US" sz="1400" dirty="0">
                <a:latin typeface="Times New Roman" panose="02020603050405020304" pitchFamily="18" charset="0"/>
                <a:cs typeface="Times New Roman" panose="02020603050405020304" pitchFamily="18" charset="0"/>
              </a:rPr>
              <a:t>“A Friend Like You” </a:t>
            </a:r>
            <a:r>
              <a:rPr lang="ro-RO" sz="1400" dirty="0">
                <a:latin typeface="Times New Roman" panose="02020603050405020304" pitchFamily="18" charset="0"/>
                <a:cs typeface="Times New Roman" panose="02020603050405020304" pitchFamily="18" charset="0"/>
              </a:rPr>
              <a:t>, which was composed </a:t>
            </a:r>
            <a:r>
              <a:rPr lang="en-US" sz="1400" dirty="0">
                <a:latin typeface="Times New Roman" panose="02020603050405020304" pitchFamily="18" charset="0"/>
                <a:cs typeface="Times New Roman" panose="02020603050405020304" pitchFamily="18" charset="0"/>
              </a:rPr>
              <a:t>by Andy </a:t>
            </a:r>
            <a:r>
              <a:rPr lang="en-US" sz="1400" dirty="0" err="1">
                <a:latin typeface="Times New Roman" panose="02020603050405020304" pitchFamily="18" charset="0"/>
                <a:cs typeface="Times New Roman" panose="02020603050405020304" pitchFamily="18" charset="0"/>
              </a:rPr>
              <a:t>Grammer</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and </a:t>
            </a:r>
            <a:r>
              <a:rPr lang="en-US" sz="1400" dirty="0">
                <a:latin typeface="Times New Roman" panose="02020603050405020304" pitchFamily="18" charset="0"/>
                <a:cs typeface="Times New Roman" panose="02020603050405020304" pitchFamily="18" charset="0"/>
              </a:rPr>
              <a:t> appears on the Captain Underpants: The First Epic Movie (Original Motion Picture Soundtrack). The official soundtrack</a:t>
            </a:r>
            <a:r>
              <a:rPr lang="ro-RO" sz="1400" dirty="0">
                <a:latin typeface="Times New Roman" panose="02020603050405020304" pitchFamily="18" charset="0"/>
                <a:cs typeface="Times New Roman" panose="02020603050405020304" pitchFamily="18" charset="0"/>
              </a:rPr>
              <a:t> of this film</a:t>
            </a:r>
            <a:r>
              <a:rPr lang="en-US" sz="1400" dirty="0">
                <a:latin typeface="Times New Roman" panose="02020603050405020304" pitchFamily="18" charset="0"/>
                <a:cs typeface="Times New Roman" panose="02020603050405020304" pitchFamily="18" charset="0"/>
              </a:rPr>
              <a:t> was released on June 2nd, 2017.</a:t>
            </a:r>
            <a:endParaRPr lang="ro-RO" sz="14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600" b="1" dirty="0">
                <a:solidFill>
                  <a:srgbClr val="000000"/>
                </a:solidFill>
                <a:latin typeface="Times New Roman" panose="02020603050405020304" pitchFamily="18" charset="0"/>
                <a:ea typeface="Times New Roman" panose="02020603050405020304" pitchFamily="18" charset="0"/>
              </a:rPr>
              <a:t>The 1st sequence of teaching techniques. </a:t>
            </a:r>
            <a:endParaRPr lang="ro-RO" sz="1600" dirty="0">
              <a:latin typeface="Times New Roman" panose="02020603050405020304" pitchFamily="18" charset="0"/>
              <a:ea typeface="Times New Roman" panose="02020603050405020304" pitchFamily="18" charset="0"/>
            </a:endParaRPr>
          </a:p>
          <a:p>
            <a:pPr marL="342900" lvl="0" indent="-342900">
              <a:lnSpc>
                <a:spcPct val="115000"/>
              </a:lnSpc>
              <a:spcAft>
                <a:spcPts val="1000"/>
              </a:spcAft>
              <a:buFont typeface="+mj-lt"/>
              <a:buAutoNum type="arabicPeriod"/>
            </a:pPr>
            <a:r>
              <a:rPr lang="en-US" sz="1400" b="1" dirty="0">
                <a:latin typeface="Times New Roman" panose="02020603050405020304" pitchFamily="18" charset="0"/>
                <a:ea typeface="Calibri" panose="020F0502020204030204" pitchFamily="34" charset="0"/>
                <a:cs typeface="Times New Roman" panose="02020603050405020304" pitchFamily="18" charset="0"/>
              </a:rPr>
              <a:t>Minecraft </a:t>
            </a:r>
            <a:endParaRPr lang="ro-RO" sz="1400" b="1" dirty="0">
              <a:latin typeface="Calibri" panose="020F0502020204030204" pitchFamily="34" charset="0"/>
              <a:ea typeface="Calibri" panose="020F0502020204030204" pitchFamily="34" charset="0"/>
              <a:cs typeface="Times New Roman" panose="02020603050405020304" pitchFamily="18" charset="0"/>
            </a:endParaRPr>
          </a:p>
          <a:p>
            <a:r>
              <a:rPr lang="ro-RO" sz="1400" dirty="0">
                <a:latin typeface="Times New Roman" panose="02020603050405020304" pitchFamily="18" charset="0"/>
                <a:ea typeface="Calibri" panose="020F0502020204030204" pitchFamily="34" charset="0"/>
              </a:rPr>
              <a:t>1.1 </a:t>
            </a:r>
            <a:r>
              <a:rPr lang="en-US" sz="1400" dirty="0">
                <a:latin typeface="Times New Roman" panose="02020603050405020304" pitchFamily="18" charset="0"/>
                <a:ea typeface="Calibri" panose="020F0502020204030204" pitchFamily="34" charset="0"/>
              </a:rPr>
              <a:t>The teacher divides the class into groups and she/he gives them a sheet of paper with a table in which some words are written and she/he tells them that they have to identify 5 pairs of synonyms/antonyms</a:t>
            </a:r>
            <a:r>
              <a:rPr lang="ro-RO" sz="1400" dirty="0">
                <a:latin typeface="Times New Roman" panose="02020603050405020304" pitchFamily="18" charset="0"/>
                <a:ea typeface="Calibri" panose="020F0502020204030204" pitchFamily="34" charset="0"/>
              </a:rPr>
              <a:t>.</a:t>
            </a:r>
          </a:p>
          <a:p>
            <a:r>
              <a:rPr lang="en-US" sz="1400" dirty="0">
                <a:latin typeface="Times New Roman" panose="02020603050405020304" pitchFamily="18" charset="0"/>
                <a:ea typeface="Calibri" panose="020F0502020204030204" pitchFamily="34" charset="0"/>
              </a:rPr>
              <a:t>1.2  The students will identify the topics that these words are characteristic of and they have to write 3 words for each topic</a:t>
            </a:r>
          </a:p>
          <a:p>
            <a:r>
              <a:rPr lang="en-US" sz="1400" dirty="0">
                <a:latin typeface="Times New Roman" panose="02020603050405020304" pitchFamily="18" charset="0"/>
                <a:ea typeface="Calibri" panose="020F0502020204030204" pitchFamily="34" charset="0"/>
              </a:rPr>
              <a:t>a)jobs</a:t>
            </a:r>
          </a:p>
          <a:p>
            <a:r>
              <a:rPr lang="en-US" sz="1400" dirty="0">
                <a:latin typeface="Times New Roman" panose="02020603050405020304" pitchFamily="18" charset="0"/>
                <a:ea typeface="Calibri" panose="020F0502020204030204" pitchFamily="34" charset="0"/>
              </a:rPr>
              <a:t>b)friendship</a:t>
            </a:r>
          </a:p>
          <a:p>
            <a:r>
              <a:rPr lang="en-US" sz="1400" dirty="0">
                <a:latin typeface="Times New Roman" panose="02020603050405020304" pitchFamily="18" charset="0"/>
                <a:ea typeface="Calibri" panose="020F0502020204030204" pitchFamily="34" charset="0"/>
              </a:rPr>
              <a:t>c)</a:t>
            </a:r>
            <a:r>
              <a:rPr lang="ro-RO" sz="1400" dirty="0">
                <a:latin typeface="Times New Roman" panose="02020603050405020304" pitchFamily="18" charset="0"/>
                <a:ea typeface="Calibri" panose="020F0502020204030204" pitchFamily="34" charset="0"/>
              </a:rPr>
              <a:t> e</a:t>
            </a:r>
            <a:r>
              <a:rPr lang="en-US" sz="1400" dirty="0" err="1">
                <a:latin typeface="Times New Roman" panose="02020603050405020304" pitchFamily="18" charset="0"/>
                <a:ea typeface="Calibri" panose="020F0502020204030204" pitchFamily="34" charset="0"/>
              </a:rPr>
              <a:t>nmity</a:t>
            </a:r>
            <a:endParaRPr lang="ro-RO" sz="1400" dirty="0">
              <a:latin typeface="Times New Roman" panose="02020603050405020304" pitchFamily="18" charset="0"/>
              <a:ea typeface="Calibri" panose="020F0502020204030204" pitchFamily="34" charset="0"/>
            </a:endParaRPr>
          </a:p>
          <a:p>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r>
              <a:rPr lang="ro-RO" sz="1400" dirty="0">
                <a:latin typeface="Times New Roman" panose="02020603050405020304" pitchFamily="18" charset="0"/>
                <a:ea typeface="Calibri" panose="020F0502020204030204" pitchFamily="34" charset="0"/>
                <a:cs typeface="Times New Roman" panose="02020603050405020304" pitchFamily="18" charset="0"/>
              </a:rPr>
              <a:t>1.3 </a:t>
            </a:r>
            <a:r>
              <a:rPr lang="en-US" sz="1400" dirty="0">
                <a:latin typeface="Times New Roman" panose="02020603050405020304" pitchFamily="18" charset="0"/>
                <a:ea typeface="Calibri" panose="020F0502020204030204" pitchFamily="34" charset="0"/>
                <a:cs typeface="Times New Roman" panose="02020603050405020304" pitchFamily="18" charset="0"/>
              </a:rPr>
              <a:t>The teacher tells the students to find the expressions and words representative of the friendship message and to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colour</a:t>
            </a:r>
            <a:r>
              <a:rPr lang="en-US" sz="1400" dirty="0">
                <a:latin typeface="Times New Roman" panose="02020603050405020304" pitchFamily="18" charset="0"/>
                <a:ea typeface="Calibri" panose="020F0502020204030204" pitchFamily="34" charset="0"/>
                <a:cs typeface="Times New Roman" panose="02020603050405020304" pitchFamily="18" charset="0"/>
              </a:rPr>
              <a:t> them in red. They have to </a:t>
            </a:r>
            <a:r>
              <a:rPr lang="en-US" sz="1400" dirty="0" err="1">
                <a:latin typeface="Times New Roman" panose="02020603050405020304" pitchFamily="18" charset="0"/>
                <a:ea typeface="Calibri" panose="020F0502020204030204" pitchFamily="34" charset="0"/>
                <a:cs typeface="Times New Roman" panose="02020603050405020304" pitchFamily="18" charset="0"/>
              </a:rPr>
              <a:t>colour</a:t>
            </a:r>
            <a:r>
              <a:rPr lang="en-US" sz="1400" dirty="0">
                <a:latin typeface="Times New Roman" panose="02020603050405020304" pitchFamily="18" charset="0"/>
                <a:ea typeface="Calibri" panose="020F0502020204030204" pitchFamily="34" charset="0"/>
                <a:cs typeface="Times New Roman" panose="02020603050405020304" pitchFamily="18" charset="0"/>
              </a:rPr>
              <a:t> in blue the fields containing expressions and words that are opposites of friendship. They will tell what the image in red represents.</a:t>
            </a:r>
            <a:endParaRPr lang="ro-RO" sz="1600" dirty="0">
              <a:latin typeface="Times New Roman" panose="02020603050405020304" pitchFamily="18" charset="0"/>
              <a:ea typeface="Calibri" panose="020F0502020204030204" pitchFamily="34" charset="0"/>
            </a:endParaRPr>
          </a:p>
          <a:p>
            <a:endParaRPr lang="ro-RO" sz="1600" dirty="0"/>
          </a:p>
        </p:txBody>
      </p:sp>
      <p:graphicFrame>
        <p:nvGraphicFramePr>
          <p:cNvPr id="6" name="Table 5">
            <a:extLst>
              <a:ext uri="{FF2B5EF4-FFF2-40B4-BE49-F238E27FC236}">
                <a16:creationId xmlns:a16="http://schemas.microsoft.com/office/drawing/2014/main" xmlns="" id="{A6D22500-854D-452B-99A4-AB8A13D2E81D}"/>
              </a:ext>
            </a:extLst>
          </p:cNvPr>
          <p:cNvGraphicFramePr>
            <a:graphicFrameLocks noGrp="1"/>
          </p:cNvGraphicFramePr>
          <p:nvPr>
            <p:extLst>
              <p:ext uri="{D42A27DB-BD31-4B8C-83A1-F6EECF244321}">
                <p14:modId xmlns:p14="http://schemas.microsoft.com/office/powerpoint/2010/main" val="1589146674"/>
              </p:ext>
            </p:extLst>
          </p:nvPr>
        </p:nvGraphicFramePr>
        <p:xfrm>
          <a:off x="5308847" y="583880"/>
          <a:ext cx="6409677" cy="5733970"/>
        </p:xfrm>
        <a:graphic>
          <a:graphicData uri="http://schemas.openxmlformats.org/drawingml/2006/table">
            <a:tbl>
              <a:tblPr firstRow="1" firstCol="1" bandRow="1"/>
              <a:tblGrid>
                <a:gridCol w="977309">
                  <a:extLst>
                    <a:ext uri="{9D8B030D-6E8A-4147-A177-3AD203B41FA5}">
                      <a16:colId xmlns:a16="http://schemas.microsoft.com/office/drawing/2014/main" xmlns="" val="1605075929"/>
                    </a:ext>
                  </a:extLst>
                </a:gridCol>
                <a:gridCol w="380783">
                  <a:extLst>
                    <a:ext uri="{9D8B030D-6E8A-4147-A177-3AD203B41FA5}">
                      <a16:colId xmlns:a16="http://schemas.microsoft.com/office/drawing/2014/main" xmlns="" val="2010713064"/>
                    </a:ext>
                  </a:extLst>
                </a:gridCol>
                <a:gridCol w="380783">
                  <a:extLst>
                    <a:ext uri="{9D8B030D-6E8A-4147-A177-3AD203B41FA5}">
                      <a16:colId xmlns:a16="http://schemas.microsoft.com/office/drawing/2014/main" xmlns="" val="1697827940"/>
                    </a:ext>
                  </a:extLst>
                </a:gridCol>
                <a:gridCol w="977309">
                  <a:extLst>
                    <a:ext uri="{9D8B030D-6E8A-4147-A177-3AD203B41FA5}">
                      <a16:colId xmlns:a16="http://schemas.microsoft.com/office/drawing/2014/main" xmlns="" val="3535820736"/>
                    </a:ext>
                  </a:extLst>
                </a:gridCol>
                <a:gridCol w="977309">
                  <a:extLst>
                    <a:ext uri="{9D8B030D-6E8A-4147-A177-3AD203B41FA5}">
                      <a16:colId xmlns:a16="http://schemas.microsoft.com/office/drawing/2014/main" xmlns="" val="3399684912"/>
                    </a:ext>
                  </a:extLst>
                </a:gridCol>
                <a:gridCol w="977309">
                  <a:extLst>
                    <a:ext uri="{9D8B030D-6E8A-4147-A177-3AD203B41FA5}">
                      <a16:colId xmlns:a16="http://schemas.microsoft.com/office/drawing/2014/main" xmlns="" val="661164369"/>
                    </a:ext>
                  </a:extLst>
                </a:gridCol>
                <a:gridCol w="380783">
                  <a:extLst>
                    <a:ext uri="{9D8B030D-6E8A-4147-A177-3AD203B41FA5}">
                      <a16:colId xmlns:a16="http://schemas.microsoft.com/office/drawing/2014/main" xmlns="" val="1576432571"/>
                    </a:ext>
                  </a:extLst>
                </a:gridCol>
                <a:gridCol w="380783">
                  <a:extLst>
                    <a:ext uri="{9D8B030D-6E8A-4147-A177-3AD203B41FA5}">
                      <a16:colId xmlns:a16="http://schemas.microsoft.com/office/drawing/2014/main" xmlns="" val="1381569375"/>
                    </a:ext>
                  </a:extLst>
                </a:gridCol>
                <a:gridCol w="977309">
                  <a:extLst>
                    <a:ext uri="{9D8B030D-6E8A-4147-A177-3AD203B41FA5}">
                      <a16:colId xmlns:a16="http://schemas.microsoft.com/office/drawing/2014/main" xmlns="" val="409553781"/>
                    </a:ext>
                  </a:extLst>
                </a:gridCol>
              </a:tblGrid>
              <a:tr h="503774">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challenges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get in a fight</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rowSpan="3">
                  <a:txBody>
                    <a:bodyPr/>
                    <a:lstStyle/>
                    <a:p>
                      <a:pPr marL="71755" marR="71755">
                        <a:lnSpc>
                          <a:spcPct val="107000"/>
                        </a:lnSpc>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Difficult  life</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 self-esteem</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failing</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extLst>
                  <a:ext uri="{0D108BD9-81ED-4DB2-BD59-A6C34878D82A}">
                    <a16:rowId xmlns:a16="http://schemas.microsoft.com/office/drawing/2014/main" xmlns="" val="356546704"/>
                  </a:ext>
                </a:extLst>
              </a:tr>
              <a:tr h="503774">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anger</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gridSpan="2">
                  <a:txBody>
                    <a:bodyPr/>
                    <a:lstStyle/>
                    <a:p>
                      <a:pP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sadness</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v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nobody to help you</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heated argument</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extLst>
                  <a:ext uri="{0D108BD9-81ED-4DB2-BD59-A6C34878D82A}">
                    <a16:rowId xmlns:a16="http://schemas.microsoft.com/office/drawing/2014/main" xmlns="" val="2126399014"/>
                  </a:ext>
                </a:extLst>
              </a:tr>
              <a:tr h="483469">
                <a:tc gridSpan="2">
                  <a:txBody>
                    <a:bodyPr/>
                    <a:lstStyle/>
                    <a:p>
                      <a:pP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breakup</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gridSpan="2">
                  <a:txBody>
                    <a:bodyPr/>
                    <a:lstStyle/>
                    <a:p>
                      <a:pP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teamwork</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v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friends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hate</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extLst>
                  <a:ext uri="{0D108BD9-81ED-4DB2-BD59-A6C34878D82A}">
                    <a16:rowId xmlns:a16="http://schemas.microsoft.com/office/drawing/2014/main" xmlns="" val="270169258"/>
                  </a:ext>
                </a:extLst>
              </a:tr>
              <a:tr h="503774">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bitterness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helping each other</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hMerge="1">
                  <a:txBody>
                    <a:bodyPr/>
                    <a:lstStyle/>
                    <a:p>
                      <a:endParaRPr lang="ro-RO"/>
                    </a:p>
                  </a:txBody>
                  <a:tcPr/>
                </a:tc>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trust</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trying to progress</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hMerge="1">
                  <a:txBody>
                    <a:bodyPr/>
                    <a:lstStyle/>
                    <a:p>
                      <a:endParaRPr lang="ro-RO"/>
                    </a:p>
                  </a:txBody>
                  <a:tcPr/>
                </a:tc>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enemies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465406171"/>
                  </a:ext>
                </a:extLst>
              </a:tr>
              <a:tr h="503774">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dislike</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happy times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communication</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happiness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agreement</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conflicts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754727424"/>
                  </a:ext>
                </a:extLst>
              </a:tr>
              <a:tr h="845224">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lack of politeness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big happy family</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gifts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harmony</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disappointment</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extLst>
                  <a:ext uri="{0D108BD9-81ED-4DB2-BD59-A6C34878D82A}">
                    <a16:rowId xmlns:a16="http://schemas.microsoft.com/office/drawing/2014/main" xmlns="" val="3421186238"/>
                  </a:ext>
                </a:extLst>
              </a:tr>
              <a:tr h="503774">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cruelty</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quarrel</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parties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learning together</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deceit/ lie</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abandon</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77894499"/>
                  </a:ext>
                </a:extLst>
              </a:tr>
              <a:tr h="503774">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 give up</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tears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smiles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distrust</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tc gridSpan="2">
                  <a:txBody>
                    <a:bodyPr/>
                    <a:lstStyle/>
                    <a:p>
                      <a:pP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envy</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268" marR="652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o-RO"/>
                    </a:p>
                  </a:txBody>
                  <a:tcPr/>
                </a:tc>
                <a:extLst>
                  <a:ext uri="{0D108BD9-81ED-4DB2-BD59-A6C34878D82A}">
                    <a16:rowId xmlns:a16="http://schemas.microsoft.com/office/drawing/2014/main" xmlns="" val="1666414973"/>
                  </a:ext>
                </a:extLst>
              </a:tr>
            </a:tbl>
          </a:graphicData>
        </a:graphic>
      </p:graphicFrame>
    </p:spTree>
    <p:extLst>
      <p:ext uri="{BB962C8B-B14F-4D97-AF65-F5344CB8AC3E}">
        <p14:creationId xmlns:p14="http://schemas.microsoft.com/office/powerpoint/2010/main" val="2419489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body" idx="1"/>
          </p:nvPr>
        </p:nvSpPr>
        <p:spPr>
          <a:xfrm>
            <a:off x="321900" y="449867"/>
            <a:ext cx="11360800" cy="5467200"/>
          </a:xfrm>
          <a:prstGeom prst="rect">
            <a:avLst/>
          </a:prstGeom>
          <a:noFill/>
          <a:ln>
            <a:noFill/>
          </a:ln>
        </p:spPr>
        <p:txBody>
          <a:bodyPr spcFirstLastPara="1" vert="horz" wrap="square" lIns="121900" tIns="121900" rIns="121900" bIns="121900" rtlCol="0" anchor="t" anchorCtr="0">
            <a:noAutofit/>
          </a:bodyPr>
          <a:lstStyle/>
          <a:p>
            <a:pPr marL="0" indent="0" algn="ctr">
              <a:spcBef>
                <a:spcPts val="1333"/>
              </a:spcBef>
              <a:buClr>
                <a:schemeClr val="dk1"/>
              </a:buClr>
              <a:buSzPts val="1100"/>
              <a:buNone/>
            </a:pPr>
            <a:r>
              <a:rPr lang="en-US" sz="1400" dirty="0">
                <a:solidFill>
                  <a:srgbClr val="222222"/>
                </a:solidFill>
                <a:highlight>
                  <a:srgbClr val="FFFFFF"/>
                </a:highlight>
                <a:latin typeface="Times New Roman"/>
                <a:ea typeface="Times New Roman"/>
                <a:cs typeface="Times New Roman"/>
                <a:sym typeface="Times New Roman"/>
              </a:rPr>
              <a:t>When you're through with life and all hope is lost</a:t>
            </a:r>
          </a:p>
          <a:p>
            <a:pPr marL="0" indent="0" algn="ctr">
              <a:spcBef>
                <a:spcPts val="1333"/>
              </a:spcBef>
              <a:buClr>
                <a:schemeClr val="dk1"/>
              </a:buClr>
              <a:buSzPts val="1100"/>
              <a:buNone/>
            </a:pPr>
            <a:r>
              <a:rPr lang="it" sz="1400" dirty="0">
                <a:solidFill>
                  <a:srgbClr val="222222"/>
                </a:solidFill>
                <a:highlight>
                  <a:schemeClr val="lt1"/>
                </a:highlight>
                <a:latin typeface="Times New Roman"/>
                <a:ea typeface="Times New Roman"/>
                <a:cs typeface="Times New Roman"/>
                <a:sym typeface="Times New Roman"/>
              </a:rPr>
              <a:t>Hold out your hand 'cause friends will be friends</a:t>
            </a:r>
            <a:endParaRPr sz="1400" dirty="0">
              <a:solidFill>
                <a:srgbClr val="222222"/>
              </a:solidFill>
              <a:highlight>
                <a:schemeClr val="lt1"/>
              </a:highlight>
              <a:latin typeface="Times New Roman"/>
              <a:ea typeface="Times New Roman"/>
              <a:cs typeface="Times New Roman"/>
              <a:sym typeface="Times New Roman"/>
            </a:endParaRPr>
          </a:p>
          <a:p>
            <a:pPr marL="0" indent="0" algn="ctr">
              <a:spcBef>
                <a:spcPts val="1333"/>
              </a:spcBef>
              <a:buClr>
                <a:schemeClr val="dk1"/>
              </a:buClr>
              <a:buSzPts val="1100"/>
              <a:buNone/>
            </a:pPr>
            <a:r>
              <a:rPr lang="it" sz="1400" dirty="0">
                <a:solidFill>
                  <a:srgbClr val="222222"/>
                </a:solidFill>
                <a:highlight>
                  <a:schemeClr val="lt1"/>
                </a:highlight>
                <a:latin typeface="Times New Roman"/>
                <a:ea typeface="Times New Roman"/>
                <a:cs typeface="Times New Roman"/>
                <a:sym typeface="Times New Roman"/>
              </a:rPr>
              <a:t>Right till the end</a:t>
            </a:r>
            <a:endParaRPr sz="1400" dirty="0">
              <a:solidFill>
                <a:srgbClr val="222222"/>
              </a:solidFill>
              <a:highlight>
                <a:schemeClr val="lt1"/>
              </a:highlight>
              <a:latin typeface="Times New Roman"/>
              <a:ea typeface="Times New Roman"/>
              <a:cs typeface="Times New Roman"/>
              <a:sym typeface="Times New Roman"/>
            </a:endParaRPr>
          </a:p>
          <a:p>
            <a:pPr marL="0" indent="0" algn="ctr">
              <a:buClr>
                <a:schemeClr val="dk1"/>
              </a:buClr>
              <a:buSzPts val="1100"/>
              <a:buNone/>
            </a:pPr>
            <a:endParaRPr sz="1400" dirty="0">
              <a:solidFill>
                <a:srgbClr val="222222"/>
              </a:solidFill>
              <a:highlight>
                <a:srgbClr val="FFFFFF"/>
              </a:highlight>
              <a:latin typeface="Times New Roman"/>
              <a:ea typeface="Times New Roman"/>
              <a:cs typeface="Times New Roman"/>
              <a:sym typeface="Times New Roman"/>
            </a:endParaRPr>
          </a:p>
          <a:p>
            <a:pPr marL="0" indent="0" algn="ctr">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Friends will be friends</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21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When you're in need of love they give you care and attention</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21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Friends will be friends</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21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When you're through with life and all hope is lost</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2133"/>
              </a:spcBef>
              <a:buClr>
                <a:schemeClr val="dk1"/>
              </a:buClr>
              <a:buSzPts val="1100"/>
              <a:buNone/>
            </a:pPr>
            <a:r>
              <a:rPr lang="it" sz="1400" dirty="0">
                <a:solidFill>
                  <a:srgbClr val="222222"/>
                </a:solidFill>
                <a:highlight>
                  <a:srgbClr val="FFFFFF"/>
                </a:highlight>
                <a:latin typeface="Times New Roman"/>
                <a:ea typeface="Times New Roman"/>
                <a:cs typeface="Times New Roman"/>
                <a:sym typeface="Times New Roman"/>
              </a:rPr>
              <a:t>Hold out your hand 'cause right till the end, friends will be friends</a:t>
            </a:r>
            <a:endParaRPr sz="1400" dirty="0">
              <a:solidFill>
                <a:srgbClr val="222222"/>
              </a:solidFill>
              <a:highlight>
                <a:srgbClr val="FFFFFF"/>
              </a:highlight>
              <a:latin typeface="Times New Roman"/>
              <a:ea typeface="Times New Roman"/>
              <a:cs typeface="Times New Roman"/>
              <a:sym typeface="Times New Roman"/>
            </a:endParaRPr>
          </a:p>
          <a:p>
            <a:pPr marL="0" indent="0" algn="ctr">
              <a:spcBef>
                <a:spcPts val="2133"/>
              </a:spcBef>
              <a:spcAft>
                <a:spcPts val="2133"/>
              </a:spcAft>
              <a:buNone/>
            </a:pPr>
            <a:r>
              <a:rPr lang="it" sz="1400" dirty="0">
                <a:solidFill>
                  <a:srgbClr val="222222"/>
                </a:solidFill>
                <a:highlight>
                  <a:srgbClr val="FFFFFF"/>
                </a:highlight>
                <a:latin typeface="Times New Roman"/>
                <a:ea typeface="Times New Roman"/>
                <a:cs typeface="Times New Roman"/>
                <a:sym typeface="Times New Roman"/>
              </a:rPr>
              <a:t>Yeah, yeah</a:t>
            </a:r>
            <a:endParaRPr sz="1400" dirty="0">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6"/>
          <p:cNvSpPr txBox="1"/>
          <p:nvPr/>
        </p:nvSpPr>
        <p:spPr>
          <a:xfrm>
            <a:off x="1394600" y="1000833"/>
            <a:ext cx="9402800" cy="3470400"/>
          </a:xfrm>
          <a:prstGeom prst="rect">
            <a:avLst/>
          </a:prstGeom>
          <a:noFill/>
          <a:ln>
            <a:noFill/>
          </a:ln>
        </p:spPr>
        <p:txBody>
          <a:bodyPr spcFirstLastPara="1" wrap="square" lIns="121900" tIns="121900" rIns="121900" bIns="121900" anchor="t" anchorCtr="0">
            <a:noAutofit/>
          </a:bodyPr>
          <a:lstStyle/>
          <a:p>
            <a:pPr>
              <a:lnSpc>
                <a:spcPct val="115000"/>
              </a:lnSpc>
              <a:spcBef>
                <a:spcPts val="667"/>
              </a:spcBef>
              <a:buClr>
                <a:schemeClr val="dk1"/>
              </a:buClr>
              <a:buSzPts val="1100"/>
            </a:pPr>
            <a:r>
              <a:rPr lang="it" sz="1400" dirty="0">
                <a:solidFill>
                  <a:srgbClr val="222222"/>
                </a:solidFill>
                <a:highlight>
                  <a:srgbClr val="FFFFFF"/>
                </a:highlight>
                <a:latin typeface="Arial"/>
                <a:ea typeface="Arial"/>
                <a:cs typeface="Arial"/>
                <a:sym typeface="Arial"/>
              </a:rPr>
              <a:t>"</a:t>
            </a:r>
            <a:r>
              <a:rPr lang="it" sz="1400" b="1" dirty="0">
                <a:solidFill>
                  <a:srgbClr val="222222"/>
                </a:solidFill>
                <a:highlight>
                  <a:srgbClr val="FFFFFF"/>
                </a:highlight>
                <a:latin typeface="Times New Roman"/>
                <a:ea typeface="Times New Roman"/>
                <a:cs typeface="Times New Roman"/>
                <a:sym typeface="Times New Roman"/>
              </a:rPr>
              <a:t>Friends Will Be Friends</a:t>
            </a:r>
            <a:r>
              <a:rPr lang="it" sz="1400" dirty="0">
                <a:solidFill>
                  <a:srgbClr val="222222"/>
                </a:solidFill>
                <a:highlight>
                  <a:srgbClr val="FFFFFF"/>
                </a:highlight>
                <a:latin typeface="Times New Roman"/>
                <a:ea typeface="Times New Roman"/>
                <a:cs typeface="Times New Roman"/>
                <a:sym typeface="Times New Roman"/>
              </a:rPr>
              <a:t>" is a song performed by </a:t>
            </a:r>
            <a:r>
              <a:rPr lang="it" sz="1400" dirty="0">
                <a:highlight>
                  <a:srgbClr val="FFFFFF"/>
                </a:highlight>
                <a:uFill>
                  <a:noFill/>
                </a:uFill>
                <a:latin typeface="Times New Roman"/>
                <a:ea typeface="Times New Roman"/>
                <a:cs typeface="Times New Roman"/>
                <a:sym typeface="Times New Roman"/>
              </a:rPr>
              <a:t>Queen</a:t>
            </a:r>
            <a:r>
              <a:rPr lang="it" sz="1400" dirty="0">
                <a:highlight>
                  <a:srgbClr val="FFFFFF"/>
                </a:highlight>
                <a:latin typeface="Times New Roman"/>
                <a:ea typeface="Times New Roman"/>
                <a:cs typeface="Times New Roman"/>
                <a:sym typeface="Times New Roman"/>
              </a:rPr>
              <a:t> </a:t>
            </a:r>
            <a:r>
              <a:rPr lang="it" sz="1400" dirty="0">
                <a:solidFill>
                  <a:srgbClr val="222222"/>
                </a:solidFill>
                <a:highlight>
                  <a:srgbClr val="FFFFFF"/>
                </a:highlight>
                <a:latin typeface="Times New Roman"/>
                <a:ea typeface="Times New Roman"/>
                <a:cs typeface="Times New Roman"/>
                <a:sym typeface="Times New Roman"/>
              </a:rPr>
              <a:t>and written by </a:t>
            </a:r>
            <a:r>
              <a:rPr lang="it" sz="1400" dirty="0">
                <a:highlight>
                  <a:srgbClr val="FFFFFF"/>
                </a:highlight>
                <a:uFill>
                  <a:noFill/>
                </a:uFill>
                <a:latin typeface="Times New Roman"/>
                <a:ea typeface="Times New Roman"/>
                <a:cs typeface="Times New Roman"/>
                <a:sym typeface="Times New Roman"/>
              </a:rPr>
              <a:t>Freddie Mercury</a:t>
            </a:r>
            <a:r>
              <a:rPr lang="it" sz="1400" dirty="0">
                <a:highlight>
                  <a:srgbClr val="FFFFFF"/>
                </a:highlight>
                <a:latin typeface="Times New Roman"/>
                <a:ea typeface="Times New Roman"/>
                <a:cs typeface="Times New Roman"/>
                <a:sym typeface="Times New Roman"/>
              </a:rPr>
              <a:t> </a:t>
            </a:r>
            <a:r>
              <a:rPr lang="it" sz="1400" dirty="0">
                <a:solidFill>
                  <a:srgbClr val="222222"/>
                </a:solidFill>
                <a:highlight>
                  <a:srgbClr val="FFFFFF"/>
                </a:highlight>
                <a:latin typeface="Times New Roman"/>
                <a:ea typeface="Times New Roman"/>
                <a:cs typeface="Times New Roman"/>
                <a:sym typeface="Times New Roman"/>
              </a:rPr>
              <a:t>and </a:t>
            </a:r>
            <a:r>
              <a:rPr lang="it" sz="1400" dirty="0">
                <a:highlight>
                  <a:srgbClr val="FFFFFF"/>
                </a:highlight>
                <a:uFill>
                  <a:noFill/>
                </a:uFill>
                <a:latin typeface="Times New Roman"/>
                <a:ea typeface="Times New Roman"/>
                <a:cs typeface="Times New Roman"/>
                <a:sym typeface="Times New Roman"/>
              </a:rPr>
              <a:t>John Deacon</a:t>
            </a:r>
            <a:r>
              <a:rPr lang="it" sz="1400" dirty="0">
                <a:solidFill>
                  <a:srgbClr val="222222"/>
                </a:solidFill>
                <a:highlight>
                  <a:srgbClr val="FFFFFF"/>
                </a:highlight>
                <a:latin typeface="Times New Roman"/>
                <a:ea typeface="Times New Roman"/>
                <a:cs typeface="Times New Roman"/>
                <a:sym typeface="Times New Roman"/>
              </a:rPr>
              <a:t>, included on the album </a:t>
            </a:r>
            <a:r>
              <a:rPr lang="it" sz="1400" i="1" dirty="0">
                <a:highlight>
                  <a:srgbClr val="FFFFFF"/>
                </a:highlight>
                <a:uFill>
                  <a:noFill/>
                </a:uFill>
                <a:latin typeface="Times New Roman"/>
                <a:ea typeface="Times New Roman"/>
                <a:cs typeface="Times New Roman"/>
                <a:sym typeface="Times New Roman"/>
              </a:rPr>
              <a:t>A Kind of Magic</a:t>
            </a:r>
            <a:r>
              <a:rPr lang="it" sz="1400" dirty="0">
                <a:solidFill>
                  <a:srgbClr val="222222"/>
                </a:solidFill>
                <a:highlight>
                  <a:srgbClr val="FFFFFF"/>
                </a:highlight>
                <a:latin typeface="Times New Roman"/>
                <a:ea typeface="Times New Roman"/>
                <a:cs typeface="Times New Roman"/>
                <a:sym typeface="Times New Roman"/>
              </a:rPr>
              <a:t>. It was the band's 30th single in the UK upon its release on 9 June 1986, reaching number 14 in the UK.</a:t>
            </a:r>
            <a:endParaRPr sz="1400" dirty="0">
              <a:solidFill>
                <a:srgbClr val="222222"/>
              </a:solidFill>
              <a:highlight>
                <a:srgbClr val="FFFFFF"/>
              </a:highlight>
              <a:latin typeface="Times New Roman"/>
              <a:ea typeface="Times New Roman"/>
              <a:cs typeface="Times New Roman"/>
              <a:sym typeface="Times New Roman"/>
            </a:endParaRPr>
          </a:p>
          <a:p>
            <a:pPr>
              <a:lnSpc>
                <a:spcPct val="115000"/>
              </a:lnSpc>
              <a:spcBef>
                <a:spcPts val="667"/>
              </a:spcBef>
              <a:buClr>
                <a:schemeClr val="dk1"/>
              </a:buClr>
              <a:buSzPts val="1100"/>
            </a:pPr>
            <a:r>
              <a:rPr lang="it" sz="1400" dirty="0">
                <a:solidFill>
                  <a:srgbClr val="222222"/>
                </a:solidFill>
                <a:highlight>
                  <a:srgbClr val="FFFFFF"/>
                </a:highlight>
                <a:latin typeface="Times New Roman"/>
                <a:ea typeface="Times New Roman"/>
                <a:cs typeface="Times New Roman"/>
                <a:sym typeface="Times New Roman"/>
              </a:rPr>
              <a:t>"Friends Will Be Friends" was performed live on </a:t>
            </a:r>
            <a:r>
              <a:rPr lang="it" sz="1400" dirty="0">
                <a:highlight>
                  <a:srgbClr val="FFFFFF"/>
                </a:highlight>
                <a:uFill>
                  <a:noFill/>
                </a:uFill>
                <a:latin typeface="Times New Roman"/>
                <a:ea typeface="Times New Roman"/>
                <a:cs typeface="Times New Roman"/>
                <a:sym typeface="Times New Roman"/>
              </a:rPr>
              <a:t>The Magic Tour</a:t>
            </a:r>
            <a:r>
              <a:rPr lang="it" sz="1400" dirty="0">
                <a:solidFill>
                  <a:srgbClr val="222222"/>
                </a:solidFill>
                <a:highlight>
                  <a:srgbClr val="FFFFFF"/>
                </a:highlight>
                <a:latin typeface="Times New Roman"/>
                <a:ea typeface="Times New Roman"/>
                <a:cs typeface="Times New Roman"/>
                <a:sym typeface="Times New Roman"/>
              </a:rPr>
              <a:t>. It is remarkable in that it was the first and only song that was sung at the end of concerts between "</a:t>
            </a:r>
            <a:r>
              <a:rPr lang="it" sz="1400" dirty="0">
                <a:highlight>
                  <a:srgbClr val="FFFFFF"/>
                </a:highlight>
                <a:uFill>
                  <a:noFill/>
                </a:uFill>
                <a:latin typeface="Times New Roman"/>
                <a:ea typeface="Times New Roman"/>
                <a:cs typeface="Times New Roman"/>
                <a:sym typeface="Times New Roman"/>
              </a:rPr>
              <a:t>We Will Rock You</a:t>
            </a:r>
            <a:r>
              <a:rPr lang="it" sz="1400" dirty="0">
                <a:solidFill>
                  <a:srgbClr val="222222"/>
                </a:solidFill>
                <a:highlight>
                  <a:srgbClr val="FFFFFF"/>
                </a:highlight>
                <a:latin typeface="Times New Roman"/>
                <a:ea typeface="Times New Roman"/>
                <a:cs typeface="Times New Roman"/>
                <a:sym typeface="Times New Roman"/>
              </a:rPr>
              <a:t>" and "</a:t>
            </a:r>
            <a:r>
              <a:rPr lang="it" sz="1400" dirty="0">
                <a:highlight>
                  <a:srgbClr val="FFFFFF"/>
                </a:highlight>
                <a:uFill>
                  <a:noFill/>
                </a:uFill>
                <a:latin typeface="Times New Roman"/>
                <a:ea typeface="Times New Roman"/>
                <a:cs typeface="Times New Roman"/>
                <a:sym typeface="Times New Roman"/>
              </a:rPr>
              <a:t>We Are the Champions</a:t>
            </a:r>
            <a:r>
              <a:rPr lang="it" sz="1400" dirty="0">
                <a:solidFill>
                  <a:srgbClr val="222222"/>
                </a:solidFill>
                <a:highlight>
                  <a:srgbClr val="FFFFFF"/>
                </a:highlight>
                <a:latin typeface="Times New Roman"/>
                <a:ea typeface="Times New Roman"/>
                <a:cs typeface="Times New Roman"/>
                <a:sym typeface="Times New Roman"/>
              </a:rPr>
              <a:t>" since the </a:t>
            </a:r>
            <a:r>
              <a:rPr lang="it" sz="1400" dirty="0">
                <a:highlight>
                  <a:srgbClr val="FFFFFF"/>
                </a:highlight>
                <a:uFill>
                  <a:noFill/>
                </a:uFill>
                <a:latin typeface="Times New Roman"/>
                <a:ea typeface="Times New Roman"/>
                <a:cs typeface="Times New Roman"/>
                <a:sym typeface="Times New Roman"/>
              </a:rPr>
              <a:t>News of the World Tour</a:t>
            </a:r>
            <a:r>
              <a:rPr lang="it" sz="1400" dirty="0">
                <a:highlight>
                  <a:srgbClr val="FFFFFF"/>
                </a:highlight>
                <a:latin typeface="Times New Roman"/>
                <a:ea typeface="Times New Roman"/>
                <a:cs typeface="Times New Roman"/>
                <a:sym typeface="Times New Roman"/>
              </a:rPr>
              <a:t> </a:t>
            </a:r>
            <a:r>
              <a:rPr lang="it" sz="1400" dirty="0">
                <a:solidFill>
                  <a:srgbClr val="222222"/>
                </a:solidFill>
                <a:highlight>
                  <a:srgbClr val="FFFFFF"/>
                </a:highlight>
                <a:latin typeface="Times New Roman"/>
                <a:ea typeface="Times New Roman"/>
                <a:cs typeface="Times New Roman"/>
                <a:sym typeface="Times New Roman"/>
              </a:rPr>
              <a:t>in 1977.</a:t>
            </a:r>
            <a:endParaRPr sz="1400" baseline="30000" dirty="0">
              <a:solidFill>
                <a:srgbClr val="0B0080"/>
              </a:solidFill>
              <a:highlight>
                <a:srgbClr val="FFFFFF"/>
              </a:highlight>
              <a:latin typeface="Times New Roman"/>
              <a:ea typeface="Times New Roman"/>
              <a:cs typeface="Times New Roman"/>
              <a:sym typeface="Times New Roman"/>
            </a:endParaRPr>
          </a:p>
          <a:p>
            <a:pPr>
              <a:lnSpc>
                <a:spcPct val="115000"/>
              </a:lnSpc>
              <a:spcBef>
                <a:spcPts val="667"/>
              </a:spcBef>
              <a:buClr>
                <a:schemeClr val="dk1"/>
              </a:buClr>
              <a:buSzPts val="1100"/>
            </a:pPr>
            <a:r>
              <a:rPr lang="it" sz="1400" dirty="0">
                <a:solidFill>
                  <a:srgbClr val="222222"/>
                </a:solidFill>
                <a:highlight>
                  <a:srgbClr val="FFFFFF"/>
                </a:highlight>
                <a:latin typeface="Times New Roman"/>
                <a:ea typeface="Times New Roman"/>
                <a:cs typeface="Times New Roman"/>
                <a:sym typeface="Times New Roman"/>
              </a:rPr>
              <a:t>The song was included in various greatest hits compilations by Queen such as, </a:t>
            </a:r>
            <a:r>
              <a:rPr lang="it" sz="1400" i="1" dirty="0">
                <a:solidFill>
                  <a:srgbClr val="222222"/>
                </a:solidFill>
                <a:highlight>
                  <a:srgbClr val="FFFFFF"/>
                </a:highlight>
                <a:latin typeface="Times New Roman"/>
                <a:ea typeface="Times New Roman"/>
                <a:cs typeface="Times New Roman"/>
                <a:sym typeface="Times New Roman"/>
              </a:rPr>
              <a:t>Greatest Flix II</a:t>
            </a:r>
            <a:r>
              <a:rPr lang="it" sz="1400" dirty="0">
                <a:solidFill>
                  <a:srgbClr val="222222"/>
                </a:solidFill>
                <a:highlight>
                  <a:srgbClr val="FFFFFF"/>
                </a:highlight>
                <a:latin typeface="Times New Roman"/>
                <a:ea typeface="Times New Roman"/>
                <a:cs typeface="Times New Roman"/>
                <a:sym typeface="Times New Roman"/>
              </a:rPr>
              <a:t> and </a:t>
            </a:r>
            <a:r>
              <a:rPr lang="it" sz="1400" i="1" dirty="0">
                <a:solidFill>
                  <a:srgbClr val="222222"/>
                </a:solidFill>
                <a:highlight>
                  <a:srgbClr val="FFFFFF"/>
                </a:highlight>
                <a:latin typeface="Times New Roman"/>
                <a:ea typeface="Times New Roman"/>
                <a:cs typeface="Times New Roman"/>
                <a:sym typeface="Times New Roman"/>
              </a:rPr>
              <a:t>Greatest Video Hits II</a:t>
            </a:r>
            <a:r>
              <a:rPr lang="it" sz="1400" dirty="0">
                <a:solidFill>
                  <a:srgbClr val="222222"/>
                </a:solidFill>
                <a:highlight>
                  <a:srgbClr val="FFFFFF"/>
                </a:highlight>
                <a:latin typeface="Times New Roman"/>
                <a:ea typeface="Times New Roman"/>
                <a:cs typeface="Times New Roman"/>
                <a:sym typeface="Times New Roman"/>
              </a:rPr>
              <a:t>.</a:t>
            </a:r>
            <a:endParaRPr sz="1400" dirty="0">
              <a:solidFill>
                <a:srgbClr val="222222"/>
              </a:solidFill>
              <a:highlight>
                <a:srgbClr val="FFFFFF"/>
              </a:highlight>
              <a:latin typeface="Times New Roman"/>
              <a:ea typeface="Times New Roman"/>
              <a:cs typeface="Times New Roman"/>
              <a:sym typeface="Times New Roman"/>
            </a:endParaRPr>
          </a:p>
          <a:p>
            <a:pPr>
              <a:spcBef>
                <a:spcPts val="667"/>
              </a:spcBef>
              <a:buClr>
                <a:srgbClr val="000000"/>
              </a:buClr>
              <a:buSzPts val="1400"/>
            </a:pPr>
            <a:endParaRPr sz="1400" dirty="0">
              <a:solidFill>
                <a:srgbClr val="000000"/>
              </a:solidFill>
              <a:latin typeface="Arial"/>
              <a:ea typeface="Arial"/>
              <a:cs typeface="Arial"/>
              <a:sym typeface="Arial"/>
            </a:endParaRPr>
          </a:p>
        </p:txBody>
      </p:sp>
      <p:sp>
        <p:nvSpPr>
          <p:cNvPr id="71" name="Google Shape;71;p16"/>
          <p:cNvSpPr txBox="1"/>
          <p:nvPr/>
        </p:nvSpPr>
        <p:spPr>
          <a:xfrm>
            <a:off x="1543300" y="4851367"/>
            <a:ext cx="7096000" cy="677600"/>
          </a:xfrm>
          <a:prstGeom prst="rect">
            <a:avLst/>
          </a:prstGeom>
          <a:noFill/>
          <a:ln>
            <a:noFill/>
          </a:ln>
        </p:spPr>
        <p:txBody>
          <a:bodyPr spcFirstLastPara="1" wrap="square" lIns="121900" tIns="121900" rIns="121900" bIns="121900" anchor="t" anchorCtr="0">
            <a:noAutofit/>
          </a:bodyPr>
          <a:lstStyle/>
          <a:p>
            <a:pPr>
              <a:buClr>
                <a:schemeClr val="dk1"/>
              </a:buClr>
              <a:buSzPts val="1100"/>
            </a:pPr>
            <a:r>
              <a:rPr lang="it" sz="1400" i="1" dirty="0">
                <a:solidFill>
                  <a:srgbClr val="222222"/>
                </a:solidFill>
                <a:highlight>
                  <a:srgbClr val="FFFFFF"/>
                </a:highlight>
                <a:latin typeface="Arial"/>
                <a:ea typeface="Arial"/>
                <a:cs typeface="Arial"/>
                <a:sym typeface="Arial"/>
              </a:rPr>
              <a:t>‘’F</a:t>
            </a:r>
            <a:r>
              <a:rPr lang="it" sz="1400" i="1" dirty="0">
                <a:solidFill>
                  <a:srgbClr val="222222"/>
                </a:solidFill>
                <a:highlight>
                  <a:srgbClr val="FFFFFF"/>
                </a:highlight>
                <a:latin typeface="Times New Roman"/>
                <a:ea typeface="Times New Roman"/>
                <a:cs typeface="Times New Roman"/>
                <a:sym typeface="Times New Roman"/>
              </a:rPr>
              <a:t>riends will be friends</a:t>
            </a:r>
            <a:endParaRPr sz="1400" i="1" dirty="0">
              <a:solidFill>
                <a:srgbClr val="222222"/>
              </a:solidFill>
              <a:highlight>
                <a:srgbClr val="FFFFFF"/>
              </a:highlight>
              <a:latin typeface="Times New Roman"/>
              <a:ea typeface="Times New Roman"/>
              <a:cs typeface="Times New Roman"/>
              <a:sym typeface="Times New Roman"/>
            </a:endParaRPr>
          </a:p>
          <a:p>
            <a:pPr>
              <a:buClr>
                <a:srgbClr val="000000"/>
              </a:buClr>
              <a:buSzPts val="1200"/>
            </a:pPr>
            <a:r>
              <a:rPr lang="it" sz="1400" i="1" dirty="0">
                <a:solidFill>
                  <a:srgbClr val="222222"/>
                </a:solidFill>
                <a:highlight>
                  <a:srgbClr val="FFFFFF"/>
                </a:highlight>
                <a:latin typeface="Times New Roman"/>
                <a:ea typeface="Times New Roman"/>
                <a:cs typeface="Times New Roman"/>
                <a:sym typeface="Times New Roman"/>
              </a:rPr>
              <a:t>When you're in need of love they give you care and attention...</a:t>
            </a:r>
            <a:r>
              <a:rPr lang="it" sz="1400" i="1" dirty="0">
                <a:solidFill>
                  <a:srgbClr val="222222"/>
                </a:solidFill>
                <a:highlight>
                  <a:srgbClr val="FFFFFF"/>
                </a:highlight>
                <a:latin typeface="Arial"/>
                <a:ea typeface="Arial"/>
                <a:cs typeface="Arial"/>
                <a:sym typeface="Arial"/>
              </a:rPr>
              <a:t>’’</a:t>
            </a:r>
            <a:endParaRPr sz="1400" i="1" dirty="0">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txBox="1"/>
          <p:nvPr/>
        </p:nvSpPr>
        <p:spPr>
          <a:xfrm>
            <a:off x="1487100" y="231500"/>
            <a:ext cx="9569600" cy="390400"/>
          </a:xfrm>
          <a:prstGeom prst="rect">
            <a:avLst/>
          </a:prstGeom>
          <a:noFill/>
          <a:ln>
            <a:noFill/>
          </a:ln>
        </p:spPr>
        <p:txBody>
          <a:bodyPr spcFirstLastPara="1" wrap="square" lIns="121900" tIns="121900" rIns="121900" bIns="121900" anchor="t" anchorCtr="0">
            <a:noAutofit/>
          </a:bodyPr>
          <a:lstStyle/>
          <a:p>
            <a:pPr>
              <a:buClr>
                <a:srgbClr val="000000"/>
              </a:buClr>
              <a:buSzPts val="1400"/>
            </a:pPr>
            <a:endParaRPr sz="1867" b="1">
              <a:solidFill>
                <a:srgbClr val="000000"/>
              </a:solidFill>
              <a:latin typeface="Arial"/>
              <a:ea typeface="Arial"/>
              <a:cs typeface="Arial"/>
              <a:sym typeface="Arial"/>
            </a:endParaRPr>
          </a:p>
        </p:txBody>
      </p:sp>
      <p:pic>
        <p:nvPicPr>
          <p:cNvPr id="77" name="Google Shape;77;p17"/>
          <p:cNvPicPr preferRelativeResize="0"/>
          <p:nvPr/>
        </p:nvPicPr>
        <p:blipFill rotWithShape="1">
          <a:blip r:embed="rId3">
            <a:alphaModFix/>
          </a:blip>
          <a:srcRect/>
          <a:stretch/>
        </p:blipFill>
        <p:spPr>
          <a:xfrm>
            <a:off x="3590235" y="356667"/>
            <a:ext cx="5011500" cy="3332300"/>
          </a:xfrm>
          <a:prstGeom prst="rect">
            <a:avLst/>
          </a:prstGeom>
          <a:noFill/>
          <a:ln>
            <a:noFill/>
          </a:ln>
        </p:spPr>
      </p:pic>
      <p:sp>
        <p:nvSpPr>
          <p:cNvPr id="78" name="Google Shape;78;p17"/>
          <p:cNvSpPr txBox="1"/>
          <p:nvPr/>
        </p:nvSpPr>
        <p:spPr>
          <a:xfrm>
            <a:off x="3712600" y="3984733"/>
            <a:ext cx="4766800" cy="2404800"/>
          </a:xfrm>
          <a:prstGeom prst="rect">
            <a:avLst/>
          </a:prstGeom>
          <a:noFill/>
          <a:ln>
            <a:noFill/>
          </a:ln>
        </p:spPr>
        <p:txBody>
          <a:bodyPr spcFirstLastPara="1" wrap="square" lIns="121900" tIns="121900" rIns="121900" bIns="121900" anchor="t" anchorCtr="0">
            <a:noAutofit/>
          </a:bodyPr>
          <a:lstStyle/>
          <a:p>
            <a:pPr>
              <a:lnSpc>
                <a:spcPct val="115000"/>
              </a:lnSpc>
              <a:buClr>
                <a:srgbClr val="000000"/>
              </a:buClr>
              <a:buSzPts val="1200"/>
            </a:pPr>
            <a:r>
              <a:rPr lang="it" sz="2000" dirty="0">
                <a:solidFill>
                  <a:schemeClr val="dk1"/>
                </a:solidFill>
                <a:latin typeface="Times New Roman" pitchFamily="18" charset="0"/>
                <a:cs typeface="Times New Roman" pitchFamily="18" charset="0"/>
                <a:sym typeface="Arial"/>
              </a:rPr>
              <a:t>1)</a:t>
            </a:r>
            <a:r>
              <a:rPr lang="it" sz="2000" b="1" dirty="0">
                <a:solidFill>
                  <a:schemeClr val="dk1"/>
                </a:solidFill>
                <a:latin typeface="Times New Roman" pitchFamily="18" charset="0"/>
                <a:ea typeface="Times New Roman"/>
                <a:cs typeface="Times New Roman" pitchFamily="18" charset="0"/>
                <a:sym typeface="Times New Roman"/>
              </a:rPr>
              <a:t>Warm up</a:t>
            </a:r>
            <a:endParaRPr sz="2000" dirty="0">
              <a:solidFill>
                <a:schemeClr val="dk1"/>
              </a:solidFill>
              <a:latin typeface="Times New Roman" pitchFamily="18" charset="0"/>
              <a:ea typeface="Times New Roman"/>
              <a:cs typeface="Times New Roman" pitchFamily="18" charset="0"/>
              <a:sym typeface="Times New Roman"/>
            </a:endParaRPr>
          </a:p>
          <a:p>
            <a:pPr>
              <a:lnSpc>
                <a:spcPct val="115000"/>
              </a:lnSpc>
              <a:buClr>
                <a:srgbClr val="000000"/>
              </a:buClr>
              <a:buSzPts val="1100"/>
            </a:pPr>
            <a:r>
              <a:rPr lang="it" sz="1400" dirty="0">
                <a:solidFill>
                  <a:schemeClr val="dk1"/>
                </a:solidFill>
                <a:latin typeface="Times New Roman"/>
                <a:ea typeface="Times New Roman"/>
                <a:cs typeface="Times New Roman"/>
                <a:sym typeface="Times New Roman"/>
              </a:rPr>
              <a:t>-What </a:t>
            </a:r>
            <a:r>
              <a:rPr lang="it-IT" sz="1400" dirty="0" err="1">
                <a:solidFill>
                  <a:schemeClr val="dk1"/>
                </a:solidFill>
                <a:latin typeface="Times New Roman"/>
                <a:ea typeface="Times New Roman"/>
                <a:cs typeface="Times New Roman"/>
                <a:sym typeface="Times New Roman"/>
              </a:rPr>
              <a:t>is</a:t>
            </a:r>
            <a:r>
              <a:rPr lang="it-IT" sz="1400" dirty="0">
                <a:solidFill>
                  <a:schemeClr val="dk1"/>
                </a:solidFill>
                <a:latin typeface="Times New Roman"/>
                <a:ea typeface="Times New Roman"/>
                <a:cs typeface="Times New Roman"/>
                <a:sym typeface="Times New Roman"/>
              </a:rPr>
              <a:t> </a:t>
            </a:r>
            <a:r>
              <a:rPr lang="it-IT" sz="1400" dirty="0" err="1">
                <a:solidFill>
                  <a:schemeClr val="dk1"/>
                </a:solidFill>
                <a:latin typeface="Times New Roman"/>
                <a:ea typeface="Times New Roman"/>
                <a:cs typeface="Times New Roman"/>
                <a:sym typeface="Times New Roman"/>
              </a:rPr>
              <a:t>true</a:t>
            </a:r>
            <a:r>
              <a:rPr lang="it-IT" sz="1400" dirty="0">
                <a:solidFill>
                  <a:schemeClr val="dk1"/>
                </a:solidFill>
                <a:latin typeface="Times New Roman"/>
                <a:ea typeface="Times New Roman"/>
                <a:cs typeface="Times New Roman"/>
                <a:sym typeface="Times New Roman"/>
              </a:rPr>
              <a:t> </a:t>
            </a:r>
            <a:r>
              <a:rPr lang="it" sz="1400" dirty="0">
                <a:solidFill>
                  <a:schemeClr val="dk1"/>
                </a:solidFill>
                <a:latin typeface="Times New Roman"/>
                <a:ea typeface="Times New Roman"/>
                <a:cs typeface="Times New Roman"/>
                <a:sym typeface="Times New Roman"/>
              </a:rPr>
              <a:t>friendship for you?</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400"/>
            </a:pP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400"/>
            </a:pPr>
            <a:r>
              <a:rPr lang="it" sz="1400" dirty="0">
                <a:solidFill>
                  <a:schemeClr val="dk1"/>
                </a:solidFill>
                <a:latin typeface="Times New Roman"/>
                <a:ea typeface="Times New Roman"/>
                <a:cs typeface="Times New Roman"/>
                <a:sym typeface="Times New Roman"/>
              </a:rPr>
              <a:t>-When you’re sad, do you call your friends?</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400"/>
            </a:pP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400"/>
            </a:pPr>
            <a:r>
              <a:rPr lang="it" sz="1400" dirty="0">
                <a:solidFill>
                  <a:schemeClr val="dk1"/>
                </a:solidFill>
                <a:latin typeface="Times New Roman"/>
                <a:ea typeface="Times New Roman"/>
                <a:cs typeface="Times New Roman"/>
                <a:sym typeface="Times New Roman"/>
              </a:rPr>
              <a:t>- Is frienship a priority in your life?</a:t>
            </a:r>
            <a:endParaRPr sz="14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graphicFrame>
        <p:nvGraphicFramePr>
          <p:cNvPr id="83" name="Google Shape;83;p18"/>
          <p:cNvGraphicFramePr/>
          <p:nvPr>
            <p:extLst>
              <p:ext uri="{D42A27DB-BD31-4B8C-83A1-F6EECF244321}">
                <p14:modId xmlns:p14="http://schemas.microsoft.com/office/powerpoint/2010/main" val="154830663"/>
              </p:ext>
            </p:extLst>
          </p:nvPr>
        </p:nvGraphicFramePr>
        <p:xfrm>
          <a:off x="3337934" y="5975267"/>
          <a:ext cx="5697500" cy="713740"/>
        </p:xfrm>
        <a:graphic>
          <a:graphicData uri="http://schemas.openxmlformats.org/drawingml/2006/table">
            <a:tbl>
              <a:tblPr>
                <a:noFill/>
              </a:tblPr>
              <a:tblGrid>
                <a:gridCol w="5697500">
                  <a:extLst>
                    <a:ext uri="{9D8B030D-6E8A-4147-A177-3AD203B41FA5}">
                      <a16:colId xmlns:a16="http://schemas.microsoft.com/office/drawing/2014/main" xmlns="" val="20000"/>
                    </a:ext>
                  </a:extLst>
                </a:gridCol>
              </a:tblGrid>
              <a:tr h="713740">
                <a:tc>
                  <a:txBody>
                    <a:bodyPr/>
                    <a:lstStyle/>
                    <a:p>
                      <a:pPr marL="0" marR="0" lvl="0" indent="0" algn="l" rtl="0">
                        <a:lnSpc>
                          <a:spcPct val="115000"/>
                        </a:lnSpc>
                        <a:spcBef>
                          <a:spcPts val="0"/>
                        </a:spcBef>
                        <a:spcAft>
                          <a:spcPts val="0"/>
                        </a:spcAft>
                        <a:buClr>
                          <a:srgbClr val="000000"/>
                        </a:buClr>
                        <a:buSzPts val="1200"/>
                        <a:buFont typeface="Arial"/>
                        <a:buNone/>
                      </a:pPr>
                      <a:r>
                        <a:rPr lang="it" sz="1400" b="1" u="none" strike="noStrike" cap="none" dirty="0"/>
                        <a:t>ran-hold-taking-give-leaving-has dropped-need-will be-are creating</a:t>
                      </a:r>
                      <a:endParaRPr sz="1400" b="1" u="none" strike="noStrike" cap="none" dirty="0"/>
                    </a:p>
                  </a:txBody>
                  <a:tcPr marL="84667" marR="84667" marT="84667" marB="84667"/>
                </a:tc>
                <a:extLst>
                  <a:ext uri="{0D108BD9-81ED-4DB2-BD59-A6C34878D82A}">
                    <a16:rowId xmlns:a16="http://schemas.microsoft.com/office/drawing/2014/main" xmlns="" val="10000"/>
                  </a:ext>
                </a:extLst>
              </a:tr>
            </a:tbl>
          </a:graphicData>
        </a:graphic>
      </p:graphicFrame>
      <p:sp>
        <p:nvSpPr>
          <p:cNvPr id="84" name="Google Shape;84;p18"/>
          <p:cNvSpPr txBox="1"/>
          <p:nvPr/>
        </p:nvSpPr>
        <p:spPr>
          <a:xfrm>
            <a:off x="3629000" y="0"/>
            <a:ext cx="4934000" cy="5823600"/>
          </a:xfrm>
          <a:prstGeom prst="rect">
            <a:avLst/>
          </a:prstGeom>
          <a:noFill/>
          <a:ln>
            <a:noFill/>
          </a:ln>
        </p:spPr>
        <p:txBody>
          <a:bodyPr spcFirstLastPara="1" wrap="square" lIns="121900" tIns="121900" rIns="121900" bIns="121900" anchor="ctr" anchorCtr="0">
            <a:noAutofit/>
          </a:bodyPr>
          <a:lstStyle/>
          <a:p>
            <a:pPr>
              <a:lnSpc>
                <a:spcPct val="115000"/>
              </a:lnSpc>
              <a:buClr>
                <a:srgbClr val="000000"/>
              </a:buClr>
              <a:buSzPts val="1300"/>
            </a:pPr>
            <a:r>
              <a:rPr lang="it" sz="1400" dirty="0">
                <a:solidFill>
                  <a:srgbClr val="000000"/>
                </a:solidFill>
                <a:latin typeface="Times New Roman" pitchFamily="18" charset="0"/>
                <a:cs typeface="Times New Roman" pitchFamily="18" charset="0"/>
                <a:sym typeface="Arial"/>
              </a:rPr>
              <a:t>2)</a:t>
            </a:r>
            <a:r>
              <a:rPr lang="it" sz="1400" b="1" dirty="0">
                <a:solidFill>
                  <a:srgbClr val="000000"/>
                </a:solidFill>
                <a:latin typeface="Times New Roman" pitchFamily="18" charset="0"/>
                <a:ea typeface="Times New Roman"/>
                <a:cs typeface="Times New Roman" pitchFamily="18" charset="0"/>
                <a:sym typeface="Times New Roman"/>
              </a:rPr>
              <a:t> Listen to the first part of the song and fill the blanks with the words you hear.</a:t>
            </a:r>
            <a:endParaRPr sz="1400" dirty="0">
              <a:solidFill>
                <a:srgbClr val="000000"/>
              </a:solidFill>
              <a:latin typeface="Times New Roman" pitchFamily="18" charset="0"/>
              <a:ea typeface="Times New Roman"/>
              <a:cs typeface="Times New Roman" pitchFamily="18" charset="0"/>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Another red letter day</a:t>
            </a:r>
            <a:endParaRPr sz="1400" dirty="0">
              <a:solidFill>
                <a:srgbClr val="000000"/>
              </a:solidFill>
              <a:latin typeface="Times New Roman"/>
              <a:ea typeface="Times New Roman"/>
              <a:cs typeface="Times New Roman"/>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So the pound……. and the children…….</a:t>
            </a:r>
            <a:endParaRPr sz="1400" dirty="0">
              <a:solidFill>
                <a:srgbClr val="000000"/>
              </a:solidFill>
              <a:latin typeface="Times New Roman"/>
              <a:ea typeface="Times New Roman"/>
              <a:cs typeface="Times New Roman"/>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The other half…… away</a:t>
            </a:r>
            <a:endParaRPr sz="1400" dirty="0">
              <a:solidFill>
                <a:srgbClr val="000000"/>
              </a:solidFill>
              <a:latin typeface="Times New Roman"/>
              <a:ea typeface="Times New Roman"/>
              <a:cs typeface="Times New Roman"/>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 all the cash and…… you with the lumber</a:t>
            </a:r>
            <a:endParaRPr sz="1400" dirty="0">
              <a:solidFill>
                <a:srgbClr val="000000"/>
              </a:solidFill>
              <a:latin typeface="Times New Roman"/>
              <a:ea typeface="Times New Roman"/>
              <a:cs typeface="Times New Roman"/>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Got a pain in the chest</a:t>
            </a:r>
            <a:endParaRPr sz="1400" dirty="0">
              <a:solidFill>
                <a:srgbClr val="000000"/>
              </a:solidFill>
              <a:latin typeface="Times New Roman"/>
              <a:ea typeface="Times New Roman"/>
              <a:cs typeface="Times New Roman"/>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Doctors on strike what you…..is a rest</a:t>
            </a:r>
            <a:endParaRPr sz="1400" dirty="0">
              <a:solidFill>
                <a:srgbClr val="000000"/>
              </a:solidFill>
              <a:latin typeface="Times New Roman"/>
              <a:ea typeface="Times New Roman"/>
              <a:cs typeface="Times New Roman"/>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It's not easy love, but you've got friends you can trust</a:t>
            </a:r>
            <a:endParaRPr sz="1400" dirty="0">
              <a:solidFill>
                <a:srgbClr val="000000"/>
              </a:solidFill>
              <a:latin typeface="Times New Roman"/>
              <a:ea typeface="Times New Roman"/>
              <a:cs typeface="Times New Roman"/>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Friends……friends</a:t>
            </a:r>
            <a:endParaRPr sz="1400" dirty="0">
              <a:solidFill>
                <a:srgbClr val="000000"/>
              </a:solidFill>
              <a:latin typeface="Times New Roman"/>
              <a:ea typeface="Times New Roman"/>
              <a:cs typeface="Times New Roman"/>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When you're in need of love they…..you care and attention</a:t>
            </a:r>
            <a:endParaRPr sz="1400" dirty="0">
              <a:solidFill>
                <a:srgbClr val="000000"/>
              </a:solidFill>
              <a:latin typeface="Times New Roman"/>
              <a:ea typeface="Times New Roman"/>
              <a:cs typeface="Times New Roman"/>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Friends will be friends</a:t>
            </a:r>
            <a:endParaRPr sz="1400" dirty="0">
              <a:solidFill>
                <a:srgbClr val="000000"/>
              </a:solidFill>
              <a:latin typeface="Times New Roman"/>
              <a:ea typeface="Times New Roman"/>
              <a:cs typeface="Times New Roman"/>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When you're through with life and all hope is lost </a:t>
            </a:r>
            <a:endParaRPr sz="1400" dirty="0">
              <a:solidFill>
                <a:srgbClr val="000000"/>
              </a:solidFill>
              <a:latin typeface="Times New Roman"/>
              <a:ea typeface="Times New Roman"/>
              <a:cs typeface="Times New Roman"/>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……out your hand 'cause friends will be friends</a:t>
            </a:r>
            <a:endParaRPr sz="1400" dirty="0">
              <a:solidFill>
                <a:srgbClr val="000000"/>
              </a:solidFill>
              <a:latin typeface="Times New Roman"/>
              <a:ea typeface="Times New Roman"/>
              <a:cs typeface="Times New Roman"/>
              <a:sym typeface="Times New Roman"/>
            </a:endParaRPr>
          </a:p>
          <a:p>
            <a:pPr>
              <a:lnSpc>
                <a:spcPct val="115000"/>
              </a:lnSpc>
              <a:buClr>
                <a:srgbClr val="000000"/>
              </a:buClr>
              <a:buSzPts val="1200"/>
            </a:pPr>
            <a:r>
              <a:rPr lang="it" sz="1400" dirty="0">
                <a:solidFill>
                  <a:srgbClr val="000000"/>
                </a:solidFill>
                <a:latin typeface="Times New Roman"/>
                <a:ea typeface="Times New Roman"/>
                <a:cs typeface="Times New Roman"/>
                <a:sym typeface="Times New Roman"/>
              </a:rPr>
              <a:t>Right till the end</a:t>
            </a:r>
            <a:endParaRPr sz="1400" dirty="0">
              <a:solidFill>
                <a:srgbClr val="000000"/>
              </a:solidFill>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9"/>
          <p:cNvSpPr txBox="1"/>
          <p:nvPr/>
        </p:nvSpPr>
        <p:spPr>
          <a:xfrm>
            <a:off x="2693600" y="674567"/>
            <a:ext cx="6804800" cy="5704147"/>
          </a:xfrm>
          <a:prstGeom prst="rect">
            <a:avLst/>
          </a:prstGeom>
          <a:noFill/>
          <a:ln>
            <a:noFill/>
          </a:ln>
        </p:spPr>
        <p:txBody>
          <a:bodyPr spcFirstLastPara="1" wrap="square" lIns="121900" tIns="121900" rIns="121900" bIns="121900" anchor="t" anchorCtr="0">
            <a:noAutofit/>
          </a:bodyPr>
          <a:lstStyle/>
          <a:p>
            <a:pPr>
              <a:lnSpc>
                <a:spcPct val="115000"/>
              </a:lnSpc>
              <a:buClr>
                <a:srgbClr val="000000"/>
              </a:buClr>
              <a:buSzPts val="1100"/>
            </a:pPr>
            <a:r>
              <a:rPr lang="it" sz="2000" dirty="0">
                <a:solidFill>
                  <a:schemeClr val="dk1"/>
                </a:solidFill>
                <a:sym typeface="Arial"/>
              </a:rPr>
              <a:t>3</a:t>
            </a:r>
            <a:r>
              <a:rPr lang="it" sz="2000" dirty="0">
                <a:solidFill>
                  <a:schemeClr val="dk1"/>
                </a:solidFill>
                <a:latin typeface="Times New Roman"/>
                <a:ea typeface="Times New Roman"/>
                <a:cs typeface="Times New Roman"/>
                <a:sym typeface="Times New Roman"/>
              </a:rPr>
              <a:t>) </a:t>
            </a:r>
            <a:r>
              <a:rPr lang="it" sz="2000" b="1" dirty="0">
                <a:solidFill>
                  <a:schemeClr val="dk1"/>
                </a:solidFill>
                <a:latin typeface="Times New Roman"/>
                <a:ea typeface="Times New Roman"/>
                <a:cs typeface="Times New Roman"/>
                <a:sym typeface="Times New Roman"/>
              </a:rPr>
              <a:t>Mark if the following sentences are true or false.</a:t>
            </a:r>
            <a:endParaRPr sz="2000" b="1" dirty="0">
              <a:solidFill>
                <a:schemeClr val="dk1"/>
              </a:solidFill>
              <a:latin typeface="Times New Roman"/>
              <a:ea typeface="Times New Roman"/>
              <a:cs typeface="Times New Roman"/>
              <a:sym typeface="Times New Roman"/>
            </a:endParaRPr>
          </a:p>
          <a:p>
            <a:pPr>
              <a:lnSpc>
                <a:spcPct val="115000"/>
              </a:lnSpc>
              <a:buClr>
                <a:srgbClr val="000000"/>
              </a:buClr>
              <a:buSzPts val="1100"/>
            </a:pPr>
            <a:endParaRPr sz="2000" dirty="0">
              <a:solidFill>
                <a:schemeClr val="dk1"/>
              </a:solidFill>
              <a:latin typeface="Times New Roman"/>
              <a:ea typeface="Times New Roman"/>
              <a:cs typeface="Times New Roman"/>
              <a:sym typeface="Times New Roman"/>
            </a:endParaRPr>
          </a:p>
          <a:p>
            <a:pPr>
              <a:lnSpc>
                <a:spcPct val="115000"/>
              </a:lnSpc>
              <a:buClr>
                <a:srgbClr val="000000"/>
              </a:buClr>
              <a:buSzPts val="1300"/>
            </a:pPr>
            <a:r>
              <a:rPr lang="it" sz="1400" dirty="0">
                <a:solidFill>
                  <a:schemeClr val="dk1"/>
                </a:solidFill>
                <a:latin typeface="Times New Roman"/>
                <a:ea typeface="Times New Roman"/>
                <a:cs typeface="Times New Roman"/>
                <a:sym typeface="Times New Roman"/>
              </a:rPr>
              <a:t>1.	The song talks about love:                        true | false</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r>
              <a:rPr lang="it" sz="1400" dirty="0">
                <a:solidFill>
                  <a:schemeClr val="dk1"/>
                </a:solidFill>
                <a:latin typeface="Times New Roman"/>
                <a:ea typeface="Times New Roman"/>
                <a:cs typeface="Times New Roman"/>
                <a:sym typeface="Times New Roman"/>
              </a:rPr>
              <a:t>2.	The song is written by a band:                  true | false </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r>
              <a:rPr lang="it" sz="1400" dirty="0">
                <a:solidFill>
                  <a:schemeClr val="dk1"/>
                </a:solidFill>
                <a:latin typeface="Times New Roman"/>
                <a:ea typeface="Times New Roman"/>
                <a:cs typeface="Times New Roman"/>
                <a:sym typeface="Times New Roman"/>
              </a:rPr>
              <a:t>3.	It’s an attual song:                                     true | false</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r>
              <a:rPr lang="it" sz="1400" dirty="0">
                <a:solidFill>
                  <a:schemeClr val="dk1"/>
                </a:solidFill>
                <a:latin typeface="Times New Roman"/>
                <a:ea typeface="Times New Roman"/>
                <a:cs typeface="Times New Roman"/>
                <a:sym typeface="Times New Roman"/>
              </a:rPr>
              <a:t>4.	Lady Gaga sings this song:                        true | false</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r>
              <a:rPr lang="it" sz="1400" dirty="0">
                <a:solidFill>
                  <a:schemeClr val="dk1"/>
                </a:solidFill>
                <a:latin typeface="Times New Roman"/>
                <a:ea typeface="Times New Roman"/>
                <a:cs typeface="Times New Roman"/>
                <a:sym typeface="Times New Roman"/>
              </a:rPr>
              <a:t>5.	This song also talks about friendship:       true | false </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endParaRPr sz="1100" dirty="0">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0"/>
          <p:cNvSpPr txBox="1">
            <a:spLocks noGrp="1"/>
          </p:cNvSpPr>
          <p:nvPr>
            <p:ph type="title"/>
          </p:nvPr>
        </p:nvSpPr>
        <p:spPr>
          <a:xfrm>
            <a:off x="2686800" y="543800"/>
            <a:ext cx="6818400" cy="926800"/>
          </a:xfrm>
          <a:prstGeom prst="rect">
            <a:avLst/>
          </a:prstGeom>
          <a:noFill/>
          <a:ln>
            <a:noFill/>
          </a:ln>
        </p:spPr>
        <p:txBody>
          <a:bodyPr spcFirstLastPara="1" vert="horz" wrap="square" lIns="121900" tIns="121900" rIns="121900" bIns="121900" rtlCol="0" anchor="t" anchorCtr="0">
            <a:noAutofit/>
          </a:bodyPr>
          <a:lstStyle/>
          <a:p>
            <a:pPr algn="ctr"/>
            <a:r>
              <a:rPr lang="it" sz="2000" b="1" dirty="0">
                <a:latin typeface="Times New Roman"/>
                <a:ea typeface="Times New Roman"/>
                <a:cs typeface="Times New Roman"/>
                <a:sym typeface="Times New Roman"/>
              </a:rPr>
              <a:t>4</a:t>
            </a:r>
            <a:r>
              <a:rPr lang="it" sz="2000" dirty="0">
                <a:latin typeface="Times New Roman"/>
                <a:ea typeface="Times New Roman"/>
                <a:cs typeface="Times New Roman"/>
                <a:sym typeface="Times New Roman"/>
              </a:rPr>
              <a:t>) </a:t>
            </a:r>
            <a:r>
              <a:rPr lang="it" sz="2000" b="1" dirty="0">
                <a:latin typeface="Times New Roman"/>
                <a:ea typeface="Times New Roman"/>
                <a:cs typeface="Times New Roman"/>
                <a:sym typeface="Times New Roman"/>
              </a:rPr>
              <a:t>Focus on grammar</a:t>
            </a:r>
            <a:endParaRPr sz="2000" b="1" dirty="0">
              <a:latin typeface="Times New Roman"/>
              <a:ea typeface="Times New Roman"/>
              <a:cs typeface="Times New Roman"/>
              <a:sym typeface="Times New Roman"/>
            </a:endParaRPr>
          </a:p>
          <a:p>
            <a:pPr algn="ctr"/>
            <a:r>
              <a:rPr lang="it" sz="2000" b="1" dirty="0">
                <a:latin typeface="Times New Roman"/>
                <a:ea typeface="Times New Roman"/>
                <a:cs typeface="Times New Roman"/>
                <a:sym typeface="Times New Roman"/>
              </a:rPr>
              <a:t>Put the verbs under the right heading</a:t>
            </a:r>
            <a:endParaRPr sz="2000" b="1" dirty="0">
              <a:latin typeface="Times New Roman"/>
              <a:ea typeface="Times New Roman"/>
              <a:cs typeface="Times New Roman"/>
              <a:sym typeface="Times New Roman"/>
            </a:endParaRPr>
          </a:p>
          <a:p>
            <a:endParaRPr sz="1800" b="1" dirty="0"/>
          </a:p>
        </p:txBody>
      </p:sp>
      <p:graphicFrame>
        <p:nvGraphicFramePr>
          <p:cNvPr id="95" name="Google Shape;95;p20"/>
          <p:cNvGraphicFramePr/>
          <p:nvPr/>
        </p:nvGraphicFramePr>
        <p:xfrm>
          <a:off x="1270000" y="2404733"/>
          <a:ext cx="9652000" cy="2133440"/>
        </p:xfrm>
        <a:graphic>
          <a:graphicData uri="http://schemas.openxmlformats.org/drawingml/2006/table">
            <a:tbl>
              <a:tblPr>
                <a:noFill/>
              </a:tblPr>
              <a:tblGrid>
                <a:gridCol w="2413000">
                  <a:extLst>
                    <a:ext uri="{9D8B030D-6E8A-4147-A177-3AD203B41FA5}">
                      <a16:colId xmlns:a16="http://schemas.microsoft.com/office/drawing/2014/main" xmlns="" val="20000"/>
                    </a:ext>
                  </a:extLst>
                </a:gridCol>
                <a:gridCol w="2413000">
                  <a:extLst>
                    <a:ext uri="{9D8B030D-6E8A-4147-A177-3AD203B41FA5}">
                      <a16:colId xmlns:a16="http://schemas.microsoft.com/office/drawing/2014/main" xmlns="" val="20001"/>
                    </a:ext>
                  </a:extLst>
                </a:gridCol>
                <a:gridCol w="2413000">
                  <a:extLst>
                    <a:ext uri="{9D8B030D-6E8A-4147-A177-3AD203B41FA5}">
                      <a16:colId xmlns:a16="http://schemas.microsoft.com/office/drawing/2014/main" xmlns="" val="20002"/>
                    </a:ext>
                  </a:extLst>
                </a:gridCol>
                <a:gridCol w="2413000">
                  <a:extLst>
                    <a:ext uri="{9D8B030D-6E8A-4147-A177-3AD203B41FA5}">
                      <a16:colId xmlns:a16="http://schemas.microsoft.com/office/drawing/2014/main" xmlns="" val="20003"/>
                    </a:ext>
                  </a:extLst>
                </a:gridCol>
              </a:tblGrid>
              <a:tr h="528280">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dirty="0"/>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extLst>
                  <a:ext uri="{0D108BD9-81ED-4DB2-BD59-A6C34878D82A}">
                    <a16:rowId xmlns:a16="http://schemas.microsoft.com/office/drawing/2014/main" xmlns="" val="10000"/>
                  </a:ext>
                </a:extLst>
              </a:tr>
              <a:tr h="528280">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extLst>
                  <a:ext uri="{0D108BD9-81ED-4DB2-BD59-A6C34878D82A}">
                    <a16:rowId xmlns:a16="http://schemas.microsoft.com/office/drawing/2014/main" xmlns="" val="10001"/>
                  </a:ext>
                </a:extLst>
              </a:tr>
              <a:tr h="528280">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extLst>
                  <a:ext uri="{0D108BD9-81ED-4DB2-BD59-A6C34878D82A}">
                    <a16:rowId xmlns:a16="http://schemas.microsoft.com/office/drawing/2014/main" xmlns="" val="10002"/>
                  </a:ext>
                </a:extLst>
              </a:tr>
              <a:tr h="528280">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endParaRPr sz="1900" u="none" strike="noStrike" cap="none" dirty="0"/>
                    </a:p>
                  </a:txBody>
                  <a:tcPr marL="121900" marR="121900" marT="121900" marB="121900"/>
                </a:tc>
                <a:extLst>
                  <a:ext uri="{0D108BD9-81ED-4DB2-BD59-A6C34878D82A}">
                    <a16:rowId xmlns:a16="http://schemas.microsoft.com/office/drawing/2014/main" xmlns="" val="10003"/>
                  </a:ext>
                </a:extLst>
              </a:tr>
            </a:tbl>
          </a:graphicData>
        </a:graphic>
      </p:graphicFrame>
      <p:graphicFrame>
        <p:nvGraphicFramePr>
          <p:cNvPr id="96" name="Google Shape;96;p20"/>
          <p:cNvGraphicFramePr/>
          <p:nvPr>
            <p:extLst>
              <p:ext uri="{D42A27DB-BD31-4B8C-83A1-F6EECF244321}">
                <p14:modId xmlns:p14="http://schemas.microsoft.com/office/powerpoint/2010/main" val="3810156785"/>
              </p:ext>
            </p:extLst>
          </p:nvPr>
        </p:nvGraphicFramePr>
        <p:xfrm>
          <a:off x="1270000" y="1896733"/>
          <a:ext cx="9652000" cy="528280"/>
        </p:xfrm>
        <a:graphic>
          <a:graphicData uri="http://schemas.openxmlformats.org/drawingml/2006/table">
            <a:tbl>
              <a:tblPr>
                <a:noFill/>
              </a:tblPr>
              <a:tblGrid>
                <a:gridCol w="2413000">
                  <a:extLst>
                    <a:ext uri="{9D8B030D-6E8A-4147-A177-3AD203B41FA5}">
                      <a16:colId xmlns:a16="http://schemas.microsoft.com/office/drawing/2014/main" xmlns="" val="20000"/>
                    </a:ext>
                  </a:extLst>
                </a:gridCol>
                <a:gridCol w="2413000">
                  <a:extLst>
                    <a:ext uri="{9D8B030D-6E8A-4147-A177-3AD203B41FA5}">
                      <a16:colId xmlns:a16="http://schemas.microsoft.com/office/drawing/2014/main" xmlns="" val="20001"/>
                    </a:ext>
                  </a:extLst>
                </a:gridCol>
                <a:gridCol w="2413000">
                  <a:extLst>
                    <a:ext uri="{9D8B030D-6E8A-4147-A177-3AD203B41FA5}">
                      <a16:colId xmlns:a16="http://schemas.microsoft.com/office/drawing/2014/main" xmlns="" val="20002"/>
                    </a:ext>
                  </a:extLst>
                </a:gridCol>
                <a:gridCol w="2413000">
                  <a:extLst>
                    <a:ext uri="{9D8B030D-6E8A-4147-A177-3AD203B41FA5}">
                      <a16:colId xmlns:a16="http://schemas.microsoft.com/office/drawing/2014/main" xmlns="" val="20003"/>
                    </a:ext>
                  </a:extLst>
                </a:gridCol>
              </a:tblGrid>
              <a:tr h="528280">
                <a:tc>
                  <a:txBody>
                    <a:bodyPr/>
                    <a:lstStyle/>
                    <a:p>
                      <a:pPr marL="0" marR="0" lvl="0" indent="0" algn="l" rtl="0">
                        <a:lnSpc>
                          <a:spcPct val="100000"/>
                        </a:lnSpc>
                        <a:spcBef>
                          <a:spcPts val="0"/>
                        </a:spcBef>
                        <a:spcAft>
                          <a:spcPts val="0"/>
                        </a:spcAft>
                        <a:buClr>
                          <a:srgbClr val="000000"/>
                        </a:buClr>
                        <a:buSzPts val="1400"/>
                        <a:buFont typeface="Arial"/>
                        <a:buNone/>
                      </a:pPr>
                      <a:r>
                        <a:rPr lang="it" sz="1400" b="1" u="none" strike="noStrike" cap="none" dirty="0">
                          <a:latin typeface="Times New Roman" panose="02020603050405020304" pitchFamily="18" charset="0"/>
                          <a:cs typeface="Times New Roman" panose="02020603050405020304" pitchFamily="18" charset="0"/>
                        </a:rPr>
                        <a:t>Present Simple</a:t>
                      </a:r>
                      <a:endParaRPr sz="1400" b="1" u="none" strike="noStrike" cap="none" dirty="0">
                        <a:latin typeface="Times New Roman" panose="02020603050405020304" pitchFamily="18" charset="0"/>
                        <a:cs typeface="Times New Roman" panose="02020603050405020304" pitchFamily="18" charset="0"/>
                      </a:endParaRPr>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r>
                        <a:rPr lang="it" sz="1400" b="1" u="none" strike="noStrike" cap="none" dirty="0">
                          <a:latin typeface="Times New Roman" panose="02020603050405020304" pitchFamily="18" charset="0"/>
                          <a:cs typeface="Times New Roman" panose="02020603050405020304" pitchFamily="18" charset="0"/>
                        </a:rPr>
                        <a:t>Future Tense</a:t>
                      </a:r>
                      <a:endParaRPr sz="1400" b="1" u="none" strike="noStrike" cap="none" dirty="0">
                        <a:latin typeface="Times New Roman" panose="02020603050405020304" pitchFamily="18" charset="0"/>
                        <a:cs typeface="Times New Roman" panose="02020603050405020304" pitchFamily="18" charset="0"/>
                      </a:endParaRPr>
                    </a:p>
                  </a:txBody>
                  <a:tcPr marL="121900" marR="121900" marT="121900" marB="121900"/>
                </a:tc>
                <a:tc>
                  <a:txBody>
                    <a:bodyPr/>
                    <a:lstStyle/>
                    <a:p>
                      <a:pPr marL="0" marR="0" lvl="0" indent="0" algn="l" rtl="0">
                        <a:lnSpc>
                          <a:spcPct val="100000"/>
                        </a:lnSpc>
                        <a:spcBef>
                          <a:spcPts val="0"/>
                        </a:spcBef>
                        <a:spcAft>
                          <a:spcPts val="0"/>
                        </a:spcAft>
                        <a:buClr>
                          <a:srgbClr val="000000"/>
                        </a:buClr>
                        <a:buSzPts val="1400"/>
                        <a:buFont typeface="Arial"/>
                        <a:buNone/>
                      </a:pPr>
                      <a:r>
                        <a:rPr lang="it" sz="1400" b="1" u="none" strike="noStrike" cap="none" dirty="0">
                          <a:latin typeface="Times New Roman" panose="02020603050405020304" pitchFamily="18" charset="0"/>
                          <a:cs typeface="Times New Roman" panose="02020603050405020304" pitchFamily="18" charset="0"/>
                        </a:rPr>
                        <a:t>Present Perfect</a:t>
                      </a:r>
                      <a:endParaRPr sz="1400" b="1" u="none" strike="noStrike" cap="none" dirty="0">
                        <a:latin typeface="Times New Roman" panose="02020603050405020304" pitchFamily="18" charset="0"/>
                        <a:cs typeface="Times New Roman" panose="02020603050405020304" pitchFamily="18" charset="0"/>
                      </a:endParaRPr>
                    </a:p>
                  </a:txBody>
                  <a:tcPr marL="121900" marR="121900" marT="121900" marB="121900"/>
                </a:tc>
                <a:tc>
                  <a:txBody>
                    <a:bodyPr/>
                    <a:lstStyle/>
                    <a:p>
                      <a:pPr marL="0" marR="0" lvl="0" indent="0" algn="l" rtl="0">
                        <a:lnSpc>
                          <a:spcPct val="100000"/>
                        </a:lnSpc>
                        <a:spcBef>
                          <a:spcPts val="0"/>
                        </a:spcBef>
                        <a:spcAft>
                          <a:spcPts val="0"/>
                        </a:spcAft>
                        <a:buClr>
                          <a:srgbClr val="000000"/>
                        </a:buClr>
                        <a:buSzPts val="1250"/>
                        <a:buFont typeface="Arial"/>
                        <a:buNone/>
                      </a:pPr>
                      <a:r>
                        <a:rPr lang="it" sz="1400" b="1" u="none" strike="noStrike" cap="none" dirty="0">
                          <a:latin typeface="Times New Roman" panose="02020603050405020304" pitchFamily="18" charset="0"/>
                          <a:cs typeface="Times New Roman" panose="02020603050405020304" pitchFamily="18" charset="0"/>
                        </a:rPr>
                        <a:t>Present Continuous</a:t>
                      </a:r>
                      <a:endParaRPr sz="1400" b="1" u="none" strike="noStrike" cap="none" dirty="0">
                        <a:latin typeface="Times New Roman" panose="02020603050405020304" pitchFamily="18" charset="0"/>
                        <a:cs typeface="Times New Roman" panose="02020603050405020304" pitchFamily="18" charset="0"/>
                      </a:endParaRPr>
                    </a:p>
                  </a:txBody>
                  <a:tcPr marL="121900" marR="121900" marT="121900" marB="121900"/>
                </a:tc>
                <a:extLst>
                  <a:ext uri="{0D108BD9-81ED-4DB2-BD59-A6C34878D82A}">
                    <a16:rowId xmlns:a16="http://schemas.microsoft.com/office/drawing/2014/main" xmlns="" val="10000"/>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1"/>
          <p:cNvSpPr txBox="1"/>
          <p:nvPr/>
        </p:nvSpPr>
        <p:spPr>
          <a:xfrm>
            <a:off x="1656600" y="345600"/>
            <a:ext cx="8878800" cy="6377669"/>
          </a:xfrm>
          <a:prstGeom prst="rect">
            <a:avLst/>
          </a:prstGeom>
          <a:noFill/>
          <a:ln>
            <a:noFill/>
          </a:ln>
        </p:spPr>
        <p:txBody>
          <a:bodyPr spcFirstLastPara="1" wrap="square" lIns="121900" tIns="121900" rIns="121900" bIns="121900" anchor="t" anchorCtr="0">
            <a:noAutofit/>
          </a:bodyPr>
          <a:lstStyle/>
          <a:p>
            <a:pPr algn="ctr">
              <a:lnSpc>
                <a:spcPct val="115000"/>
              </a:lnSpc>
              <a:buClr>
                <a:srgbClr val="000000"/>
              </a:buClr>
              <a:buSzPts val="1400"/>
            </a:pPr>
            <a:r>
              <a:rPr lang="it" sz="2000" b="1" dirty="0">
                <a:solidFill>
                  <a:schemeClr val="dk1"/>
                </a:solidFill>
                <a:latin typeface="Times New Roman" pitchFamily="18" charset="0"/>
                <a:cs typeface="Times New Roman" pitchFamily="18" charset="0"/>
                <a:sym typeface="Arial"/>
              </a:rPr>
              <a:t>5) Vocabulary</a:t>
            </a:r>
            <a:endParaRPr sz="2000" b="1" dirty="0">
              <a:solidFill>
                <a:schemeClr val="dk1"/>
              </a:solidFill>
              <a:latin typeface="Times New Roman" pitchFamily="18" charset="0"/>
              <a:cs typeface="Times New Roman" pitchFamily="18" charset="0"/>
              <a:sym typeface="Arial"/>
            </a:endParaRPr>
          </a:p>
          <a:p>
            <a:pPr algn="ctr">
              <a:lnSpc>
                <a:spcPct val="115000"/>
              </a:lnSpc>
              <a:spcBef>
                <a:spcPts val="1600"/>
              </a:spcBef>
              <a:buClr>
                <a:srgbClr val="000000"/>
              </a:buClr>
              <a:buSzPts val="1300"/>
            </a:pPr>
            <a:r>
              <a:rPr lang="it" sz="2000" dirty="0">
                <a:solidFill>
                  <a:schemeClr val="dk1"/>
                </a:solidFill>
                <a:latin typeface="Times New Roman" pitchFamily="18" charset="0"/>
                <a:ea typeface="Times New Roman"/>
                <a:cs typeface="Times New Roman" pitchFamily="18" charset="0"/>
              </a:rPr>
              <a:t>        </a:t>
            </a:r>
            <a:r>
              <a:rPr lang="it" sz="2000" b="1" dirty="0">
                <a:solidFill>
                  <a:schemeClr val="dk1"/>
                </a:solidFill>
                <a:latin typeface="Times New Roman" pitchFamily="18" charset="0"/>
                <a:ea typeface="Times New Roman"/>
                <a:cs typeface="Times New Roman" pitchFamily="18" charset="0"/>
                <a:sym typeface="Times New Roman"/>
              </a:rPr>
              <a:t>Match the the words of the song to the meanings</a:t>
            </a:r>
            <a:r>
              <a:rPr lang="it" sz="1400" dirty="0">
                <a:solidFill>
                  <a:schemeClr val="dk1"/>
                </a:solidFill>
                <a:latin typeface="Times New Roman"/>
                <a:ea typeface="Times New Roman"/>
                <a:cs typeface="Times New Roman"/>
                <a:sym typeface="Times New Roman"/>
              </a:rPr>
              <a:t>	</a:t>
            </a:r>
            <a:endParaRPr sz="1400" dirty="0">
              <a:solidFill>
                <a:schemeClr val="dk1"/>
              </a:solidFill>
              <a:latin typeface="Times New Roman"/>
              <a:ea typeface="Times New Roman"/>
              <a:cs typeface="Times New Roman"/>
              <a:sym typeface="Times New Roman"/>
            </a:endParaRPr>
          </a:p>
          <a:p>
            <a:pPr marL="304792" indent="-304792">
              <a:lnSpc>
                <a:spcPct val="115000"/>
              </a:lnSpc>
              <a:spcBef>
                <a:spcPts val="1600"/>
              </a:spcBef>
              <a:buClr>
                <a:srgbClr val="000000"/>
              </a:buClr>
              <a:buSzPts val="1200"/>
            </a:pPr>
            <a:r>
              <a:rPr lang="it" sz="1400" dirty="0">
                <a:solidFill>
                  <a:schemeClr val="dk1"/>
                </a:solidFill>
                <a:latin typeface="Times New Roman"/>
                <a:ea typeface="Times New Roman"/>
                <a:cs typeface="Times New Roman"/>
                <a:sym typeface="Times New Roman"/>
              </a:rPr>
              <a:t>1)	Lumber                         	            A)  In reality</a:t>
            </a:r>
            <a:endParaRPr sz="1400" dirty="0">
              <a:solidFill>
                <a:schemeClr val="dk1"/>
              </a:solidFill>
              <a:latin typeface="Times New Roman"/>
              <a:ea typeface="Times New Roman"/>
              <a:cs typeface="Times New Roman"/>
              <a:sym typeface="Times New Roman"/>
            </a:endParaRPr>
          </a:p>
          <a:p>
            <a:pPr>
              <a:lnSpc>
                <a:spcPct val="115000"/>
              </a:lnSpc>
              <a:spcBef>
                <a:spcPts val="1600"/>
              </a:spcBef>
              <a:buClr>
                <a:srgbClr val="000000"/>
              </a:buClr>
              <a:buSzPts val="1300"/>
            </a:pPr>
            <a:r>
              <a:rPr lang="it" sz="1400" dirty="0">
                <a:solidFill>
                  <a:schemeClr val="dk1"/>
                </a:solidFill>
                <a:latin typeface="Times New Roman"/>
                <a:ea typeface="Times New Roman"/>
                <a:cs typeface="Times New Roman"/>
                <a:sym typeface="Times New Roman"/>
              </a:rPr>
              <a:t> </a:t>
            </a:r>
            <a:endParaRPr sz="1400" dirty="0">
              <a:solidFill>
                <a:schemeClr val="dk1"/>
              </a:solidFill>
              <a:latin typeface="Times New Roman"/>
              <a:ea typeface="Times New Roman"/>
              <a:cs typeface="Times New Roman"/>
              <a:sym typeface="Times New Roman"/>
            </a:endParaRPr>
          </a:p>
          <a:p>
            <a:pPr marL="304792" indent="-304792">
              <a:lnSpc>
                <a:spcPct val="115000"/>
              </a:lnSpc>
              <a:spcBef>
                <a:spcPts val="1600"/>
              </a:spcBef>
              <a:buClr>
                <a:srgbClr val="000000"/>
              </a:buClr>
              <a:buSzPts val="1300"/>
            </a:pPr>
            <a:r>
              <a:rPr lang="it" sz="1400" dirty="0">
                <a:solidFill>
                  <a:schemeClr val="dk1"/>
                </a:solidFill>
                <a:latin typeface="Times New Roman"/>
                <a:ea typeface="Times New Roman"/>
                <a:cs typeface="Times New Roman"/>
                <a:sym typeface="Times New Roman"/>
              </a:rPr>
              <a:t>2)	Rest                                                              B) it is a confident expectation</a:t>
            </a:r>
            <a:endParaRPr sz="1400" dirty="0">
              <a:solidFill>
                <a:schemeClr val="dk1"/>
              </a:solidFill>
              <a:latin typeface="Times New Roman"/>
              <a:ea typeface="Times New Roman"/>
              <a:cs typeface="Times New Roman"/>
              <a:sym typeface="Times New Roman"/>
            </a:endParaRPr>
          </a:p>
          <a:p>
            <a:pPr>
              <a:lnSpc>
                <a:spcPct val="115000"/>
              </a:lnSpc>
              <a:spcBef>
                <a:spcPts val="1600"/>
              </a:spcBef>
              <a:buClr>
                <a:srgbClr val="000000"/>
              </a:buClr>
              <a:buSzPts val="1300"/>
            </a:pPr>
            <a:r>
              <a:rPr lang="it" sz="1400" dirty="0">
                <a:solidFill>
                  <a:schemeClr val="dk1"/>
                </a:solidFill>
                <a:latin typeface="Times New Roman"/>
                <a:ea typeface="Times New Roman"/>
                <a:cs typeface="Times New Roman"/>
                <a:sym typeface="Times New Roman"/>
              </a:rPr>
              <a:t> </a:t>
            </a:r>
            <a:endParaRPr sz="1400" dirty="0">
              <a:solidFill>
                <a:schemeClr val="dk1"/>
              </a:solidFill>
              <a:latin typeface="Times New Roman"/>
              <a:ea typeface="Times New Roman"/>
              <a:cs typeface="Times New Roman"/>
              <a:sym typeface="Times New Roman"/>
            </a:endParaRPr>
          </a:p>
          <a:p>
            <a:pPr marL="304792" indent="-304792">
              <a:lnSpc>
                <a:spcPct val="115000"/>
              </a:lnSpc>
              <a:spcBef>
                <a:spcPts val="1600"/>
              </a:spcBef>
              <a:buClr>
                <a:srgbClr val="000000"/>
              </a:buClr>
              <a:buSzPts val="1300"/>
            </a:pPr>
            <a:r>
              <a:rPr lang="it" sz="1400" dirty="0">
                <a:solidFill>
                  <a:schemeClr val="dk1"/>
                </a:solidFill>
                <a:latin typeface="Times New Roman"/>
                <a:ea typeface="Times New Roman"/>
                <a:cs typeface="Times New Roman"/>
                <a:sym typeface="Times New Roman"/>
              </a:rPr>
              <a:t>3) As a matter of fact                                         C) “partly” is a synonym</a:t>
            </a:r>
            <a:endParaRPr sz="1400" dirty="0">
              <a:solidFill>
                <a:schemeClr val="dk1"/>
              </a:solidFill>
              <a:latin typeface="Times New Roman"/>
              <a:ea typeface="Times New Roman"/>
              <a:cs typeface="Times New Roman"/>
              <a:sym typeface="Times New Roman"/>
            </a:endParaRPr>
          </a:p>
          <a:p>
            <a:pPr>
              <a:lnSpc>
                <a:spcPct val="115000"/>
              </a:lnSpc>
              <a:spcBef>
                <a:spcPts val="1600"/>
              </a:spcBef>
              <a:buClr>
                <a:srgbClr val="000000"/>
              </a:buClr>
              <a:buSzPts val="1300"/>
            </a:pPr>
            <a:r>
              <a:rPr lang="it" sz="1400" dirty="0">
                <a:solidFill>
                  <a:schemeClr val="dk1"/>
                </a:solidFill>
                <a:latin typeface="Times New Roman"/>
                <a:ea typeface="Times New Roman"/>
                <a:cs typeface="Times New Roman"/>
                <a:sym typeface="Times New Roman"/>
              </a:rPr>
              <a:t> </a:t>
            </a:r>
            <a:endParaRPr sz="1400" dirty="0">
              <a:solidFill>
                <a:schemeClr val="dk1"/>
              </a:solidFill>
              <a:latin typeface="Times New Roman"/>
              <a:ea typeface="Times New Roman"/>
              <a:cs typeface="Times New Roman"/>
              <a:sym typeface="Times New Roman"/>
            </a:endParaRPr>
          </a:p>
          <a:p>
            <a:pPr>
              <a:lnSpc>
                <a:spcPct val="115000"/>
              </a:lnSpc>
              <a:spcBef>
                <a:spcPts val="1600"/>
              </a:spcBef>
              <a:buClr>
                <a:srgbClr val="000000"/>
              </a:buClr>
              <a:buSzPts val="1300"/>
            </a:pPr>
            <a:r>
              <a:rPr lang="it" sz="1400" dirty="0">
                <a:solidFill>
                  <a:schemeClr val="dk1"/>
                </a:solidFill>
                <a:latin typeface="Times New Roman"/>
                <a:ea typeface="Times New Roman"/>
                <a:cs typeface="Times New Roman"/>
                <a:sym typeface="Times New Roman"/>
              </a:rPr>
              <a:t> 4) Hope           	                                   D) place where the confusion reigns</a:t>
            </a:r>
            <a:endParaRPr sz="1400" dirty="0">
              <a:solidFill>
                <a:schemeClr val="dk1"/>
              </a:solidFill>
              <a:latin typeface="Times New Roman"/>
              <a:ea typeface="Times New Roman"/>
              <a:cs typeface="Times New Roman"/>
              <a:sym typeface="Times New Roman"/>
            </a:endParaRPr>
          </a:p>
          <a:p>
            <a:pPr>
              <a:lnSpc>
                <a:spcPct val="115000"/>
              </a:lnSpc>
              <a:spcBef>
                <a:spcPts val="1600"/>
              </a:spcBef>
              <a:buClr>
                <a:srgbClr val="000000"/>
              </a:buClr>
              <a:buSzPts val="1300"/>
            </a:pPr>
            <a:r>
              <a:rPr lang="it" sz="1400" dirty="0">
                <a:solidFill>
                  <a:schemeClr val="dk1"/>
                </a:solidFill>
                <a:latin typeface="Times New Roman"/>
                <a:ea typeface="Times New Roman"/>
                <a:cs typeface="Times New Roman"/>
                <a:sym typeface="Times New Roman"/>
              </a:rPr>
              <a:t>                      	</a:t>
            </a:r>
            <a:endParaRPr sz="1400" dirty="0">
              <a:solidFill>
                <a:schemeClr val="dk1"/>
              </a:solidFill>
              <a:latin typeface="Times New Roman"/>
              <a:ea typeface="Times New Roman"/>
              <a:cs typeface="Times New Roman"/>
              <a:sym typeface="Times New Roman"/>
            </a:endParaRPr>
          </a:p>
          <a:p>
            <a:pPr>
              <a:lnSpc>
                <a:spcPct val="115000"/>
              </a:lnSpc>
              <a:spcBef>
                <a:spcPts val="1600"/>
              </a:spcBef>
              <a:spcAft>
                <a:spcPts val="1600"/>
              </a:spcAft>
              <a:buClr>
                <a:srgbClr val="000000"/>
              </a:buClr>
              <a:buSzPts val="1300"/>
            </a:pPr>
            <a:r>
              <a:rPr lang="it" sz="1400" dirty="0">
                <a:solidFill>
                  <a:schemeClr val="dk1"/>
                </a:solidFill>
                <a:latin typeface="Times New Roman"/>
                <a:ea typeface="Times New Roman"/>
                <a:cs typeface="Times New Roman"/>
                <a:sym typeface="Times New Roman"/>
              </a:rPr>
              <a:t>  5) Half                                                              E) when you take a break</a:t>
            </a:r>
            <a:endParaRPr sz="14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graphicFrame>
        <p:nvGraphicFramePr>
          <p:cNvPr id="106" name="Google Shape;106;p22"/>
          <p:cNvGraphicFramePr/>
          <p:nvPr>
            <p:extLst>
              <p:ext uri="{D42A27DB-BD31-4B8C-83A1-F6EECF244321}">
                <p14:modId xmlns:p14="http://schemas.microsoft.com/office/powerpoint/2010/main" val="320277604"/>
              </p:ext>
            </p:extLst>
          </p:nvPr>
        </p:nvGraphicFramePr>
        <p:xfrm>
          <a:off x="2148700" y="1752967"/>
          <a:ext cx="7894600" cy="2310535"/>
        </p:xfrm>
        <a:graphic>
          <a:graphicData uri="http://schemas.openxmlformats.org/drawingml/2006/table">
            <a:tbl>
              <a:tblPr>
                <a:noFill/>
              </a:tblPr>
              <a:tblGrid>
                <a:gridCol w="3947300">
                  <a:extLst>
                    <a:ext uri="{9D8B030D-6E8A-4147-A177-3AD203B41FA5}">
                      <a16:colId xmlns:a16="http://schemas.microsoft.com/office/drawing/2014/main" xmlns="" val="20000"/>
                    </a:ext>
                  </a:extLst>
                </a:gridCol>
                <a:gridCol w="3947300">
                  <a:extLst>
                    <a:ext uri="{9D8B030D-6E8A-4147-A177-3AD203B41FA5}">
                      <a16:colId xmlns:a16="http://schemas.microsoft.com/office/drawing/2014/main" xmlns="" val="20001"/>
                    </a:ext>
                  </a:extLst>
                </a:gridCol>
              </a:tblGrid>
              <a:tr h="464267">
                <a:tc>
                  <a:txBody>
                    <a:bodyPr/>
                    <a:lstStyle/>
                    <a:p>
                      <a:pPr marL="0" marR="0" lvl="0" indent="0" algn="ctr" rtl="0">
                        <a:lnSpc>
                          <a:spcPct val="100000"/>
                        </a:lnSpc>
                        <a:spcBef>
                          <a:spcPts val="0"/>
                        </a:spcBef>
                        <a:spcAft>
                          <a:spcPts val="0"/>
                        </a:spcAft>
                        <a:buClr>
                          <a:srgbClr val="000000"/>
                        </a:buClr>
                        <a:buSzPts val="1300"/>
                        <a:buFont typeface="Arial"/>
                        <a:buNone/>
                      </a:pPr>
                      <a:r>
                        <a:rPr lang="it" sz="1400" b="1" u="none" strike="noStrike" cap="none" dirty="0">
                          <a:latin typeface="Times New Roman" panose="02020603050405020304" pitchFamily="18" charset="0"/>
                          <a:cs typeface="Times New Roman" panose="02020603050405020304" pitchFamily="18" charset="0"/>
                        </a:rPr>
                        <a:t>Feelings</a:t>
                      </a:r>
                      <a:endParaRPr sz="1400" b="1" u="none" strike="noStrike" cap="none" dirty="0">
                        <a:latin typeface="Times New Roman" panose="02020603050405020304" pitchFamily="18" charset="0"/>
                        <a:cs typeface="Times New Roman" panose="02020603050405020304" pitchFamily="18" charset="0"/>
                      </a:endParaRPr>
                    </a:p>
                  </a:txBody>
                  <a:tcPr marL="84667" marR="84667" marT="84667" marB="84667"/>
                </a:tc>
                <a:tc>
                  <a:txBody>
                    <a:bodyPr/>
                    <a:lstStyle/>
                    <a:p>
                      <a:pPr marL="0" marR="0" lvl="0" indent="0" algn="ctr" rtl="0">
                        <a:lnSpc>
                          <a:spcPct val="100000"/>
                        </a:lnSpc>
                        <a:spcBef>
                          <a:spcPts val="0"/>
                        </a:spcBef>
                        <a:spcAft>
                          <a:spcPts val="0"/>
                        </a:spcAft>
                        <a:buClr>
                          <a:srgbClr val="000000"/>
                        </a:buClr>
                        <a:buSzPts val="1300"/>
                        <a:buFont typeface="Arial"/>
                        <a:buNone/>
                      </a:pPr>
                      <a:r>
                        <a:rPr lang="it" sz="1400" b="1" u="none" strike="noStrike" cap="none">
                          <a:latin typeface="Times New Roman" panose="02020603050405020304" pitchFamily="18" charset="0"/>
                          <a:cs typeface="Times New Roman" panose="02020603050405020304" pitchFamily="18" charset="0"/>
                        </a:rPr>
                        <a:t>Jobs</a:t>
                      </a:r>
                      <a:endParaRPr sz="1400" b="1" u="none" strike="noStrike" cap="none">
                        <a:latin typeface="Times New Roman" panose="02020603050405020304" pitchFamily="18" charset="0"/>
                        <a:cs typeface="Times New Roman" panose="02020603050405020304" pitchFamily="18" charset="0"/>
                      </a:endParaRPr>
                    </a:p>
                  </a:txBody>
                  <a:tcPr marL="84667" marR="84667" marT="84667" marB="84667"/>
                </a:tc>
                <a:extLst>
                  <a:ext uri="{0D108BD9-81ED-4DB2-BD59-A6C34878D82A}">
                    <a16:rowId xmlns:a16="http://schemas.microsoft.com/office/drawing/2014/main" xmlns="" val="10000"/>
                  </a:ext>
                </a:extLst>
              </a:tr>
              <a:tr h="461567">
                <a:tc>
                  <a:txBody>
                    <a:bodyPr/>
                    <a:lstStyle/>
                    <a:p>
                      <a:pPr marL="0" marR="0" lvl="0" indent="0" algn="l" rtl="0">
                        <a:lnSpc>
                          <a:spcPct val="100000"/>
                        </a:lnSpc>
                        <a:spcBef>
                          <a:spcPts val="0"/>
                        </a:spcBef>
                        <a:spcAft>
                          <a:spcPts val="0"/>
                        </a:spcAft>
                        <a:buClr>
                          <a:srgbClr val="000000"/>
                        </a:buClr>
                        <a:buSzPts val="1300"/>
                        <a:buFont typeface="Arial"/>
                        <a:buNone/>
                      </a:pPr>
                      <a:endParaRPr sz="1400" b="1" u="none" strike="noStrike" cap="none">
                        <a:latin typeface="Times New Roman" panose="02020603050405020304" pitchFamily="18" charset="0"/>
                        <a:cs typeface="Times New Roman" panose="02020603050405020304" pitchFamily="18" charset="0"/>
                      </a:endParaRPr>
                    </a:p>
                  </a:txBody>
                  <a:tcPr marL="84667" marR="84667" marT="84667" marB="84667"/>
                </a:tc>
                <a:tc>
                  <a:txBody>
                    <a:bodyPr/>
                    <a:lstStyle/>
                    <a:p>
                      <a:pPr marL="0" marR="0" lvl="0" indent="0" algn="l" rtl="0">
                        <a:lnSpc>
                          <a:spcPct val="100000"/>
                        </a:lnSpc>
                        <a:spcBef>
                          <a:spcPts val="0"/>
                        </a:spcBef>
                        <a:spcAft>
                          <a:spcPts val="0"/>
                        </a:spcAft>
                        <a:buClr>
                          <a:srgbClr val="000000"/>
                        </a:buClr>
                        <a:buSzPts val="1300"/>
                        <a:buFont typeface="Arial"/>
                        <a:buNone/>
                      </a:pPr>
                      <a:endParaRPr sz="1400" b="1" u="none" strike="noStrike" cap="none">
                        <a:latin typeface="Times New Roman" panose="02020603050405020304" pitchFamily="18" charset="0"/>
                        <a:cs typeface="Times New Roman" panose="02020603050405020304" pitchFamily="18" charset="0"/>
                      </a:endParaRPr>
                    </a:p>
                  </a:txBody>
                  <a:tcPr marL="84667" marR="84667" marT="84667" marB="84667"/>
                </a:tc>
                <a:extLst>
                  <a:ext uri="{0D108BD9-81ED-4DB2-BD59-A6C34878D82A}">
                    <a16:rowId xmlns:a16="http://schemas.microsoft.com/office/drawing/2014/main" xmlns="" val="10001"/>
                  </a:ext>
                </a:extLst>
              </a:tr>
              <a:tr h="461567">
                <a:tc>
                  <a:txBody>
                    <a:bodyPr/>
                    <a:lstStyle/>
                    <a:p>
                      <a:pPr marL="0" marR="0" lvl="0" indent="0" algn="l" rtl="0">
                        <a:lnSpc>
                          <a:spcPct val="100000"/>
                        </a:lnSpc>
                        <a:spcBef>
                          <a:spcPts val="0"/>
                        </a:spcBef>
                        <a:spcAft>
                          <a:spcPts val="0"/>
                        </a:spcAft>
                        <a:buClr>
                          <a:srgbClr val="000000"/>
                        </a:buClr>
                        <a:buSzPts val="1300"/>
                        <a:buFont typeface="Arial"/>
                        <a:buNone/>
                      </a:pPr>
                      <a:endParaRPr sz="1400" b="1" u="none" strike="noStrike" cap="none">
                        <a:latin typeface="Times New Roman" panose="02020603050405020304" pitchFamily="18" charset="0"/>
                        <a:cs typeface="Times New Roman" panose="02020603050405020304" pitchFamily="18" charset="0"/>
                      </a:endParaRPr>
                    </a:p>
                  </a:txBody>
                  <a:tcPr marL="84667" marR="84667" marT="84667" marB="84667"/>
                </a:tc>
                <a:tc>
                  <a:txBody>
                    <a:bodyPr/>
                    <a:lstStyle/>
                    <a:p>
                      <a:pPr marL="0" marR="0" lvl="0" indent="0" algn="l" rtl="0">
                        <a:lnSpc>
                          <a:spcPct val="100000"/>
                        </a:lnSpc>
                        <a:spcBef>
                          <a:spcPts val="0"/>
                        </a:spcBef>
                        <a:spcAft>
                          <a:spcPts val="0"/>
                        </a:spcAft>
                        <a:buClr>
                          <a:srgbClr val="000000"/>
                        </a:buClr>
                        <a:buSzPts val="1300"/>
                        <a:buFont typeface="Arial"/>
                        <a:buNone/>
                      </a:pPr>
                      <a:endParaRPr sz="1400" b="1" u="none" strike="noStrike" cap="none">
                        <a:latin typeface="Times New Roman" panose="02020603050405020304" pitchFamily="18" charset="0"/>
                        <a:cs typeface="Times New Roman" panose="02020603050405020304" pitchFamily="18" charset="0"/>
                      </a:endParaRPr>
                    </a:p>
                  </a:txBody>
                  <a:tcPr marL="84667" marR="84667" marT="84667" marB="84667"/>
                </a:tc>
                <a:extLst>
                  <a:ext uri="{0D108BD9-81ED-4DB2-BD59-A6C34878D82A}">
                    <a16:rowId xmlns:a16="http://schemas.microsoft.com/office/drawing/2014/main" xmlns="" val="10002"/>
                  </a:ext>
                </a:extLst>
              </a:tr>
              <a:tr h="461567">
                <a:tc>
                  <a:txBody>
                    <a:bodyPr/>
                    <a:lstStyle/>
                    <a:p>
                      <a:pPr marL="0" marR="0" lvl="0" indent="0" algn="l" rtl="0">
                        <a:lnSpc>
                          <a:spcPct val="100000"/>
                        </a:lnSpc>
                        <a:spcBef>
                          <a:spcPts val="0"/>
                        </a:spcBef>
                        <a:spcAft>
                          <a:spcPts val="0"/>
                        </a:spcAft>
                        <a:buClr>
                          <a:srgbClr val="000000"/>
                        </a:buClr>
                        <a:buSzPts val="1300"/>
                        <a:buFont typeface="Arial"/>
                        <a:buNone/>
                      </a:pPr>
                      <a:endParaRPr sz="1400" b="1" u="none" strike="noStrike" cap="none">
                        <a:latin typeface="Times New Roman" panose="02020603050405020304" pitchFamily="18" charset="0"/>
                        <a:cs typeface="Times New Roman" panose="02020603050405020304" pitchFamily="18" charset="0"/>
                      </a:endParaRPr>
                    </a:p>
                  </a:txBody>
                  <a:tcPr marL="84667" marR="84667" marT="84667" marB="84667"/>
                </a:tc>
                <a:tc>
                  <a:txBody>
                    <a:bodyPr/>
                    <a:lstStyle/>
                    <a:p>
                      <a:pPr marL="0" marR="0" lvl="0" indent="0" algn="l" rtl="0">
                        <a:lnSpc>
                          <a:spcPct val="100000"/>
                        </a:lnSpc>
                        <a:spcBef>
                          <a:spcPts val="0"/>
                        </a:spcBef>
                        <a:spcAft>
                          <a:spcPts val="0"/>
                        </a:spcAft>
                        <a:buClr>
                          <a:srgbClr val="000000"/>
                        </a:buClr>
                        <a:buSzPts val="1300"/>
                        <a:buFont typeface="Arial"/>
                        <a:buNone/>
                      </a:pPr>
                      <a:endParaRPr sz="1400" b="1" u="none" strike="noStrike" cap="none">
                        <a:latin typeface="Times New Roman" panose="02020603050405020304" pitchFamily="18" charset="0"/>
                        <a:cs typeface="Times New Roman" panose="02020603050405020304" pitchFamily="18" charset="0"/>
                      </a:endParaRPr>
                    </a:p>
                  </a:txBody>
                  <a:tcPr marL="84667" marR="84667" marT="84667" marB="84667"/>
                </a:tc>
                <a:extLst>
                  <a:ext uri="{0D108BD9-81ED-4DB2-BD59-A6C34878D82A}">
                    <a16:rowId xmlns:a16="http://schemas.microsoft.com/office/drawing/2014/main" xmlns="" val="10003"/>
                  </a:ext>
                </a:extLst>
              </a:tr>
              <a:tr h="461567">
                <a:tc>
                  <a:txBody>
                    <a:bodyPr/>
                    <a:lstStyle/>
                    <a:p>
                      <a:pPr marL="0" marR="0" lvl="0" indent="0" algn="l" rtl="0">
                        <a:lnSpc>
                          <a:spcPct val="100000"/>
                        </a:lnSpc>
                        <a:spcBef>
                          <a:spcPts val="0"/>
                        </a:spcBef>
                        <a:spcAft>
                          <a:spcPts val="0"/>
                        </a:spcAft>
                        <a:buClr>
                          <a:srgbClr val="000000"/>
                        </a:buClr>
                        <a:buSzPts val="1300"/>
                        <a:buFont typeface="Arial"/>
                        <a:buNone/>
                      </a:pPr>
                      <a:endParaRPr sz="1400" b="1" u="none" strike="noStrike" cap="none">
                        <a:latin typeface="Times New Roman" panose="02020603050405020304" pitchFamily="18" charset="0"/>
                        <a:cs typeface="Times New Roman" panose="02020603050405020304" pitchFamily="18" charset="0"/>
                      </a:endParaRPr>
                    </a:p>
                  </a:txBody>
                  <a:tcPr marL="84667" marR="84667" marT="84667" marB="84667"/>
                </a:tc>
                <a:tc>
                  <a:txBody>
                    <a:bodyPr/>
                    <a:lstStyle/>
                    <a:p>
                      <a:pPr marL="0" marR="0" lvl="0" indent="0" algn="l" rtl="0">
                        <a:lnSpc>
                          <a:spcPct val="100000"/>
                        </a:lnSpc>
                        <a:spcBef>
                          <a:spcPts val="0"/>
                        </a:spcBef>
                        <a:spcAft>
                          <a:spcPts val="0"/>
                        </a:spcAft>
                        <a:buClr>
                          <a:srgbClr val="000000"/>
                        </a:buClr>
                        <a:buSzPts val="1300"/>
                        <a:buFont typeface="Arial"/>
                        <a:buNone/>
                      </a:pPr>
                      <a:endParaRPr sz="1400" b="1" u="none" strike="noStrike" cap="none" dirty="0">
                        <a:latin typeface="Times New Roman" panose="02020603050405020304" pitchFamily="18" charset="0"/>
                        <a:cs typeface="Times New Roman" panose="02020603050405020304" pitchFamily="18" charset="0"/>
                      </a:endParaRPr>
                    </a:p>
                  </a:txBody>
                  <a:tcPr marL="84667" marR="84667" marT="84667" marB="84667"/>
                </a:tc>
                <a:extLst>
                  <a:ext uri="{0D108BD9-81ED-4DB2-BD59-A6C34878D82A}">
                    <a16:rowId xmlns:a16="http://schemas.microsoft.com/office/drawing/2014/main" xmlns="" val="10004"/>
                  </a:ext>
                </a:extLst>
              </a:tr>
            </a:tbl>
          </a:graphicData>
        </a:graphic>
      </p:graphicFrame>
      <p:sp>
        <p:nvSpPr>
          <p:cNvPr id="107" name="Google Shape;107;p22"/>
          <p:cNvSpPr txBox="1"/>
          <p:nvPr/>
        </p:nvSpPr>
        <p:spPr>
          <a:xfrm>
            <a:off x="2451600" y="366567"/>
            <a:ext cx="7288800" cy="1386400"/>
          </a:xfrm>
          <a:prstGeom prst="rect">
            <a:avLst/>
          </a:prstGeom>
          <a:noFill/>
          <a:ln>
            <a:noFill/>
          </a:ln>
        </p:spPr>
        <p:txBody>
          <a:bodyPr spcFirstLastPara="1" wrap="square" lIns="121900" tIns="121900" rIns="121900" bIns="121900" anchor="ctr" anchorCtr="0">
            <a:noAutofit/>
          </a:bodyPr>
          <a:lstStyle/>
          <a:p>
            <a:pPr>
              <a:lnSpc>
                <a:spcPct val="115000"/>
              </a:lnSpc>
              <a:buClr>
                <a:srgbClr val="000000"/>
              </a:buClr>
              <a:buSzPts val="1200"/>
            </a:pPr>
            <a:r>
              <a:rPr lang="it" sz="2000" b="1" dirty="0">
                <a:solidFill>
                  <a:srgbClr val="000000"/>
                </a:solidFill>
                <a:latin typeface="Times New Roman" pitchFamily="18" charset="0"/>
                <a:cs typeface="Times New Roman" pitchFamily="18" charset="0"/>
                <a:sym typeface="Arial"/>
              </a:rPr>
              <a:t>6) </a:t>
            </a:r>
            <a:r>
              <a:rPr lang="it" sz="2000" b="1" dirty="0">
                <a:solidFill>
                  <a:srgbClr val="000000"/>
                </a:solidFill>
                <a:latin typeface="Times New Roman" pitchFamily="18" charset="0"/>
                <a:ea typeface="Times New Roman"/>
                <a:cs typeface="Times New Roman" pitchFamily="18" charset="0"/>
                <a:sym typeface="Times New Roman"/>
              </a:rPr>
              <a:t>The song refers to some feelings and some jobs</a:t>
            </a:r>
            <a:endParaRPr sz="2000" b="1" dirty="0">
              <a:solidFill>
                <a:srgbClr val="000000"/>
              </a:solidFill>
              <a:latin typeface="Times New Roman" pitchFamily="18" charset="0"/>
              <a:ea typeface="Times New Roman"/>
              <a:cs typeface="Times New Roman" pitchFamily="18" charset="0"/>
              <a:sym typeface="Times New Roman"/>
            </a:endParaRPr>
          </a:p>
          <a:p>
            <a:pPr>
              <a:lnSpc>
                <a:spcPct val="115000"/>
              </a:lnSpc>
              <a:buClr>
                <a:srgbClr val="000000"/>
              </a:buClr>
              <a:buSzPts val="1300"/>
            </a:pPr>
            <a:endParaRPr sz="2000" b="1" dirty="0">
              <a:solidFill>
                <a:srgbClr val="000000"/>
              </a:solidFill>
              <a:latin typeface="Times New Roman" pitchFamily="18" charset="0"/>
              <a:ea typeface="Times New Roman"/>
              <a:cs typeface="Times New Roman" pitchFamily="18" charset="0"/>
              <a:sym typeface="Times New Roman"/>
            </a:endParaRPr>
          </a:p>
          <a:p>
            <a:pPr>
              <a:lnSpc>
                <a:spcPct val="115000"/>
              </a:lnSpc>
              <a:buClr>
                <a:srgbClr val="000000"/>
              </a:buClr>
              <a:buSzPts val="1300"/>
            </a:pPr>
            <a:r>
              <a:rPr lang="it" sz="2000" b="1" dirty="0">
                <a:solidFill>
                  <a:srgbClr val="000000"/>
                </a:solidFill>
                <a:latin typeface="Times New Roman" pitchFamily="18" charset="0"/>
                <a:ea typeface="Times New Roman"/>
                <a:cs typeface="Times New Roman" pitchFamily="18" charset="0"/>
                <a:sym typeface="Times New Roman"/>
              </a:rPr>
              <a:t>Complete the table below</a:t>
            </a:r>
            <a:endParaRPr sz="2000" b="1" dirty="0">
              <a:solidFill>
                <a:srgbClr val="000000"/>
              </a:solidFill>
              <a:latin typeface="Times New Roman" pitchFamily="18" charset="0"/>
              <a:ea typeface="Times New Roman"/>
              <a:cs typeface="Times New Roman" pitchFamily="18" charset="0"/>
              <a:sym typeface="Times New Roman"/>
            </a:endParaRPr>
          </a:p>
          <a:p>
            <a:pPr>
              <a:lnSpc>
                <a:spcPct val="115000"/>
              </a:lnSpc>
              <a:buClr>
                <a:srgbClr val="000000"/>
              </a:buClr>
              <a:buSzPts val="1300"/>
            </a:pPr>
            <a:endParaRPr sz="2000" b="1" dirty="0">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3"/>
          <p:cNvSpPr txBox="1"/>
          <p:nvPr/>
        </p:nvSpPr>
        <p:spPr>
          <a:xfrm>
            <a:off x="2925200" y="1429000"/>
            <a:ext cx="6341600" cy="4000000"/>
          </a:xfrm>
          <a:prstGeom prst="rect">
            <a:avLst/>
          </a:prstGeom>
          <a:noFill/>
          <a:ln>
            <a:noFill/>
          </a:ln>
        </p:spPr>
        <p:txBody>
          <a:bodyPr spcFirstLastPara="1" wrap="square" lIns="121900" tIns="121900" rIns="121900" bIns="121900" anchor="t" anchorCtr="0">
            <a:noAutofit/>
          </a:bodyPr>
          <a:lstStyle/>
          <a:p>
            <a:pPr>
              <a:lnSpc>
                <a:spcPct val="115000"/>
              </a:lnSpc>
              <a:buClr>
                <a:srgbClr val="000000"/>
              </a:buClr>
              <a:buSzPts val="1300"/>
            </a:pPr>
            <a:r>
              <a:rPr lang="it" sz="2000" dirty="0">
                <a:solidFill>
                  <a:schemeClr val="dk1"/>
                </a:solidFill>
                <a:latin typeface="Times New Roman"/>
                <a:ea typeface="Times New Roman"/>
                <a:cs typeface="Times New Roman"/>
                <a:sym typeface="Times New Roman"/>
              </a:rPr>
              <a:t>7)</a:t>
            </a:r>
            <a:r>
              <a:rPr lang="it" sz="2000" b="1" dirty="0">
                <a:solidFill>
                  <a:schemeClr val="dk1"/>
                </a:solidFill>
                <a:latin typeface="Times New Roman"/>
                <a:ea typeface="Times New Roman"/>
                <a:cs typeface="Times New Roman"/>
                <a:sym typeface="Times New Roman"/>
              </a:rPr>
              <a:t>Write questions for the following answers. </a:t>
            </a:r>
          </a:p>
          <a:p>
            <a:pPr>
              <a:lnSpc>
                <a:spcPct val="115000"/>
              </a:lnSpc>
              <a:buClr>
                <a:srgbClr val="000000"/>
              </a:buClr>
              <a:buSzPts val="1300"/>
            </a:pPr>
            <a:r>
              <a:rPr lang="it" sz="2000" b="1" dirty="0">
                <a:solidFill>
                  <a:schemeClr val="dk1"/>
                </a:solidFill>
                <a:latin typeface="Times New Roman"/>
                <a:ea typeface="Times New Roman"/>
                <a:cs typeface="Times New Roman"/>
                <a:sym typeface="Times New Roman"/>
              </a:rPr>
              <a:t>Use Wh-questions</a:t>
            </a:r>
          </a:p>
          <a:p>
            <a:pPr algn="ctr">
              <a:lnSpc>
                <a:spcPct val="115000"/>
              </a:lnSpc>
              <a:buClr>
                <a:srgbClr val="000000"/>
              </a:buClr>
              <a:buSzPts val="1300"/>
            </a:pPr>
            <a:endParaRPr sz="1400" b="1" dirty="0">
              <a:solidFill>
                <a:schemeClr val="dk1"/>
              </a:solidFill>
              <a:latin typeface="Times New Roman"/>
              <a:ea typeface="Times New Roman"/>
              <a:cs typeface="Times New Roman"/>
              <a:sym typeface="Times New Roman"/>
            </a:endParaRPr>
          </a:p>
          <a:p>
            <a:pPr>
              <a:lnSpc>
                <a:spcPct val="115000"/>
              </a:lnSpc>
              <a:buClr>
                <a:srgbClr val="000000"/>
              </a:buClr>
              <a:buSzPts val="1400"/>
            </a:pPr>
            <a:r>
              <a:rPr lang="it" sz="1400" b="1" dirty="0">
                <a:solidFill>
                  <a:schemeClr val="dk1"/>
                </a:solidFill>
                <a:latin typeface="Times New Roman"/>
                <a:ea typeface="Times New Roman"/>
                <a:cs typeface="Times New Roman"/>
                <a:sym typeface="Times New Roman"/>
              </a:rPr>
              <a:t>1</a:t>
            </a:r>
            <a:r>
              <a:rPr lang="it" sz="1400" dirty="0">
                <a:solidFill>
                  <a:schemeClr val="dk1"/>
                </a:solidFill>
                <a:latin typeface="Times New Roman"/>
                <a:ea typeface="Times New Roman"/>
                <a:cs typeface="Times New Roman"/>
                <a:sym typeface="Times New Roman"/>
              </a:rPr>
              <a:t>).............................................?</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400"/>
            </a:pPr>
            <a:r>
              <a:rPr lang="it" sz="1400" dirty="0">
                <a:solidFill>
                  <a:schemeClr val="dk1"/>
                </a:solidFill>
                <a:latin typeface="Times New Roman"/>
                <a:ea typeface="Times New Roman"/>
                <a:cs typeface="Times New Roman"/>
                <a:sym typeface="Times New Roman"/>
              </a:rPr>
              <a:t>I’ve got a pain in the chest</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400"/>
            </a:pPr>
            <a:r>
              <a:rPr lang="it" sz="1400" dirty="0">
                <a:solidFill>
                  <a:schemeClr val="dk1"/>
                </a:solidFill>
                <a:latin typeface="Times New Roman"/>
                <a:ea typeface="Times New Roman"/>
                <a:cs typeface="Times New Roman"/>
                <a:sym typeface="Times New Roman"/>
              </a:rPr>
              <a:t>2).............................................?</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400"/>
            </a:pPr>
            <a:r>
              <a:rPr lang="it" sz="1400" dirty="0">
                <a:solidFill>
                  <a:schemeClr val="dk1"/>
                </a:solidFill>
                <a:latin typeface="Times New Roman"/>
                <a:ea typeface="Times New Roman"/>
                <a:cs typeface="Times New Roman"/>
                <a:sym typeface="Times New Roman"/>
              </a:rPr>
              <a:t>Tom stole his number</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400"/>
            </a:pPr>
            <a:r>
              <a:rPr lang="it" sz="1400" dirty="0">
                <a:solidFill>
                  <a:schemeClr val="dk1"/>
                </a:solidFill>
                <a:latin typeface="Times New Roman"/>
                <a:ea typeface="Times New Roman"/>
                <a:cs typeface="Times New Roman"/>
                <a:sym typeface="Times New Roman"/>
              </a:rPr>
              <a:t>3).............................................?</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400"/>
            </a:pPr>
            <a:r>
              <a:rPr lang="it" sz="1400" dirty="0">
                <a:solidFill>
                  <a:schemeClr val="dk1"/>
                </a:solidFill>
                <a:latin typeface="Times New Roman"/>
                <a:ea typeface="Times New Roman"/>
                <a:cs typeface="Times New Roman"/>
                <a:sym typeface="Times New Roman"/>
              </a:rPr>
              <a:t>I called you because I’m so sad and I need someone</a:t>
            </a:r>
            <a:endParaRPr sz="1400" dirty="0">
              <a:solidFill>
                <a:schemeClr val="dk1"/>
              </a:solidFill>
              <a:latin typeface="Times New Roman"/>
              <a:ea typeface="Times New Roman"/>
              <a:cs typeface="Times New Roman"/>
              <a:sym typeface="Times New Roman"/>
            </a:endParaRPr>
          </a:p>
          <a:p>
            <a:pPr>
              <a:lnSpc>
                <a:spcPct val="115000"/>
              </a:lnSpc>
              <a:buClr>
                <a:srgbClr val="000000"/>
              </a:buClr>
              <a:buSzPts val="1300"/>
            </a:pPr>
            <a:endParaRPr sz="1400" b="1" dirty="0">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717235" y="475923"/>
            <a:ext cx="4007379" cy="707886"/>
          </a:xfrm>
          <a:prstGeom prst="rect">
            <a:avLst/>
          </a:prstGeom>
        </p:spPr>
        <p:txBody>
          <a:bodyPr wrap="none">
            <a:spAutoFit/>
          </a:bodyPr>
          <a:lstStyle/>
          <a:p>
            <a:pPr lvl="0" algn="ctr">
              <a:buClr>
                <a:schemeClr val="dk1"/>
              </a:buClr>
              <a:buSzPts val="2800"/>
            </a:pPr>
            <a:r>
              <a:rPr lang="en-US" sz="2000" b="1" dirty="0">
                <a:solidFill>
                  <a:schemeClr val="dk1"/>
                </a:solidFill>
                <a:latin typeface="Times New Roman"/>
                <a:ea typeface="Times New Roman"/>
                <a:cs typeface="Times New Roman"/>
                <a:sym typeface="Times New Roman"/>
              </a:rPr>
              <a:t>You’ve got a friend  - James Taylor</a:t>
            </a:r>
          </a:p>
          <a:p>
            <a:pPr lvl="0" algn="ctr">
              <a:buClr>
                <a:schemeClr val="dk1"/>
              </a:buClr>
              <a:buSzPts val="2800"/>
            </a:pPr>
            <a:endParaRPr lang="en-US" sz="2000" b="1" dirty="0">
              <a:solidFill>
                <a:schemeClr val="dk1"/>
              </a:solidFill>
              <a:latin typeface="Times New Roman"/>
              <a:ea typeface="Times New Roman"/>
              <a:cs typeface="Times New Roman"/>
              <a:sym typeface="Times New Roman"/>
            </a:endParaRPr>
          </a:p>
        </p:txBody>
      </p:sp>
      <p:sp>
        <p:nvSpPr>
          <p:cNvPr id="3" name="CasellaDiTesto 2"/>
          <p:cNvSpPr txBox="1"/>
          <p:nvPr/>
        </p:nvSpPr>
        <p:spPr>
          <a:xfrm>
            <a:off x="3717235" y="1509821"/>
            <a:ext cx="3702809" cy="4401205"/>
          </a:xfrm>
          <a:prstGeom prst="rect">
            <a:avLst/>
          </a:prstGeom>
          <a:noFill/>
        </p:spPr>
        <p:txBody>
          <a:bodyPr wrap="none" rtlCol="0">
            <a:spAutoFit/>
          </a:bodyPr>
          <a:lstStyle/>
          <a:p>
            <a:r>
              <a:rPr lang="en-US" sz="1400" dirty="0">
                <a:latin typeface="Times New Roman"/>
                <a:ea typeface="Times New Roman"/>
                <a:cs typeface="Times New Roman"/>
                <a:sym typeface="Times New Roman"/>
              </a:rPr>
              <a:t>When you're down and troubled</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And you need a helping hand</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And nothing, nothing is going right</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Close your eyes and think of me</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And soon I will be there</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To brighten up even your darkest night</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You just call out my name</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And you know wherever I am</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I'll come running, oh yeah baby, to see you again</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Winter, spring, summer or fall</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All you've got to do is call</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And I'll be there, ye, ye, ye</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You've got a friend</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If the sky above you</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Should turn dark and full of clouds</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And that old north wind should begin to blow</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Keep you head together</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And call my name out loud now</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Soon you'll hear me knocking at you door</a:t>
            </a:r>
            <a:br>
              <a:rPr lang="en-US" sz="1400" dirty="0">
                <a:latin typeface="Times New Roman"/>
                <a:ea typeface="Times New Roman"/>
                <a:cs typeface="Times New Roman"/>
                <a:sym typeface="Times New Roman"/>
              </a:rPr>
            </a:br>
            <a:endParaRPr lang="it-IT" sz="1400" dirty="0"/>
          </a:p>
        </p:txBody>
      </p:sp>
    </p:spTree>
    <p:extLst>
      <p:ext uri="{BB962C8B-B14F-4D97-AF65-F5344CB8AC3E}">
        <p14:creationId xmlns:p14="http://schemas.microsoft.com/office/powerpoint/2010/main" val="3680958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8C669FBC-928B-4AF3-89D0-35853BC3F4BE}"/>
              </a:ext>
            </a:extLst>
          </p:cNvPr>
          <p:cNvGraphicFramePr>
            <a:graphicFrameLocks noGrp="1"/>
          </p:cNvGraphicFramePr>
          <p:nvPr>
            <p:extLst>
              <p:ext uri="{D42A27DB-BD31-4B8C-83A1-F6EECF244321}">
                <p14:modId xmlns:p14="http://schemas.microsoft.com/office/powerpoint/2010/main" val="2108901309"/>
              </p:ext>
            </p:extLst>
          </p:nvPr>
        </p:nvGraphicFramePr>
        <p:xfrm>
          <a:off x="1899821" y="343055"/>
          <a:ext cx="8211844" cy="6156148"/>
        </p:xfrm>
        <a:graphic>
          <a:graphicData uri="http://schemas.openxmlformats.org/drawingml/2006/table">
            <a:tbl>
              <a:tblPr firstRow="1" firstCol="1" bandRow="1"/>
              <a:tblGrid>
                <a:gridCol w="1221862">
                  <a:extLst>
                    <a:ext uri="{9D8B030D-6E8A-4147-A177-3AD203B41FA5}">
                      <a16:colId xmlns:a16="http://schemas.microsoft.com/office/drawing/2014/main" xmlns="" val="4188370509"/>
                    </a:ext>
                  </a:extLst>
                </a:gridCol>
                <a:gridCol w="476085">
                  <a:extLst>
                    <a:ext uri="{9D8B030D-6E8A-4147-A177-3AD203B41FA5}">
                      <a16:colId xmlns:a16="http://schemas.microsoft.com/office/drawing/2014/main" xmlns="" val="3873005423"/>
                    </a:ext>
                  </a:extLst>
                </a:gridCol>
                <a:gridCol w="476085">
                  <a:extLst>
                    <a:ext uri="{9D8B030D-6E8A-4147-A177-3AD203B41FA5}">
                      <a16:colId xmlns:a16="http://schemas.microsoft.com/office/drawing/2014/main" xmlns="" val="798070203"/>
                    </a:ext>
                  </a:extLst>
                </a:gridCol>
                <a:gridCol w="1233518">
                  <a:extLst>
                    <a:ext uri="{9D8B030D-6E8A-4147-A177-3AD203B41FA5}">
                      <a16:colId xmlns:a16="http://schemas.microsoft.com/office/drawing/2014/main" xmlns="" val="2716716291"/>
                    </a:ext>
                  </a:extLst>
                </a:gridCol>
                <a:gridCol w="1225358">
                  <a:extLst>
                    <a:ext uri="{9D8B030D-6E8A-4147-A177-3AD203B41FA5}">
                      <a16:colId xmlns:a16="http://schemas.microsoft.com/office/drawing/2014/main" xmlns="" val="4202378664"/>
                    </a:ext>
                  </a:extLst>
                </a:gridCol>
                <a:gridCol w="1358271">
                  <a:extLst>
                    <a:ext uri="{9D8B030D-6E8A-4147-A177-3AD203B41FA5}">
                      <a16:colId xmlns:a16="http://schemas.microsoft.com/office/drawing/2014/main" xmlns="" val="2272493522"/>
                    </a:ext>
                  </a:extLst>
                </a:gridCol>
                <a:gridCol w="476085">
                  <a:extLst>
                    <a:ext uri="{9D8B030D-6E8A-4147-A177-3AD203B41FA5}">
                      <a16:colId xmlns:a16="http://schemas.microsoft.com/office/drawing/2014/main" xmlns="" val="963467537"/>
                    </a:ext>
                  </a:extLst>
                </a:gridCol>
                <a:gridCol w="476085">
                  <a:extLst>
                    <a:ext uri="{9D8B030D-6E8A-4147-A177-3AD203B41FA5}">
                      <a16:colId xmlns:a16="http://schemas.microsoft.com/office/drawing/2014/main" xmlns="" val="2426256322"/>
                    </a:ext>
                  </a:extLst>
                </a:gridCol>
                <a:gridCol w="1268495">
                  <a:extLst>
                    <a:ext uri="{9D8B030D-6E8A-4147-A177-3AD203B41FA5}">
                      <a16:colId xmlns:a16="http://schemas.microsoft.com/office/drawing/2014/main" xmlns="" val="2583009184"/>
                    </a:ext>
                  </a:extLst>
                </a:gridCol>
              </a:tblGrid>
              <a:tr h="468732">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challenges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get in a fight</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rowSpan="3">
                  <a:txBody>
                    <a:bodyPr/>
                    <a:lstStyle/>
                    <a:p>
                      <a:pPr marL="71755" marR="71755">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Difficult  life</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 self-esteem</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failing</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extLst>
                  <a:ext uri="{0D108BD9-81ED-4DB2-BD59-A6C34878D82A}">
                    <a16:rowId xmlns:a16="http://schemas.microsoft.com/office/drawing/2014/main" xmlns="" val="3163449575"/>
                  </a:ext>
                </a:extLst>
              </a:tr>
              <a:tr h="627315">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anger</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sadness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v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nobody to help you</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heated argument</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extLst>
                  <a:ext uri="{0D108BD9-81ED-4DB2-BD59-A6C34878D82A}">
                    <a16:rowId xmlns:a16="http://schemas.microsoft.com/office/drawing/2014/main" xmlns="" val="212721621"/>
                  </a:ext>
                </a:extLst>
              </a:tr>
              <a:tr h="449084">
                <a:tc gridSpan="2">
                  <a:txBody>
                    <a:bodyPr/>
                    <a:lstStyle/>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breakup</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gridSpan="2">
                  <a:txBody>
                    <a:bodyPr/>
                    <a:lstStyle/>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teamwork</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o-RO"/>
                    </a:p>
                  </a:txBody>
                  <a:tcPr/>
                </a:tc>
                <a:tc vMerge="1">
                  <a:txBody>
                    <a:bodyPr/>
                    <a:lstStyle/>
                    <a:p>
                      <a:endParaRPr lang="ro-RO"/>
                    </a:p>
                  </a:txBody>
                  <a:tcPr/>
                </a:tc>
                <a:tc gridSpan="2">
                  <a:txBody>
                    <a:bodyPr/>
                    <a:lstStyle/>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friendship</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o-RO"/>
                    </a:p>
                  </a:txBody>
                  <a:tcPr/>
                </a:tc>
                <a:tc gridSpan="2">
                  <a:txBody>
                    <a:bodyPr/>
                    <a:lstStyle/>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hate</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extLst>
                  <a:ext uri="{0D108BD9-81ED-4DB2-BD59-A6C34878D82A}">
                    <a16:rowId xmlns:a16="http://schemas.microsoft.com/office/drawing/2014/main" xmlns="" val="3688514032"/>
                  </a:ext>
                </a:extLst>
              </a:tr>
              <a:tr h="627315">
                <a:tc>
                  <a:txBody>
                    <a:bodyPr/>
                    <a:lstStyle/>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bitterness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gridSpan="3">
                  <a:txBody>
                    <a:bodyPr/>
                    <a:lstStyle/>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Helping each other</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o-RO"/>
                    </a:p>
                  </a:txBody>
                  <a:tcPr/>
                </a:tc>
                <a:tc hMerge="1">
                  <a:txBody>
                    <a:bodyPr/>
                    <a:lstStyle/>
                    <a:p>
                      <a:endParaRPr lang="ro-RO"/>
                    </a:p>
                  </a:txBody>
                  <a:tcPr/>
                </a:tc>
                <a:tc>
                  <a:txBody>
                    <a:bodyPr/>
                    <a:lstStyle/>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trust</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gridSpan="3">
                  <a:txBody>
                    <a:bodyPr/>
                    <a:lstStyle/>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trying to progress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o-RO"/>
                    </a:p>
                  </a:txBody>
                  <a:tcPr/>
                </a:tc>
                <a:tc hMerge="1">
                  <a:txBody>
                    <a:bodyPr/>
                    <a:lstStyle/>
                    <a:p>
                      <a:endParaRPr lang="ro-RO"/>
                    </a:p>
                  </a:txBody>
                  <a:tcPr/>
                </a:tc>
                <a:tc>
                  <a:txBody>
                    <a:bodyPr/>
                    <a:lstStyle/>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enemies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xmlns="" val="1572155554"/>
                  </a:ext>
                </a:extLst>
              </a:tr>
              <a:tr h="468732">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dislike</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gridSpan="2">
                  <a:txBody>
                    <a:bodyPr/>
                    <a:lstStyle/>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happy times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o-RO"/>
                    </a:p>
                  </a:txBody>
                  <a:tcPr/>
                </a:tc>
                <a:tc gridSpan="2">
                  <a:txBody>
                    <a:bodyPr/>
                    <a:lstStyle/>
                    <a:p>
                      <a:pPr>
                        <a:lnSpc>
                          <a:spcPct val="107000"/>
                        </a:lnSpc>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communication</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o-RO"/>
                    </a:p>
                  </a:txBody>
                  <a:tcPr/>
                </a:tc>
                <a:tc>
                  <a:txBody>
                    <a:bodyPr/>
                    <a:lstStyle/>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happiness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gridSpan="2">
                  <a:txBody>
                    <a:bodyPr/>
                    <a:lstStyle/>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agreement</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o-RO"/>
                    </a:p>
                  </a:txBody>
                  <a:tcPr/>
                </a:tc>
                <a:tc>
                  <a:txBody>
                    <a:bodyPr/>
                    <a:lstStyle/>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conflicts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xmlns="" val="3412559782"/>
                  </a:ext>
                </a:extLst>
              </a:tr>
              <a:tr h="785898">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lack of politeness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big happy family</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o-RO"/>
                    </a:p>
                  </a:txBody>
                  <a:tcPr/>
                </a:tc>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gifts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harmony</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disappointment</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extLst>
                  <a:ext uri="{0D108BD9-81ED-4DB2-BD59-A6C34878D82A}">
                    <a16:rowId xmlns:a16="http://schemas.microsoft.com/office/drawing/2014/main" xmlns="" val="1784370861"/>
                  </a:ext>
                </a:extLst>
              </a:tr>
              <a:tr h="627315">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cruelty</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quarrel</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parties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Learning together</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Deceit/ lie</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abandon</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xmlns="" val="4264612611"/>
                  </a:ext>
                </a:extLst>
              </a:tr>
              <a:tr h="627315">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 give up</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tears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smile</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gridSpan="2">
                  <a:txBody>
                    <a:bodyPr/>
                    <a:lstStyle/>
                    <a:p>
                      <a:pPr>
                        <a:lnSpc>
                          <a:spcPct val="107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distrust</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tc gridSpan="2">
                  <a:txBody>
                    <a:bodyPr/>
                    <a:lstStyle/>
                    <a:p>
                      <a:pPr>
                        <a:lnSpc>
                          <a:spcPct val="107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envy</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348" marR="5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ro-RO"/>
                    </a:p>
                  </a:txBody>
                  <a:tcPr/>
                </a:tc>
                <a:extLst>
                  <a:ext uri="{0D108BD9-81ED-4DB2-BD59-A6C34878D82A}">
                    <a16:rowId xmlns:a16="http://schemas.microsoft.com/office/drawing/2014/main" xmlns="" val="537729254"/>
                  </a:ext>
                </a:extLst>
              </a:tr>
            </a:tbl>
          </a:graphicData>
        </a:graphic>
      </p:graphicFrame>
    </p:spTree>
    <p:extLst>
      <p:ext uri="{BB962C8B-B14F-4D97-AF65-F5344CB8AC3E}">
        <p14:creationId xmlns:p14="http://schemas.microsoft.com/office/powerpoint/2010/main" val="2705131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54401" y="1210366"/>
            <a:ext cx="184731" cy="461665"/>
          </a:xfrm>
          <a:prstGeom prst="rect">
            <a:avLst/>
          </a:prstGeom>
          <a:noFill/>
        </p:spPr>
        <p:txBody>
          <a:bodyPr wrap="none" rtlCol="0">
            <a:spAutoFit/>
          </a:bodyPr>
          <a:lstStyle/>
          <a:p>
            <a:endParaRPr lang="it-IT"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3913" y="255749"/>
            <a:ext cx="4819649" cy="190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238496" y="2473738"/>
            <a:ext cx="11343905" cy="3088025"/>
          </a:xfrm>
          <a:prstGeom prst="rect">
            <a:avLst/>
          </a:prstGeom>
          <a:noFill/>
        </p:spPr>
        <p:txBody>
          <a:bodyPr wrap="square" rtlCol="0">
            <a:spAutoFit/>
          </a:bodyPr>
          <a:lstStyle/>
          <a:p>
            <a:pPr marL="457189" indent="-457189">
              <a:buClr>
                <a:schemeClr val="dk1"/>
              </a:buClr>
              <a:buSzPts val="1400"/>
            </a:pPr>
            <a:r>
              <a:rPr lang="en-US" sz="1400" dirty="0">
                <a:latin typeface="Times New Roman" pitchFamily="18" charset="0"/>
                <a:ea typeface="Times New Roman"/>
                <a:cs typeface="Times New Roman" pitchFamily="18" charset="0"/>
                <a:sym typeface="Times New Roman"/>
              </a:rPr>
              <a:t>Written and recorded by </a:t>
            </a:r>
            <a:r>
              <a:rPr lang="en-US" sz="1400" u="sng" dirty="0">
                <a:latin typeface="Times New Roman" pitchFamily="18" charset="0"/>
                <a:ea typeface="Times New Roman"/>
                <a:cs typeface="Times New Roman" pitchFamily="18" charset="0"/>
                <a:sym typeface="Times New Roman"/>
              </a:rPr>
              <a:t>Carole King in 1971</a:t>
            </a:r>
            <a:r>
              <a:rPr lang="en-US" sz="1400" dirty="0">
                <a:latin typeface="Times New Roman" pitchFamily="18" charset="0"/>
                <a:ea typeface="Times New Roman"/>
                <a:cs typeface="Times New Roman" pitchFamily="18" charset="0"/>
                <a:sym typeface="Times New Roman"/>
              </a:rPr>
              <a:t>, this song became the biggest, and most well-known hit for then 23</a:t>
            </a:r>
          </a:p>
          <a:p>
            <a:pPr marL="457189" indent="-457189">
              <a:buClr>
                <a:schemeClr val="dk1"/>
              </a:buClr>
              <a:buSzPts val="1400"/>
            </a:pPr>
            <a:r>
              <a:rPr lang="en-US" sz="1400" dirty="0">
                <a:latin typeface="Times New Roman" pitchFamily="18" charset="0"/>
                <a:ea typeface="Times New Roman"/>
                <a:cs typeface="Times New Roman" pitchFamily="18" charset="0"/>
                <a:sym typeface="Times New Roman"/>
              </a:rPr>
              <a:t>year-old James Taylor, and his only #1 in America. It was the first single off of his third album</a:t>
            </a:r>
            <a:endParaRPr lang="en-US" sz="1400" dirty="0">
              <a:latin typeface="Times New Roman" pitchFamily="18" charset="0"/>
              <a:cs typeface="Times New Roman" pitchFamily="18" charset="0"/>
            </a:endParaRPr>
          </a:p>
          <a:p>
            <a:pPr marL="457189" indent="-457189">
              <a:spcBef>
                <a:spcPts val="373"/>
              </a:spcBef>
              <a:buClr>
                <a:schemeClr val="dk1"/>
              </a:buClr>
              <a:buSzPts val="1400"/>
            </a:pPr>
            <a:endParaRPr lang="en-US" sz="1400" dirty="0">
              <a:latin typeface="Times New Roman" pitchFamily="18" charset="0"/>
              <a:ea typeface="Times New Roman"/>
              <a:cs typeface="Times New Roman" pitchFamily="18" charset="0"/>
              <a:sym typeface="Times New Roman"/>
            </a:endParaRPr>
          </a:p>
          <a:p>
            <a:pPr marL="457189" indent="-457189">
              <a:spcBef>
                <a:spcPts val="373"/>
              </a:spcBef>
              <a:buClr>
                <a:schemeClr val="dk1"/>
              </a:buClr>
              <a:buSzPts val="1400"/>
            </a:pPr>
            <a:r>
              <a:rPr lang="en-US" sz="1400" dirty="0">
                <a:latin typeface="Times New Roman" pitchFamily="18" charset="0"/>
                <a:ea typeface="Times New Roman"/>
                <a:cs typeface="Times New Roman" pitchFamily="18" charset="0"/>
                <a:sym typeface="Times New Roman"/>
              </a:rPr>
              <a:t>Taylor was the first to record it, putting down the track at Crystal Sound studios on Vine Street in Los Angeles with</a:t>
            </a:r>
          </a:p>
          <a:p>
            <a:pPr marL="457189" indent="-457189">
              <a:spcBef>
                <a:spcPts val="373"/>
              </a:spcBef>
              <a:buClr>
                <a:schemeClr val="dk1"/>
              </a:buClr>
              <a:buSzPts val="1400"/>
            </a:pPr>
            <a:r>
              <a:rPr lang="en-US" sz="1400" dirty="0">
                <a:latin typeface="Times New Roman" pitchFamily="18" charset="0"/>
                <a:ea typeface="Times New Roman"/>
                <a:cs typeface="Times New Roman" pitchFamily="18" charset="0"/>
                <a:sym typeface="Times New Roman"/>
              </a:rPr>
              <a:t>his band, which included King </a:t>
            </a:r>
            <a:r>
              <a:rPr lang="en-US" sz="1400" dirty="0">
                <a:latin typeface="Times New Roman"/>
                <a:ea typeface="Times New Roman"/>
                <a:cs typeface="Times New Roman"/>
                <a:sym typeface="Times New Roman"/>
              </a:rPr>
              <a:t>on piano. </a:t>
            </a:r>
          </a:p>
          <a:p>
            <a:pPr marL="457189" indent="-457189">
              <a:spcBef>
                <a:spcPts val="373"/>
              </a:spcBef>
              <a:buClr>
                <a:schemeClr val="dk1"/>
              </a:buClr>
              <a:buSzPts val="1400"/>
            </a:pPr>
            <a:r>
              <a:rPr lang="en-US" sz="1400" dirty="0">
                <a:latin typeface="Times New Roman"/>
                <a:ea typeface="Times New Roman"/>
                <a:cs typeface="Times New Roman"/>
                <a:sym typeface="Times New Roman"/>
              </a:rPr>
              <a:t>Days later, King recorded her version at A&amp;M studios on La Brea Avenue.</a:t>
            </a:r>
            <a:br>
              <a:rPr lang="en-US" sz="1400" dirty="0">
                <a:latin typeface="Times New Roman"/>
                <a:ea typeface="Times New Roman"/>
                <a:cs typeface="Times New Roman"/>
                <a:sym typeface="Times New Roman"/>
              </a:rPr>
            </a:br>
            <a:r>
              <a:rPr lang="en-US" sz="1400" dirty="0"/>
              <a:t/>
            </a:r>
            <a:br>
              <a:rPr lang="en-US" sz="1400" dirty="0"/>
            </a:br>
            <a:endParaRPr lang="en-US" sz="1400" dirty="0"/>
          </a:p>
          <a:p>
            <a:pPr marL="457189" indent="-338658">
              <a:spcBef>
                <a:spcPts val="373"/>
              </a:spcBef>
              <a:buClr>
                <a:schemeClr val="dk1"/>
              </a:buClr>
              <a:buSzPts val="1400"/>
            </a:pPr>
            <a:endParaRPr lang="en-US" sz="1400" i="1" dirty="0"/>
          </a:p>
          <a:p>
            <a:pPr marL="457189" indent="-338658">
              <a:spcBef>
                <a:spcPts val="373"/>
              </a:spcBef>
              <a:buClr>
                <a:schemeClr val="dk1"/>
              </a:buClr>
              <a:buSzPts val="1400"/>
            </a:pPr>
            <a:endParaRPr lang="en-US" sz="1400" i="1" dirty="0"/>
          </a:p>
          <a:p>
            <a:pPr marL="457189" indent="-457189">
              <a:spcBef>
                <a:spcPts val="373"/>
              </a:spcBef>
              <a:buClr>
                <a:schemeClr val="dk1"/>
              </a:buClr>
              <a:buSzPts val="1400"/>
            </a:pPr>
            <a:r>
              <a:rPr lang="en-US" sz="1400" i="1" dirty="0"/>
              <a:t>‘When you're down and troubled</a:t>
            </a:r>
          </a:p>
          <a:p>
            <a:pPr marL="457189" indent="-457189">
              <a:spcBef>
                <a:spcPts val="373"/>
              </a:spcBef>
              <a:buClr>
                <a:schemeClr val="dk1"/>
              </a:buClr>
              <a:buSzPts val="1400"/>
            </a:pPr>
            <a:r>
              <a:rPr lang="en-US" sz="1400" i="1" dirty="0"/>
              <a:t>And you need a helping </a:t>
            </a:r>
            <a:r>
              <a:rPr lang="en-US" sz="1400" i="1" dirty="0">
                <a:latin typeface="Times New Roman" pitchFamily="18" charset="0"/>
                <a:cs typeface="Times New Roman" pitchFamily="18" charset="0"/>
              </a:rPr>
              <a:t>hand</a:t>
            </a:r>
            <a:r>
              <a:rPr lang="en-US" sz="1400" i="1" dirty="0"/>
              <a:t>…’</a:t>
            </a:r>
            <a:endParaRPr lang="it-IT" sz="1400" dirty="0"/>
          </a:p>
        </p:txBody>
      </p:sp>
    </p:spTree>
    <p:extLst>
      <p:ext uri="{BB962C8B-B14F-4D97-AF65-F5344CB8AC3E}">
        <p14:creationId xmlns:p14="http://schemas.microsoft.com/office/powerpoint/2010/main" val="542082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791791" y="3592095"/>
            <a:ext cx="6096000" cy="2339102"/>
          </a:xfrm>
          <a:prstGeom prst="rect">
            <a:avLst/>
          </a:prstGeom>
        </p:spPr>
        <p:txBody>
          <a:bodyPr>
            <a:spAutoFit/>
          </a:bodyPr>
          <a:lstStyle/>
          <a:p>
            <a:pPr marL="457189" indent="-457189" algn="ctr">
              <a:buAutoNum type="arabicParenR"/>
            </a:pPr>
            <a:r>
              <a:rPr lang="en-US" sz="2000" b="1" dirty="0">
                <a:latin typeface="Times New Roman" pitchFamily="18" charset="0"/>
                <a:cs typeface="Times New Roman" pitchFamily="18" charset="0"/>
              </a:rPr>
              <a:t>Warm up</a:t>
            </a:r>
          </a:p>
          <a:p>
            <a:pPr algn="ctr"/>
            <a:endParaRPr lang="en-US" sz="1400" b="1" dirty="0"/>
          </a:p>
          <a:p>
            <a:r>
              <a:rPr lang="en-US" sz="1400" dirty="0"/>
              <a:t>- </a:t>
            </a:r>
            <a:r>
              <a:rPr lang="en-US" sz="1400" dirty="0">
                <a:latin typeface="Times New Roman" pitchFamily="18" charset="0"/>
                <a:cs typeface="Times New Roman" pitchFamily="18" charset="0"/>
              </a:rPr>
              <a:t>How important is friendship in your life?</a:t>
            </a:r>
          </a:p>
          <a:p>
            <a:endParaRPr lang="en-US" sz="1400" dirty="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p>
            <a:r>
              <a:rPr lang="en-US" sz="1400" dirty="0">
                <a:latin typeface="Times New Roman" pitchFamily="18" charset="0"/>
                <a:cs typeface="Times New Roman" pitchFamily="18" charset="0"/>
              </a:rPr>
              <a:t>- Can social media help implement friendship?</a:t>
            </a:r>
          </a:p>
          <a:p>
            <a:endParaRPr lang="en-US" sz="1400" dirty="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p>
            <a:r>
              <a:rPr lang="en-US" sz="1400" dirty="0">
                <a:latin typeface="Times New Roman" pitchFamily="18" charset="0"/>
                <a:cs typeface="Times New Roman" pitchFamily="18" charset="0"/>
              </a:rPr>
              <a:t>- When you are down and troubled  who do you lean on?</a:t>
            </a:r>
            <a:br>
              <a:rPr lang="en-US" sz="1400" dirty="0">
                <a:latin typeface="Times New Roman" pitchFamily="18" charset="0"/>
                <a:cs typeface="Times New Roman" pitchFamily="18" charset="0"/>
              </a:rPr>
            </a:br>
            <a:endParaRPr lang="en-US" sz="1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99595"/>
            <a:ext cx="8890000"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9096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34818" y="915493"/>
            <a:ext cx="7209183" cy="3873881"/>
          </a:xfrm>
          <a:prstGeom prst="rect">
            <a:avLst/>
          </a:prstGeom>
        </p:spPr>
        <p:txBody>
          <a:bodyPr wrap="square">
            <a:spAutoFit/>
          </a:bodyPr>
          <a:lstStyle/>
          <a:p>
            <a:pPr marL="457189" indent="-457189">
              <a:lnSpc>
                <a:spcPct val="80000"/>
              </a:lnSpc>
              <a:buClr>
                <a:schemeClr val="dk1"/>
              </a:buClr>
              <a:buSzPts val="1520"/>
            </a:pPr>
            <a:r>
              <a:rPr lang="en-US" sz="2000" b="1" dirty="0">
                <a:latin typeface="Times New Roman" pitchFamily="18" charset="0"/>
                <a:cs typeface="Times New Roman" pitchFamily="18" charset="0"/>
              </a:rPr>
              <a:t>2. Listen to the first part of the song and fill the blanks with the words you hear.</a:t>
            </a:r>
            <a:endParaRPr lang="en-US" sz="2000" dirty="0">
              <a:latin typeface="Times New Roman" pitchFamily="18" charset="0"/>
              <a:cs typeface="Times New Roman" pitchFamily="18" charset="0"/>
            </a:endParaRPr>
          </a:p>
          <a:p>
            <a:pPr marL="457189" indent="-457189">
              <a:lnSpc>
                <a:spcPct val="80000"/>
              </a:lnSpc>
              <a:spcBef>
                <a:spcPts val="405"/>
              </a:spcBef>
              <a:buClr>
                <a:schemeClr val="dk1"/>
              </a:buClr>
              <a:buSzPts val="1520"/>
            </a:pPr>
            <a:endParaRPr lang="en-US" sz="1400" dirty="0">
              <a:latin typeface="Times New Roman" pitchFamily="18" charset="0"/>
              <a:cs typeface="Times New Roman" pitchFamily="18" charset="0"/>
            </a:endParaRPr>
          </a:p>
          <a:p>
            <a:pPr marL="457189" indent="-457189">
              <a:lnSpc>
                <a:spcPct val="80000"/>
              </a:lnSpc>
              <a:spcBef>
                <a:spcPts val="405"/>
              </a:spcBef>
              <a:buClr>
                <a:schemeClr val="dk1"/>
              </a:buClr>
              <a:buSzPts val="1520"/>
            </a:pPr>
            <a:r>
              <a:rPr lang="en-US" sz="1400" b="1" dirty="0">
                <a:latin typeface="Times New Roman" pitchFamily="18" charset="0"/>
                <a:cs typeface="Times New Roman" pitchFamily="18" charset="0"/>
              </a:rPr>
              <a:t>      brighten up, call, darkest, down, fall, helping, right, troubled, wherever</a:t>
            </a:r>
          </a:p>
          <a:p>
            <a:pPr marL="457189" indent="-457189">
              <a:lnSpc>
                <a:spcPct val="80000"/>
              </a:lnSpc>
              <a:spcBef>
                <a:spcPts val="405"/>
              </a:spcBef>
              <a:buClr>
                <a:schemeClr val="dk1"/>
              </a:buClr>
              <a:buSzPts val="1520"/>
            </a:pPr>
            <a:endParaRPr lang="en-US" sz="1400" dirty="0">
              <a:latin typeface="Times New Roman" pitchFamily="18" charset="0"/>
              <a:cs typeface="Times New Roman" pitchFamily="18" charset="0"/>
            </a:endParaRPr>
          </a:p>
          <a:p>
            <a:pPr marL="457189" indent="-457189">
              <a:lnSpc>
                <a:spcPct val="80000"/>
              </a:lnSpc>
              <a:spcBef>
                <a:spcPts val="405"/>
              </a:spcBef>
              <a:buClr>
                <a:schemeClr val="dk1"/>
              </a:buClr>
              <a:buSzPts val="1520"/>
            </a:pPr>
            <a:endParaRPr lang="en-US" sz="1400" dirty="0">
              <a:latin typeface="Times New Roman" pitchFamily="18" charset="0"/>
              <a:cs typeface="Times New Roman" pitchFamily="18" charset="0"/>
            </a:endParaRPr>
          </a:p>
          <a:p>
            <a:pPr marL="457189" indent="-457189">
              <a:lnSpc>
                <a:spcPct val="80000"/>
              </a:lnSpc>
              <a:spcBef>
                <a:spcPts val="405"/>
              </a:spcBef>
              <a:buClr>
                <a:schemeClr val="dk1"/>
              </a:buClr>
              <a:buSzPts val="1520"/>
            </a:pPr>
            <a:r>
              <a:rPr lang="en-US" sz="1400" dirty="0">
                <a:latin typeface="Times New Roman" pitchFamily="18" charset="0"/>
                <a:cs typeface="Times New Roman" pitchFamily="18" charset="0"/>
              </a:rPr>
              <a:t>        When you're __________ and _________ and you need a _________ hand and nothing, oh nothing is going ________,</a:t>
            </a:r>
            <a:br>
              <a:rPr lang="en-US" sz="1400" dirty="0">
                <a:latin typeface="Times New Roman" pitchFamily="18" charset="0"/>
                <a:cs typeface="Times New Roman" pitchFamily="18" charset="0"/>
              </a:rPr>
            </a:br>
            <a:endParaRPr lang="en-US" sz="1400" dirty="0">
              <a:latin typeface="Times New Roman" pitchFamily="18" charset="0"/>
              <a:cs typeface="Times New Roman" pitchFamily="18" charset="0"/>
            </a:endParaRPr>
          </a:p>
          <a:p>
            <a:pPr marL="457189" indent="-457189">
              <a:lnSpc>
                <a:spcPct val="80000"/>
              </a:lnSpc>
              <a:spcBef>
                <a:spcPts val="405"/>
              </a:spcBef>
              <a:buClr>
                <a:schemeClr val="dk1"/>
              </a:buClr>
              <a:buSzPts val="1520"/>
            </a:pPr>
            <a:r>
              <a:rPr lang="en-US" sz="1400" dirty="0">
                <a:latin typeface="Times New Roman" pitchFamily="18" charset="0"/>
                <a:cs typeface="Times New Roman" pitchFamily="18" charset="0"/>
              </a:rPr>
              <a:t>close your eyes and think of me</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soon I will be there</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to _</a:t>
            </a:r>
            <a:r>
              <a:rPr lang="en-US" sz="1400" dirty="0" err="1">
                <a:latin typeface="Times New Roman" pitchFamily="18" charset="0"/>
                <a:cs typeface="Times New Roman" pitchFamily="18" charset="0"/>
              </a:rPr>
              <a:t>and________even</a:t>
            </a:r>
            <a:r>
              <a:rPr lang="en-US" sz="1400" dirty="0">
                <a:latin typeface="Times New Roman" pitchFamily="18" charset="0"/>
                <a:cs typeface="Times New Roman" pitchFamily="18" charset="0"/>
              </a:rPr>
              <a:t> your ________night.</a:t>
            </a:r>
          </a:p>
          <a:p>
            <a:pPr marL="457189" indent="-457189">
              <a:lnSpc>
                <a:spcPct val="80000"/>
              </a:lnSpc>
              <a:spcBef>
                <a:spcPts val="405"/>
              </a:spcBef>
              <a:buClr>
                <a:schemeClr val="dk1"/>
              </a:buClr>
              <a:buSzPts val="1520"/>
            </a:pPr>
            <a:r>
              <a:rPr lang="en-US" sz="1400" dirty="0">
                <a:latin typeface="Times New Roman" pitchFamily="18" charset="0"/>
                <a:cs typeface="Times New Roman" pitchFamily="18" charset="0"/>
              </a:rPr>
              <a:t>        You just call out my name</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and you know ___________I am</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I´ll come running, oh yeah baby, to see you again.</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Winter, spring, summer or _________-,</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all you got to do is __________</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and I'll be there yeah </a:t>
            </a:r>
            <a:r>
              <a:rPr lang="en-US" sz="1400" dirty="0" err="1">
                <a:latin typeface="Times New Roman" pitchFamily="18" charset="0"/>
                <a:cs typeface="Times New Roman" pitchFamily="18" charset="0"/>
              </a:rPr>
              <a:t>yeah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yeah</a:t>
            </a:r>
            <a:r>
              <a:rPr lang="en-US" sz="1400" dirty="0">
                <a:latin typeface="Times New Roman" pitchFamily="18" charset="0"/>
                <a:cs typeface="Times New Roman" pitchFamily="18" charset="0"/>
              </a:rPr>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you've got a friend.</a:t>
            </a:r>
          </a:p>
        </p:txBody>
      </p:sp>
      <p:graphicFrame>
        <p:nvGraphicFramePr>
          <p:cNvPr id="3" name="Tabella 2"/>
          <p:cNvGraphicFramePr>
            <a:graphicFrameLocks noGrp="1"/>
          </p:cNvGraphicFramePr>
          <p:nvPr>
            <p:extLst>
              <p:ext uri="{D42A27DB-BD31-4B8C-83A1-F6EECF244321}">
                <p14:modId xmlns:p14="http://schemas.microsoft.com/office/powerpoint/2010/main" val="2472797971"/>
              </p:ext>
            </p:extLst>
          </p:nvPr>
        </p:nvGraphicFramePr>
        <p:xfrm>
          <a:off x="2012951" y="1573836"/>
          <a:ext cx="6820452" cy="750955"/>
        </p:xfrm>
        <a:graphic>
          <a:graphicData uri="http://schemas.openxmlformats.org/drawingml/2006/table">
            <a:tbl>
              <a:tblPr firstRow="1" bandRow="1"/>
              <a:tblGrid>
                <a:gridCol w="6820452">
                  <a:extLst>
                    <a:ext uri="{9D8B030D-6E8A-4147-A177-3AD203B41FA5}">
                      <a16:colId xmlns:a16="http://schemas.microsoft.com/office/drawing/2014/main" xmlns="" val="20000"/>
                    </a:ext>
                  </a:extLst>
                </a:gridCol>
              </a:tblGrid>
              <a:tr h="750955">
                <a:tc>
                  <a:txBody>
                    <a:bodyPr/>
                    <a:lstStyle/>
                    <a:p>
                      <a:endParaRPr lang="it-IT" sz="2000" dirty="0">
                        <a:latin typeface="Times New Roman" panose="02020603050405020304" pitchFamily="18" charset="0"/>
                        <a:cs typeface="Times New Roman" panose="02020603050405020304" pitchFamily="18" charset="0"/>
                      </a:endParaRPr>
                    </a:p>
                  </a:txBody>
                  <a:tcPr marL="121920" marR="121920" marT="60960" marB="60960"/>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747093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70539" y="2321999"/>
            <a:ext cx="6096000" cy="387798"/>
          </a:xfrm>
          <a:prstGeom prst="rect">
            <a:avLst/>
          </a:prstGeom>
        </p:spPr>
        <p:txBody>
          <a:bodyPr>
            <a:spAutoFit/>
          </a:bodyPr>
          <a:lstStyle/>
          <a:p>
            <a:pPr marL="457189" indent="-457189">
              <a:lnSpc>
                <a:spcPct val="80000"/>
              </a:lnSpc>
              <a:buClr>
                <a:schemeClr val="dk1"/>
              </a:buClr>
              <a:buSzPts val="2035"/>
            </a:pPr>
            <a:endParaRPr lang="en-US" sz="2400" dirty="0">
              <a:latin typeface="Times New Roman" pitchFamily="18" charset="0"/>
              <a:cs typeface="Times New Roman" pitchFamily="18" charset="0"/>
            </a:endParaRPr>
          </a:p>
        </p:txBody>
      </p:sp>
      <p:sp>
        <p:nvSpPr>
          <p:cNvPr id="3" name="Rettangolo 2"/>
          <p:cNvSpPr/>
          <p:nvPr/>
        </p:nvSpPr>
        <p:spPr>
          <a:xfrm>
            <a:off x="1113182" y="1906764"/>
            <a:ext cx="9894956" cy="2407006"/>
          </a:xfrm>
          <a:prstGeom prst="rect">
            <a:avLst/>
          </a:prstGeom>
        </p:spPr>
        <p:txBody>
          <a:bodyPr wrap="square">
            <a:spAutoFit/>
          </a:bodyPr>
          <a:lstStyle/>
          <a:p>
            <a:pPr marL="457189" indent="-457189">
              <a:lnSpc>
                <a:spcPct val="80000"/>
              </a:lnSpc>
              <a:buClr>
                <a:schemeClr val="dk1"/>
              </a:buClr>
              <a:buSzPts val="2035"/>
            </a:pPr>
            <a:r>
              <a:rPr lang="en-US" sz="2000" b="1" dirty="0">
                <a:latin typeface="Times New Roman" pitchFamily="18" charset="0"/>
                <a:cs typeface="Times New Roman" pitchFamily="18" charset="0"/>
              </a:rPr>
              <a:t>3)Say if the statements are true or false</a:t>
            </a:r>
          </a:p>
          <a:p>
            <a:pPr marL="457189" indent="-457189">
              <a:lnSpc>
                <a:spcPct val="80000"/>
              </a:lnSpc>
              <a:buClr>
                <a:schemeClr val="dk1"/>
              </a:buClr>
              <a:buSzPts val="2035"/>
            </a:pPr>
            <a:endParaRPr lang="en-US" sz="1400" dirty="0">
              <a:latin typeface="Times New Roman" pitchFamily="18" charset="0"/>
              <a:cs typeface="Times New Roman" pitchFamily="18" charset="0"/>
            </a:endParaRPr>
          </a:p>
          <a:p>
            <a:pPr>
              <a:lnSpc>
                <a:spcPct val="80000"/>
              </a:lnSpc>
              <a:spcBef>
                <a:spcPts val="543"/>
              </a:spcBef>
              <a:buClr>
                <a:schemeClr val="dk1"/>
              </a:buClr>
              <a:buSzPts val="2035"/>
            </a:pPr>
            <a:r>
              <a:rPr lang="en-US" sz="1400" dirty="0">
                <a:latin typeface="Times New Roman" pitchFamily="18" charset="0"/>
                <a:cs typeface="Times New Roman" pitchFamily="18" charset="0"/>
              </a:rPr>
              <a:t>1.When the sky grows dark he will not be knocking on the door              </a:t>
            </a:r>
            <a:r>
              <a:rPr lang="it-IT" sz="1400" dirty="0" err="1">
                <a:solidFill>
                  <a:schemeClr val="dk1"/>
                </a:solidFill>
                <a:latin typeface="Times New Roman" pitchFamily="18" charset="0"/>
                <a:ea typeface="Times New Roman"/>
                <a:cs typeface="Times New Roman" pitchFamily="18" charset="0"/>
                <a:sym typeface="Times New Roman"/>
              </a:rPr>
              <a:t>true</a:t>
            </a:r>
            <a:r>
              <a:rPr lang="it-IT" sz="1400" dirty="0">
                <a:solidFill>
                  <a:schemeClr val="dk1"/>
                </a:solidFill>
                <a:latin typeface="Times New Roman" pitchFamily="18" charset="0"/>
                <a:ea typeface="Times New Roman"/>
                <a:cs typeface="Times New Roman" pitchFamily="18" charset="0"/>
                <a:sym typeface="Times New Roman"/>
              </a:rPr>
              <a:t> | false</a:t>
            </a:r>
          </a:p>
          <a:p>
            <a:pPr marL="457189" indent="-457189">
              <a:lnSpc>
                <a:spcPct val="80000"/>
              </a:lnSpc>
              <a:spcBef>
                <a:spcPts val="543"/>
              </a:spcBef>
              <a:buClr>
                <a:schemeClr val="dk1"/>
              </a:buClr>
              <a:buSzPts val="2035"/>
              <a:buFont typeface="+mj-lt"/>
              <a:buAutoNum type="arabicPeriod"/>
            </a:pPr>
            <a:endParaRPr lang="it-IT" sz="1400" dirty="0">
              <a:solidFill>
                <a:schemeClr val="dk1"/>
              </a:solidFill>
              <a:latin typeface="Times New Roman" pitchFamily="18" charset="0"/>
              <a:ea typeface="Times New Roman"/>
              <a:cs typeface="Times New Roman" pitchFamily="18" charset="0"/>
              <a:sym typeface="Times New Roman"/>
            </a:endParaRPr>
          </a:p>
          <a:p>
            <a:pPr>
              <a:lnSpc>
                <a:spcPct val="80000"/>
              </a:lnSpc>
              <a:spcBef>
                <a:spcPts val="543"/>
              </a:spcBef>
              <a:buClr>
                <a:schemeClr val="dk1"/>
              </a:buClr>
              <a:buSzPts val="2035"/>
            </a:pPr>
            <a:endParaRPr lang="it-IT" sz="1400" dirty="0">
              <a:solidFill>
                <a:schemeClr val="dk1"/>
              </a:solidFill>
              <a:latin typeface="Times New Roman" pitchFamily="18" charset="0"/>
              <a:ea typeface="Times New Roman"/>
              <a:cs typeface="Times New Roman" pitchFamily="18" charset="0"/>
              <a:sym typeface="Times New Roman"/>
            </a:endParaRPr>
          </a:p>
          <a:p>
            <a:pPr>
              <a:lnSpc>
                <a:spcPct val="80000"/>
              </a:lnSpc>
              <a:spcBef>
                <a:spcPts val="543"/>
              </a:spcBef>
              <a:buClr>
                <a:schemeClr val="dk1"/>
              </a:buClr>
              <a:buSzPts val="2035"/>
            </a:pPr>
            <a:r>
              <a:rPr lang="en-US" sz="1400" dirty="0">
                <a:latin typeface="Times New Roman" pitchFamily="18" charset="0"/>
                <a:cs typeface="Times New Roman" pitchFamily="18" charset="0"/>
              </a:rPr>
              <a:t>2. People never hurt you and desert you                                                    </a:t>
            </a:r>
            <a:r>
              <a:rPr lang="it-IT" sz="1400" dirty="0" err="1">
                <a:solidFill>
                  <a:schemeClr val="dk1"/>
                </a:solidFill>
                <a:latin typeface="Times New Roman" pitchFamily="18" charset="0"/>
                <a:ea typeface="Times New Roman"/>
                <a:cs typeface="Times New Roman" pitchFamily="18" charset="0"/>
                <a:sym typeface="Times New Roman"/>
              </a:rPr>
              <a:t>true</a:t>
            </a:r>
            <a:r>
              <a:rPr lang="it-IT" sz="1400" dirty="0">
                <a:solidFill>
                  <a:schemeClr val="dk1"/>
                </a:solidFill>
                <a:latin typeface="Times New Roman" pitchFamily="18" charset="0"/>
                <a:ea typeface="Times New Roman"/>
                <a:cs typeface="Times New Roman" pitchFamily="18" charset="0"/>
                <a:sym typeface="Times New Roman"/>
              </a:rPr>
              <a:t> | false</a:t>
            </a:r>
            <a:r>
              <a:rPr lang="en-US" sz="1400" dirty="0">
                <a:latin typeface="Times New Roman" pitchFamily="18" charset="0"/>
                <a:cs typeface="Times New Roman" pitchFamily="18" charset="0"/>
              </a:rPr>
              <a:t> </a:t>
            </a:r>
          </a:p>
          <a:p>
            <a:pPr>
              <a:lnSpc>
                <a:spcPct val="80000"/>
              </a:lnSpc>
              <a:spcBef>
                <a:spcPts val="543"/>
              </a:spcBef>
              <a:buClr>
                <a:schemeClr val="dk1"/>
              </a:buClr>
              <a:buSzPts val="2035"/>
            </a:pPr>
            <a:r>
              <a:rPr lang="en-US" sz="1400" dirty="0">
                <a:latin typeface="Times New Roman" pitchFamily="18" charset="0"/>
                <a:cs typeface="Times New Roman" pitchFamily="18" charset="0"/>
              </a:rPr>
              <a:t> </a:t>
            </a:r>
          </a:p>
          <a:p>
            <a:pPr>
              <a:lnSpc>
                <a:spcPct val="80000"/>
              </a:lnSpc>
              <a:spcBef>
                <a:spcPts val="543"/>
              </a:spcBef>
              <a:buClr>
                <a:schemeClr val="dk1"/>
              </a:buClr>
              <a:buSzPts val="2035"/>
            </a:pPr>
            <a:endParaRPr lang="en-US" sz="1400" dirty="0">
              <a:latin typeface="Times New Roman" pitchFamily="18" charset="0"/>
              <a:cs typeface="Times New Roman" pitchFamily="18" charset="0"/>
            </a:endParaRPr>
          </a:p>
          <a:p>
            <a:pPr>
              <a:lnSpc>
                <a:spcPct val="80000"/>
              </a:lnSpc>
              <a:spcBef>
                <a:spcPts val="543"/>
              </a:spcBef>
              <a:buClr>
                <a:schemeClr val="dk1"/>
              </a:buClr>
              <a:buSzPts val="2035"/>
            </a:pPr>
            <a:r>
              <a:rPr lang="en-US" sz="1400" dirty="0">
                <a:latin typeface="Times New Roman" pitchFamily="18" charset="0"/>
                <a:cs typeface="Times New Roman" pitchFamily="18" charset="0"/>
              </a:rPr>
              <a:t>3. Friendship can brighten up your darkest nights     </a:t>
            </a:r>
            <a:r>
              <a:rPr lang="en-US" sz="1400" dirty="0"/>
              <a:t>                                    </a:t>
            </a:r>
            <a:r>
              <a:rPr lang="it-IT" sz="1400" dirty="0" err="1">
                <a:solidFill>
                  <a:schemeClr val="dk1"/>
                </a:solidFill>
                <a:latin typeface="Times New Roman" pitchFamily="18" charset="0"/>
                <a:ea typeface="Times New Roman"/>
                <a:cs typeface="Times New Roman" pitchFamily="18" charset="0"/>
                <a:sym typeface="Times New Roman"/>
              </a:rPr>
              <a:t>true</a:t>
            </a:r>
            <a:r>
              <a:rPr lang="it-IT" sz="1400" dirty="0">
                <a:solidFill>
                  <a:schemeClr val="dk1"/>
                </a:solidFill>
                <a:latin typeface="Times New Roman" pitchFamily="18" charset="0"/>
                <a:ea typeface="Times New Roman"/>
                <a:cs typeface="Times New Roman" pitchFamily="18" charset="0"/>
                <a:sym typeface="Times New Roman"/>
              </a:rPr>
              <a:t> | false</a:t>
            </a:r>
            <a:r>
              <a:rPr lang="en-US" sz="1400" dirty="0">
                <a:latin typeface="Times New Roman" pitchFamily="18" charset="0"/>
                <a:cs typeface="Times New Roman" pitchFamily="18" charset="0"/>
              </a:rPr>
              <a:t> </a:t>
            </a:r>
          </a:p>
          <a:p>
            <a:pPr>
              <a:lnSpc>
                <a:spcPct val="80000"/>
              </a:lnSpc>
              <a:spcBef>
                <a:spcPts val="543"/>
              </a:spcBef>
              <a:buClr>
                <a:schemeClr val="dk1"/>
              </a:buClr>
              <a:buSzPts val="2035"/>
            </a:pPr>
            <a:r>
              <a:rPr lang="en-US" sz="1400" dirty="0"/>
              <a:t>   </a:t>
            </a:r>
          </a:p>
        </p:txBody>
      </p:sp>
    </p:spTree>
    <p:extLst>
      <p:ext uri="{BB962C8B-B14F-4D97-AF65-F5344CB8AC3E}">
        <p14:creationId xmlns:p14="http://schemas.microsoft.com/office/powerpoint/2010/main" val="2619548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44800" y="178791"/>
            <a:ext cx="6096000" cy="886781"/>
          </a:xfrm>
          <a:prstGeom prst="rect">
            <a:avLst/>
          </a:prstGeom>
        </p:spPr>
        <p:txBody>
          <a:bodyPr>
            <a:spAutoFit/>
          </a:bodyPr>
          <a:lstStyle/>
          <a:p>
            <a:pPr marL="457189" indent="-457189" algn="ctr">
              <a:lnSpc>
                <a:spcPct val="80000"/>
              </a:lnSpc>
              <a:buClr>
                <a:schemeClr val="dk1"/>
              </a:buClr>
              <a:buSzPts val="1520"/>
            </a:pPr>
            <a:r>
              <a:rPr lang="en-US" sz="2000" b="1" dirty="0"/>
              <a:t> </a:t>
            </a:r>
            <a:r>
              <a:rPr lang="en-US" sz="2000" b="1" dirty="0">
                <a:latin typeface="Times New Roman" pitchFamily="18" charset="0"/>
                <a:cs typeface="Times New Roman" pitchFamily="18" charset="0"/>
              </a:rPr>
              <a:t>4</a:t>
            </a:r>
            <a:r>
              <a:rPr lang="en-US" b="1" dirty="0">
                <a:latin typeface="Times New Roman" pitchFamily="18" charset="0"/>
                <a:cs typeface="Times New Roman" pitchFamily="18" charset="0"/>
              </a:rPr>
              <a:t>)</a:t>
            </a:r>
            <a:r>
              <a:rPr lang="en-US" b="1" dirty="0">
                <a:latin typeface="Times New Roman"/>
                <a:ea typeface="Times New Roman"/>
                <a:cs typeface="Times New Roman"/>
                <a:sym typeface="Times New Roman"/>
              </a:rPr>
              <a:t> </a:t>
            </a:r>
            <a:r>
              <a:rPr lang="en-US" sz="2000" b="1" dirty="0">
                <a:latin typeface="Times New Roman"/>
                <a:ea typeface="Times New Roman"/>
                <a:cs typeface="Times New Roman"/>
                <a:sym typeface="Times New Roman"/>
              </a:rPr>
              <a:t>Focus on Grammar</a:t>
            </a:r>
            <a:endParaRPr lang="en-US" sz="2000" dirty="0">
              <a:latin typeface="Times New Roman"/>
              <a:ea typeface="Times New Roman"/>
              <a:cs typeface="Times New Roman"/>
              <a:sym typeface="Times New Roman"/>
            </a:endParaRPr>
          </a:p>
          <a:p>
            <a:pPr marL="457189" indent="-457189" algn="ctr">
              <a:lnSpc>
                <a:spcPct val="80000"/>
              </a:lnSpc>
              <a:spcBef>
                <a:spcPts val="405"/>
              </a:spcBef>
              <a:buClr>
                <a:schemeClr val="dk1"/>
              </a:buClr>
              <a:buSzPts val="1520"/>
            </a:pPr>
            <a:r>
              <a:rPr lang="en-US" sz="2000" dirty="0"/>
              <a:t/>
            </a:r>
            <a:br>
              <a:rPr lang="en-US" sz="2000" dirty="0"/>
            </a:br>
            <a:r>
              <a:rPr lang="en-US" sz="2000" b="1" dirty="0">
                <a:latin typeface="Times New Roman"/>
                <a:ea typeface="Times New Roman"/>
                <a:cs typeface="Times New Roman"/>
                <a:sym typeface="Times New Roman"/>
              </a:rPr>
              <a:t>Put the verbs under the right heading</a:t>
            </a:r>
            <a:endParaRPr lang="it-IT" sz="2000" dirty="0"/>
          </a:p>
        </p:txBody>
      </p:sp>
      <p:graphicFrame>
        <p:nvGraphicFramePr>
          <p:cNvPr id="3" name="Tabella 2"/>
          <p:cNvGraphicFramePr>
            <a:graphicFrameLocks noGrp="1"/>
          </p:cNvGraphicFramePr>
          <p:nvPr>
            <p:extLst>
              <p:ext uri="{D42A27DB-BD31-4B8C-83A1-F6EECF244321}">
                <p14:modId xmlns:p14="http://schemas.microsoft.com/office/powerpoint/2010/main" val="3125668815"/>
              </p:ext>
            </p:extLst>
          </p:nvPr>
        </p:nvGraphicFramePr>
        <p:xfrm>
          <a:off x="2314345" y="2128631"/>
          <a:ext cx="7620033" cy="4104705"/>
        </p:xfrm>
        <a:graphic>
          <a:graphicData uri="http://schemas.openxmlformats.org/drawingml/2006/table">
            <a:tbl>
              <a:tblPr>
                <a:noFill/>
              </a:tblPr>
              <a:tblGrid>
                <a:gridCol w="1905000">
                  <a:extLst>
                    <a:ext uri="{9D8B030D-6E8A-4147-A177-3AD203B41FA5}">
                      <a16:colId xmlns:a16="http://schemas.microsoft.com/office/drawing/2014/main" xmlns="" val="20000"/>
                    </a:ext>
                  </a:extLst>
                </a:gridCol>
                <a:gridCol w="1905000">
                  <a:extLst>
                    <a:ext uri="{9D8B030D-6E8A-4147-A177-3AD203B41FA5}">
                      <a16:colId xmlns:a16="http://schemas.microsoft.com/office/drawing/2014/main" xmlns="" val="20001"/>
                    </a:ext>
                  </a:extLst>
                </a:gridCol>
                <a:gridCol w="1905033">
                  <a:extLst>
                    <a:ext uri="{9D8B030D-6E8A-4147-A177-3AD203B41FA5}">
                      <a16:colId xmlns:a16="http://schemas.microsoft.com/office/drawing/2014/main" xmlns="" val="20002"/>
                    </a:ext>
                  </a:extLst>
                </a:gridCol>
                <a:gridCol w="1905000">
                  <a:extLst>
                    <a:ext uri="{9D8B030D-6E8A-4147-A177-3AD203B41FA5}">
                      <a16:colId xmlns:a16="http://schemas.microsoft.com/office/drawing/2014/main" xmlns="" val="20003"/>
                    </a:ext>
                  </a:extLst>
                </a:gridCol>
              </a:tblGrid>
              <a:tr h="690893">
                <a:tc>
                  <a:txBody>
                    <a:bodyPr/>
                    <a:lstStyle/>
                    <a:p>
                      <a:pPr marL="0" marR="0" lvl="0" indent="0" algn="ctr" rtl="0">
                        <a:spcBef>
                          <a:spcPts val="0"/>
                        </a:spcBef>
                        <a:spcAft>
                          <a:spcPts val="0"/>
                        </a:spcAft>
                        <a:buNone/>
                      </a:pPr>
                      <a:r>
                        <a:rPr lang="en-US" sz="1400" b="1" i="0" u="none" strike="noStrike" cap="none" dirty="0">
                          <a:solidFill>
                            <a:srgbClr val="000000"/>
                          </a:solidFill>
                          <a:latin typeface="Times New Roman" pitchFamily="18" charset="0"/>
                          <a:ea typeface="Calibri"/>
                          <a:cs typeface="Times New Roman" pitchFamily="18" charset="0"/>
                          <a:sym typeface="Calibri"/>
                        </a:rPr>
                        <a:t>Infinitives</a:t>
                      </a:r>
                      <a:endParaRPr sz="1400" b="1" u="none" strike="noStrike" cap="none" dirty="0">
                        <a:latin typeface="Times New Roman" pitchFamily="18" charset="0"/>
                        <a:cs typeface="Times New Roman" pitchFamily="18" charset="0"/>
                      </a:endParaRPr>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dirty="0">
                          <a:solidFill>
                            <a:srgbClr val="000000"/>
                          </a:solidFill>
                          <a:latin typeface="Times New Roman" pitchFamily="18" charset="0"/>
                          <a:ea typeface="Calibri"/>
                          <a:cs typeface="Times New Roman" pitchFamily="18" charset="0"/>
                          <a:sym typeface="Calibri"/>
                        </a:rPr>
                        <a:t>Future tense</a:t>
                      </a:r>
                      <a:endParaRPr sz="1400" b="1" u="none" strike="noStrike" cap="none" dirty="0">
                        <a:latin typeface="Times New Roman" pitchFamily="18" charset="0"/>
                        <a:cs typeface="Times New Roman" pitchFamily="18" charset="0"/>
                      </a:endParaRPr>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dirty="0">
                          <a:solidFill>
                            <a:srgbClr val="000000"/>
                          </a:solidFill>
                          <a:latin typeface="Times New Roman" pitchFamily="18" charset="0"/>
                          <a:ea typeface="Calibri"/>
                          <a:cs typeface="Times New Roman" pitchFamily="18" charset="0"/>
                          <a:sym typeface="Calibri"/>
                        </a:rPr>
                        <a:t>Conditional sentences</a:t>
                      </a:r>
                      <a:endParaRPr sz="1400" b="1" u="none" strike="noStrike" cap="none" dirty="0">
                        <a:latin typeface="Times New Roman" pitchFamily="18" charset="0"/>
                        <a:cs typeface="Times New Roman" pitchFamily="18" charset="0"/>
                      </a:endParaRPr>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dirty="0">
                          <a:solidFill>
                            <a:srgbClr val="000000"/>
                          </a:solidFill>
                          <a:latin typeface="Times New Roman" pitchFamily="18" charset="0"/>
                          <a:ea typeface="Calibri"/>
                          <a:cs typeface="Times New Roman" pitchFamily="18" charset="0"/>
                          <a:sym typeface="Calibri"/>
                        </a:rPr>
                        <a:t>Present perfect</a:t>
                      </a:r>
                      <a:endParaRPr sz="1400" b="1" u="none" strike="noStrike" cap="none" dirty="0">
                        <a:latin typeface="Times New Roman" pitchFamily="18" charset="0"/>
                        <a:cs typeface="Times New Roman" pitchFamily="18" charset="0"/>
                      </a:endParaRPr>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0"/>
                  </a:ext>
                </a:extLst>
              </a:tr>
              <a:tr h="853453">
                <a:tc>
                  <a:txBody>
                    <a:bodyPr/>
                    <a:lstStyle/>
                    <a:p>
                      <a:pPr marL="0" marR="0" lvl="0" indent="0" algn="ctr" rtl="0">
                        <a:spcBef>
                          <a:spcPts val="0"/>
                        </a:spcBef>
                        <a:spcAft>
                          <a:spcPts val="0"/>
                        </a:spcAft>
                        <a:buNone/>
                      </a:pPr>
                      <a:r>
                        <a:rPr lang="en-US" sz="1400" u="none" strike="noStrike" cap="none"/>
                        <a:t/>
                      </a:r>
                      <a:br>
                        <a:rPr lang="en-US" sz="1400" u="none" strike="noStrike" cap="none"/>
                      </a:br>
                      <a:endParaRPr sz="1400" u="none" strike="noStrike" cap="none"/>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u="none" strike="noStrike" cap="none" dirty="0"/>
                        <a:t/>
                      </a:r>
                      <a:br>
                        <a:rPr lang="en-US" sz="1400" u="none" strike="noStrike" cap="none" dirty="0"/>
                      </a:br>
                      <a:endParaRPr sz="1400" u="none" strike="noStrike" cap="none" dirty="0"/>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u="none" strike="noStrike" cap="none" dirty="0"/>
                        <a:t/>
                      </a:r>
                      <a:br>
                        <a:rPr lang="en-US" sz="1400" u="none" strike="noStrike" cap="none" dirty="0"/>
                      </a:br>
                      <a:endParaRPr sz="1400" u="none" strike="noStrike" cap="none" dirty="0"/>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u="none" strike="noStrike" cap="none" dirty="0"/>
                        <a:t/>
                      </a:r>
                      <a:br>
                        <a:rPr lang="en-US" sz="1400" u="none" strike="noStrike" cap="none" dirty="0"/>
                      </a:br>
                      <a:endParaRPr sz="1400" u="none" strike="noStrike" cap="none" dirty="0"/>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1"/>
                  </a:ext>
                </a:extLst>
              </a:tr>
              <a:tr h="853453">
                <a:tc>
                  <a:txBody>
                    <a:bodyPr/>
                    <a:lstStyle/>
                    <a:p>
                      <a:pPr marL="0" marR="0" lvl="0" indent="0" algn="ctr" rtl="0">
                        <a:spcBef>
                          <a:spcPts val="0"/>
                        </a:spcBef>
                        <a:spcAft>
                          <a:spcPts val="0"/>
                        </a:spcAft>
                        <a:buNone/>
                      </a:pPr>
                      <a:r>
                        <a:rPr lang="en-US" sz="1400" u="none" strike="noStrike" cap="none"/>
                        <a:t/>
                      </a:r>
                      <a:br>
                        <a:rPr lang="en-US" sz="1400" u="none" strike="noStrike" cap="none"/>
                      </a:br>
                      <a:endParaRPr sz="1400" u="none" strike="noStrike" cap="none"/>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u="none" strike="noStrike" cap="none"/>
                        <a:t/>
                      </a:r>
                      <a:br>
                        <a:rPr lang="en-US" sz="1400" u="none" strike="noStrike" cap="none"/>
                      </a:br>
                      <a:endParaRPr sz="1400" u="none" strike="noStrike" cap="none"/>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u="none" strike="noStrike" cap="none"/>
                        <a:t/>
                      </a:r>
                      <a:br>
                        <a:rPr lang="en-US" sz="1400" u="none" strike="noStrike" cap="none"/>
                      </a:br>
                      <a:endParaRPr sz="1400" u="none" strike="noStrike" cap="none"/>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u="none" strike="noStrike" cap="none" dirty="0"/>
                        <a:t/>
                      </a:r>
                      <a:br>
                        <a:rPr lang="en-US" sz="1400" u="none" strike="noStrike" cap="none" dirty="0"/>
                      </a:br>
                      <a:endParaRPr sz="1400" u="none" strike="noStrike" cap="none" dirty="0"/>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2"/>
                  </a:ext>
                </a:extLst>
              </a:tr>
              <a:tr h="853453">
                <a:tc>
                  <a:txBody>
                    <a:bodyPr/>
                    <a:lstStyle/>
                    <a:p>
                      <a:pPr marL="0" marR="0" lvl="0" indent="0" algn="ctr" rtl="0">
                        <a:spcBef>
                          <a:spcPts val="0"/>
                        </a:spcBef>
                        <a:spcAft>
                          <a:spcPts val="0"/>
                        </a:spcAft>
                        <a:buNone/>
                      </a:pPr>
                      <a:r>
                        <a:rPr lang="en-US" sz="1400" u="none" strike="noStrike" cap="none"/>
                        <a:t/>
                      </a:r>
                      <a:br>
                        <a:rPr lang="en-US" sz="1400" u="none" strike="noStrike" cap="none"/>
                      </a:br>
                      <a:endParaRPr sz="1400" u="none" strike="noStrike" cap="none"/>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u="none" strike="noStrike" cap="none"/>
                        <a:t/>
                      </a:r>
                      <a:br>
                        <a:rPr lang="en-US" sz="1400" u="none" strike="noStrike" cap="none"/>
                      </a:br>
                      <a:endParaRPr sz="1400" u="none" strike="noStrike" cap="none"/>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u="none" strike="noStrike" cap="none"/>
                        <a:t/>
                      </a:r>
                      <a:br>
                        <a:rPr lang="en-US" sz="1400" u="none" strike="noStrike" cap="none"/>
                      </a:br>
                      <a:endParaRPr sz="1400" u="none" strike="noStrike" cap="none"/>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u="none" strike="noStrike" cap="none" dirty="0"/>
                        <a:t/>
                      </a:r>
                      <a:br>
                        <a:rPr lang="en-US" sz="1400" u="none" strike="noStrike" cap="none" dirty="0"/>
                      </a:br>
                      <a:endParaRPr sz="1400" u="none" strike="noStrike" cap="none" dirty="0"/>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3"/>
                  </a:ext>
                </a:extLst>
              </a:tr>
              <a:tr h="853453">
                <a:tc>
                  <a:txBody>
                    <a:bodyPr/>
                    <a:lstStyle/>
                    <a:p>
                      <a:pPr marL="0" marR="0" lvl="0" indent="0" algn="ctr" rtl="0">
                        <a:spcBef>
                          <a:spcPts val="0"/>
                        </a:spcBef>
                        <a:spcAft>
                          <a:spcPts val="0"/>
                        </a:spcAft>
                        <a:buNone/>
                      </a:pPr>
                      <a:r>
                        <a:rPr lang="en-US" sz="1400" u="none" strike="noStrike" cap="none"/>
                        <a:t/>
                      </a:r>
                      <a:br>
                        <a:rPr lang="en-US" sz="1400" u="none" strike="noStrike" cap="none"/>
                      </a:br>
                      <a:endParaRPr sz="1400" u="none" strike="noStrike" cap="none"/>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u="none" strike="noStrike" cap="none"/>
                        <a:t/>
                      </a:r>
                      <a:br>
                        <a:rPr lang="en-US" sz="1400" u="none" strike="noStrike" cap="none"/>
                      </a:br>
                      <a:endParaRPr sz="1400" u="none" strike="noStrike" cap="none"/>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u="none" strike="noStrike" cap="none"/>
                        <a:t/>
                      </a:r>
                      <a:br>
                        <a:rPr lang="en-US" sz="1400" u="none" strike="noStrike" cap="none"/>
                      </a:br>
                      <a:endParaRPr sz="1400" u="none" strike="noStrike" cap="none"/>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u="none" strike="noStrike" cap="none" dirty="0"/>
                        <a:t/>
                      </a:r>
                      <a:br>
                        <a:rPr lang="en-US" sz="1400" u="none" strike="noStrike" cap="none" dirty="0"/>
                      </a:br>
                      <a:endParaRPr sz="1400" u="none" strike="noStrike" cap="none" dirty="0"/>
                    </a:p>
                  </a:txBody>
                  <a:tcPr marL="91433" marR="914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8476920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34817" y="407661"/>
            <a:ext cx="8737600" cy="5519460"/>
          </a:xfrm>
          <a:prstGeom prst="rect">
            <a:avLst/>
          </a:prstGeom>
        </p:spPr>
        <p:txBody>
          <a:bodyPr wrap="square">
            <a:spAutoFit/>
          </a:bodyPr>
          <a:lstStyle/>
          <a:p>
            <a:pPr marL="457189" indent="-457189" algn="ctr">
              <a:buClr>
                <a:schemeClr val="dk1"/>
              </a:buClr>
              <a:buSzPts val="1400"/>
            </a:pPr>
            <a:r>
              <a:rPr lang="en-US" sz="2000" b="1" dirty="0">
                <a:latin typeface="Times New Roman" pitchFamily="18" charset="0"/>
                <a:ea typeface="Times New Roman"/>
                <a:cs typeface="Times New Roman" pitchFamily="18" charset="0"/>
                <a:sym typeface="Times New Roman"/>
              </a:rPr>
              <a:t>5) Vocabulary</a:t>
            </a:r>
            <a:endParaRPr lang="en-US" sz="2000" dirty="0">
              <a:latin typeface="Times New Roman" pitchFamily="18" charset="0"/>
              <a:ea typeface="Times New Roman"/>
              <a:cs typeface="Times New Roman" pitchFamily="18" charset="0"/>
              <a:sym typeface="Times New Roman"/>
            </a:endParaRPr>
          </a:p>
          <a:p>
            <a:pPr marL="457189" indent="-457189" algn="ctr">
              <a:spcBef>
                <a:spcPts val="373"/>
              </a:spcBef>
              <a:buClr>
                <a:schemeClr val="dk1"/>
              </a:buClr>
              <a:buSzPts val="1400"/>
            </a:pPr>
            <a:r>
              <a:rPr lang="en-US" sz="2000" b="1" dirty="0">
                <a:latin typeface="Times New Roman" pitchFamily="18" charset="0"/>
                <a:ea typeface="Times New Roman"/>
                <a:cs typeface="Times New Roman" pitchFamily="18" charset="0"/>
                <a:sym typeface="Times New Roman"/>
              </a:rPr>
              <a:t>Match the verbs with their definition</a:t>
            </a:r>
          </a:p>
          <a:p>
            <a:pPr marL="457189" indent="-457189">
              <a:spcBef>
                <a:spcPts val="373"/>
              </a:spcBef>
              <a:buClr>
                <a:schemeClr val="dk1"/>
              </a:buClr>
              <a:buSzPts val="1400"/>
            </a:pPr>
            <a:endParaRPr lang="en-US" sz="1400" b="1" dirty="0">
              <a:latin typeface="Times New Roman" pitchFamily="18" charset="0"/>
              <a:ea typeface="Times New Roman"/>
              <a:cs typeface="Times New Roman" pitchFamily="18" charset="0"/>
              <a:sym typeface="Times New Roman"/>
            </a:endParaRPr>
          </a:p>
          <a:p>
            <a:pPr marL="457189" indent="-457189">
              <a:spcBef>
                <a:spcPts val="373"/>
              </a:spcBef>
              <a:buClr>
                <a:schemeClr val="dk1"/>
              </a:buClr>
              <a:buSzPts val="1400"/>
            </a:pPr>
            <a:r>
              <a:rPr lang="en-US" sz="1400" b="1" dirty="0">
                <a:latin typeface="Times New Roman" pitchFamily="18" charset="0"/>
                <a:ea typeface="Times New Roman"/>
                <a:cs typeface="Times New Roman" pitchFamily="18" charset="0"/>
                <a:sym typeface="Times New Roman"/>
              </a:rPr>
              <a:t>              </a:t>
            </a:r>
            <a:r>
              <a:rPr lang="en-US" sz="1400" dirty="0">
                <a:latin typeface="Times New Roman"/>
                <a:ea typeface="Times New Roman"/>
                <a:cs typeface="Times New Roman"/>
                <a:sym typeface="Times New Roman"/>
              </a:rPr>
              <a:t>1)To brighten up                                a) to abandon      </a:t>
            </a:r>
          </a:p>
          <a:p>
            <a:pPr marL="457189" indent="-457189">
              <a:spcBef>
                <a:spcPts val="373"/>
              </a:spcBef>
              <a:buClr>
                <a:schemeClr val="dk1"/>
              </a:buClr>
              <a:buSzPts val="1400"/>
            </a:pPr>
            <a:endParaRPr lang="en-US" sz="1400" dirty="0">
              <a:latin typeface="Times New Roman"/>
              <a:ea typeface="Times New Roman"/>
              <a:cs typeface="Times New Roman"/>
              <a:sym typeface="Times New Roman"/>
            </a:endParaRPr>
          </a:p>
          <a:p>
            <a:pPr marL="457189" indent="-457189">
              <a:spcBef>
                <a:spcPts val="373"/>
              </a:spcBef>
              <a:buClr>
                <a:schemeClr val="dk1"/>
              </a:buClr>
              <a:buSzPts val="1400"/>
            </a:pPr>
            <a:r>
              <a:rPr lang="en-US" sz="1400" dirty="0">
                <a:latin typeface="Times New Roman"/>
                <a:ea typeface="Times New Roman"/>
                <a:cs typeface="Times New Roman"/>
                <a:sym typeface="Times New Roman"/>
              </a:rPr>
              <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      2)To Desert                                        b) To remain calm</a:t>
            </a:r>
            <a:endParaRPr lang="en-US" sz="1400" dirty="0"/>
          </a:p>
          <a:p>
            <a:pPr marL="457189" indent="-457189">
              <a:spcBef>
                <a:spcPts val="373"/>
              </a:spcBef>
              <a:buClr>
                <a:schemeClr val="dk1"/>
              </a:buClr>
              <a:buSzPts val="1400"/>
            </a:pPr>
            <a:endParaRPr lang="en-US" sz="1400" dirty="0">
              <a:latin typeface="Times New Roman"/>
              <a:ea typeface="Times New Roman"/>
              <a:cs typeface="Times New Roman"/>
              <a:sym typeface="Times New Roman"/>
            </a:endParaRPr>
          </a:p>
          <a:p>
            <a:pPr marL="457189" indent="-457189">
              <a:spcBef>
                <a:spcPts val="373"/>
              </a:spcBef>
              <a:buClr>
                <a:schemeClr val="dk1"/>
              </a:buClr>
              <a:buSzPts val="1400"/>
            </a:pPr>
            <a:r>
              <a:rPr lang="en-US" sz="1400" dirty="0">
                <a:latin typeface="Times New Roman"/>
                <a:ea typeface="Times New Roman"/>
                <a:cs typeface="Times New Roman"/>
                <a:sym typeface="Times New Roman"/>
              </a:rPr>
              <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      3) To call out                                      c)To become lighter</a:t>
            </a:r>
            <a:endParaRPr lang="en-US" sz="1400" dirty="0"/>
          </a:p>
          <a:p>
            <a:pPr marL="457189" indent="-457189">
              <a:spcBef>
                <a:spcPts val="373"/>
              </a:spcBef>
              <a:buClr>
                <a:schemeClr val="dk1"/>
              </a:buClr>
              <a:buSzPts val="1400"/>
            </a:pPr>
            <a:endParaRPr lang="en-US" sz="1400" dirty="0">
              <a:latin typeface="Times New Roman"/>
              <a:ea typeface="Times New Roman"/>
              <a:cs typeface="Times New Roman"/>
              <a:sym typeface="Times New Roman"/>
            </a:endParaRPr>
          </a:p>
          <a:p>
            <a:pPr marL="457189" indent="-457189">
              <a:spcBef>
                <a:spcPts val="373"/>
              </a:spcBef>
              <a:buClr>
                <a:schemeClr val="dk1"/>
              </a:buClr>
              <a:buSzPts val="1400"/>
            </a:pPr>
            <a:r>
              <a:rPr lang="en-US" sz="1400" dirty="0">
                <a:latin typeface="Times New Roman"/>
                <a:ea typeface="Times New Roman"/>
                <a:cs typeface="Times New Roman"/>
                <a:sym typeface="Times New Roman"/>
              </a:rPr>
              <a:t/>
            </a:r>
            <a:br>
              <a:rPr lang="en-US" sz="1400" dirty="0">
                <a:latin typeface="Times New Roman"/>
                <a:ea typeface="Times New Roman"/>
                <a:cs typeface="Times New Roman"/>
                <a:sym typeface="Times New Roman"/>
              </a:rPr>
            </a:br>
            <a:r>
              <a:rPr lang="en-US" sz="1400" dirty="0">
                <a:latin typeface="Times New Roman"/>
                <a:ea typeface="Times New Roman"/>
                <a:cs typeface="Times New Roman"/>
                <a:sym typeface="Times New Roman"/>
              </a:rPr>
              <a:t>      4)Keep your head together </a:t>
            </a:r>
            <a:r>
              <a:rPr lang="en-US" sz="1400" b="1" dirty="0">
                <a:latin typeface="Times New Roman"/>
                <a:ea typeface="Times New Roman"/>
                <a:cs typeface="Times New Roman"/>
                <a:sym typeface="Times New Roman"/>
              </a:rPr>
              <a:t>          </a:t>
            </a:r>
            <a:r>
              <a:rPr lang="en-US" sz="1400" dirty="0">
                <a:latin typeface="Times New Roman"/>
                <a:ea typeface="Times New Roman"/>
                <a:cs typeface="Times New Roman"/>
                <a:sym typeface="Times New Roman"/>
              </a:rPr>
              <a:t>       d) To shout something</a:t>
            </a:r>
            <a:endParaRPr lang="en-US" sz="1400" dirty="0"/>
          </a:p>
          <a:p>
            <a:pPr marL="457189" indent="-457189">
              <a:spcBef>
                <a:spcPts val="373"/>
              </a:spcBef>
              <a:buClr>
                <a:schemeClr val="dk1"/>
              </a:buClr>
              <a:buSzPts val="1400"/>
            </a:pPr>
            <a:r>
              <a:rPr lang="en-US" sz="1400" dirty="0"/>
              <a:t/>
            </a:r>
            <a:br>
              <a:rPr lang="en-US" sz="1400" dirty="0"/>
            </a:br>
            <a:endParaRPr lang="en-US" sz="1400" dirty="0"/>
          </a:p>
          <a:p>
            <a:pPr marL="457189" indent="-457189" algn="ctr">
              <a:spcBef>
                <a:spcPts val="373"/>
              </a:spcBef>
              <a:buClr>
                <a:schemeClr val="dk1"/>
              </a:buClr>
              <a:buSzPts val="1400"/>
            </a:pPr>
            <a:endParaRPr lang="en-US" sz="1400" b="1" dirty="0">
              <a:latin typeface="Times New Roman" pitchFamily="18" charset="0"/>
              <a:ea typeface="Times New Roman"/>
              <a:cs typeface="Times New Roman" pitchFamily="18" charset="0"/>
              <a:sym typeface="Times New Roman"/>
            </a:endParaRPr>
          </a:p>
          <a:p>
            <a:pPr marL="457189" indent="-457189" algn="ctr">
              <a:spcBef>
                <a:spcPts val="373"/>
              </a:spcBef>
              <a:buClr>
                <a:schemeClr val="dk1"/>
              </a:buClr>
              <a:buSzPts val="1400"/>
            </a:pPr>
            <a:endParaRPr lang="en-US" sz="1400" b="1" dirty="0">
              <a:latin typeface="Times New Roman" pitchFamily="18" charset="0"/>
              <a:ea typeface="Times New Roman"/>
              <a:cs typeface="Times New Roman" pitchFamily="18" charset="0"/>
              <a:sym typeface="Times New Roman"/>
            </a:endParaRPr>
          </a:p>
          <a:p>
            <a:pPr marL="457189" indent="-457189" algn="ctr">
              <a:spcBef>
                <a:spcPts val="373"/>
              </a:spcBef>
              <a:buClr>
                <a:schemeClr val="dk1"/>
              </a:buClr>
              <a:buSzPts val="1400"/>
            </a:pPr>
            <a:endParaRPr lang="en-US" sz="1400" dirty="0">
              <a:latin typeface="Times New Roman" pitchFamily="18" charset="0"/>
              <a:ea typeface="Times New Roman"/>
              <a:cs typeface="Times New Roman" pitchFamily="18" charset="0"/>
              <a:sym typeface="Times New Roman"/>
            </a:endParaRPr>
          </a:p>
          <a:p>
            <a:pPr marL="457189" indent="-457189">
              <a:spcBef>
                <a:spcPts val="373"/>
              </a:spcBef>
              <a:buClr>
                <a:schemeClr val="dk1"/>
              </a:buClr>
              <a:buSzPts val="1400"/>
            </a:pPr>
            <a:r>
              <a:rPr lang="en-US" sz="1400" dirty="0">
                <a:latin typeface="Times New Roman" pitchFamily="18" charset="0"/>
                <a:ea typeface="Times New Roman"/>
                <a:cs typeface="Times New Roman" pitchFamily="18" charset="0"/>
                <a:sym typeface="Times New Roman"/>
              </a:rPr>
              <a:t/>
            </a:r>
            <a:br>
              <a:rPr lang="en-US" sz="1400" dirty="0">
                <a:latin typeface="Times New Roman" pitchFamily="18" charset="0"/>
                <a:ea typeface="Times New Roman"/>
                <a:cs typeface="Times New Roman" pitchFamily="18" charset="0"/>
                <a:sym typeface="Times New Roman"/>
              </a:rPr>
            </a:br>
            <a:r>
              <a:rPr lang="en-US" sz="1400" b="1" dirty="0">
                <a:latin typeface="Times New Roman" pitchFamily="18" charset="0"/>
                <a:ea typeface="Times New Roman"/>
                <a:cs typeface="Times New Roman" pitchFamily="18" charset="0"/>
                <a:sym typeface="Times New Roman"/>
              </a:rPr>
              <a:t>    </a:t>
            </a:r>
            <a:r>
              <a:rPr lang="en-US" sz="1400" dirty="0"/>
              <a:t/>
            </a:r>
            <a:br>
              <a:rPr lang="en-US" sz="1400" dirty="0"/>
            </a:br>
            <a:endParaRPr lang="en-US" sz="1400" dirty="0"/>
          </a:p>
        </p:txBody>
      </p:sp>
    </p:spTree>
    <p:extLst>
      <p:ext uri="{BB962C8B-B14F-4D97-AF65-F5344CB8AC3E}">
        <p14:creationId xmlns:p14="http://schemas.microsoft.com/office/powerpoint/2010/main" val="28822820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906644" y="386904"/>
            <a:ext cx="6096000" cy="1652760"/>
          </a:xfrm>
          <a:prstGeom prst="rect">
            <a:avLst/>
          </a:prstGeom>
        </p:spPr>
        <p:txBody>
          <a:bodyPr>
            <a:spAutoFit/>
          </a:bodyPr>
          <a:lstStyle/>
          <a:p>
            <a:pPr marL="457189" indent="-457189" algn="ctr">
              <a:lnSpc>
                <a:spcPct val="80000"/>
              </a:lnSpc>
              <a:buClr>
                <a:schemeClr val="dk1"/>
              </a:buClr>
              <a:buSzPts val="800"/>
            </a:pPr>
            <a:r>
              <a:rPr lang="en-US" sz="2000" b="1" dirty="0">
                <a:latin typeface="Times New Roman"/>
                <a:ea typeface="Times New Roman"/>
                <a:cs typeface="Times New Roman"/>
                <a:sym typeface="Times New Roman"/>
              </a:rPr>
              <a:t>6) The song refers to moments of the day, seasons, natural elements </a:t>
            </a:r>
          </a:p>
          <a:p>
            <a:pPr marL="457189" indent="-457189">
              <a:lnSpc>
                <a:spcPct val="80000"/>
              </a:lnSpc>
              <a:buClr>
                <a:schemeClr val="dk1"/>
              </a:buClr>
              <a:buSzPts val="800"/>
            </a:pPr>
            <a:endParaRPr lang="en-US" sz="2000" dirty="0">
              <a:latin typeface="Times New Roman"/>
              <a:ea typeface="Times New Roman"/>
              <a:cs typeface="Times New Roman"/>
              <a:sym typeface="Times New Roman"/>
            </a:endParaRPr>
          </a:p>
          <a:p>
            <a:pPr marL="457189" indent="-457189" algn="ctr">
              <a:lnSpc>
                <a:spcPct val="80000"/>
              </a:lnSpc>
              <a:spcBef>
                <a:spcPts val="427"/>
              </a:spcBef>
              <a:buClr>
                <a:schemeClr val="dk1"/>
              </a:buClr>
              <a:buSzPts val="1600"/>
            </a:pPr>
            <a:r>
              <a:rPr lang="en-US" sz="2000" b="1" dirty="0">
                <a:latin typeface="Times New Roman"/>
                <a:ea typeface="Times New Roman"/>
                <a:cs typeface="Times New Roman"/>
                <a:sym typeface="Times New Roman"/>
              </a:rPr>
              <a:t>  Complete the table below</a:t>
            </a:r>
            <a:endParaRPr lang="en-US" sz="2000" dirty="0">
              <a:latin typeface="Times New Roman"/>
              <a:ea typeface="Times New Roman"/>
              <a:cs typeface="Times New Roman"/>
              <a:sym typeface="Times New Roman"/>
            </a:endParaRPr>
          </a:p>
          <a:p>
            <a:pPr marL="457189" indent="-457189">
              <a:lnSpc>
                <a:spcPct val="80000"/>
              </a:lnSpc>
              <a:spcBef>
                <a:spcPts val="213"/>
              </a:spcBef>
              <a:buClr>
                <a:schemeClr val="dk1"/>
              </a:buClr>
              <a:buSzPts val="800"/>
            </a:pPr>
            <a:r>
              <a:rPr lang="en-US" sz="2000" dirty="0"/>
              <a:t/>
            </a:r>
            <a:br>
              <a:rPr lang="en-US" sz="2000" dirty="0"/>
            </a:br>
            <a:endParaRPr lang="it-IT" sz="2000" dirty="0"/>
          </a:p>
        </p:txBody>
      </p:sp>
      <p:graphicFrame>
        <p:nvGraphicFramePr>
          <p:cNvPr id="3" name="Tabella 2"/>
          <p:cNvGraphicFramePr>
            <a:graphicFrameLocks noGrp="1"/>
          </p:cNvGraphicFramePr>
          <p:nvPr>
            <p:extLst>
              <p:ext uri="{D42A27DB-BD31-4B8C-83A1-F6EECF244321}">
                <p14:modId xmlns:p14="http://schemas.microsoft.com/office/powerpoint/2010/main" val="3192126"/>
              </p:ext>
            </p:extLst>
          </p:nvPr>
        </p:nvGraphicFramePr>
        <p:xfrm>
          <a:off x="2058504" y="2632764"/>
          <a:ext cx="8127999" cy="1990700"/>
        </p:xfrm>
        <a:graphic>
          <a:graphicData uri="http://schemas.openxmlformats.org/drawingml/2006/table">
            <a:tbl>
              <a:tblPr firstRow="1" bandRow="1"/>
              <a:tblGrid>
                <a:gridCol w="2709333">
                  <a:extLst>
                    <a:ext uri="{9D8B030D-6E8A-4147-A177-3AD203B41FA5}">
                      <a16:colId xmlns:a16="http://schemas.microsoft.com/office/drawing/2014/main" xmlns="" val="20000"/>
                    </a:ext>
                  </a:extLst>
                </a:gridCol>
                <a:gridCol w="2709333">
                  <a:extLst>
                    <a:ext uri="{9D8B030D-6E8A-4147-A177-3AD203B41FA5}">
                      <a16:colId xmlns:a16="http://schemas.microsoft.com/office/drawing/2014/main" xmlns="" val="20001"/>
                    </a:ext>
                  </a:extLst>
                </a:gridCol>
                <a:gridCol w="2709333">
                  <a:extLst>
                    <a:ext uri="{9D8B030D-6E8A-4147-A177-3AD203B41FA5}">
                      <a16:colId xmlns:a16="http://schemas.microsoft.com/office/drawing/2014/main" xmlns="" val="20002"/>
                    </a:ext>
                  </a:extLst>
                </a:gridCol>
              </a:tblGrid>
              <a:tr h="497675">
                <a:tc>
                  <a:txBody>
                    <a:bodyPr/>
                    <a:lstStyle/>
                    <a:p>
                      <a:pPr algn="ctr"/>
                      <a:r>
                        <a:rPr lang="it-IT" sz="1400" b="1" dirty="0">
                          <a:latin typeface="Times New Roman" pitchFamily="18" charset="0"/>
                          <a:cs typeface="Times New Roman" pitchFamily="18" charset="0"/>
                        </a:rPr>
                        <a:t>Moment of the </a:t>
                      </a:r>
                      <a:r>
                        <a:rPr lang="it-IT" sz="1400" b="1" dirty="0" err="1">
                          <a:latin typeface="Times New Roman" pitchFamily="18" charset="0"/>
                          <a:cs typeface="Times New Roman" pitchFamily="18" charset="0"/>
                        </a:rPr>
                        <a:t>day</a:t>
                      </a:r>
                      <a:endParaRPr lang="it-IT" sz="1400" b="1" dirty="0">
                        <a:latin typeface="Times New Roman" pitchFamily="18" charset="0"/>
                        <a:cs typeface="Times New Roman" pitchFamily="18" charset="0"/>
                      </a:endParaRPr>
                    </a:p>
                  </a:txBody>
                  <a:tcPr marL="121920" marR="121920" marT="60960" marB="60960"/>
                </a:tc>
                <a:tc>
                  <a:txBody>
                    <a:bodyPr/>
                    <a:lstStyle/>
                    <a:p>
                      <a:pPr algn="ctr"/>
                      <a:r>
                        <a:rPr lang="it-IT" sz="1400" b="1" dirty="0">
                          <a:latin typeface="Times New Roman" pitchFamily="18" charset="0"/>
                          <a:cs typeface="Times New Roman" pitchFamily="18" charset="0"/>
                        </a:rPr>
                        <a:t>Season</a:t>
                      </a:r>
                    </a:p>
                  </a:txBody>
                  <a:tcPr marL="121920" marR="121920" marT="60960" marB="60960"/>
                </a:tc>
                <a:tc>
                  <a:txBody>
                    <a:bodyPr/>
                    <a:lstStyle/>
                    <a:p>
                      <a:pPr algn="ctr"/>
                      <a:r>
                        <a:rPr lang="it-IT" sz="1400" b="1" dirty="0">
                          <a:latin typeface="Times New Roman" pitchFamily="18" charset="0"/>
                          <a:cs typeface="Times New Roman" pitchFamily="18" charset="0"/>
                        </a:rPr>
                        <a:t>Natural </a:t>
                      </a:r>
                      <a:r>
                        <a:rPr lang="it-IT" sz="1400" b="1" dirty="0" err="1">
                          <a:latin typeface="Times New Roman" pitchFamily="18" charset="0"/>
                          <a:cs typeface="Times New Roman" pitchFamily="18" charset="0"/>
                        </a:rPr>
                        <a:t>element</a:t>
                      </a:r>
                      <a:endParaRPr lang="it-IT" sz="1400" b="1" dirty="0">
                        <a:latin typeface="Times New Roman" pitchFamily="18" charset="0"/>
                        <a:cs typeface="Times New Roman" pitchFamily="18" charset="0"/>
                      </a:endParaRPr>
                    </a:p>
                  </a:txBody>
                  <a:tcPr marL="121920" marR="121920" marT="60960" marB="60960"/>
                </a:tc>
                <a:extLst>
                  <a:ext uri="{0D108BD9-81ED-4DB2-BD59-A6C34878D82A}">
                    <a16:rowId xmlns:a16="http://schemas.microsoft.com/office/drawing/2014/main" xmlns="" val="10000"/>
                  </a:ext>
                </a:extLst>
              </a:tr>
              <a:tr h="497675">
                <a:tc>
                  <a:txBody>
                    <a:bodyPr/>
                    <a:lstStyle/>
                    <a:p>
                      <a:pPr algn="ctr"/>
                      <a:endParaRPr lang="it-IT" sz="1400"/>
                    </a:p>
                  </a:txBody>
                  <a:tcPr marL="121920" marR="121920" marT="60960" marB="60960"/>
                </a:tc>
                <a:tc>
                  <a:txBody>
                    <a:bodyPr/>
                    <a:lstStyle/>
                    <a:p>
                      <a:pPr algn="ctr"/>
                      <a:endParaRPr lang="it-IT" sz="1400"/>
                    </a:p>
                  </a:txBody>
                  <a:tcPr marL="121920" marR="121920" marT="60960" marB="60960"/>
                </a:tc>
                <a:tc>
                  <a:txBody>
                    <a:bodyPr/>
                    <a:lstStyle/>
                    <a:p>
                      <a:pPr algn="ctr"/>
                      <a:endParaRPr lang="it-IT" sz="1400"/>
                    </a:p>
                  </a:txBody>
                  <a:tcPr marL="121920" marR="121920" marT="60960" marB="60960"/>
                </a:tc>
                <a:extLst>
                  <a:ext uri="{0D108BD9-81ED-4DB2-BD59-A6C34878D82A}">
                    <a16:rowId xmlns:a16="http://schemas.microsoft.com/office/drawing/2014/main" xmlns="" val="10001"/>
                  </a:ext>
                </a:extLst>
              </a:tr>
              <a:tr h="497675">
                <a:tc>
                  <a:txBody>
                    <a:bodyPr/>
                    <a:lstStyle/>
                    <a:p>
                      <a:pPr algn="ctr"/>
                      <a:endParaRPr lang="it-IT" sz="1400"/>
                    </a:p>
                  </a:txBody>
                  <a:tcPr marL="121920" marR="121920" marT="60960" marB="60960"/>
                </a:tc>
                <a:tc>
                  <a:txBody>
                    <a:bodyPr/>
                    <a:lstStyle/>
                    <a:p>
                      <a:pPr algn="ctr"/>
                      <a:endParaRPr lang="it-IT" sz="1400"/>
                    </a:p>
                  </a:txBody>
                  <a:tcPr marL="121920" marR="121920" marT="60960" marB="60960"/>
                </a:tc>
                <a:tc>
                  <a:txBody>
                    <a:bodyPr/>
                    <a:lstStyle/>
                    <a:p>
                      <a:pPr algn="ctr"/>
                      <a:endParaRPr lang="it-IT" sz="1400"/>
                    </a:p>
                  </a:txBody>
                  <a:tcPr marL="121920" marR="121920" marT="60960" marB="60960"/>
                </a:tc>
                <a:extLst>
                  <a:ext uri="{0D108BD9-81ED-4DB2-BD59-A6C34878D82A}">
                    <a16:rowId xmlns:a16="http://schemas.microsoft.com/office/drawing/2014/main" xmlns="" val="10002"/>
                  </a:ext>
                </a:extLst>
              </a:tr>
              <a:tr h="497675">
                <a:tc>
                  <a:txBody>
                    <a:bodyPr/>
                    <a:lstStyle/>
                    <a:p>
                      <a:pPr algn="ctr"/>
                      <a:endParaRPr lang="it-IT" sz="1400"/>
                    </a:p>
                  </a:txBody>
                  <a:tcPr marL="121920" marR="121920" marT="60960" marB="60960"/>
                </a:tc>
                <a:tc>
                  <a:txBody>
                    <a:bodyPr/>
                    <a:lstStyle/>
                    <a:p>
                      <a:pPr algn="ctr"/>
                      <a:endParaRPr lang="it-IT" sz="1400"/>
                    </a:p>
                  </a:txBody>
                  <a:tcPr marL="121920" marR="121920" marT="60960" marB="60960"/>
                </a:tc>
                <a:tc>
                  <a:txBody>
                    <a:bodyPr/>
                    <a:lstStyle/>
                    <a:p>
                      <a:pPr algn="ctr"/>
                      <a:endParaRPr lang="it-IT" sz="1400" dirty="0"/>
                    </a:p>
                  </a:txBody>
                  <a:tcPr marL="121920" marR="121920" marT="60960" marB="6096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2414704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048000" y="1288244"/>
            <a:ext cx="6096000" cy="3021340"/>
          </a:xfrm>
          <a:prstGeom prst="rect">
            <a:avLst/>
          </a:prstGeom>
        </p:spPr>
        <p:txBody>
          <a:bodyPr>
            <a:spAutoFit/>
          </a:bodyPr>
          <a:lstStyle/>
          <a:p>
            <a:pPr marL="457189" indent="-457189">
              <a:buClr>
                <a:schemeClr val="dk1"/>
              </a:buClr>
              <a:buSzPts val="2100"/>
            </a:pPr>
            <a:r>
              <a:rPr lang="en-US" sz="2000" b="1" dirty="0">
                <a:latin typeface="Times New Roman" pitchFamily="18" charset="0"/>
                <a:ea typeface="Times New Roman"/>
                <a:cs typeface="Times New Roman" pitchFamily="18" charset="0"/>
                <a:sym typeface="Times New Roman"/>
              </a:rPr>
              <a:t>7</a:t>
            </a:r>
            <a:r>
              <a:rPr lang="en-US" sz="1400" b="1" dirty="0">
                <a:latin typeface="Times New Roman" pitchFamily="18" charset="0"/>
                <a:ea typeface="Times New Roman"/>
                <a:cs typeface="Times New Roman" pitchFamily="18" charset="0"/>
                <a:sym typeface="Times New Roman"/>
              </a:rPr>
              <a:t>)</a:t>
            </a:r>
            <a:r>
              <a:rPr lang="en-US" sz="2000" b="1" dirty="0">
                <a:latin typeface="Times New Roman" pitchFamily="18" charset="0"/>
                <a:ea typeface="Times New Roman"/>
                <a:cs typeface="Times New Roman" pitchFamily="18" charset="0"/>
                <a:sym typeface="Times New Roman"/>
              </a:rPr>
              <a:t>Write questions for the following answers. </a:t>
            </a:r>
          </a:p>
          <a:p>
            <a:pPr marL="457189" indent="-457189" algn="ctr">
              <a:spcBef>
                <a:spcPts val="560"/>
              </a:spcBef>
              <a:buClr>
                <a:schemeClr val="dk1"/>
              </a:buClr>
              <a:buSzPts val="2100"/>
            </a:pPr>
            <a:r>
              <a:rPr lang="en-US" sz="2000" b="1" dirty="0">
                <a:latin typeface="Times New Roman" pitchFamily="18" charset="0"/>
                <a:ea typeface="Times New Roman"/>
                <a:cs typeface="Times New Roman" pitchFamily="18" charset="0"/>
                <a:sym typeface="Times New Roman"/>
              </a:rPr>
              <a:t>        Use </a:t>
            </a:r>
            <a:r>
              <a:rPr lang="en-US" sz="2000" b="1" dirty="0" err="1">
                <a:latin typeface="Times New Roman" pitchFamily="18" charset="0"/>
                <a:ea typeface="Times New Roman"/>
                <a:cs typeface="Times New Roman" pitchFamily="18" charset="0"/>
                <a:sym typeface="Times New Roman"/>
              </a:rPr>
              <a:t>Wh</a:t>
            </a:r>
            <a:r>
              <a:rPr lang="en-US" sz="2000" b="1" dirty="0">
                <a:latin typeface="Times New Roman" pitchFamily="18" charset="0"/>
                <a:ea typeface="Times New Roman"/>
                <a:cs typeface="Times New Roman" pitchFamily="18" charset="0"/>
                <a:sym typeface="Times New Roman"/>
              </a:rPr>
              <a:t>-questions</a:t>
            </a:r>
          </a:p>
          <a:p>
            <a:pPr marL="457189" indent="-457189">
              <a:spcBef>
                <a:spcPts val="480"/>
              </a:spcBef>
              <a:buClr>
                <a:schemeClr val="dk1"/>
              </a:buClr>
              <a:buSzPts val="1800"/>
            </a:pPr>
            <a:r>
              <a:rPr lang="en-US" sz="1400" dirty="0">
                <a:latin typeface="Times New Roman" pitchFamily="18" charset="0"/>
                <a:ea typeface="Times New Roman"/>
                <a:cs typeface="Times New Roman" pitchFamily="18" charset="0"/>
                <a:sym typeface="Times New Roman"/>
              </a:rPr>
              <a:t>1).............................................................................?</a:t>
            </a:r>
          </a:p>
          <a:p>
            <a:pPr marL="457189" indent="-457189">
              <a:spcBef>
                <a:spcPts val="480"/>
              </a:spcBef>
              <a:buClr>
                <a:schemeClr val="dk1"/>
              </a:buClr>
              <a:buSzPts val="1800"/>
            </a:pPr>
            <a:r>
              <a:rPr lang="en-US" sz="1400" dirty="0">
                <a:latin typeface="Times New Roman" pitchFamily="18" charset="0"/>
                <a:ea typeface="Times New Roman"/>
                <a:cs typeface="Times New Roman" pitchFamily="18" charset="0"/>
                <a:sym typeface="Times New Roman"/>
              </a:rPr>
              <a:t>You will hear me knocking on your door</a:t>
            </a:r>
            <a:endParaRPr lang="en-US" sz="1400" dirty="0">
              <a:latin typeface="Times New Roman" pitchFamily="18" charset="0"/>
              <a:cs typeface="Times New Roman" pitchFamily="18" charset="0"/>
            </a:endParaRPr>
          </a:p>
          <a:p>
            <a:pPr marL="457189" indent="-457189">
              <a:spcBef>
                <a:spcPts val="480"/>
              </a:spcBef>
              <a:buClr>
                <a:schemeClr val="dk1"/>
              </a:buClr>
              <a:buSzPts val="1800"/>
            </a:pPr>
            <a:endParaRPr lang="en-US" sz="1400" dirty="0">
              <a:latin typeface="Times New Roman" pitchFamily="18" charset="0"/>
              <a:ea typeface="Times New Roman"/>
              <a:cs typeface="Times New Roman" pitchFamily="18" charset="0"/>
              <a:sym typeface="Times New Roman"/>
            </a:endParaRPr>
          </a:p>
          <a:p>
            <a:pPr marL="457189" indent="-457189">
              <a:spcBef>
                <a:spcPts val="480"/>
              </a:spcBef>
              <a:buClr>
                <a:schemeClr val="dk1"/>
              </a:buClr>
              <a:buSzPts val="1800"/>
            </a:pPr>
            <a:r>
              <a:rPr lang="en-US" sz="1400" dirty="0">
                <a:latin typeface="Times New Roman" pitchFamily="18" charset="0"/>
                <a:ea typeface="Times New Roman"/>
                <a:cs typeface="Times New Roman" pitchFamily="18" charset="0"/>
                <a:sym typeface="Times New Roman"/>
              </a:rPr>
              <a:t>2)..............................................................................?</a:t>
            </a:r>
          </a:p>
          <a:p>
            <a:pPr marL="457189" indent="-457189">
              <a:spcBef>
                <a:spcPts val="480"/>
              </a:spcBef>
              <a:buClr>
                <a:schemeClr val="dk1"/>
              </a:buClr>
              <a:buSzPts val="1800"/>
            </a:pPr>
            <a:r>
              <a:rPr lang="en-US" sz="1400" dirty="0">
                <a:latin typeface="Times New Roman" pitchFamily="18" charset="0"/>
                <a:ea typeface="Times New Roman"/>
                <a:cs typeface="Times New Roman" pitchFamily="18" charset="0"/>
                <a:sym typeface="Times New Roman"/>
              </a:rPr>
              <a:t>Soon I will be there with you</a:t>
            </a:r>
            <a:endParaRPr lang="en-US" sz="1400" dirty="0">
              <a:latin typeface="Times New Roman" pitchFamily="18" charset="0"/>
              <a:cs typeface="Times New Roman" pitchFamily="18" charset="0"/>
            </a:endParaRPr>
          </a:p>
          <a:p>
            <a:pPr marL="457189" indent="-457189">
              <a:spcBef>
                <a:spcPts val="480"/>
              </a:spcBef>
              <a:buClr>
                <a:schemeClr val="dk1"/>
              </a:buClr>
              <a:buSzPts val="1800"/>
            </a:pPr>
            <a:endParaRPr lang="en-US" sz="1400" dirty="0">
              <a:latin typeface="Times New Roman" pitchFamily="18" charset="0"/>
              <a:ea typeface="Times New Roman"/>
              <a:cs typeface="Times New Roman" pitchFamily="18" charset="0"/>
              <a:sym typeface="Times New Roman"/>
            </a:endParaRPr>
          </a:p>
          <a:p>
            <a:pPr marL="457189" indent="-457189">
              <a:spcBef>
                <a:spcPts val="480"/>
              </a:spcBef>
              <a:buClr>
                <a:schemeClr val="dk1"/>
              </a:buClr>
              <a:buSzPts val="1800"/>
            </a:pPr>
            <a:r>
              <a:rPr lang="en-US" sz="1400" dirty="0">
                <a:latin typeface="Times New Roman" pitchFamily="18" charset="0"/>
                <a:ea typeface="Times New Roman"/>
                <a:cs typeface="Times New Roman" pitchFamily="18" charset="0"/>
                <a:sym typeface="Times New Roman"/>
              </a:rPr>
              <a:t>3) …………………………………………………………………………..?</a:t>
            </a:r>
          </a:p>
          <a:p>
            <a:pPr marL="457189" indent="-457189">
              <a:spcBef>
                <a:spcPts val="480"/>
              </a:spcBef>
              <a:buClr>
                <a:schemeClr val="dk1"/>
              </a:buClr>
              <a:buSzPts val="1800"/>
            </a:pPr>
            <a:r>
              <a:rPr lang="en-US" sz="1400" dirty="0">
                <a:latin typeface="Times New Roman" pitchFamily="18" charset="0"/>
                <a:ea typeface="Times New Roman"/>
                <a:cs typeface="Times New Roman" pitchFamily="18" charset="0"/>
                <a:sym typeface="Times New Roman"/>
              </a:rPr>
              <a:t>Because you’ve got a friend</a:t>
            </a:r>
          </a:p>
        </p:txBody>
      </p:sp>
    </p:spTree>
    <p:extLst>
      <p:ext uri="{BB962C8B-B14F-4D97-AF65-F5344CB8AC3E}">
        <p14:creationId xmlns:p14="http://schemas.microsoft.com/office/powerpoint/2010/main" val="24662863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D098ECE-D8E4-42B4-A5EB-56BD4B9A8203}"/>
              </a:ext>
            </a:extLst>
          </p:cNvPr>
          <p:cNvSpPr/>
          <p:nvPr/>
        </p:nvSpPr>
        <p:spPr>
          <a:xfrm>
            <a:off x="1909762" y="2228671"/>
            <a:ext cx="8848725" cy="1200329"/>
          </a:xfrm>
          <a:prstGeom prst="rect">
            <a:avLst/>
          </a:prstGeom>
        </p:spPr>
        <p:txBody>
          <a:bodyPr wrap="square">
            <a:spAutoFit/>
          </a:bodyPr>
          <a:lstStyle/>
          <a:p>
            <a:pPr lvl="0" algn="ctr"/>
            <a:r>
              <a:rPr lang="en-US" sz="2400" b="1" dirty="0">
                <a:solidFill>
                  <a:prstClr val="black"/>
                </a:solidFill>
                <a:latin typeface="Times New Roman" panose="02020603050405020304" pitchFamily="18" charset="0"/>
                <a:cs typeface="Times New Roman" panose="02020603050405020304" pitchFamily="18" charset="0"/>
              </a:rPr>
              <a:t>SPAIN</a:t>
            </a:r>
          </a:p>
          <a:p>
            <a:pPr lvl="0" algn="ctr"/>
            <a:endParaRPr lang="en-US" sz="2400" b="1" dirty="0">
              <a:solidFill>
                <a:prstClr val="black"/>
              </a:solidFill>
              <a:latin typeface="Times New Roman" panose="02020603050405020304" pitchFamily="18" charset="0"/>
              <a:cs typeface="Times New Roman" panose="02020603050405020304" pitchFamily="18" charset="0"/>
            </a:endParaRPr>
          </a:p>
          <a:p>
            <a:pPr lvl="0" algn="ctr"/>
            <a:r>
              <a:rPr lang="en-US" sz="2400" b="1" dirty="0">
                <a:solidFill>
                  <a:prstClr val="black"/>
                </a:solidFill>
                <a:latin typeface="Times New Roman" panose="02020603050405020304" pitchFamily="18" charset="0"/>
                <a:cs typeface="Times New Roman" panose="02020603050405020304" pitchFamily="18" charset="0"/>
              </a:rPr>
              <a:t>“</a:t>
            </a:r>
            <a:r>
              <a:rPr lang="ro-RO" sz="2400" b="1" dirty="0">
                <a:solidFill>
                  <a:prstClr val="black"/>
                </a:solidFill>
                <a:latin typeface="Times New Roman" panose="02020603050405020304" pitchFamily="18" charset="0"/>
                <a:cs typeface="Times New Roman" panose="02020603050405020304" pitchFamily="18" charset="0"/>
              </a:rPr>
              <a:t>TEACHING ENGLISH THROUGH SONGS</a:t>
            </a:r>
            <a:r>
              <a:rPr lang="en-US" sz="24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046390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96964" y="1809750"/>
            <a:ext cx="3313355" cy="783611"/>
          </a:xfrm>
        </p:spPr>
        <p:txBody>
          <a:bodyPr>
            <a:noAutofit/>
          </a:bodyPr>
          <a:lstStyle/>
          <a:p>
            <a:r>
              <a:rPr lang="es-ES" sz="2000" b="1" dirty="0">
                <a:latin typeface="Times New Roman"/>
                <a:cs typeface="Times New Roman"/>
              </a:rPr>
              <a:t>SONG 1: </a:t>
            </a:r>
            <a:r>
              <a:rPr lang="es-ES" sz="2000" b="1" i="1" dirty="0">
                <a:latin typeface="Times New Roman"/>
                <a:cs typeface="Times New Roman"/>
              </a:rPr>
              <a:t>“SEE YOU AGAIN” </a:t>
            </a:r>
          </a:p>
        </p:txBody>
      </p:sp>
      <p:sp>
        <p:nvSpPr>
          <p:cNvPr id="3" name="Subtítulo 2"/>
          <p:cNvSpPr>
            <a:spLocks noGrp="1"/>
          </p:cNvSpPr>
          <p:nvPr>
            <p:ph type="subTitle" idx="1"/>
          </p:nvPr>
        </p:nvSpPr>
        <p:spPr>
          <a:xfrm>
            <a:off x="2648637" y="2668426"/>
            <a:ext cx="3309803" cy="478386"/>
          </a:xfrm>
        </p:spPr>
        <p:txBody>
          <a:bodyPr>
            <a:normAutofit fontScale="85000" lnSpcReduction="10000"/>
          </a:bodyPr>
          <a:lstStyle/>
          <a:p>
            <a:r>
              <a:rPr lang="es-ES" i="1" dirty="0">
                <a:latin typeface="Times New Roman"/>
                <a:cs typeface="Times New Roman"/>
              </a:rPr>
              <a:t>Wiz </a:t>
            </a:r>
            <a:r>
              <a:rPr lang="es-ES" i="1" dirty="0" err="1">
                <a:latin typeface="Times New Roman"/>
                <a:cs typeface="Times New Roman"/>
              </a:rPr>
              <a:t>Khalifa</a:t>
            </a:r>
            <a:r>
              <a:rPr lang="es-ES" i="1" dirty="0">
                <a:latin typeface="Times New Roman"/>
                <a:cs typeface="Times New Roman"/>
              </a:rPr>
              <a:t> and Charlie </a:t>
            </a:r>
            <a:r>
              <a:rPr lang="es-ES" i="1" dirty="0" err="1">
                <a:latin typeface="Times New Roman"/>
                <a:cs typeface="Times New Roman"/>
              </a:rPr>
              <a:t>Puth</a:t>
            </a:r>
            <a:endParaRPr lang="es-ES" i="1" dirty="0">
              <a:latin typeface="Times New Roman"/>
              <a:cs typeface="Times New Roman"/>
            </a:endParaRPr>
          </a:p>
        </p:txBody>
      </p:sp>
      <p:sp>
        <p:nvSpPr>
          <p:cNvPr id="5" name="Rectángulo 4"/>
          <p:cNvSpPr/>
          <p:nvPr/>
        </p:nvSpPr>
        <p:spPr>
          <a:xfrm>
            <a:off x="1844571" y="845637"/>
            <a:ext cx="4917936" cy="400110"/>
          </a:xfrm>
          <a:prstGeom prst="rect">
            <a:avLst/>
          </a:prstGeom>
          <a:noFill/>
        </p:spPr>
        <p:txBody>
          <a:bodyPr wrap="square">
            <a:spAutoFit/>
          </a:bodyPr>
          <a:lstStyle/>
          <a:p>
            <a:pPr algn="ctr"/>
            <a:r>
              <a:rPr lang="es-ES_tradnl" sz="2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a:cs typeface="Times New Roman"/>
              </a:rPr>
              <a:t>‘</a:t>
            </a:r>
            <a:r>
              <a:rPr lang="es-ES_tradnl" sz="2000" b="1" cap="all" dirty="0" err="1">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a:cs typeface="Times New Roman"/>
              </a:rPr>
              <a:t>Friendship</a:t>
            </a:r>
            <a:r>
              <a:rPr lang="es-ES_tradnl" sz="2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a:cs typeface="Times New Roman"/>
              </a:rPr>
              <a:t> </a:t>
            </a:r>
            <a:r>
              <a:rPr lang="es-ES_tradnl" sz="2000" b="1" cap="all" dirty="0" err="1">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a:cs typeface="Times New Roman"/>
              </a:rPr>
              <a:t>through</a:t>
            </a:r>
            <a:r>
              <a:rPr lang="es-ES_tradnl" sz="2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a:cs typeface="Times New Roman"/>
              </a:rPr>
              <a:t> </a:t>
            </a:r>
            <a:r>
              <a:rPr lang="es-ES_tradnl" sz="2000" b="1" cap="all" dirty="0" err="1">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a:cs typeface="Times New Roman"/>
              </a:rPr>
              <a:t>music</a:t>
            </a:r>
            <a:r>
              <a:rPr lang="es-ES_tradnl" sz="2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a:cs typeface="Times New Roman"/>
              </a:rPr>
              <a:t>’ </a:t>
            </a:r>
            <a:endParaRPr lang="es-ES" sz="2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a:cs typeface="Times New Roman"/>
            </a:endParaRP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43937" y="3221877"/>
            <a:ext cx="5464608" cy="2991933"/>
          </a:xfrm>
          <a:prstGeom prst="rect">
            <a:avLst/>
          </a:prstGeom>
          <a:ln>
            <a:noFill/>
          </a:ln>
          <a:effectLst>
            <a:outerShdw blurRad="292100" dist="139700" dir="2700000" algn="tl" rotWithShape="0">
              <a:srgbClr val="333333">
                <a:alpha val="65000"/>
              </a:srgbClr>
            </a:outerShdw>
          </a:effectLst>
        </p:spPr>
      </p:pic>
      <p:sp>
        <p:nvSpPr>
          <p:cNvPr id="11" name="Rectángulo 10"/>
          <p:cNvSpPr/>
          <p:nvPr/>
        </p:nvSpPr>
        <p:spPr>
          <a:xfrm>
            <a:off x="7380599" y="944932"/>
            <a:ext cx="2071387"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Analysis of </a:t>
            </a:r>
            <a:r>
              <a:rPr lang="es-ES_tradnl" sz="2000" b="1" dirty="0" err="1">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songs</a:t>
            </a: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 </a:t>
            </a:r>
            <a:r>
              <a:rPr lang="es-ES_tradnl" sz="2000" b="1" dirty="0" err="1">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by</a:t>
            </a: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 </a:t>
            </a:r>
            <a:r>
              <a:rPr lang="es-ES_tradnl" sz="2000" b="1" dirty="0" err="1">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using</a:t>
            </a: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 </a:t>
            </a:r>
            <a:r>
              <a:rPr lang="es-ES_tradnl" sz="2000" b="1" dirty="0" err="1">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seven</a:t>
            </a: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 </a:t>
            </a:r>
            <a:r>
              <a:rPr lang="es-ES_tradnl" sz="2000" b="1" dirty="0" err="1">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teaching</a:t>
            </a: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 </a:t>
            </a:r>
            <a:r>
              <a:rPr lang="es-ES_tradnl" sz="2000" b="1" dirty="0" err="1">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techniques</a:t>
            </a: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 .</a:t>
            </a:r>
            <a:endParaRPr lang="es-ES"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endParaRPr>
          </a:p>
        </p:txBody>
      </p:sp>
    </p:spTree>
    <p:extLst>
      <p:ext uri="{BB962C8B-B14F-4D97-AF65-F5344CB8AC3E}">
        <p14:creationId xmlns:p14="http://schemas.microsoft.com/office/powerpoint/2010/main" val="3846131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33A8979-851B-43D8-88C2-458D290B7FEB}"/>
              </a:ext>
            </a:extLst>
          </p:cNvPr>
          <p:cNvSpPr/>
          <p:nvPr/>
        </p:nvSpPr>
        <p:spPr>
          <a:xfrm>
            <a:off x="568171" y="625989"/>
            <a:ext cx="11079331" cy="5950347"/>
          </a:xfrm>
          <a:prstGeom prst="rect">
            <a:avLst/>
          </a:prstGeom>
        </p:spPr>
        <p:txBody>
          <a:bodyPr wrap="square">
            <a:spAutoFit/>
          </a:bodyPr>
          <a:lstStyle/>
          <a:p>
            <a:pPr algn="just">
              <a:lnSpc>
                <a:spcPct val="150000"/>
              </a:lnSpc>
              <a:spcAft>
                <a:spcPts val="1000"/>
              </a:spcAft>
            </a:pPr>
            <a:r>
              <a:rPr lang="ro-RO" sz="1400" b="1" dirty="0">
                <a:latin typeface="Times New Roman" panose="02020603050405020304" pitchFamily="18" charset="0"/>
                <a:ea typeface="Calibri" panose="020F0502020204030204" pitchFamily="34" charset="0"/>
                <a:cs typeface="Times New Roman" panose="02020603050405020304" pitchFamily="18" charset="0"/>
              </a:rPr>
              <a:t>2. </a:t>
            </a:r>
            <a:r>
              <a:rPr lang="en-US" sz="1400" b="1" dirty="0">
                <a:latin typeface="Times New Roman" panose="02020603050405020304" pitchFamily="18" charset="0"/>
                <a:ea typeface="Calibri" panose="020F0502020204030204" pitchFamily="34" charset="0"/>
                <a:cs typeface="Times New Roman" panose="02020603050405020304" pitchFamily="18" charset="0"/>
              </a:rPr>
              <a:t>Debate</a:t>
            </a:r>
            <a:r>
              <a:rPr lang="en-US" sz="1400" dirty="0">
                <a:latin typeface="Times New Roman" panose="02020603050405020304" pitchFamily="18" charset="0"/>
                <a:ea typeface="Calibri" panose="020F0502020204030204" pitchFamily="34" charset="0"/>
                <a:cs typeface="Times New Roman" panose="02020603050405020304" pitchFamily="18" charset="0"/>
              </a:rPr>
              <a:t>. The students are asked:  a)Why is the heart the symbol of love? b)Can the heart be the symbol of friendship?  The students bring arguments for their answers.</a:t>
            </a:r>
            <a:endParaRPr lang="ro-RO" sz="1400" b="1"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1000"/>
              </a:spcAft>
            </a:pPr>
            <a:r>
              <a:rPr lang="ro-RO" sz="1400" b="1" dirty="0">
                <a:latin typeface="Times New Roman" panose="02020603050405020304" pitchFamily="18" charset="0"/>
                <a:ea typeface="Calibri" panose="020F0502020204030204" pitchFamily="34" charset="0"/>
                <a:cs typeface="Times New Roman" panose="02020603050405020304" pitchFamily="18" charset="0"/>
              </a:rPr>
              <a:t>3. </a:t>
            </a:r>
            <a:r>
              <a:rPr lang="en-US" sz="1400" b="1" dirty="0">
                <a:latin typeface="Times New Roman" panose="02020603050405020304" pitchFamily="18" charset="0"/>
                <a:ea typeface="Calibri" panose="020F0502020204030204" pitchFamily="34" charset="0"/>
                <a:cs typeface="Times New Roman" panose="02020603050405020304" pitchFamily="18" charset="0"/>
              </a:rPr>
              <a:t>Brainstorming</a:t>
            </a:r>
            <a:r>
              <a:rPr lang="en-US" sz="1400" dirty="0">
                <a:latin typeface="Times New Roman" panose="02020603050405020304" pitchFamily="18" charset="0"/>
                <a:ea typeface="Calibri" panose="020F0502020204030204" pitchFamily="34" charset="0"/>
                <a:cs typeface="Times New Roman" panose="02020603050405020304" pitchFamily="18" charset="0"/>
              </a:rPr>
              <a:t>.  Group Work. The teacher tells the students that in groups they will name 3 songs about friendship and each group will choose one to talk about its message.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lvl="0"/>
            <a:r>
              <a:rPr lang="ro-RO" sz="1400" b="1" dirty="0">
                <a:latin typeface="Times New Roman" panose="02020603050405020304" pitchFamily="18" charset="0"/>
                <a:cs typeface="Times New Roman" panose="02020603050405020304" pitchFamily="18" charset="0"/>
              </a:rPr>
              <a:t>4. </a:t>
            </a:r>
            <a:r>
              <a:rPr lang="en-US" sz="1400" b="1" dirty="0">
                <a:latin typeface="Times New Roman" panose="02020603050405020304" pitchFamily="18" charset="0"/>
                <a:cs typeface="Times New Roman" panose="02020603050405020304" pitchFamily="18" charset="0"/>
              </a:rPr>
              <a:t>Identifying. </a:t>
            </a:r>
            <a:r>
              <a:rPr lang="en-US" sz="1400" dirty="0">
                <a:latin typeface="Times New Roman" panose="02020603050405020304" pitchFamily="18" charset="0"/>
                <a:cs typeface="Times New Roman" panose="02020603050405020304" pitchFamily="18" charset="0"/>
              </a:rPr>
              <a:t>The teacher informs the students that they are going to listen to a song about friendship and they will identify the elements through which friendship is defined. The teacher gets feedback.</a:t>
            </a:r>
            <a:endParaRPr lang="ro-RO" sz="1400" dirty="0">
              <a:latin typeface="Times New Roman" panose="02020603050405020304" pitchFamily="18" charset="0"/>
              <a:cs typeface="Times New Roman" panose="02020603050405020304" pitchFamily="18" charset="0"/>
            </a:endParaRPr>
          </a:p>
          <a:p>
            <a:pPr lvl="0"/>
            <a:endParaRPr lang="ro-RO" sz="1400" dirty="0">
              <a:latin typeface="Times New Roman" panose="02020603050405020304" pitchFamily="18" charset="0"/>
              <a:cs typeface="Times New Roman" panose="02020603050405020304" pitchFamily="18" charset="0"/>
            </a:endParaRPr>
          </a:p>
          <a:p>
            <a:pPr lvl="0"/>
            <a:r>
              <a:rPr lang="en-US" sz="1400" b="1" dirty="0">
                <a:latin typeface="Times New Roman" panose="02020603050405020304" pitchFamily="18" charset="0"/>
                <a:cs typeface="Times New Roman" panose="02020603050405020304" pitchFamily="18" charset="0"/>
              </a:rPr>
              <a:t> </a:t>
            </a:r>
            <a:r>
              <a:rPr lang="ro-RO" sz="1400" b="1" dirty="0">
                <a:latin typeface="Times New Roman" panose="02020603050405020304" pitchFamily="18" charset="0"/>
                <a:cs typeface="Times New Roman" panose="02020603050405020304" pitchFamily="18" charset="0"/>
              </a:rPr>
              <a:t>5. </a:t>
            </a:r>
            <a:r>
              <a:rPr lang="en-US" sz="1400" b="1" dirty="0">
                <a:latin typeface="Times New Roman" panose="02020603050405020304" pitchFamily="18" charset="0"/>
                <a:cs typeface="Times New Roman" panose="02020603050405020304" pitchFamily="18" charset="0"/>
              </a:rPr>
              <a:t>Vocabulary. American cultural background.</a:t>
            </a:r>
            <a:r>
              <a:rPr lang="en-US" sz="1400" dirty="0">
                <a:latin typeface="Times New Roman" panose="02020603050405020304" pitchFamily="18" charset="0"/>
                <a:cs typeface="Times New Roman" panose="02020603050405020304" pitchFamily="18" charset="0"/>
              </a:rPr>
              <a:t> The teacher gives the students the first verse of the song and tells them to find items that are specific to the American cultural background and to explain the ones they know something about. Then the teacher gives extra information or explain the meaning of the words that the students do not know about.</a:t>
            </a:r>
            <a:endParaRPr lang="ro-RO" sz="1400" dirty="0">
              <a:latin typeface="Times New Roman" panose="02020603050405020304" pitchFamily="18" charset="0"/>
              <a:cs typeface="Times New Roman" panose="02020603050405020304" pitchFamily="18" charset="0"/>
            </a:endParaRPr>
          </a:p>
          <a:p>
            <a:r>
              <a:rPr lang="en-US" sz="1400" dirty="0"/>
              <a:t> </a:t>
            </a:r>
            <a:endParaRPr lang="ro-RO" sz="1400" dirty="0"/>
          </a:p>
          <a:p>
            <a:pPr algn="just"/>
            <a:r>
              <a:rPr lang="en-US" sz="1400" dirty="0"/>
              <a:t>‘</a:t>
            </a:r>
            <a:r>
              <a:rPr lang="en-US" sz="1400" dirty="0">
                <a:latin typeface="Times New Roman" panose="02020603050405020304" pitchFamily="18" charset="0"/>
                <a:cs typeface="Times New Roman" panose="02020603050405020304" pitchFamily="18" charset="0"/>
              </a:rPr>
              <a:t>Right from the start, couldn't pull us apart, it just works</a:t>
            </a:r>
            <a:endParaRPr lang="ro-RO" sz="14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Nobody else ever gets me as well on this earth</a:t>
            </a:r>
            <a:endParaRPr lang="ro-RO" sz="14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Like </a:t>
            </a:r>
            <a:r>
              <a:rPr lang="en-US" sz="1400" u="sng" dirty="0">
                <a:latin typeface="Times New Roman" panose="02020603050405020304" pitchFamily="18" charset="0"/>
                <a:cs typeface="Times New Roman" panose="02020603050405020304" pitchFamily="18" charset="0"/>
              </a:rPr>
              <a:t>rock and roll</a:t>
            </a:r>
            <a:r>
              <a:rPr lang="en-US" sz="1400" dirty="0">
                <a:latin typeface="Times New Roman" panose="02020603050405020304" pitchFamily="18" charset="0"/>
                <a:cs typeface="Times New Roman" panose="02020603050405020304" pitchFamily="18" charset="0"/>
              </a:rPr>
              <a:t>, </a:t>
            </a:r>
            <a:r>
              <a:rPr lang="en-US" sz="1400" u="sng" dirty="0">
                <a:latin typeface="Times New Roman" panose="02020603050405020304" pitchFamily="18" charset="0"/>
                <a:cs typeface="Times New Roman" panose="02020603050405020304" pitchFamily="18" charset="0"/>
              </a:rPr>
              <a:t>Marshall’s and </a:t>
            </a:r>
            <a:r>
              <a:rPr lang="en-US" sz="1400" u="sng" dirty="0" err="1">
                <a:latin typeface="Times New Roman" panose="02020603050405020304" pitchFamily="18" charset="0"/>
                <a:cs typeface="Times New Roman" panose="02020603050405020304" pitchFamily="18" charset="0"/>
              </a:rPr>
              <a:t>Telly’s</a:t>
            </a:r>
            <a:endParaRPr lang="ro-RO" sz="1400" dirty="0">
              <a:latin typeface="Times New Roman" panose="02020603050405020304" pitchFamily="18" charset="0"/>
              <a:cs typeface="Times New Roman" panose="02020603050405020304" pitchFamily="18" charset="0"/>
            </a:endParaRPr>
          </a:p>
          <a:p>
            <a:pPr algn="just"/>
            <a:r>
              <a:rPr lang="en-US" sz="1400" u="sng" dirty="0">
                <a:latin typeface="Times New Roman" panose="02020603050405020304" pitchFamily="18" charset="0"/>
                <a:cs typeface="Times New Roman" panose="02020603050405020304" pitchFamily="18" charset="0"/>
              </a:rPr>
              <a:t>Mac and cheese</a:t>
            </a:r>
            <a:r>
              <a:rPr lang="en-US" sz="1400" dirty="0">
                <a:latin typeface="Times New Roman" panose="02020603050405020304" pitchFamily="18" charset="0"/>
                <a:cs typeface="Times New Roman" panose="02020603050405020304" pitchFamily="18" charset="0"/>
              </a:rPr>
              <a:t>, </a:t>
            </a:r>
            <a:r>
              <a:rPr lang="en-US" sz="1400" u="sng" dirty="0">
                <a:latin typeface="Times New Roman" panose="02020603050405020304" pitchFamily="18" charset="0"/>
                <a:cs typeface="Times New Roman" panose="02020603050405020304" pitchFamily="18" charset="0"/>
              </a:rPr>
              <a:t>PBs and jellies</a:t>
            </a:r>
            <a:endParaRPr lang="ro-RO" sz="14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Some things are better together, and that’s you and me’</a:t>
            </a:r>
            <a:endParaRPr lang="ro-RO" sz="1400" dirty="0">
              <a:latin typeface="Times New Roman" panose="02020603050405020304" pitchFamily="18" charset="0"/>
              <a:cs typeface="Times New Roman" panose="02020603050405020304" pitchFamily="18" charset="0"/>
            </a:endParaRPr>
          </a:p>
          <a:p>
            <a:pPr algn="just"/>
            <a:endParaRPr lang="ro-RO" sz="1400" dirty="0">
              <a:latin typeface="Times New Roman" panose="02020603050405020304" pitchFamily="18" charset="0"/>
              <a:cs typeface="Times New Roman" panose="02020603050405020304" pitchFamily="18" charset="0"/>
            </a:endParaRPr>
          </a:p>
          <a:p>
            <a:pPr lvl="0"/>
            <a:r>
              <a:rPr lang="ro-RO" sz="1400" dirty="0">
                <a:latin typeface="Times New Roman" panose="02020603050405020304" pitchFamily="18" charset="0"/>
                <a:cs typeface="Times New Roman" panose="02020603050405020304" pitchFamily="18" charset="0"/>
              </a:rPr>
              <a:t>a) </a:t>
            </a:r>
            <a:r>
              <a:rPr lang="en-US" sz="1400" dirty="0">
                <a:latin typeface="Times New Roman" panose="02020603050405020304" pitchFamily="18" charset="0"/>
                <a:cs typeface="Times New Roman" panose="02020603050405020304" pitchFamily="18" charset="0"/>
              </a:rPr>
              <a:t>Mac and cheese- ‘macaroni and cheese’ is one of the most popular American dishes;</a:t>
            </a:r>
            <a:endParaRPr lang="ro-RO" sz="1400" dirty="0">
              <a:latin typeface="Times New Roman" panose="02020603050405020304" pitchFamily="18" charset="0"/>
              <a:cs typeface="Times New Roman" panose="02020603050405020304" pitchFamily="18" charset="0"/>
            </a:endParaRPr>
          </a:p>
          <a:p>
            <a:pPr lvl="0"/>
            <a:r>
              <a:rPr lang="ro-RO" sz="1400" dirty="0">
                <a:latin typeface="Times New Roman" panose="02020603050405020304" pitchFamily="18" charset="0"/>
                <a:cs typeface="Times New Roman" panose="02020603050405020304" pitchFamily="18" charset="0"/>
              </a:rPr>
              <a:t>b) </a:t>
            </a:r>
            <a:r>
              <a:rPr lang="en-US" sz="1400" dirty="0">
                <a:latin typeface="Times New Roman" panose="02020603050405020304" pitchFamily="18" charset="0"/>
                <a:cs typeface="Times New Roman" panose="02020603050405020304" pitchFamily="18" charset="0"/>
              </a:rPr>
              <a:t>Marshall's and </a:t>
            </a:r>
            <a:r>
              <a:rPr lang="en-US" sz="1400" dirty="0" err="1">
                <a:latin typeface="Times New Roman" panose="02020603050405020304" pitchFamily="18" charset="0"/>
                <a:cs typeface="Times New Roman" panose="02020603050405020304" pitchFamily="18" charset="0"/>
              </a:rPr>
              <a:t>Telly's</a:t>
            </a:r>
            <a:r>
              <a:rPr lang="en-US" sz="1400" dirty="0">
                <a:latin typeface="Times New Roman" panose="02020603050405020304" pitchFamily="18" charset="0"/>
                <a:cs typeface="Times New Roman" panose="02020603050405020304" pitchFamily="18" charset="0"/>
              </a:rPr>
              <a:t> expression from the song refers to the </a:t>
            </a:r>
            <a:r>
              <a:rPr lang="en-US" sz="1400" dirty="0" err="1">
                <a:latin typeface="Times New Roman" panose="02020603050405020304" pitchFamily="18" charset="0"/>
                <a:cs typeface="Times New Roman" panose="02020603050405020304" pitchFamily="18" charset="0"/>
              </a:rPr>
              <a:t>Telly</a:t>
            </a:r>
            <a:r>
              <a:rPr lang="en-US" sz="1400" dirty="0">
                <a:latin typeface="Times New Roman" panose="02020603050405020304" pitchFamily="18" charset="0"/>
                <a:cs typeface="Times New Roman" panose="02020603050405020304" pitchFamily="18" charset="0"/>
              </a:rPr>
              <a:t> Awards that honor “excellence in video and television across all screens and to the fact that USC Marshall’s Online MBA program was twice honored at the 39th annual </a:t>
            </a:r>
            <a:r>
              <a:rPr lang="en-US" sz="1400" dirty="0" err="1">
                <a:latin typeface="Times New Roman" panose="02020603050405020304" pitchFamily="18" charset="0"/>
                <a:cs typeface="Times New Roman" panose="02020603050405020304" pitchFamily="18" charset="0"/>
              </a:rPr>
              <a:t>Telly</a:t>
            </a:r>
            <a:r>
              <a:rPr lang="en-US" sz="1400" dirty="0">
                <a:latin typeface="Times New Roman" panose="02020603050405020304" pitchFamily="18" charset="0"/>
                <a:cs typeface="Times New Roman" panose="02020603050405020304" pitchFamily="18" charset="0"/>
              </a:rPr>
              <a:t> Awards;</a:t>
            </a:r>
            <a:endParaRPr lang="ro-RO" sz="1400" dirty="0">
              <a:latin typeface="Times New Roman" panose="02020603050405020304" pitchFamily="18" charset="0"/>
              <a:cs typeface="Times New Roman" panose="02020603050405020304" pitchFamily="18" charset="0"/>
            </a:endParaRPr>
          </a:p>
          <a:p>
            <a:pPr lvl="0"/>
            <a:r>
              <a:rPr lang="ro-RO" sz="1400" dirty="0">
                <a:latin typeface="Times New Roman" panose="02020603050405020304" pitchFamily="18" charset="0"/>
                <a:cs typeface="Times New Roman" panose="02020603050405020304" pitchFamily="18" charset="0"/>
              </a:rPr>
              <a:t>c)</a:t>
            </a:r>
            <a:r>
              <a:rPr lang="en-US" sz="1400" dirty="0">
                <a:latin typeface="Times New Roman" panose="02020603050405020304" pitchFamily="18" charset="0"/>
                <a:cs typeface="Times New Roman" panose="02020603050405020304" pitchFamily="18" charset="0"/>
              </a:rPr>
              <a:t>Mac and cheese- ‘macaroni and cheese’ is one of the most popular American dishes</a:t>
            </a:r>
            <a:endParaRPr lang="ro-RO" sz="1400" dirty="0">
              <a:latin typeface="Times New Roman" panose="02020603050405020304" pitchFamily="18" charset="0"/>
              <a:cs typeface="Times New Roman" panose="02020603050405020304" pitchFamily="18" charset="0"/>
            </a:endParaRPr>
          </a:p>
          <a:p>
            <a:pPr lvl="0"/>
            <a:r>
              <a:rPr lang="en-US" sz="1400" dirty="0">
                <a:latin typeface="Times New Roman" panose="02020603050405020304" pitchFamily="18" charset="0"/>
                <a:cs typeface="Times New Roman" panose="02020603050405020304" pitchFamily="18" charset="0"/>
              </a:rPr>
              <a:t>Marshall's and </a:t>
            </a:r>
            <a:r>
              <a:rPr lang="en-US" sz="1400" dirty="0" err="1">
                <a:latin typeface="Times New Roman" panose="02020603050405020304" pitchFamily="18" charset="0"/>
                <a:cs typeface="Times New Roman" panose="02020603050405020304" pitchFamily="18" charset="0"/>
              </a:rPr>
              <a:t>Telly's</a:t>
            </a:r>
            <a:r>
              <a:rPr lang="en-US" sz="1400" dirty="0">
                <a:latin typeface="Times New Roman" panose="02020603050405020304" pitchFamily="18" charset="0"/>
                <a:cs typeface="Times New Roman" panose="02020603050405020304" pitchFamily="18" charset="0"/>
              </a:rPr>
              <a:t> expression from the song refers to the </a:t>
            </a:r>
            <a:r>
              <a:rPr lang="en-US" sz="1400" dirty="0" err="1">
                <a:latin typeface="Times New Roman" panose="02020603050405020304" pitchFamily="18" charset="0"/>
                <a:cs typeface="Times New Roman" panose="02020603050405020304" pitchFamily="18" charset="0"/>
              </a:rPr>
              <a:t>Telly</a:t>
            </a:r>
            <a:r>
              <a:rPr lang="en-US" sz="1400" dirty="0">
                <a:latin typeface="Times New Roman" panose="02020603050405020304" pitchFamily="18" charset="0"/>
                <a:cs typeface="Times New Roman" panose="02020603050405020304" pitchFamily="18" charset="0"/>
              </a:rPr>
              <a:t> Awards that honor “excellence in video and television across all screens and to the fact that USC Marshall’s Online MBA program was twice honored at the 39th annual </a:t>
            </a:r>
            <a:r>
              <a:rPr lang="en-US" sz="1400" dirty="0" err="1">
                <a:latin typeface="Times New Roman" panose="02020603050405020304" pitchFamily="18" charset="0"/>
                <a:cs typeface="Times New Roman" panose="02020603050405020304" pitchFamily="18" charset="0"/>
              </a:rPr>
              <a:t>Telly</a:t>
            </a:r>
            <a:r>
              <a:rPr lang="en-US" sz="1400" dirty="0">
                <a:latin typeface="Times New Roman" panose="02020603050405020304" pitchFamily="18" charset="0"/>
                <a:cs typeface="Times New Roman" panose="02020603050405020304" pitchFamily="18" charset="0"/>
              </a:rPr>
              <a:t> Awards;</a:t>
            </a:r>
            <a:endParaRPr lang="ro-RO" sz="1400" dirty="0">
              <a:latin typeface="Times New Roman" panose="02020603050405020304" pitchFamily="18" charset="0"/>
              <a:cs typeface="Times New Roman" panose="02020603050405020304" pitchFamily="18" charset="0"/>
            </a:endParaRPr>
          </a:p>
          <a:p>
            <a:pPr algn="just"/>
            <a:endParaRPr lang="ro-RO"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60462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488553" y="711084"/>
            <a:ext cx="7292941" cy="400110"/>
          </a:xfrm>
          <a:prstGeom prst="rect">
            <a:avLst/>
          </a:prstGeom>
          <a:noFill/>
        </p:spPr>
        <p:txBody>
          <a:bodyPr wrap="square" rtlCol="0">
            <a:spAutoFit/>
          </a:bodyPr>
          <a:lstStyle/>
          <a:p>
            <a:r>
              <a:rPr lang="es-ES" sz="2000" b="1" dirty="0">
                <a:latin typeface="Times New Roman"/>
                <a:cs typeface="Times New Roman"/>
              </a:rPr>
              <a:t>BRAINSTORMING</a:t>
            </a:r>
            <a:r>
              <a:rPr lang="es-ES" b="1" dirty="0">
                <a:latin typeface="Times New Roman"/>
                <a:cs typeface="Times New Roman"/>
              </a:rPr>
              <a:t>: </a:t>
            </a:r>
            <a:r>
              <a:rPr lang="es-ES" b="1" dirty="0" err="1">
                <a:latin typeface="Times New Roman"/>
                <a:cs typeface="Times New Roman"/>
              </a:rPr>
              <a:t>Asking</a:t>
            </a:r>
            <a:r>
              <a:rPr lang="es-ES" b="1" dirty="0">
                <a:latin typeface="Times New Roman"/>
                <a:cs typeface="Times New Roman"/>
              </a:rPr>
              <a:t> </a:t>
            </a:r>
            <a:r>
              <a:rPr lang="es-ES" b="1" dirty="0" err="1">
                <a:latin typeface="Times New Roman"/>
                <a:cs typeface="Times New Roman"/>
              </a:rPr>
              <a:t>some</a:t>
            </a:r>
            <a:r>
              <a:rPr lang="es-ES" b="1" dirty="0">
                <a:latin typeface="Times New Roman"/>
                <a:cs typeface="Times New Roman"/>
              </a:rPr>
              <a:t> </a:t>
            </a:r>
            <a:r>
              <a:rPr lang="es-ES" b="1" dirty="0" err="1">
                <a:latin typeface="Times New Roman"/>
                <a:cs typeface="Times New Roman"/>
              </a:rPr>
              <a:t>questions</a:t>
            </a:r>
            <a:r>
              <a:rPr lang="es-ES" b="1" dirty="0">
                <a:latin typeface="Times New Roman"/>
                <a:cs typeface="Times New Roman"/>
              </a:rPr>
              <a:t> </a:t>
            </a:r>
            <a:r>
              <a:rPr lang="es-ES" b="1" dirty="0" err="1">
                <a:latin typeface="Times New Roman"/>
                <a:cs typeface="Times New Roman"/>
              </a:rPr>
              <a:t>about</a:t>
            </a:r>
            <a:r>
              <a:rPr lang="es-ES" b="1" dirty="0">
                <a:latin typeface="Times New Roman"/>
                <a:cs typeface="Times New Roman"/>
              </a:rPr>
              <a:t> </a:t>
            </a:r>
            <a:r>
              <a:rPr lang="es-ES" b="1" dirty="0" err="1">
                <a:latin typeface="Times New Roman"/>
                <a:cs typeface="Times New Roman"/>
              </a:rPr>
              <a:t>the</a:t>
            </a:r>
            <a:r>
              <a:rPr lang="es-ES" b="1" dirty="0">
                <a:latin typeface="Times New Roman"/>
                <a:cs typeface="Times New Roman"/>
              </a:rPr>
              <a:t> </a:t>
            </a:r>
            <a:r>
              <a:rPr lang="es-ES" b="1" dirty="0" err="1">
                <a:latin typeface="Times New Roman"/>
                <a:cs typeface="Times New Roman"/>
              </a:rPr>
              <a:t>title</a:t>
            </a:r>
            <a:r>
              <a:rPr lang="es-ES" b="1" dirty="0">
                <a:latin typeface="Times New Roman"/>
                <a:cs typeface="Times New Roman"/>
              </a:rPr>
              <a:t>.</a:t>
            </a:r>
          </a:p>
        </p:txBody>
      </p:sp>
      <p:sp>
        <p:nvSpPr>
          <p:cNvPr id="7" name="CuadroTexto 6"/>
          <p:cNvSpPr txBox="1"/>
          <p:nvPr/>
        </p:nvSpPr>
        <p:spPr>
          <a:xfrm>
            <a:off x="2398192" y="1434547"/>
            <a:ext cx="7516534" cy="307777"/>
          </a:xfrm>
          <a:prstGeom prst="rect">
            <a:avLst/>
          </a:prstGeom>
          <a:noFill/>
        </p:spPr>
        <p:txBody>
          <a:bodyPr wrap="square" rtlCol="0">
            <a:spAutoFit/>
          </a:bodyPr>
          <a:lstStyle/>
          <a:p>
            <a:r>
              <a:rPr lang="es-ES" sz="1400" dirty="0">
                <a:latin typeface="Times New Roman"/>
                <a:cs typeface="Times New Roman"/>
                <a:sym typeface="Wingdings"/>
              </a:rPr>
              <a:t> </a:t>
            </a:r>
            <a:r>
              <a:rPr lang="es-ES" sz="1400" dirty="0">
                <a:latin typeface="Times New Roman"/>
                <a:cs typeface="Times New Roman"/>
              </a:rPr>
              <a:t>In this case,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title</a:t>
            </a:r>
            <a:r>
              <a:rPr lang="es-ES" sz="1400" dirty="0">
                <a:latin typeface="Times New Roman"/>
                <a:cs typeface="Times New Roman"/>
              </a:rPr>
              <a:t> </a:t>
            </a:r>
            <a:r>
              <a:rPr lang="es-ES" sz="1400" dirty="0" err="1">
                <a:latin typeface="Times New Roman"/>
                <a:cs typeface="Times New Roman"/>
              </a:rPr>
              <a:t>is</a:t>
            </a:r>
            <a:r>
              <a:rPr lang="es-ES" sz="1400" dirty="0">
                <a:latin typeface="Times New Roman"/>
                <a:cs typeface="Times New Roman"/>
              </a:rPr>
              <a:t> “</a:t>
            </a:r>
            <a:r>
              <a:rPr lang="es-ES" sz="1400" dirty="0" err="1">
                <a:latin typeface="Times New Roman"/>
                <a:cs typeface="Times New Roman"/>
              </a:rPr>
              <a:t>See</a:t>
            </a:r>
            <a:r>
              <a:rPr lang="es-ES" sz="1400" dirty="0">
                <a:latin typeface="Times New Roman"/>
                <a:cs typeface="Times New Roman"/>
              </a:rPr>
              <a:t> </a:t>
            </a:r>
            <a:r>
              <a:rPr lang="es-ES" sz="1400" dirty="0" err="1">
                <a:latin typeface="Times New Roman"/>
                <a:cs typeface="Times New Roman"/>
              </a:rPr>
              <a:t>you</a:t>
            </a:r>
            <a:r>
              <a:rPr lang="es-ES" sz="1400" dirty="0">
                <a:latin typeface="Times New Roman"/>
                <a:cs typeface="Times New Roman"/>
              </a:rPr>
              <a:t> </a:t>
            </a:r>
            <a:r>
              <a:rPr lang="es-ES" sz="1400" dirty="0" err="1">
                <a:latin typeface="Times New Roman"/>
                <a:cs typeface="Times New Roman"/>
              </a:rPr>
              <a:t>again</a:t>
            </a:r>
            <a:r>
              <a:rPr lang="es-ES" sz="1400" dirty="0">
                <a:latin typeface="Times New Roman"/>
                <a:cs typeface="Times New Roman"/>
              </a:rPr>
              <a:t>” so </a:t>
            </a:r>
            <a:r>
              <a:rPr lang="es-ES" sz="1400" dirty="0" err="1">
                <a:latin typeface="Times New Roman"/>
                <a:cs typeface="Times New Roman"/>
              </a:rPr>
              <a:t>you</a:t>
            </a:r>
            <a:r>
              <a:rPr lang="es-ES" sz="1400" dirty="0">
                <a:latin typeface="Times New Roman"/>
                <a:cs typeface="Times New Roman"/>
              </a:rPr>
              <a:t> can </a:t>
            </a:r>
            <a:r>
              <a:rPr lang="es-ES" sz="1400" dirty="0" err="1">
                <a:latin typeface="Times New Roman"/>
                <a:cs typeface="Times New Roman"/>
              </a:rPr>
              <a:t>ask</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following</a:t>
            </a:r>
            <a:r>
              <a:rPr lang="es-ES" sz="1400" dirty="0">
                <a:latin typeface="Times New Roman"/>
                <a:cs typeface="Times New Roman"/>
              </a:rPr>
              <a:t> </a:t>
            </a:r>
            <a:r>
              <a:rPr lang="es-ES" sz="1400" dirty="0" err="1">
                <a:latin typeface="Times New Roman"/>
                <a:cs typeface="Times New Roman"/>
              </a:rPr>
              <a:t>questions</a:t>
            </a:r>
            <a:r>
              <a:rPr lang="es-ES" sz="1400" dirty="0">
                <a:latin typeface="Times New Roman"/>
                <a:cs typeface="Times New Roman"/>
              </a:rPr>
              <a:t>: </a:t>
            </a:r>
          </a:p>
        </p:txBody>
      </p:sp>
      <p:sp>
        <p:nvSpPr>
          <p:cNvPr id="11" name="CuadroTexto 10"/>
          <p:cNvSpPr txBox="1"/>
          <p:nvPr/>
        </p:nvSpPr>
        <p:spPr>
          <a:xfrm>
            <a:off x="2562134" y="2371995"/>
            <a:ext cx="2582986" cy="523220"/>
          </a:xfrm>
          <a:prstGeom prst="rect">
            <a:avLst/>
          </a:prstGeom>
          <a:noFill/>
        </p:spPr>
        <p:txBody>
          <a:bodyPr wrap="square" rtlCol="0">
            <a:spAutoFit/>
          </a:bodyPr>
          <a:lstStyle/>
          <a:p>
            <a:pPr marL="285750" indent="-285750">
              <a:buFontTx/>
              <a:buChar char="-"/>
            </a:pPr>
            <a:r>
              <a:rPr lang="es-ES" sz="1400" dirty="0">
                <a:latin typeface="Times New Roman"/>
                <a:cs typeface="Times New Roman"/>
              </a:rPr>
              <a:t>WHAT DO YOU THINK THE SONG IS ABOUT?</a:t>
            </a:r>
          </a:p>
        </p:txBody>
      </p:sp>
      <p:sp>
        <p:nvSpPr>
          <p:cNvPr id="12" name="CuadroTexto 11"/>
          <p:cNvSpPr txBox="1"/>
          <p:nvPr/>
        </p:nvSpPr>
        <p:spPr>
          <a:xfrm>
            <a:off x="2562135" y="3358917"/>
            <a:ext cx="7703895" cy="523220"/>
          </a:xfrm>
          <a:prstGeom prst="rect">
            <a:avLst/>
          </a:prstGeom>
          <a:noFill/>
        </p:spPr>
        <p:txBody>
          <a:bodyPr wrap="square" rtlCol="0">
            <a:spAutoFit/>
          </a:bodyPr>
          <a:lstStyle/>
          <a:p>
            <a:pPr marL="285750" indent="-285750">
              <a:buFontTx/>
              <a:buChar char="-"/>
            </a:pPr>
            <a:r>
              <a:rPr lang="es-ES" sz="1400" dirty="0">
                <a:latin typeface="Times New Roman"/>
                <a:cs typeface="Times New Roman"/>
              </a:rPr>
              <a:t>WHAT IS THE POSSIBLE RELATIONSHIP BETWEEN THAT PERSON AND THE PERSON HE OR SHE WANTS TO SEE AGAIN? </a:t>
            </a:r>
          </a:p>
        </p:txBody>
      </p:sp>
      <p:sp>
        <p:nvSpPr>
          <p:cNvPr id="14" name="CuadroTexto 13"/>
          <p:cNvSpPr txBox="1"/>
          <p:nvPr/>
        </p:nvSpPr>
        <p:spPr>
          <a:xfrm>
            <a:off x="7056502" y="2199390"/>
            <a:ext cx="2882885" cy="738664"/>
          </a:xfrm>
          <a:prstGeom prst="rect">
            <a:avLst/>
          </a:prstGeom>
          <a:noFill/>
        </p:spPr>
        <p:txBody>
          <a:bodyPr wrap="square" rtlCol="0">
            <a:spAutoFit/>
          </a:bodyPr>
          <a:lstStyle/>
          <a:p>
            <a:pPr marL="285750" indent="-285750">
              <a:buFontTx/>
              <a:buChar char="-"/>
            </a:pPr>
            <a:r>
              <a:rPr lang="es-ES" sz="1400" dirty="0">
                <a:latin typeface="Times New Roman"/>
                <a:cs typeface="Times New Roman"/>
              </a:rPr>
              <a:t>WHY DO YOU THINK THESE PEOPLE HAVEN´T SEEN EACH OTHER IN A WHILE?</a:t>
            </a:r>
          </a:p>
        </p:txBody>
      </p:sp>
      <p:pic>
        <p:nvPicPr>
          <p:cNvPr id="15" name="Imagen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53593" y="1688748"/>
            <a:ext cx="1778249" cy="1778249"/>
          </a:xfrm>
          <a:prstGeom prst="rect">
            <a:avLst/>
          </a:prstGeom>
        </p:spPr>
      </p:pic>
      <p:sp>
        <p:nvSpPr>
          <p:cNvPr id="16" name="CuadroTexto 15"/>
          <p:cNvSpPr txBox="1"/>
          <p:nvPr/>
        </p:nvSpPr>
        <p:spPr>
          <a:xfrm>
            <a:off x="3641990" y="4022311"/>
            <a:ext cx="4607467" cy="523220"/>
          </a:xfrm>
          <a:prstGeom prst="rect">
            <a:avLst/>
          </a:prstGeom>
          <a:noFill/>
        </p:spPr>
        <p:txBody>
          <a:bodyPr wrap="square" rtlCol="0">
            <a:spAutoFit/>
          </a:bodyPr>
          <a:lstStyle/>
          <a:p>
            <a:pPr algn="ctr"/>
            <a:r>
              <a:rPr lang="es-ES" sz="1400" dirty="0">
                <a:latin typeface="Times New Roman"/>
                <a:cs typeface="Times New Roman"/>
              </a:rPr>
              <a:t>A FRIENDSHIP RELATIONSHIP? A LOVE RELATIONSHIP? A FAMILY ONE?</a:t>
            </a:r>
          </a:p>
        </p:txBody>
      </p:sp>
      <p:pic>
        <p:nvPicPr>
          <p:cNvPr id="17" name="Imagen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8241" y="4841248"/>
            <a:ext cx="2901805" cy="1360235"/>
          </a:xfrm>
          <a:prstGeom prst="rect">
            <a:avLst/>
          </a:prstGeom>
        </p:spPr>
      </p:pic>
      <p:pic>
        <p:nvPicPr>
          <p:cNvPr id="18" name="Imagen 1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92528" y="4077697"/>
            <a:ext cx="2108666" cy="2197758"/>
          </a:xfrm>
          <a:prstGeom prst="rect">
            <a:avLst/>
          </a:prstGeom>
        </p:spPr>
      </p:pic>
      <p:pic>
        <p:nvPicPr>
          <p:cNvPr id="19" name="Imagen 1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731609" y="4053039"/>
            <a:ext cx="2346544" cy="2173100"/>
          </a:xfrm>
          <a:prstGeom prst="rect">
            <a:avLst/>
          </a:prstGeom>
        </p:spPr>
      </p:pic>
      <p:sp>
        <p:nvSpPr>
          <p:cNvPr id="20" name="CuadroTexto 19"/>
          <p:cNvSpPr txBox="1"/>
          <p:nvPr/>
        </p:nvSpPr>
        <p:spPr>
          <a:xfrm>
            <a:off x="7446167" y="177058"/>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1</a:t>
            </a:r>
          </a:p>
        </p:txBody>
      </p:sp>
      <p:sp>
        <p:nvSpPr>
          <p:cNvPr id="3" name="Rectángulo 2"/>
          <p:cNvSpPr/>
          <p:nvPr/>
        </p:nvSpPr>
        <p:spPr>
          <a:xfrm>
            <a:off x="2368071" y="1068223"/>
            <a:ext cx="3516027" cy="400110"/>
          </a:xfrm>
          <a:prstGeom prst="rect">
            <a:avLst/>
          </a:prstGeom>
        </p:spPr>
        <p:txBody>
          <a:bodyPr wrap="none">
            <a:spAutoFit/>
          </a:bodyPr>
          <a:lstStyle/>
          <a:p>
            <a:r>
              <a:rPr lang="es-ES" sz="2000" b="1" dirty="0">
                <a:latin typeface="Times New Roman"/>
                <a:cs typeface="Times New Roman"/>
              </a:rPr>
              <a:t>SONG 1: </a:t>
            </a:r>
            <a:r>
              <a:rPr lang="es-ES" sz="2000" b="1" i="1" dirty="0">
                <a:latin typeface="Times New Roman"/>
                <a:cs typeface="Times New Roman"/>
              </a:rPr>
              <a:t>“SEE YOU AGAIN” </a:t>
            </a:r>
            <a:endParaRPr lang="es-ES" sz="2000" dirty="0"/>
          </a:p>
        </p:txBody>
      </p:sp>
    </p:spTree>
    <p:extLst>
      <p:ext uri="{BB962C8B-B14F-4D97-AF65-F5344CB8AC3E}">
        <p14:creationId xmlns:p14="http://schemas.microsoft.com/office/powerpoint/2010/main" val="26348058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996213" y="0"/>
            <a:ext cx="1944262" cy="523220"/>
          </a:xfrm>
          <a:prstGeom prst="rect">
            <a:avLst/>
          </a:prstGeom>
          <a:noFill/>
        </p:spPr>
        <p:txBody>
          <a:bodyPr wrap="none" rtlCol="0">
            <a:spAutoFit/>
          </a:bodyPr>
          <a:lstStyle/>
          <a:p>
            <a:pPr lvl="0"/>
            <a:r>
              <a:rPr lang="es-ES" sz="2800" dirty="0">
                <a:solidFill>
                  <a:prstClr val="white"/>
                </a:solidFill>
                <a:latin typeface="Times New Roman"/>
                <a:cs typeface="Times New Roman"/>
              </a:rPr>
              <a:t>Technique 2</a:t>
            </a:r>
          </a:p>
        </p:txBody>
      </p:sp>
      <p:sp>
        <p:nvSpPr>
          <p:cNvPr id="6" name="Rectángulo 5"/>
          <p:cNvSpPr/>
          <p:nvPr/>
        </p:nvSpPr>
        <p:spPr>
          <a:xfrm>
            <a:off x="2132026" y="738967"/>
            <a:ext cx="7593539" cy="400110"/>
          </a:xfrm>
          <a:prstGeom prst="rect">
            <a:avLst/>
          </a:prstGeom>
        </p:spPr>
        <p:txBody>
          <a:bodyPr wrap="square">
            <a:spAutoFit/>
          </a:bodyPr>
          <a:lstStyle/>
          <a:p>
            <a:r>
              <a:rPr lang="es-ES" sz="2000" b="1" dirty="0">
                <a:latin typeface="Times New Roman"/>
                <a:cs typeface="Times New Roman"/>
              </a:rPr>
              <a:t>SOUND DISCRIMINATION - LISTENING </a:t>
            </a:r>
            <a:r>
              <a:rPr lang="es-ES" sz="2000" b="1" dirty="0" err="1">
                <a:latin typeface="Times New Roman"/>
                <a:cs typeface="Times New Roman"/>
              </a:rPr>
              <a:t>without</a:t>
            </a:r>
            <a:r>
              <a:rPr lang="es-ES" sz="2000" b="1" dirty="0">
                <a:latin typeface="Times New Roman"/>
                <a:cs typeface="Times New Roman"/>
              </a:rPr>
              <a:t> </a:t>
            </a:r>
            <a:r>
              <a:rPr lang="es-ES" sz="2000" b="1" dirty="0" err="1">
                <a:latin typeface="Times New Roman"/>
                <a:cs typeface="Times New Roman"/>
              </a:rPr>
              <a:t>lyrics</a:t>
            </a:r>
            <a:endParaRPr lang="es-ES" sz="2000" b="1" dirty="0">
              <a:latin typeface="Times New Roman"/>
              <a:cs typeface="Times New Roman"/>
            </a:endParaRPr>
          </a:p>
        </p:txBody>
      </p:sp>
      <p:sp>
        <p:nvSpPr>
          <p:cNvPr id="8" name="CuadroTexto 7"/>
          <p:cNvSpPr txBox="1"/>
          <p:nvPr/>
        </p:nvSpPr>
        <p:spPr>
          <a:xfrm>
            <a:off x="1913796" y="1224763"/>
            <a:ext cx="4702362" cy="523220"/>
          </a:xfrm>
          <a:prstGeom prst="rect">
            <a:avLst/>
          </a:prstGeom>
          <a:noFill/>
        </p:spPr>
        <p:txBody>
          <a:bodyPr wrap="square" rtlCol="0">
            <a:spAutoFit/>
          </a:bodyPr>
          <a:lstStyle/>
          <a:p>
            <a:pPr marL="285750" indent="-285750">
              <a:buFontTx/>
              <a:buChar char="-"/>
            </a:pPr>
            <a:r>
              <a:rPr lang="es-ES" sz="1400" dirty="0">
                <a:latin typeface="Times New Roman"/>
                <a:cs typeface="Times New Roman"/>
              </a:rPr>
              <a:t>Prior to </a:t>
            </a:r>
            <a:r>
              <a:rPr lang="es-ES" sz="1400" dirty="0" err="1">
                <a:latin typeface="Times New Roman"/>
                <a:cs typeface="Times New Roman"/>
              </a:rPr>
              <a:t>having</a:t>
            </a:r>
            <a:r>
              <a:rPr lang="es-ES" sz="1400" dirty="0">
                <a:latin typeface="Times New Roman"/>
                <a:cs typeface="Times New Roman"/>
              </a:rPr>
              <a:t> </a:t>
            </a:r>
            <a:r>
              <a:rPr lang="es-ES" sz="1400" dirty="0" err="1">
                <a:latin typeface="Times New Roman"/>
                <a:cs typeface="Times New Roman"/>
              </a:rPr>
              <a:t>listened</a:t>
            </a:r>
            <a:r>
              <a:rPr lang="es-ES" sz="1400" dirty="0">
                <a:latin typeface="Times New Roman"/>
                <a:cs typeface="Times New Roman"/>
              </a:rPr>
              <a:t> to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song</a:t>
            </a:r>
            <a:r>
              <a:rPr lang="es-ES" sz="1400" dirty="0">
                <a:latin typeface="Times New Roman"/>
                <a:cs typeface="Times New Roman"/>
              </a:rPr>
              <a:t> </a:t>
            </a:r>
            <a:r>
              <a:rPr lang="es-ES" sz="1400" dirty="0" err="1">
                <a:latin typeface="Times New Roman"/>
                <a:cs typeface="Times New Roman"/>
              </a:rPr>
              <a:t>you</a:t>
            </a:r>
            <a:r>
              <a:rPr lang="es-ES" sz="1400" dirty="0">
                <a:latin typeface="Times New Roman"/>
                <a:cs typeface="Times New Roman"/>
              </a:rPr>
              <a:t> can </a:t>
            </a:r>
            <a:r>
              <a:rPr lang="es-ES" sz="1400" dirty="0" err="1">
                <a:latin typeface="Times New Roman"/>
                <a:cs typeface="Times New Roman"/>
              </a:rPr>
              <a:t>teach</a:t>
            </a:r>
            <a:r>
              <a:rPr lang="es-ES" sz="1400" dirty="0">
                <a:latin typeface="Times New Roman"/>
                <a:cs typeface="Times New Roman"/>
              </a:rPr>
              <a:t> a </a:t>
            </a:r>
            <a:r>
              <a:rPr lang="es-ES" sz="1400" dirty="0" err="1">
                <a:latin typeface="Times New Roman"/>
                <a:cs typeface="Times New Roman"/>
              </a:rPr>
              <a:t>couple</a:t>
            </a:r>
            <a:r>
              <a:rPr lang="es-ES" sz="1400" dirty="0">
                <a:latin typeface="Times New Roman"/>
                <a:cs typeface="Times New Roman"/>
              </a:rPr>
              <a:t> of </a:t>
            </a:r>
            <a:r>
              <a:rPr lang="es-ES" sz="1400" dirty="0" err="1">
                <a:latin typeface="Times New Roman"/>
                <a:cs typeface="Times New Roman"/>
              </a:rPr>
              <a:t>words</a:t>
            </a:r>
            <a:r>
              <a:rPr lang="es-ES" sz="1400" dirty="0">
                <a:latin typeface="Times New Roman"/>
                <a:cs typeface="Times New Roman"/>
              </a:rPr>
              <a:t> and </a:t>
            </a:r>
            <a:r>
              <a:rPr lang="es-ES" sz="1400" dirty="0" err="1">
                <a:latin typeface="Times New Roman"/>
                <a:cs typeface="Times New Roman"/>
              </a:rPr>
              <a:t>give</a:t>
            </a:r>
            <a:r>
              <a:rPr lang="es-ES" sz="1400" dirty="0">
                <a:latin typeface="Times New Roman"/>
                <a:cs typeface="Times New Roman"/>
              </a:rPr>
              <a:t> a simple </a:t>
            </a:r>
            <a:r>
              <a:rPr lang="es-ES" sz="1400" dirty="0" err="1">
                <a:latin typeface="Times New Roman"/>
                <a:cs typeface="Times New Roman"/>
              </a:rPr>
              <a:t>task</a:t>
            </a:r>
            <a:r>
              <a:rPr lang="es-ES" sz="1400" dirty="0">
                <a:latin typeface="Times New Roman"/>
                <a:cs typeface="Times New Roman"/>
              </a:rPr>
              <a:t> </a:t>
            </a:r>
            <a:r>
              <a:rPr lang="es-ES" sz="1400" dirty="0" err="1">
                <a:latin typeface="Times New Roman"/>
                <a:cs typeface="Times New Roman"/>
              </a:rPr>
              <a:t>for</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first</a:t>
            </a:r>
            <a:r>
              <a:rPr lang="es-ES" sz="1400" dirty="0">
                <a:latin typeface="Times New Roman"/>
                <a:cs typeface="Times New Roman"/>
              </a:rPr>
              <a:t> </a:t>
            </a:r>
            <a:r>
              <a:rPr lang="es-ES" sz="1400" dirty="0" err="1">
                <a:latin typeface="Times New Roman"/>
                <a:cs typeface="Times New Roman"/>
              </a:rPr>
              <a:t>listening</a:t>
            </a:r>
            <a:r>
              <a:rPr lang="es-ES" sz="1400" dirty="0">
                <a:latin typeface="Times New Roman"/>
                <a:cs typeface="Times New Roman"/>
              </a:rPr>
              <a:t>. </a:t>
            </a:r>
          </a:p>
        </p:txBody>
      </p:sp>
      <p:sp>
        <p:nvSpPr>
          <p:cNvPr id="10" name="CuadroTexto 9"/>
          <p:cNvSpPr txBox="1"/>
          <p:nvPr/>
        </p:nvSpPr>
        <p:spPr>
          <a:xfrm>
            <a:off x="2132026" y="1685631"/>
            <a:ext cx="4323849" cy="1815882"/>
          </a:xfrm>
          <a:prstGeom prst="rect">
            <a:avLst/>
          </a:prstGeom>
          <a:noFill/>
        </p:spPr>
        <p:txBody>
          <a:bodyPr wrap="square" rtlCol="0">
            <a:spAutoFit/>
          </a:bodyPr>
          <a:lstStyle/>
          <a:p>
            <a:endParaRPr lang="es-ES" sz="1400" dirty="0">
              <a:latin typeface="Times New Roman"/>
              <a:cs typeface="Times New Roman"/>
            </a:endParaRPr>
          </a:p>
          <a:p>
            <a:pPr marL="342900" indent="-342900">
              <a:buAutoNum type="arabicPeriod"/>
            </a:pPr>
            <a:r>
              <a:rPr lang="es-ES" sz="1400" dirty="0" err="1">
                <a:latin typeface="Times New Roman"/>
                <a:cs typeface="Times New Roman"/>
              </a:rPr>
              <a:t>You</a:t>
            </a:r>
            <a:r>
              <a:rPr lang="es-ES" sz="1400" dirty="0">
                <a:latin typeface="Times New Roman"/>
                <a:cs typeface="Times New Roman"/>
              </a:rPr>
              <a:t> can </a:t>
            </a:r>
            <a:r>
              <a:rPr lang="es-ES" sz="1400" dirty="0" err="1">
                <a:latin typeface="Times New Roman"/>
                <a:cs typeface="Times New Roman"/>
              </a:rPr>
              <a:t>give</a:t>
            </a:r>
            <a:r>
              <a:rPr lang="es-ES" sz="1400" dirty="0">
                <a:latin typeface="Times New Roman"/>
                <a:cs typeface="Times New Roman"/>
              </a:rPr>
              <a:t> </a:t>
            </a:r>
            <a:r>
              <a:rPr lang="es-ES" sz="1400" dirty="0" err="1">
                <a:latin typeface="Times New Roman"/>
                <a:cs typeface="Times New Roman"/>
              </a:rPr>
              <a:t>students</a:t>
            </a:r>
            <a:r>
              <a:rPr lang="es-ES" sz="1400" dirty="0">
                <a:latin typeface="Times New Roman"/>
                <a:cs typeface="Times New Roman"/>
              </a:rPr>
              <a:t> a </a:t>
            </a:r>
            <a:r>
              <a:rPr lang="es-ES" sz="1400" b="1" dirty="0" err="1">
                <a:latin typeface="Times New Roman"/>
                <a:cs typeface="Times New Roman"/>
              </a:rPr>
              <a:t>word</a:t>
            </a:r>
            <a:r>
              <a:rPr lang="es-ES" sz="1400" b="1" dirty="0">
                <a:latin typeface="Times New Roman"/>
                <a:cs typeface="Times New Roman"/>
              </a:rPr>
              <a:t> </a:t>
            </a:r>
            <a:r>
              <a:rPr lang="es-ES" sz="1400" b="1" dirty="0" err="1">
                <a:latin typeface="Times New Roman"/>
                <a:cs typeface="Times New Roman"/>
              </a:rPr>
              <a:t>list</a:t>
            </a:r>
            <a:r>
              <a:rPr lang="es-ES" sz="1400" b="1" dirty="0">
                <a:latin typeface="Times New Roman"/>
                <a:cs typeface="Times New Roman"/>
              </a:rPr>
              <a:t> </a:t>
            </a:r>
            <a:r>
              <a:rPr lang="es-ES" sz="1400" dirty="0" err="1">
                <a:latin typeface="Times New Roman"/>
                <a:cs typeface="Times New Roman"/>
              </a:rPr>
              <a:t>that</a:t>
            </a:r>
            <a:r>
              <a:rPr lang="es-ES" sz="1400" dirty="0">
                <a:latin typeface="Times New Roman"/>
                <a:cs typeface="Times New Roman"/>
              </a:rPr>
              <a:t> </a:t>
            </a:r>
            <a:r>
              <a:rPr lang="es-ES" sz="1400" dirty="0" err="1">
                <a:latin typeface="Times New Roman"/>
                <a:cs typeface="Times New Roman"/>
              </a:rPr>
              <a:t>they</a:t>
            </a:r>
            <a:r>
              <a:rPr lang="es-ES" sz="1400" dirty="0">
                <a:latin typeface="Times New Roman"/>
                <a:cs typeface="Times New Roman"/>
              </a:rPr>
              <a:t> </a:t>
            </a:r>
            <a:r>
              <a:rPr lang="es-ES" sz="1400" dirty="0" err="1">
                <a:latin typeface="Times New Roman"/>
                <a:cs typeface="Times New Roman"/>
              </a:rPr>
              <a:t>have</a:t>
            </a:r>
            <a:r>
              <a:rPr lang="es-ES" sz="1400" dirty="0">
                <a:latin typeface="Times New Roman"/>
                <a:cs typeface="Times New Roman"/>
              </a:rPr>
              <a:t> to</a:t>
            </a:r>
            <a:r>
              <a:rPr lang="es-ES" sz="1400" b="1" dirty="0">
                <a:latin typeface="Times New Roman"/>
                <a:cs typeface="Times New Roman"/>
              </a:rPr>
              <a:t> </a:t>
            </a:r>
            <a:r>
              <a:rPr lang="es-ES" sz="1400" b="1" dirty="0" err="1">
                <a:latin typeface="Times New Roman"/>
                <a:cs typeface="Times New Roman"/>
              </a:rPr>
              <a:t>number</a:t>
            </a:r>
            <a:r>
              <a:rPr lang="es-ES" sz="1400" b="1" dirty="0">
                <a:latin typeface="Times New Roman"/>
                <a:cs typeface="Times New Roman"/>
              </a:rPr>
              <a:t> as </a:t>
            </a:r>
            <a:r>
              <a:rPr lang="es-ES" sz="1400" b="1" dirty="0" err="1">
                <a:latin typeface="Times New Roman"/>
                <a:cs typeface="Times New Roman"/>
              </a:rPr>
              <a:t>they</a:t>
            </a:r>
            <a:r>
              <a:rPr lang="es-ES" sz="1400" b="1" dirty="0">
                <a:latin typeface="Times New Roman"/>
                <a:cs typeface="Times New Roman"/>
              </a:rPr>
              <a:t> </a:t>
            </a:r>
            <a:r>
              <a:rPr lang="es-ES" sz="1400" b="1" dirty="0" err="1">
                <a:latin typeface="Times New Roman"/>
                <a:cs typeface="Times New Roman"/>
              </a:rPr>
              <a:t>hear</a:t>
            </a:r>
            <a:r>
              <a:rPr lang="es-ES" sz="1400" b="1" dirty="0">
                <a:latin typeface="Times New Roman"/>
                <a:cs typeface="Times New Roman"/>
              </a:rPr>
              <a:t> </a:t>
            </a:r>
            <a:r>
              <a:rPr lang="es-ES" sz="1400" dirty="0" err="1">
                <a:latin typeface="Times New Roman"/>
                <a:cs typeface="Times New Roman"/>
              </a:rPr>
              <a:t>them</a:t>
            </a:r>
            <a:r>
              <a:rPr lang="es-ES" sz="1400" dirty="0">
                <a:latin typeface="Times New Roman"/>
                <a:cs typeface="Times New Roman"/>
              </a:rPr>
              <a:t>.</a:t>
            </a:r>
          </a:p>
          <a:p>
            <a:endParaRPr lang="es-ES" sz="1400" dirty="0">
              <a:latin typeface="Times New Roman"/>
              <a:cs typeface="Times New Roman"/>
            </a:endParaRPr>
          </a:p>
          <a:p>
            <a:pPr marL="342900" indent="-342900">
              <a:buFontTx/>
              <a:buAutoNum type="arabicPeriod"/>
            </a:pPr>
            <a:r>
              <a:rPr lang="es-ES" sz="1400" dirty="0" err="1">
                <a:latin typeface="Times New Roman"/>
                <a:cs typeface="Times New Roman"/>
              </a:rPr>
              <a:t>You</a:t>
            </a:r>
            <a:r>
              <a:rPr lang="es-ES" sz="1400" dirty="0">
                <a:latin typeface="Times New Roman"/>
                <a:cs typeface="Times New Roman"/>
              </a:rPr>
              <a:t> can </a:t>
            </a:r>
            <a:r>
              <a:rPr lang="es-ES" sz="1400" dirty="0" err="1">
                <a:latin typeface="Times New Roman"/>
                <a:cs typeface="Times New Roman"/>
              </a:rPr>
              <a:t>also</a:t>
            </a:r>
            <a:r>
              <a:rPr lang="es-ES" sz="1400" dirty="0">
                <a:latin typeface="Times New Roman"/>
                <a:cs typeface="Times New Roman"/>
              </a:rPr>
              <a:t> </a:t>
            </a:r>
            <a:r>
              <a:rPr lang="es-ES" sz="1400" dirty="0" err="1">
                <a:latin typeface="Times New Roman"/>
                <a:cs typeface="Times New Roman"/>
              </a:rPr>
              <a:t>give</a:t>
            </a:r>
            <a:r>
              <a:rPr lang="es-ES" sz="1400" dirty="0">
                <a:latin typeface="Times New Roman"/>
                <a:cs typeface="Times New Roman"/>
              </a:rPr>
              <a:t> </a:t>
            </a:r>
            <a:r>
              <a:rPr lang="es-ES" sz="1400" dirty="0" err="1">
                <a:latin typeface="Times New Roman"/>
                <a:cs typeface="Times New Roman"/>
              </a:rPr>
              <a:t>three</a:t>
            </a:r>
            <a:r>
              <a:rPr lang="es-ES" sz="1400" dirty="0">
                <a:latin typeface="Times New Roman"/>
                <a:cs typeface="Times New Roman"/>
              </a:rPr>
              <a:t> </a:t>
            </a:r>
            <a:r>
              <a:rPr lang="es-ES" sz="1400" dirty="0" err="1">
                <a:latin typeface="Times New Roman"/>
                <a:cs typeface="Times New Roman"/>
              </a:rPr>
              <a:t>or</a:t>
            </a:r>
            <a:r>
              <a:rPr lang="es-ES" sz="1400" dirty="0">
                <a:latin typeface="Times New Roman"/>
                <a:cs typeface="Times New Roman"/>
              </a:rPr>
              <a:t> </a:t>
            </a:r>
            <a:r>
              <a:rPr lang="es-ES" sz="1400" dirty="0" err="1">
                <a:latin typeface="Times New Roman"/>
                <a:cs typeface="Times New Roman"/>
              </a:rPr>
              <a:t>four</a:t>
            </a:r>
            <a:r>
              <a:rPr lang="es-ES" sz="1400" dirty="0">
                <a:latin typeface="Times New Roman"/>
                <a:cs typeface="Times New Roman"/>
              </a:rPr>
              <a:t> </a:t>
            </a:r>
            <a:r>
              <a:rPr lang="es-ES" sz="1400" dirty="0" err="1">
                <a:latin typeface="Times New Roman"/>
                <a:cs typeface="Times New Roman"/>
              </a:rPr>
              <a:t>words</a:t>
            </a:r>
            <a:r>
              <a:rPr lang="es-ES" sz="1400" dirty="0">
                <a:latin typeface="Times New Roman"/>
                <a:cs typeface="Times New Roman"/>
              </a:rPr>
              <a:t> </a:t>
            </a:r>
            <a:r>
              <a:rPr lang="es-ES" sz="1400" dirty="0" err="1">
                <a:latin typeface="Times New Roman"/>
                <a:cs typeface="Times New Roman"/>
              </a:rPr>
              <a:t>from</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song</a:t>
            </a:r>
            <a:r>
              <a:rPr lang="es-ES" sz="1400" dirty="0">
                <a:latin typeface="Times New Roman"/>
                <a:cs typeface="Times New Roman"/>
              </a:rPr>
              <a:t> and </a:t>
            </a:r>
            <a:r>
              <a:rPr lang="es-ES" sz="1400" dirty="0" err="1">
                <a:latin typeface="Times New Roman"/>
                <a:cs typeface="Times New Roman"/>
              </a:rPr>
              <a:t>ask</a:t>
            </a:r>
            <a:r>
              <a:rPr lang="es-ES" sz="1400" dirty="0">
                <a:latin typeface="Times New Roman"/>
                <a:cs typeface="Times New Roman"/>
              </a:rPr>
              <a:t> to </a:t>
            </a:r>
            <a:r>
              <a:rPr lang="es-ES" sz="1400" dirty="0" err="1">
                <a:latin typeface="Times New Roman"/>
                <a:cs typeface="Times New Roman"/>
              </a:rPr>
              <a:t>them</a:t>
            </a:r>
            <a:r>
              <a:rPr lang="es-ES" sz="1400" dirty="0">
                <a:latin typeface="Times New Roman"/>
                <a:cs typeface="Times New Roman"/>
              </a:rPr>
              <a:t> to listen </a:t>
            </a:r>
            <a:r>
              <a:rPr lang="es-ES" sz="1400" dirty="0" err="1">
                <a:latin typeface="Times New Roman"/>
                <a:cs typeface="Times New Roman"/>
              </a:rPr>
              <a:t>out</a:t>
            </a:r>
            <a:r>
              <a:rPr lang="es-ES" sz="1400" dirty="0">
                <a:latin typeface="Times New Roman"/>
                <a:cs typeface="Times New Roman"/>
              </a:rPr>
              <a:t> </a:t>
            </a:r>
            <a:r>
              <a:rPr lang="es-ES" sz="1400" dirty="0" err="1">
                <a:latin typeface="Times New Roman"/>
                <a:cs typeface="Times New Roman"/>
              </a:rPr>
              <a:t>for</a:t>
            </a:r>
            <a:r>
              <a:rPr lang="es-ES" sz="1400" dirty="0">
                <a:latin typeface="Times New Roman"/>
                <a:cs typeface="Times New Roman"/>
              </a:rPr>
              <a:t> </a:t>
            </a:r>
            <a:r>
              <a:rPr lang="es-ES" sz="1400" b="1" dirty="0" err="1">
                <a:latin typeface="Times New Roman"/>
                <a:cs typeface="Times New Roman"/>
              </a:rPr>
              <a:t>the</a:t>
            </a:r>
            <a:r>
              <a:rPr lang="es-ES" sz="1400" b="1" dirty="0">
                <a:latin typeface="Times New Roman"/>
                <a:cs typeface="Times New Roman"/>
              </a:rPr>
              <a:t> </a:t>
            </a:r>
            <a:r>
              <a:rPr lang="es-ES" sz="1400" b="1" dirty="0" err="1">
                <a:latin typeface="Times New Roman"/>
                <a:cs typeface="Times New Roman"/>
              </a:rPr>
              <a:t>words</a:t>
            </a:r>
            <a:r>
              <a:rPr lang="es-ES" sz="1400" b="1" dirty="0">
                <a:latin typeface="Times New Roman"/>
                <a:cs typeface="Times New Roman"/>
              </a:rPr>
              <a:t> </a:t>
            </a:r>
            <a:r>
              <a:rPr lang="es-ES" sz="1400" b="1" dirty="0" err="1">
                <a:latin typeface="Times New Roman"/>
                <a:cs typeface="Times New Roman"/>
              </a:rPr>
              <a:t>that</a:t>
            </a:r>
            <a:r>
              <a:rPr lang="es-ES" sz="1400" b="1" dirty="0">
                <a:latin typeface="Times New Roman"/>
                <a:cs typeface="Times New Roman"/>
              </a:rPr>
              <a:t> </a:t>
            </a:r>
            <a:r>
              <a:rPr lang="es-ES" sz="1400" b="1" dirty="0" err="1">
                <a:latin typeface="Times New Roman"/>
                <a:cs typeface="Times New Roman"/>
              </a:rPr>
              <a:t>rhyme</a:t>
            </a:r>
            <a:r>
              <a:rPr lang="es-ES" sz="1400" b="1" dirty="0">
                <a:latin typeface="Times New Roman"/>
                <a:cs typeface="Times New Roman"/>
              </a:rPr>
              <a:t> </a:t>
            </a:r>
            <a:r>
              <a:rPr lang="es-ES" sz="1400" dirty="0" err="1">
                <a:latin typeface="Times New Roman"/>
                <a:cs typeface="Times New Roman"/>
              </a:rPr>
              <a:t>with</a:t>
            </a:r>
            <a:r>
              <a:rPr lang="es-ES" sz="1400" dirty="0">
                <a:latin typeface="Times New Roman"/>
                <a:cs typeface="Times New Roman"/>
              </a:rPr>
              <a:t> </a:t>
            </a:r>
            <a:r>
              <a:rPr lang="es-ES" sz="1400" dirty="0" err="1">
                <a:latin typeface="Times New Roman"/>
                <a:cs typeface="Times New Roman"/>
              </a:rPr>
              <a:t>them</a:t>
            </a:r>
            <a:r>
              <a:rPr lang="es-ES" sz="1400" dirty="0">
                <a:latin typeface="Times New Roman"/>
                <a:cs typeface="Times New Roman"/>
              </a:rPr>
              <a:t>. </a:t>
            </a:r>
          </a:p>
          <a:p>
            <a:endParaRPr lang="es-ES" sz="1400" dirty="0">
              <a:latin typeface="Times New Roman"/>
              <a:cs typeface="Times New Roman"/>
            </a:endParaRPr>
          </a:p>
        </p:txBody>
      </p:sp>
      <p:pic>
        <p:nvPicPr>
          <p:cNvPr id="12" name="Imagen 11"/>
          <p:cNvPicPr>
            <a:picLocks noChangeAspect="1"/>
          </p:cNvPicPr>
          <p:nvPr/>
        </p:nvPicPr>
        <p:blipFill>
          <a:blip r:embed="rId2"/>
          <a:stretch>
            <a:fillRect/>
          </a:stretch>
        </p:blipFill>
        <p:spPr>
          <a:xfrm>
            <a:off x="6857551" y="1365269"/>
            <a:ext cx="2493695" cy="1649675"/>
          </a:xfrm>
          <a:prstGeom prst="rect">
            <a:avLst/>
          </a:prstGeom>
        </p:spPr>
      </p:pic>
      <p:sp>
        <p:nvSpPr>
          <p:cNvPr id="13" name="CuadroTexto 12"/>
          <p:cNvSpPr txBox="1"/>
          <p:nvPr/>
        </p:nvSpPr>
        <p:spPr>
          <a:xfrm>
            <a:off x="2668787" y="5450487"/>
            <a:ext cx="3387139"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400" i="1" dirty="0">
                <a:latin typeface="Times New Roman"/>
                <a:cs typeface="Times New Roman"/>
              </a:rPr>
              <a:t>“________</a:t>
            </a:r>
            <a:r>
              <a:rPr lang="es-ES" sz="1400" i="1" dirty="0" err="1">
                <a:latin typeface="Times New Roman"/>
                <a:cs typeface="Times New Roman"/>
              </a:rPr>
              <a:t>my</a:t>
            </a:r>
            <a:r>
              <a:rPr lang="es-ES" sz="1400" i="1" dirty="0">
                <a:latin typeface="Times New Roman"/>
                <a:cs typeface="Times New Roman"/>
              </a:rPr>
              <a:t> </a:t>
            </a:r>
            <a:r>
              <a:rPr lang="es-ES" sz="1400" b="1" i="1" dirty="0" err="1">
                <a:latin typeface="Times New Roman"/>
                <a:cs typeface="Times New Roman"/>
              </a:rPr>
              <a:t>friend</a:t>
            </a:r>
            <a:r>
              <a:rPr lang="es-ES" sz="1400" i="1" dirty="0">
                <a:latin typeface="Times New Roman"/>
                <a:cs typeface="Times New Roman"/>
              </a:rPr>
              <a:t/>
            </a:r>
            <a:br>
              <a:rPr lang="es-ES" sz="1400" i="1" dirty="0">
                <a:latin typeface="Times New Roman"/>
                <a:cs typeface="Times New Roman"/>
              </a:rPr>
            </a:br>
            <a:r>
              <a:rPr lang="es-ES" sz="1400" i="1" dirty="0">
                <a:latin typeface="Times New Roman"/>
                <a:cs typeface="Times New Roman"/>
              </a:rPr>
              <a:t> ________</a:t>
            </a:r>
            <a:r>
              <a:rPr lang="es-ES" sz="1400" i="1" dirty="0" err="1">
                <a:latin typeface="Times New Roman"/>
                <a:cs typeface="Times New Roman"/>
              </a:rPr>
              <a:t>see</a:t>
            </a:r>
            <a:r>
              <a:rPr lang="es-ES" sz="1400" i="1" dirty="0">
                <a:latin typeface="Times New Roman"/>
                <a:cs typeface="Times New Roman"/>
              </a:rPr>
              <a:t> </a:t>
            </a:r>
            <a:r>
              <a:rPr lang="es-ES" sz="1400" i="1" dirty="0" err="1">
                <a:latin typeface="Times New Roman"/>
                <a:cs typeface="Times New Roman"/>
              </a:rPr>
              <a:t>you</a:t>
            </a:r>
            <a:r>
              <a:rPr lang="es-ES" sz="1400" i="1" dirty="0">
                <a:latin typeface="Times New Roman"/>
                <a:cs typeface="Times New Roman"/>
              </a:rPr>
              <a:t> </a:t>
            </a:r>
            <a:r>
              <a:rPr lang="es-ES" sz="1400" b="1" i="1" dirty="0" err="1">
                <a:latin typeface="Times New Roman"/>
                <a:cs typeface="Times New Roman"/>
              </a:rPr>
              <a:t>again</a:t>
            </a:r>
            <a:r>
              <a:rPr lang="es-ES" sz="1400" i="1" dirty="0">
                <a:latin typeface="Times New Roman"/>
                <a:cs typeface="Times New Roman"/>
              </a:rPr>
              <a:t/>
            </a:r>
            <a:br>
              <a:rPr lang="es-ES" sz="1400" i="1" dirty="0">
                <a:latin typeface="Times New Roman"/>
                <a:cs typeface="Times New Roman"/>
              </a:rPr>
            </a:br>
            <a:r>
              <a:rPr lang="es-ES" sz="1400" i="1" dirty="0">
                <a:latin typeface="Times New Roman"/>
                <a:cs typeface="Times New Roman"/>
              </a:rPr>
              <a:t> ________</a:t>
            </a:r>
            <a:r>
              <a:rPr lang="es-ES" sz="1400" i="1" dirty="0" err="1">
                <a:latin typeface="Times New Roman"/>
                <a:cs typeface="Times New Roman"/>
              </a:rPr>
              <a:t>from</a:t>
            </a:r>
            <a:r>
              <a:rPr lang="es-ES" sz="1400" i="1" dirty="0">
                <a:latin typeface="Times New Roman"/>
                <a:cs typeface="Times New Roman"/>
              </a:rPr>
              <a:t> </a:t>
            </a:r>
            <a:r>
              <a:rPr lang="es-ES" sz="1400" i="1" dirty="0" err="1">
                <a:latin typeface="Times New Roman"/>
                <a:cs typeface="Times New Roman"/>
              </a:rPr>
              <a:t>where</a:t>
            </a:r>
            <a:r>
              <a:rPr lang="es-ES" sz="1400" i="1" dirty="0">
                <a:latin typeface="Times New Roman"/>
                <a:cs typeface="Times New Roman"/>
              </a:rPr>
              <a:t> </a:t>
            </a:r>
            <a:r>
              <a:rPr lang="es-ES" sz="1400" i="1" dirty="0" err="1">
                <a:latin typeface="Times New Roman"/>
                <a:cs typeface="Times New Roman"/>
              </a:rPr>
              <a:t>we</a:t>
            </a:r>
            <a:r>
              <a:rPr lang="es-ES" sz="1400" i="1" dirty="0">
                <a:latin typeface="Times New Roman"/>
                <a:cs typeface="Times New Roman"/>
              </a:rPr>
              <a:t> </a:t>
            </a:r>
            <a:r>
              <a:rPr lang="es-ES" sz="1400" b="1" i="1" dirty="0" err="1">
                <a:latin typeface="Times New Roman"/>
                <a:cs typeface="Times New Roman"/>
              </a:rPr>
              <a:t>began</a:t>
            </a:r>
            <a:r>
              <a:rPr lang="es-ES" sz="1400" b="1" i="1" dirty="0">
                <a:latin typeface="Times New Roman"/>
                <a:cs typeface="Times New Roman"/>
              </a:rPr>
              <a:t>”</a:t>
            </a:r>
            <a:endParaRPr lang="es-ES" sz="1400" i="1" dirty="0">
              <a:latin typeface="Times New Roman"/>
              <a:cs typeface="Times New Roman"/>
            </a:endParaRPr>
          </a:p>
        </p:txBody>
      </p:sp>
      <p:sp>
        <p:nvSpPr>
          <p:cNvPr id="14" name="Rectángulo 13"/>
          <p:cNvSpPr/>
          <p:nvPr/>
        </p:nvSpPr>
        <p:spPr>
          <a:xfrm>
            <a:off x="6373331" y="5422288"/>
            <a:ext cx="2977915" cy="7386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sz="1400" i="1" dirty="0">
                <a:latin typeface="Times New Roman"/>
                <a:cs typeface="Times New Roman"/>
              </a:rPr>
              <a:t>“________</a:t>
            </a:r>
            <a:r>
              <a:rPr lang="es-ES" sz="1400" i="1" dirty="0" err="1">
                <a:latin typeface="Times New Roman"/>
                <a:cs typeface="Times New Roman"/>
              </a:rPr>
              <a:t>another</a:t>
            </a:r>
            <a:r>
              <a:rPr lang="es-ES" sz="1400" i="1" dirty="0">
                <a:latin typeface="Times New Roman"/>
                <a:cs typeface="Times New Roman"/>
              </a:rPr>
              <a:t> </a:t>
            </a:r>
            <a:r>
              <a:rPr lang="es-ES" sz="1400" b="1" i="1" dirty="0" err="1">
                <a:latin typeface="Times New Roman"/>
                <a:cs typeface="Times New Roman"/>
              </a:rPr>
              <a:t>path</a:t>
            </a:r>
            <a:r>
              <a:rPr lang="es-ES" sz="1400" i="1" dirty="0">
                <a:latin typeface="Times New Roman"/>
                <a:cs typeface="Times New Roman"/>
              </a:rPr>
              <a:t> </a:t>
            </a:r>
            <a:br>
              <a:rPr lang="es-ES" sz="1400" i="1" dirty="0">
                <a:latin typeface="Times New Roman"/>
                <a:cs typeface="Times New Roman"/>
              </a:rPr>
            </a:br>
            <a:r>
              <a:rPr lang="es-ES" sz="1400" i="1" dirty="0">
                <a:latin typeface="Times New Roman"/>
                <a:cs typeface="Times New Roman"/>
              </a:rPr>
              <a:t> ________ </a:t>
            </a:r>
            <a:r>
              <a:rPr lang="es-ES" sz="1400" i="1" dirty="0" err="1">
                <a:latin typeface="Times New Roman"/>
                <a:cs typeface="Times New Roman"/>
              </a:rPr>
              <a:t>the</a:t>
            </a:r>
            <a:r>
              <a:rPr lang="es-ES" sz="1400" i="1" dirty="0">
                <a:latin typeface="Times New Roman"/>
                <a:cs typeface="Times New Roman"/>
              </a:rPr>
              <a:t> </a:t>
            </a:r>
            <a:r>
              <a:rPr lang="es-ES" sz="1400" i="1" dirty="0" err="1">
                <a:latin typeface="Times New Roman"/>
                <a:cs typeface="Times New Roman"/>
              </a:rPr>
              <a:t>road</a:t>
            </a:r>
            <a:r>
              <a:rPr lang="es-ES" sz="1400" i="1" dirty="0">
                <a:latin typeface="Times New Roman"/>
                <a:cs typeface="Times New Roman"/>
              </a:rPr>
              <a:t> and </a:t>
            </a:r>
            <a:r>
              <a:rPr lang="es-ES" sz="1400" b="1" i="1" dirty="0" err="1">
                <a:latin typeface="Times New Roman"/>
                <a:cs typeface="Times New Roman"/>
              </a:rPr>
              <a:t>laugh</a:t>
            </a:r>
            <a:r>
              <a:rPr lang="es-ES" sz="1400" i="1" dirty="0">
                <a:latin typeface="Times New Roman"/>
                <a:cs typeface="Times New Roman"/>
              </a:rPr>
              <a:t/>
            </a:r>
            <a:br>
              <a:rPr lang="es-ES" sz="1400" i="1" dirty="0">
                <a:latin typeface="Times New Roman"/>
                <a:cs typeface="Times New Roman"/>
              </a:rPr>
            </a:br>
            <a:r>
              <a:rPr lang="es-ES" sz="1400" i="1" dirty="0">
                <a:latin typeface="Times New Roman"/>
                <a:cs typeface="Times New Roman"/>
              </a:rPr>
              <a:t> ________</a:t>
            </a:r>
            <a:r>
              <a:rPr lang="es-ES" sz="1400" i="1" dirty="0" err="1">
                <a:latin typeface="Times New Roman"/>
                <a:cs typeface="Times New Roman"/>
              </a:rPr>
              <a:t>it</a:t>
            </a:r>
            <a:r>
              <a:rPr lang="es-ES" sz="1400" i="1" dirty="0">
                <a:latin typeface="Times New Roman"/>
                <a:cs typeface="Times New Roman"/>
              </a:rPr>
              <a:t> </a:t>
            </a:r>
            <a:r>
              <a:rPr lang="es-ES" sz="1400" i="1" dirty="0" err="1">
                <a:latin typeface="Times New Roman"/>
                <a:cs typeface="Times New Roman"/>
              </a:rPr>
              <a:t>wouldn't</a:t>
            </a:r>
            <a:r>
              <a:rPr lang="es-ES" sz="1400" i="1" dirty="0">
                <a:latin typeface="Times New Roman"/>
                <a:cs typeface="Times New Roman"/>
              </a:rPr>
              <a:t> </a:t>
            </a:r>
            <a:r>
              <a:rPr lang="es-ES" sz="1400" b="1" i="1" dirty="0" err="1">
                <a:latin typeface="Times New Roman"/>
                <a:cs typeface="Times New Roman"/>
              </a:rPr>
              <a:t>last</a:t>
            </a:r>
            <a:r>
              <a:rPr lang="es-ES" sz="1400" i="1" dirty="0">
                <a:latin typeface="Times New Roman"/>
                <a:cs typeface="Times New Roman"/>
              </a:rPr>
              <a:t>”</a:t>
            </a:r>
          </a:p>
        </p:txBody>
      </p:sp>
      <p:sp>
        <p:nvSpPr>
          <p:cNvPr id="16" name="Rectángulo 15"/>
          <p:cNvSpPr/>
          <p:nvPr/>
        </p:nvSpPr>
        <p:spPr>
          <a:xfrm>
            <a:off x="4264977" y="4262754"/>
            <a:ext cx="3729914" cy="738664"/>
          </a:xfrm>
          <a:prstGeom prst="rect">
            <a:avLst/>
          </a:prstGeom>
        </p:spPr>
        <p:txBody>
          <a:bodyPr wrap="square">
            <a:spAutoFit/>
          </a:bodyPr>
          <a:lstStyle/>
          <a:p>
            <a:r>
              <a:rPr lang="es-ES" sz="1400" dirty="0">
                <a:latin typeface="Times New Roman"/>
                <a:cs typeface="Times New Roman"/>
              </a:rPr>
              <a:t>You can </a:t>
            </a:r>
            <a:r>
              <a:rPr lang="es-ES" sz="1400" dirty="0" err="1">
                <a:latin typeface="Times New Roman"/>
                <a:cs typeface="Times New Roman"/>
              </a:rPr>
              <a:t>give</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students</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words</a:t>
            </a:r>
            <a:r>
              <a:rPr lang="es-ES" sz="1400" dirty="0">
                <a:latin typeface="Times New Roman"/>
                <a:cs typeface="Times New Roman"/>
              </a:rPr>
              <a:t> </a:t>
            </a:r>
            <a:r>
              <a:rPr lang="es-ES" sz="1400" b="1" dirty="0">
                <a:latin typeface="Times New Roman"/>
                <a:cs typeface="Times New Roman"/>
              </a:rPr>
              <a:t>FRIEND</a:t>
            </a:r>
            <a:r>
              <a:rPr lang="es-ES" sz="1400" dirty="0">
                <a:latin typeface="Times New Roman"/>
                <a:cs typeface="Times New Roman"/>
              </a:rPr>
              <a:t> and</a:t>
            </a:r>
            <a:r>
              <a:rPr lang="es-ES" sz="1400" b="1" dirty="0">
                <a:latin typeface="Times New Roman"/>
                <a:cs typeface="Times New Roman"/>
              </a:rPr>
              <a:t> PATH </a:t>
            </a:r>
            <a:r>
              <a:rPr lang="es-ES" sz="1400" dirty="0">
                <a:latin typeface="Times New Roman"/>
                <a:cs typeface="Times New Roman"/>
              </a:rPr>
              <a:t>and </a:t>
            </a:r>
            <a:r>
              <a:rPr lang="es-ES" sz="1400" dirty="0" err="1">
                <a:latin typeface="Times New Roman"/>
                <a:cs typeface="Times New Roman"/>
              </a:rPr>
              <a:t>they</a:t>
            </a:r>
            <a:r>
              <a:rPr lang="es-ES" sz="1400" dirty="0">
                <a:latin typeface="Times New Roman"/>
                <a:cs typeface="Times New Roman"/>
              </a:rPr>
              <a:t> </a:t>
            </a:r>
            <a:r>
              <a:rPr lang="es-ES" sz="1400" dirty="0" err="1">
                <a:latin typeface="Times New Roman"/>
                <a:cs typeface="Times New Roman"/>
              </a:rPr>
              <a:t>have</a:t>
            </a:r>
            <a:r>
              <a:rPr lang="es-ES" sz="1400" dirty="0">
                <a:latin typeface="Times New Roman"/>
                <a:cs typeface="Times New Roman"/>
              </a:rPr>
              <a:t> to </a:t>
            </a:r>
            <a:r>
              <a:rPr lang="es-ES" sz="1400" dirty="0" err="1">
                <a:latin typeface="Times New Roman"/>
                <a:cs typeface="Times New Roman"/>
              </a:rPr>
              <a:t>find</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other</a:t>
            </a:r>
            <a:r>
              <a:rPr lang="es-ES" sz="1400" dirty="0">
                <a:latin typeface="Times New Roman"/>
                <a:cs typeface="Times New Roman"/>
              </a:rPr>
              <a:t> </a:t>
            </a:r>
            <a:r>
              <a:rPr lang="es-ES" sz="1400" dirty="0" err="1">
                <a:latin typeface="Times New Roman"/>
                <a:cs typeface="Times New Roman"/>
              </a:rPr>
              <a:t>words</a:t>
            </a:r>
            <a:r>
              <a:rPr lang="es-ES" sz="1400" dirty="0">
                <a:latin typeface="Times New Roman"/>
                <a:cs typeface="Times New Roman"/>
              </a:rPr>
              <a:t> </a:t>
            </a:r>
            <a:r>
              <a:rPr lang="es-ES" sz="1400" dirty="0" err="1">
                <a:latin typeface="Times New Roman"/>
                <a:cs typeface="Times New Roman"/>
              </a:rPr>
              <a:t>rhyming</a:t>
            </a:r>
            <a:r>
              <a:rPr lang="es-ES" sz="1400" dirty="0">
                <a:latin typeface="Times New Roman"/>
                <a:cs typeface="Times New Roman"/>
              </a:rPr>
              <a:t> </a:t>
            </a:r>
            <a:r>
              <a:rPr lang="es-ES" sz="1400" dirty="0" err="1">
                <a:latin typeface="Times New Roman"/>
                <a:cs typeface="Times New Roman"/>
              </a:rPr>
              <a:t>with</a:t>
            </a:r>
            <a:r>
              <a:rPr lang="es-ES" sz="1400" dirty="0">
                <a:latin typeface="Times New Roman"/>
                <a:cs typeface="Times New Roman"/>
              </a:rPr>
              <a:t> </a:t>
            </a:r>
            <a:r>
              <a:rPr lang="es-ES" sz="1400" dirty="0" err="1">
                <a:latin typeface="Times New Roman"/>
                <a:cs typeface="Times New Roman"/>
              </a:rPr>
              <a:t>them</a:t>
            </a:r>
            <a:r>
              <a:rPr lang="es-ES" sz="1400" dirty="0">
                <a:latin typeface="Times New Roman"/>
                <a:cs typeface="Times New Roman"/>
              </a:rPr>
              <a:t>. </a:t>
            </a:r>
            <a:r>
              <a:rPr lang="es-ES" sz="1400" dirty="0" err="1">
                <a:latin typeface="Times New Roman"/>
                <a:cs typeface="Times New Roman"/>
              </a:rPr>
              <a:t>Example</a:t>
            </a:r>
            <a:r>
              <a:rPr lang="es-ES" sz="1400" dirty="0">
                <a:latin typeface="Times New Roman"/>
                <a:cs typeface="Times New Roman"/>
              </a:rPr>
              <a:t>:</a:t>
            </a:r>
          </a:p>
        </p:txBody>
      </p:sp>
      <p:pic>
        <p:nvPicPr>
          <p:cNvPr id="17" name="Imagen 16"/>
          <p:cNvPicPr>
            <a:picLocks noChangeAspect="1"/>
          </p:cNvPicPr>
          <p:nvPr/>
        </p:nvPicPr>
        <p:blipFill>
          <a:blip r:embed="rId3"/>
          <a:stretch>
            <a:fillRect/>
          </a:stretch>
        </p:blipFill>
        <p:spPr>
          <a:xfrm>
            <a:off x="2023161" y="4278535"/>
            <a:ext cx="1573848" cy="897285"/>
          </a:xfrm>
          <a:prstGeom prst="rect">
            <a:avLst/>
          </a:prstGeom>
        </p:spPr>
      </p:pic>
      <p:sp>
        <p:nvSpPr>
          <p:cNvPr id="11" name="CuadroTexto 10"/>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err="1">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2</a:t>
            </a:r>
          </a:p>
        </p:txBody>
      </p:sp>
      <p:sp>
        <p:nvSpPr>
          <p:cNvPr id="18" name="Rectángulo 17"/>
          <p:cNvSpPr/>
          <p:nvPr/>
        </p:nvSpPr>
        <p:spPr>
          <a:xfrm>
            <a:off x="2096819" y="3472376"/>
            <a:ext cx="3179140" cy="369332"/>
          </a:xfrm>
          <a:prstGeom prst="rect">
            <a:avLst/>
          </a:prstGeom>
        </p:spPr>
        <p:txBody>
          <a:bodyPr wrap="none">
            <a:spAutoFit/>
          </a:bodyPr>
          <a:lstStyle/>
          <a:p>
            <a:r>
              <a:rPr lang="es-ES" b="1" dirty="0">
                <a:latin typeface="Times New Roman"/>
                <a:cs typeface="Times New Roman"/>
              </a:rPr>
              <a:t>SONG 1: </a:t>
            </a:r>
            <a:r>
              <a:rPr lang="es-ES" b="1" i="1" dirty="0">
                <a:latin typeface="Times New Roman"/>
                <a:cs typeface="Times New Roman"/>
              </a:rPr>
              <a:t>“SEE YOU AGAIN” </a:t>
            </a:r>
            <a:endParaRPr lang="es-ES" dirty="0"/>
          </a:p>
        </p:txBody>
      </p:sp>
      <p:sp>
        <p:nvSpPr>
          <p:cNvPr id="2" name="CuadroTexto 1"/>
          <p:cNvSpPr txBox="1"/>
          <p:nvPr/>
        </p:nvSpPr>
        <p:spPr>
          <a:xfrm>
            <a:off x="1998443" y="3581250"/>
            <a:ext cx="6620723" cy="738664"/>
          </a:xfrm>
          <a:prstGeom prst="rect">
            <a:avLst/>
          </a:prstGeom>
          <a:noFill/>
        </p:spPr>
        <p:txBody>
          <a:bodyPr wrap="none" rtlCol="0">
            <a:spAutoFit/>
          </a:bodyPr>
          <a:lstStyle/>
          <a:p>
            <a:endParaRPr lang="es-ES" sz="1400" dirty="0">
              <a:latin typeface="Times New Roman"/>
              <a:cs typeface="Times New Roman"/>
            </a:endParaRPr>
          </a:p>
          <a:p>
            <a:r>
              <a:rPr lang="es-ES" sz="1400" dirty="0">
                <a:latin typeface="Times New Roman"/>
                <a:cs typeface="Times New Roman"/>
                <a:sym typeface="Wingdings"/>
              </a:rPr>
              <a:t></a:t>
            </a:r>
            <a:r>
              <a:rPr lang="es-ES" sz="1400" dirty="0">
                <a:latin typeface="Times New Roman"/>
                <a:cs typeface="Times New Roman"/>
              </a:rPr>
              <a:t>In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song</a:t>
            </a:r>
            <a:r>
              <a:rPr lang="es-ES" sz="1400" dirty="0">
                <a:latin typeface="Times New Roman"/>
                <a:cs typeface="Times New Roman"/>
              </a:rPr>
              <a:t> “</a:t>
            </a:r>
            <a:r>
              <a:rPr lang="es-ES" sz="1400" dirty="0" err="1">
                <a:latin typeface="Times New Roman"/>
                <a:cs typeface="Times New Roman"/>
              </a:rPr>
              <a:t>See</a:t>
            </a:r>
            <a:r>
              <a:rPr lang="es-ES" sz="1400" dirty="0">
                <a:latin typeface="Times New Roman"/>
                <a:cs typeface="Times New Roman"/>
              </a:rPr>
              <a:t> </a:t>
            </a:r>
            <a:r>
              <a:rPr lang="es-ES" sz="1400" dirty="0" err="1">
                <a:latin typeface="Times New Roman"/>
                <a:cs typeface="Times New Roman"/>
              </a:rPr>
              <a:t>you</a:t>
            </a:r>
            <a:r>
              <a:rPr lang="es-ES" sz="1400" dirty="0">
                <a:latin typeface="Times New Roman"/>
                <a:cs typeface="Times New Roman"/>
              </a:rPr>
              <a:t> </a:t>
            </a:r>
            <a:r>
              <a:rPr lang="es-ES" sz="1400" dirty="0" err="1">
                <a:latin typeface="Times New Roman"/>
                <a:cs typeface="Times New Roman"/>
              </a:rPr>
              <a:t>again</a:t>
            </a:r>
            <a:r>
              <a:rPr lang="es-ES" sz="1400" dirty="0">
                <a:latin typeface="Times New Roman"/>
                <a:cs typeface="Times New Roman"/>
              </a:rPr>
              <a:t>” </a:t>
            </a:r>
            <a:r>
              <a:rPr lang="es-ES" sz="1400" dirty="0" err="1">
                <a:latin typeface="Times New Roman"/>
                <a:cs typeface="Times New Roman"/>
              </a:rPr>
              <a:t>you</a:t>
            </a:r>
            <a:r>
              <a:rPr lang="es-ES" sz="1400" dirty="0">
                <a:latin typeface="Times New Roman"/>
                <a:cs typeface="Times New Roman"/>
              </a:rPr>
              <a:t> can </a:t>
            </a:r>
            <a:r>
              <a:rPr lang="es-ES" sz="1400" dirty="0" err="1">
                <a:latin typeface="Times New Roman"/>
                <a:cs typeface="Times New Roman"/>
              </a:rPr>
              <a:t>distinguish</a:t>
            </a:r>
            <a:r>
              <a:rPr lang="es-ES" sz="1400" dirty="0">
                <a:latin typeface="Times New Roman"/>
                <a:cs typeface="Times New Roman"/>
              </a:rPr>
              <a:t> </a:t>
            </a:r>
            <a:r>
              <a:rPr lang="es-ES" sz="1400" dirty="0" err="1">
                <a:latin typeface="Times New Roman"/>
                <a:cs typeface="Times New Roman"/>
              </a:rPr>
              <a:t>many</a:t>
            </a:r>
            <a:r>
              <a:rPr lang="es-ES" sz="1400" dirty="0">
                <a:latin typeface="Times New Roman"/>
                <a:cs typeface="Times New Roman"/>
              </a:rPr>
              <a:t> </a:t>
            </a:r>
            <a:r>
              <a:rPr lang="es-ES" sz="1400" dirty="0" err="1">
                <a:latin typeface="Times New Roman"/>
                <a:cs typeface="Times New Roman"/>
              </a:rPr>
              <a:t>rhymes</a:t>
            </a:r>
            <a:r>
              <a:rPr lang="es-ES" sz="1400" dirty="0">
                <a:latin typeface="Times New Roman"/>
                <a:cs typeface="Times New Roman"/>
              </a:rPr>
              <a:t>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end</a:t>
            </a:r>
            <a:r>
              <a:rPr lang="es-ES" sz="1400" dirty="0">
                <a:latin typeface="Times New Roman"/>
                <a:cs typeface="Times New Roman"/>
              </a:rPr>
              <a:t> of </a:t>
            </a:r>
            <a:r>
              <a:rPr lang="es-ES" sz="1400" dirty="0" err="1">
                <a:latin typeface="Times New Roman"/>
                <a:cs typeface="Times New Roman"/>
              </a:rPr>
              <a:t>the</a:t>
            </a:r>
            <a:r>
              <a:rPr lang="es-ES" sz="1400" dirty="0">
                <a:latin typeface="Times New Roman"/>
                <a:cs typeface="Times New Roman"/>
              </a:rPr>
              <a:t> verses. </a:t>
            </a:r>
          </a:p>
          <a:p>
            <a:r>
              <a:rPr lang="es-ES" sz="1400" dirty="0">
                <a:latin typeface="Times New Roman"/>
                <a:cs typeface="Times New Roman"/>
              </a:rPr>
              <a:t>LOOK AT ACTIVITY 1</a:t>
            </a:r>
          </a:p>
        </p:txBody>
      </p:sp>
      <p:sp>
        <p:nvSpPr>
          <p:cNvPr id="4" name="CuadroTexto 3"/>
          <p:cNvSpPr txBox="1"/>
          <p:nvPr/>
        </p:nvSpPr>
        <p:spPr>
          <a:xfrm>
            <a:off x="3292062" y="5090726"/>
            <a:ext cx="1426994" cy="400110"/>
          </a:xfrm>
          <a:prstGeom prst="rect">
            <a:avLst/>
          </a:prstGeom>
          <a:noFill/>
        </p:spPr>
        <p:txBody>
          <a:bodyPr wrap="none" rtlCol="0">
            <a:spAutoFit/>
          </a:bodyPr>
          <a:lstStyle/>
          <a:p>
            <a:r>
              <a:rPr lang="es-ES" sz="2000" b="1" dirty="0">
                <a:latin typeface="Times New Roman"/>
                <a:cs typeface="Times New Roman"/>
              </a:rPr>
              <a:t>1. FRIEND</a:t>
            </a:r>
          </a:p>
        </p:txBody>
      </p:sp>
      <p:sp>
        <p:nvSpPr>
          <p:cNvPr id="7" name="CuadroTexto 6"/>
          <p:cNvSpPr txBox="1"/>
          <p:nvPr/>
        </p:nvSpPr>
        <p:spPr>
          <a:xfrm>
            <a:off x="6385543" y="5098124"/>
            <a:ext cx="1116396" cy="400110"/>
          </a:xfrm>
          <a:prstGeom prst="rect">
            <a:avLst/>
          </a:prstGeom>
          <a:noFill/>
        </p:spPr>
        <p:txBody>
          <a:bodyPr wrap="none" rtlCol="0">
            <a:spAutoFit/>
          </a:bodyPr>
          <a:lstStyle/>
          <a:p>
            <a:r>
              <a:rPr lang="es-ES" sz="2000" b="1" dirty="0">
                <a:latin typeface="Times New Roman"/>
                <a:cs typeface="Times New Roman"/>
              </a:rPr>
              <a:t>2. PATH</a:t>
            </a:r>
          </a:p>
        </p:txBody>
      </p:sp>
    </p:spTree>
    <p:extLst>
      <p:ext uri="{BB962C8B-B14F-4D97-AF65-F5344CB8AC3E}">
        <p14:creationId xmlns:p14="http://schemas.microsoft.com/office/powerpoint/2010/main" val="4337279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2261041" y="1390386"/>
            <a:ext cx="7727154" cy="1384995"/>
          </a:xfrm>
          <a:prstGeom prst="rect">
            <a:avLst/>
          </a:prstGeom>
        </p:spPr>
        <p:txBody>
          <a:bodyPr wrap="square">
            <a:spAutoFit/>
          </a:bodyPr>
          <a:lstStyle/>
          <a:p>
            <a:pPr marL="285750" indent="-285750">
              <a:buFontTx/>
              <a:buChar char="-"/>
            </a:pPr>
            <a:r>
              <a:rPr lang="es-ES" sz="1400" dirty="0" err="1">
                <a:latin typeface="Times New Roman"/>
                <a:cs typeface="Times New Roman"/>
              </a:rPr>
              <a:t>You</a:t>
            </a:r>
            <a:r>
              <a:rPr lang="es-ES" sz="1400" dirty="0">
                <a:latin typeface="Times New Roman"/>
                <a:cs typeface="Times New Roman"/>
              </a:rPr>
              <a:t> can </a:t>
            </a:r>
            <a:r>
              <a:rPr lang="es-ES" sz="1400" dirty="0" err="1">
                <a:latin typeface="Times New Roman"/>
                <a:cs typeface="Times New Roman"/>
              </a:rPr>
              <a:t>make</a:t>
            </a:r>
            <a:r>
              <a:rPr lang="es-ES" sz="1400" dirty="0">
                <a:latin typeface="Times New Roman"/>
                <a:cs typeface="Times New Roman"/>
              </a:rPr>
              <a:t> </a:t>
            </a:r>
            <a:r>
              <a:rPr lang="es-ES" sz="1400" b="1" dirty="0" err="1">
                <a:latin typeface="Times New Roman"/>
                <a:cs typeface="Times New Roman"/>
              </a:rPr>
              <a:t>cut-out</a:t>
            </a:r>
            <a:r>
              <a:rPr lang="es-ES" sz="1400" b="1" dirty="0">
                <a:latin typeface="Times New Roman"/>
                <a:cs typeface="Times New Roman"/>
              </a:rPr>
              <a:t> </a:t>
            </a:r>
            <a:r>
              <a:rPr lang="es-ES" sz="1400" b="1" dirty="0" err="1">
                <a:latin typeface="Times New Roman"/>
                <a:cs typeface="Times New Roman"/>
              </a:rPr>
              <a:t>strips</a:t>
            </a:r>
            <a:r>
              <a:rPr lang="es-ES" sz="1400" b="1" dirty="0">
                <a:latin typeface="Times New Roman"/>
                <a:cs typeface="Times New Roman"/>
              </a:rPr>
              <a:t> of </a:t>
            </a:r>
            <a:r>
              <a:rPr lang="es-ES" sz="1400" b="1" dirty="0" err="1">
                <a:latin typeface="Times New Roman"/>
                <a:cs typeface="Times New Roman"/>
              </a:rPr>
              <a:t>selected</a:t>
            </a:r>
            <a:r>
              <a:rPr lang="es-ES" sz="1400" b="1" dirty="0">
                <a:latin typeface="Times New Roman"/>
                <a:cs typeface="Times New Roman"/>
              </a:rPr>
              <a:t> </a:t>
            </a:r>
            <a:r>
              <a:rPr lang="es-ES" sz="1400" b="1" dirty="0" err="1">
                <a:latin typeface="Times New Roman"/>
                <a:cs typeface="Times New Roman"/>
              </a:rPr>
              <a:t>missing</a:t>
            </a:r>
            <a:r>
              <a:rPr lang="es-ES" sz="1400" b="1" dirty="0">
                <a:latin typeface="Times New Roman"/>
                <a:cs typeface="Times New Roman"/>
              </a:rPr>
              <a:t> </a:t>
            </a:r>
            <a:r>
              <a:rPr lang="es-ES" sz="1400" b="1" dirty="0" err="1">
                <a:latin typeface="Times New Roman"/>
                <a:cs typeface="Times New Roman"/>
              </a:rPr>
              <a:t>words</a:t>
            </a:r>
            <a:r>
              <a:rPr lang="es-ES" sz="1400" b="1" dirty="0">
                <a:latin typeface="Times New Roman"/>
                <a:cs typeface="Times New Roman"/>
              </a:rPr>
              <a:t> </a:t>
            </a:r>
            <a:r>
              <a:rPr lang="es-ES" sz="1400" dirty="0">
                <a:latin typeface="Times New Roman"/>
                <a:cs typeface="Times New Roman"/>
              </a:rPr>
              <a:t>and </a:t>
            </a:r>
            <a:r>
              <a:rPr lang="es-ES" sz="1400" dirty="0" err="1">
                <a:latin typeface="Times New Roman"/>
                <a:cs typeface="Times New Roman"/>
              </a:rPr>
              <a:t>make</a:t>
            </a:r>
            <a:r>
              <a:rPr lang="es-ES" sz="1400" dirty="0">
                <a:latin typeface="Times New Roman"/>
                <a:cs typeface="Times New Roman"/>
              </a:rPr>
              <a:t> a </a:t>
            </a:r>
            <a:r>
              <a:rPr lang="es-ES" sz="1400" dirty="0" err="1">
                <a:latin typeface="Times New Roman"/>
                <a:cs typeface="Times New Roman"/>
              </a:rPr>
              <a:t>lyric</a:t>
            </a:r>
            <a:r>
              <a:rPr lang="es-ES" sz="1400" dirty="0">
                <a:latin typeface="Times New Roman"/>
                <a:cs typeface="Times New Roman"/>
              </a:rPr>
              <a:t> </a:t>
            </a:r>
            <a:r>
              <a:rPr lang="es-ES" sz="1400" dirty="0" err="1">
                <a:latin typeface="Times New Roman"/>
                <a:cs typeface="Times New Roman"/>
              </a:rPr>
              <a:t>worksheet</a:t>
            </a:r>
            <a:r>
              <a:rPr lang="es-ES" sz="1400" dirty="0">
                <a:latin typeface="Times New Roman"/>
                <a:cs typeface="Times New Roman"/>
              </a:rPr>
              <a:t> as a gap </a:t>
            </a:r>
            <a:r>
              <a:rPr lang="es-ES" sz="1400" dirty="0" err="1">
                <a:latin typeface="Times New Roman"/>
                <a:cs typeface="Times New Roman"/>
              </a:rPr>
              <a:t>fill</a:t>
            </a:r>
            <a:r>
              <a:rPr lang="es-ES" sz="1400" dirty="0">
                <a:latin typeface="Times New Roman"/>
                <a:cs typeface="Times New Roman"/>
              </a:rPr>
              <a:t>; </a:t>
            </a:r>
            <a:r>
              <a:rPr lang="es-ES" sz="1400" dirty="0" err="1">
                <a:latin typeface="Times New Roman"/>
                <a:cs typeface="Times New Roman"/>
              </a:rPr>
              <a:t>this</a:t>
            </a:r>
            <a:r>
              <a:rPr lang="es-ES" sz="1400" dirty="0">
                <a:latin typeface="Times New Roman"/>
                <a:cs typeface="Times New Roman"/>
              </a:rPr>
              <a:t> </a:t>
            </a:r>
            <a:r>
              <a:rPr lang="es-ES" sz="1400" dirty="0" err="1">
                <a:latin typeface="Times New Roman"/>
                <a:cs typeface="Times New Roman"/>
              </a:rPr>
              <a:t>way</a:t>
            </a:r>
            <a:r>
              <a:rPr lang="es-ES" sz="1400" dirty="0">
                <a:latin typeface="Times New Roman"/>
                <a:cs typeface="Times New Roman"/>
              </a:rPr>
              <a:t> </a:t>
            </a:r>
            <a:r>
              <a:rPr lang="es-ES" sz="1400" dirty="0" err="1">
                <a:latin typeface="Times New Roman"/>
                <a:cs typeface="Times New Roman"/>
              </a:rPr>
              <a:t>learners</a:t>
            </a:r>
            <a:r>
              <a:rPr lang="es-ES" sz="1400" dirty="0">
                <a:latin typeface="Times New Roman"/>
                <a:cs typeface="Times New Roman"/>
              </a:rPr>
              <a:t> match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word</a:t>
            </a:r>
            <a:r>
              <a:rPr lang="es-ES" sz="1400" dirty="0">
                <a:latin typeface="Times New Roman"/>
                <a:cs typeface="Times New Roman"/>
              </a:rPr>
              <a:t> </a:t>
            </a:r>
            <a:r>
              <a:rPr lang="es-ES" sz="1400" dirty="0" err="1">
                <a:latin typeface="Times New Roman"/>
                <a:cs typeface="Times New Roman"/>
              </a:rPr>
              <a:t>strips</a:t>
            </a:r>
            <a:r>
              <a:rPr lang="es-ES" sz="1400" dirty="0">
                <a:latin typeface="Times New Roman"/>
                <a:cs typeface="Times New Roman"/>
              </a:rPr>
              <a:t> </a:t>
            </a:r>
            <a:r>
              <a:rPr lang="es-ES" sz="1400" dirty="0" err="1">
                <a:latin typeface="Times New Roman"/>
                <a:cs typeface="Times New Roman"/>
              </a:rPr>
              <a:t>to</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gaps as </a:t>
            </a:r>
            <a:r>
              <a:rPr lang="es-ES" sz="1400" dirty="0" err="1">
                <a:latin typeface="Times New Roman"/>
                <a:cs typeface="Times New Roman"/>
              </a:rPr>
              <a:t>they</a:t>
            </a:r>
            <a:r>
              <a:rPr lang="es-ES" sz="1400" dirty="0">
                <a:latin typeface="Times New Roman"/>
                <a:cs typeface="Times New Roman"/>
              </a:rPr>
              <a:t> listen.</a:t>
            </a:r>
          </a:p>
          <a:p>
            <a:endParaRPr lang="es-ES" sz="1400" dirty="0">
              <a:latin typeface="Times New Roman"/>
              <a:cs typeface="Times New Roman"/>
            </a:endParaRPr>
          </a:p>
          <a:p>
            <a:pPr marL="285750" indent="-285750">
              <a:buFontTx/>
              <a:buChar char="-"/>
            </a:pPr>
            <a:r>
              <a:rPr lang="es-ES" sz="1400" dirty="0" err="1">
                <a:latin typeface="Times New Roman"/>
                <a:cs typeface="Times New Roman"/>
              </a:rPr>
              <a:t>You</a:t>
            </a:r>
            <a:r>
              <a:rPr lang="es-ES" sz="1400" dirty="0">
                <a:latin typeface="Times New Roman"/>
                <a:cs typeface="Times New Roman"/>
              </a:rPr>
              <a:t> can </a:t>
            </a:r>
            <a:r>
              <a:rPr lang="es-ES" sz="1400" dirty="0" err="1">
                <a:latin typeface="Times New Roman"/>
                <a:cs typeface="Times New Roman"/>
              </a:rPr>
              <a:t>also</a:t>
            </a:r>
            <a:r>
              <a:rPr lang="es-ES" sz="1400" dirty="0">
                <a:latin typeface="Times New Roman"/>
                <a:cs typeface="Times New Roman"/>
              </a:rPr>
              <a:t> </a:t>
            </a:r>
            <a:r>
              <a:rPr lang="es-ES" sz="1400" dirty="0" err="1">
                <a:latin typeface="Times New Roman"/>
                <a:cs typeface="Times New Roman"/>
              </a:rPr>
              <a:t>make</a:t>
            </a:r>
            <a:r>
              <a:rPr lang="es-ES" sz="1400" dirty="0">
                <a:latin typeface="Times New Roman"/>
                <a:cs typeface="Times New Roman"/>
              </a:rPr>
              <a:t> </a:t>
            </a:r>
            <a:r>
              <a:rPr lang="es-ES" sz="1400" dirty="0" err="1">
                <a:latin typeface="Times New Roman"/>
                <a:cs typeface="Times New Roman"/>
              </a:rPr>
              <a:t>something</a:t>
            </a:r>
            <a:r>
              <a:rPr lang="es-ES" sz="1400" dirty="0">
                <a:latin typeface="Times New Roman"/>
                <a:cs typeface="Times New Roman"/>
              </a:rPr>
              <a:t> as simple as a </a:t>
            </a:r>
            <a:r>
              <a:rPr lang="es-ES" sz="1400" b="1" dirty="0" err="1">
                <a:latin typeface="Times New Roman"/>
                <a:cs typeface="Times New Roman"/>
              </a:rPr>
              <a:t>lyric</a:t>
            </a:r>
            <a:r>
              <a:rPr lang="es-ES" sz="1400" b="1" dirty="0">
                <a:latin typeface="Times New Roman"/>
                <a:cs typeface="Times New Roman"/>
              </a:rPr>
              <a:t> </a:t>
            </a:r>
            <a:r>
              <a:rPr lang="es-ES" sz="1400" b="1" dirty="0" err="1">
                <a:latin typeface="Times New Roman"/>
                <a:cs typeface="Times New Roman"/>
              </a:rPr>
              <a:t>worksheet</a:t>
            </a:r>
            <a:r>
              <a:rPr lang="es-ES" sz="1400" b="1" dirty="0">
                <a:latin typeface="Times New Roman"/>
                <a:cs typeface="Times New Roman"/>
              </a:rPr>
              <a:t> as a gap </a:t>
            </a:r>
            <a:r>
              <a:rPr lang="es-ES" sz="1400" b="1" dirty="0" err="1">
                <a:latin typeface="Times New Roman"/>
                <a:cs typeface="Times New Roman"/>
              </a:rPr>
              <a:t>fill</a:t>
            </a:r>
            <a:r>
              <a:rPr lang="es-ES" sz="1400" dirty="0">
                <a:latin typeface="Times New Roman"/>
                <a:cs typeface="Times New Roman"/>
              </a:rPr>
              <a:t>; </a:t>
            </a:r>
            <a:r>
              <a:rPr lang="es-ES" sz="1400" dirty="0" err="1">
                <a:latin typeface="Times New Roman"/>
                <a:cs typeface="Times New Roman"/>
              </a:rPr>
              <a:t>learners</a:t>
            </a:r>
            <a:r>
              <a:rPr lang="es-ES" sz="1400" dirty="0">
                <a:latin typeface="Times New Roman"/>
                <a:cs typeface="Times New Roman"/>
              </a:rPr>
              <a:t> </a:t>
            </a:r>
            <a:r>
              <a:rPr lang="es-ES" sz="1400" dirty="0" err="1">
                <a:latin typeface="Times New Roman"/>
                <a:cs typeface="Times New Roman"/>
              </a:rPr>
              <a:t>fill</a:t>
            </a:r>
            <a:r>
              <a:rPr lang="es-ES" sz="1400" dirty="0">
                <a:latin typeface="Times New Roman"/>
                <a:cs typeface="Times New Roman"/>
              </a:rPr>
              <a:t> in </a:t>
            </a:r>
            <a:r>
              <a:rPr lang="es-ES" sz="1400" dirty="0" err="1">
                <a:latin typeface="Times New Roman"/>
                <a:cs typeface="Times New Roman"/>
              </a:rPr>
              <a:t>the</a:t>
            </a:r>
            <a:r>
              <a:rPr lang="es-ES" sz="1400" dirty="0">
                <a:latin typeface="Times New Roman"/>
                <a:cs typeface="Times New Roman"/>
              </a:rPr>
              <a:t> gaps as </a:t>
            </a:r>
            <a:r>
              <a:rPr lang="es-ES" sz="1400" dirty="0" err="1">
                <a:latin typeface="Times New Roman"/>
                <a:cs typeface="Times New Roman"/>
              </a:rPr>
              <a:t>they</a:t>
            </a:r>
            <a:r>
              <a:rPr lang="es-ES" sz="1400" dirty="0">
                <a:latin typeface="Times New Roman"/>
                <a:cs typeface="Times New Roman"/>
              </a:rPr>
              <a:t> listen </a:t>
            </a:r>
            <a:r>
              <a:rPr lang="es-ES" sz="1400" dirty="0" err="1">
                <a:latin typeface="Times New Roman"/>
                <a:cs typeface="Times New Roman"/>
              </a:rPr>
              <a:t>to</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song</a:t>
            </a:r>
            <a:r>
              <a:rPr lang="es-ES" sz="1400" dirty="0">
                <a:latin typeface="Times New Roman"/>
                <a:cs typeface="Times New Roman"/>
              </a:rPr>
              <a:t>.</a:t>
            </a:r>
          </a:p>
          <a:p>
            <a:endParaRPr lang="es-ES" sz="1400" dirty="0">
              <a:latin typeface="Times New Roman"/>
              <a:cs typeface="Times New Roman"/>
            </a:endParaRPr>
          </a:p>
        </p:txBody>
      </p:sp>
      <p:sp>
        <p:nvSpPr>
          <p:cNvPr id="2" name="Rectángulo 1"/>
          <p:cNvSpPr/>
          <p:nvPr/>
        </p:nvSpPr>
        <p:spPr>
          <a:xfrm>
            <a:off x="3275918" y="982384"/>
            <a:ext cx="7285167" cy="400110"/>
          </a:xfrm>
          <a:prstGeom prst="rect">
            <a:avLst/>
          </a:prstGeom>
        </p:spPr>
        <p:txBody>
          <a:bodyPr wrap="square">
            <a:spAutoFit/>
          </a:bodyPr>
          <a:lstStyle/>
          <a:p>
            <a:r>
              <a:rPr lang="es-ES" sz="2000" b="1" dirty="0">
                <a:latin typeface="Times New Roman"/>
                <a:cs typeface="Times New Roman"/>
              </a:rPr>
              <a:t>WORDS IDENTIFICATION - LISTENING </a:t>
            </a:r>
            <a:r>
              <a:rPr lang="es-ES" sz="2000" b="1" dirty="0" err="1">
                <a:latin typeface="Times New Roman"/>
                <a:cs typeface="Times New Roman"/>
              </a:rPr>
              <a:t>without</a:t>
            </a:r>
            <a:r>
              <a:rPr lang="es-ES" sz="2000" b="1" dirty="0">
                <a:latin typeface="Times New Roman"/>
                <a:cs typeface="Times New Roman"/>
              </a:rPr>
              <a:t> </a:t>
            </a:r>
            <a:r>
              <a:rPr lang="es-ES" sz="2000" b="1" dirty="0" err="1">
                <a:latin typeface="Times New Roman"/>
                <a:cs typeface="Times New Roman"/>
              </a:rPr>
              <a:t>lyrics</a:t>
            </a:r>
            <a:endParaRPr lang="es-ES" sz="2000" b="1" dirty="0">
              <a:latin typeface="Times New Roman"/>
              <a:cs typeface="Times New Roman"/>
            </a:endParaRPr>
          </a:p>
        </p:txBody>
      </p:sp>
      <p:sp>
        <p:nvSpPr>
          <p:cNvPr id="3" name="CuadroTexto 2"/>
          <p:cNvSpPr txBox="1"/>
          <p:nvPr/>
        </p:nvSpPr>
        <p:spPr>
          <a:xfrm>
            <a:off x="2322690" y="3136109"/>
            <a:ext cx="7908371" cy="954107"/>
          </a:xfrm>
          <a:prstGeom prst="rect">
            <a:avLst/>
          </a:prstGeom>
          <a:noFill/>
        </p:spPr>
        <p:txBody>
          <a:bodyPr wrap="square" rtlCol="0">
            <a:spAutoFit/>
          </a:bodyPr>
          <a:lstStyle/>
          <a:p>
            <a:r>
              <a:rPr lang="es-ES" sz="1400" dirty="0">
                <a:latin typeface="Times New Roman"/>
                <a:cs typeface="Times New Roman"/>
                <a:sym typeface="Wingdings"/>
              </a:rPr>
              <a:t> </a:t>
            </a:r>
            <a:r>
              <a:rPr lang="es-ES" sz="1400" dirty="0" err="1">
                <a:latin typeface="Times New Roman"/>
                <a:cs typeface="Times New Roman"/>
              </a:rPr>
              <a:t>For</a:t>
            </a:r>
            <a:r>
              <a:rPr lang="es-ES" sz="1400" dirty="0">
                <a:latin typeface="Times New Roman"/>
                <a:cs typeface="Times New Roman"/>
              </a:rPr>
              <a:t> </a:t>
            </a:r>
            <a:r>
              <a:rPr lang="es-ES" sz="1400" dirty="0" err="1">
                <a:latin typeface="Times New Roman"/>
                <a:cs typeface="Times New Roman"/>
              </a:rPr>
              <a:t>example</a:t>
            </a:r>
            <a:r>
              <a:rPr lang="es-ES" sz="1400" dirty="0">
                <a:latin typeface="Times New Roman"/>
                <a:cs typeface="Times New Roman"/>
              </a:rPr>
              <a:t>, this </a:t>
            </a:r>
            <a:r>
              <a:rPr lang="es-ES" sz="1400" dirty="0" err="1">
                <a:latin typeface="Times New Roman"/>
                <a:cs typeface="Times New Roman"/>
              </a:rPr>
              <a:t>could</a:t>
            </a:r>
            <a:r>
              <a:rPr lang="es-ES" sz="1400" dirty="0">
                <a:latin typeface="Times New Roman"/>
                <a:cs typeface="Times New Roman"/>
              </a:rPr>
              <a:t> be a </a:t>
            </a:r>
            <a:r>
              <a:rPr lang="es-ES" sz="1400" dirty="0" err="1">
                <a:latin typeface="Times New Roman"/>
                <a:cs typeface="Times New Roman"/>
              </a:rPr>
              <a:t>fill</a:t>
            </a:r>
            <a:r>
              <a:rPr lang="es-ES" sz="1400" dirty="0">
                <a:latin typeface="Times New Roman"/>
                <a:cs typeface="Times New Roman"/>
              </a:rPr>
              <a:t> in </a:t>
            </a:r>
            <a:r>
              <a:rPr lang="es-ES" sz="1400" dirty="0" err="1">
                <a:latin typeface="Times New Roman"/>
                <a:cs typeface="Times New Roman"/>
              </a:rPr>
              <a:t>the</a:t>
            </a:r>
            <a:r>
              <a:rPr lang="es-ES" sz="1400" dirty="0">
                <a:latin typeface="Times New Roman"/>
                <a:cs typeface="Times New Roman"/>
              </a:rPr>
              <a:t> gaps </a:t>
            </a:r>
            <a:r>
              <a:rPr lang="es-ES" sz="1400" dirty="0" err="1">
                <a:latin typeface="Times New Roman"/>
                <a:cs typeface="Times New Roman"/>
              </a:rPr>
              <a:t>activity</a:t>
            </a:r>
            <a:r>
              <a:rPr lang="es-ES" sz="1400" dirty="0">
                <a:latin typeface="Times New Roman"/>
                <a:cs typeface="Times New Roman"/>
              </a:rPr>
              <a:t> </a:t>
            </a:r>
            <a:r>
              <a:rPr lang="es-ES" sz="1400" dirty="0" err="1">
                <a:latin typeface="Times New Roman"/>
                <a:cs typeface="Times New Roman"/>
              </a:rPr>
              <a:t>with</a:t>
            </a:r>
            <a:r>
              <a:rPr lang="es-ES" sz="1400" dirty="0">
                <a:latin typeface="Times New Roman"/>
                <a:cs typeface="Times New Roman"/>
              </a:rPr>
              <a:t> “</a:t>
            </a:r>
            <a:r>
              <a:rPr lang="es-ES" sz="1400" dirty="0" err="1">
                <a:latin typeface="Times New Roman"/>
                <a:cs typeface="Times New Roman"/>
              </a:rPr>
              <a:t>See</a:t>
            </a:r>
            <a:r>
              <a:rPr lang="es-ES" sz="1400" dirty="0">
                <a:latin typeface="Times New Roman"/>
                <a:cs typeface="Times New Roman"/>
              </a:rPr>
              <a:t> </a:t>
            </a:r>
            <a:r>
              <a:rPr lang="es-ES" sz="1400" dirty="0" err="1">
                <a:latin typeface="Times New Roman"/>
                <a:cs typeface="Times New Roman"/>
              </a:rPr>
              <a:t>you</a:t>
            </a:r>
            <a:r>
              <a:rPr lang="es-ES" sz="1400" dirty="0">
                <a:latin typeface="Times New Roman"/>
                <a:cs typeface="Times New Roman"/>
              </a:rPr>
              <a:t> </a:t>
            </a:r>
            <a:r>
              <a:rPr lang="es-ES" sz="1400" dirty="0" err="1">
                <a:latin typeface="Times New Roman"/>
                <a:cs typeface="Times New Roman"/>
              </a:rPr>
              <a:t>again</a:t>
            </a:r>
            <a:r>
              <a:rPr lang="es-ES" sz="1400" dirty="0">
                <a:latin typeface="Times New Roman"/>
                <a:cs typeface="Times New Roman"/>
              </a:rPr>
              <a:t>”</a:t>
            </a:r>
          </a:p>
          <a:p>
            <a:endParaRPr lang="es-ES" sz="1400" dirty="0">
              <a:latin typeface="Times New Roman"/>
              <a:cs typeface="Times New Roman"/>
            </a:endParaRPr>
          </a:p>
          <a:p>
            <a:pPr marL="342900" indent="-342900">
              <a:buAutoNum type="arabicPeriod"/>
            </a:pPr>
            <a:r>
              <a:rPr lang="es-ES" sz="1400" dirty="0">
                <a:latin typeface="Times New Roman"/>
                <a:cs typeface="Times New Roman"/>
              </a:rPr>
              <a:t>FILL IN THE GAPS WITH THE FOLLOWING WORDS: </a:t>
            </a:r>
          </a:p>
          <a:p>
            <a:pPr algn="ctr"/>
            <a:r>
              <a:rPr lang="es-ES" sz="1400" b="1" i="1" dirty="0" err="1">
                <a:latin typeface="Times New Roman"/>
                <a:cs typeface="Times New Roman"/>
              </a:rPr>
              <a:t>everything</a:t>
            </a:r>
            <a:r>
              <a:rPr lang="es-ES" sz="1400" b="1" i="1" dirty="0">
                <a:latin typeface="Times New Roman"/>
                <a:cs typeface="Times New Roman"/>
              </a:rPr>
              <a:t> – </a:t>
            </a:r>
            <a:r>
              <a:rPr lang="es-ES" sz="1400" b="1" i="1" dirty="0" err="1">
                <a:latin typeface="Times New Roman"/>
                <a:cs typeface="Times New Roman"/>
              </a:rPr>
              <a:t>family</a:t>
            </a:r>
            <a:r>
              <a:rPr lang="es-ES" sz="1400" b="1" i="1" dirty="0">
                <a:latin typeface="Times New Roman"/>
                <a:cs typeface="Times New Roman"/>
              </a:rPr>
              <a:t> -  </a:t>
            </a:r>
            <a:r>
              <a:rPr lang="es-ES" sz="1400" b="1" i="1" dirty="0" err="1">
                <a:latin typeface="Times New Roman"/>
                <a:cs typeface="Times New Roman"/>
              </a:rPr>
              <a:t>ride</a:t>
            </a:r>
            <a:r>
              <a:rPr lang="es-ES" sz="1400" b="1" i="1" dirty="0">
                <a:latin typeface="Times New Roman"/>
                <a:cs typeface="Times New Roman"/>
              </a:rPr>
              <a:t> - </a:t>
            </a:r>
            <a:r>
              <a:rPr lang="es-ES" sz="1400" b="1" i="1" dirty="0" err="1">
                <a:latin typeface="Times New Roman"/>
                <a:cs typeface="Times New Roman"/>
              </a:rPr>
              <a:t>side</a:t>
            </a:r>
            <a:endParaRPr lang="es-ES" sz="1400" b="1" i="1" dirty="0">
              <a:latin typeface="Times New Roman"/>
              <a:cs typeface="Times New Roman"/>
            </a:endParaRPr>
          </a:p>
        </p:txBody>
      </p:sp>
      <p:sp>
        <p:nvSpPr>
          <p:cNvPr id="4" name="Rectángulo 3"/>
          <p:cNvSpPr/>
          <p:nvPr/>
        </p:nvSpPr>
        <p:spPr>
          <a:xfrm>
            <a:off x="2470620" y="4460463"/>
            <a:ext cx="4277588"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sz="1400" i="1" dirty="0">
                <a:latin typeface="Times New Roman"/>
                <a:cs typeface="Times New Roman"/>
              </a:rPr>
              <a:t>“How </a:t>
            </a:r>
            <a:r>
              <a:rPr lang="es-ES" sz="1400" i="1" dirty="0" err="1">
                <a:latin typeface="Times New Roman"/>
                <a:cs typeface="Times New Roman"/>
              </a:rPr>
              <a:t>could</a:t>
            </a:r>
            <a:r>
              <a:rPr lang="es-ES" sz="1400" i="1" dirty="0">
                <a:latin typeface="Times New Roman"/>
                <a:cs typeface="Times New Roman"/>
              </a:rPr>
              <a:t> </a:t>
            </a:r>
            <a:r>
              <a:rPr lang="es-ES" sz="1400" i="1" dirty="0" err="1">
                <a:latin typeface="Times New Roman"/>
                <a:cs typeface="Times New Roman"/>
              </a:rPr>
              <a:t>we</a:t>
            </a:r>
            <a:r>
              <a:rPr lang="es-ES" sz="1400" i="1" dirty="0">
                <a:latin typeface="Times New Roman"/>
                <a:cs typeface="Times New Roman"/>
              </a:rPr>
              <a:t> </a:t>
            </a:r>
            <a:r>
              <a:rPr lang="es-ES" sz="1400" i="1" dirty="0" err="1">
                <a:latin typeface="Times New Roman"/>
                <a:cs typeface="Times New Roman"/>
              </a:rPr>
              <a:t>not</a:t>
            </a:r>
            <a:r>
              <a:rPr lang="es-ES" sz="1400" i="1" dirty="0">
                <a:latin typeface="Times New Roman"/>
                <a:cs typeface="Times New Roman"/>
              </a:rPr>
              <a:t> </a:t>
            </a:r>
            <a:r>
              <a:rPr lang="es-ES" sz="1400" i="1" dirty="0" err="1">
                <a:latin typeface="Times New Roman"/>
                <a:cs typeface="Times New Roman"/>
              </a:rPr>
              <a:t>talk</a:t>
            </a:r>
            <a:r>
              <a:rPr lang="es-ES" sz="1400" i="1" dirty="0">
                <a:latin typeface="Times New Roman"/>
                <a:cs typeface="Times New Roman"/>
              </a:rPr>
              <a:t> </a:t>
            </a:r>
            <a:r>
              <a:rPr lang="es-ES" sz="1400" i="1" dirty="0" err="1">
                <a:latin typeface="Times New Roman"/>
                <a:cs typeface="Times New Roman"/>
              </a:rPr>
              <a:t>about</a:t>
            </a:r>
            <a:r>
              <a:rPr lang="es-ES" sz="1400" i="1" dirty="0">
                <a:latin typeface="Times New Roman"/>
                <a:cs typeface="Times New Roman"/>
              </a:rPr>
              <a:t> ___________ </a:t>
            </a:r>
            <a:r>
              <a:rPr lang="es-ES" sz="1400" i="1" dirty="0" err="1">
                <a:latin typeface="Times New Roman"/>
                <a:cs typeface="Times New Roman"/>
              </a:rPr>
              <a:t>when</a:t>
            </a:r>
            <a:r>
              <a:rPr lang="es-ES" sz="1400" i="1" dirty="0">
                <a:latin typeface="Times New Roman"/>
                <a:cs typeface="Times New Roman"/>
              </a:rPr>
              <a:t> </a:t>
            </a:r>
            <a:r>
              <a:rPr lang="es-ES" sz="1400" i="1" dirty="0" err="1">
                <a:latin typeface="Times New Roman"/>
                <a:cs typeface="Times New Roman"/>
              </a:rPr>
              <a:t>family's</a:t>
            </a:r>
            <a:r>
              <a:rPr lang="es-ES" sz="1400" i="1" dirty="0">
                <a:latin typeface="Times New Roman"/>
                <a:cs typeface="Times New Roman"/>
              </a:rPr>
              <a:t> </a:t>
            </a:r>
            <a:r>
              <a:rPr lang="es-ES" sz="1400" i="1" dirty="0" err="1">
                <a:latin typeface="Times New Roman"/>
                <a:cs typeface="Times New Roman"/>
              </a:rPr>
              <a:t>all</a:t>
            </a:r>
            <a:r>
              <a:rPr lang="es-ES" sz="1400" i="1" dirty="0">
                <a:latin typeface="Times New Roman"/>
                <a:cs typeface="Times New Roman"/>
              </a:rPr>
              <a:t> </a:t>
            </a:r>
            <a:r>
              <a:rPr lang="es-ES" sz="1400" i="1" dirty="0" err="1">
                <a:latin typeface="Times New Roman"/>
                <a:cs typeface="Times New Roman"/>
              </a:rPr>
              <a:t>that</a:t>
            </a:r>
            <a:r>
              <a:rPr lang="es-ES" sz="1400" i="1" dirty="0">
                <a:latin typeface="Times New Roman"/>
                <a:cs typeface="Times New Roman"/>
              </a:rPr>
              <a:t> </a:t>
            </a:r>
            <a:r>
              <a:rPr lang="es-ES" sz="1400" i="1" dirty="0" err="1">
                <a:latin typeface="Times New Roman"/>
                <a:cs typeface="Times New Roman"/>
              </a:rPr>
              <a:t>we</a:t>
            </a:r>
            <a:r>
              <a:rPr lang="es-ES" sz="1400" i="1" dirty="0">
                <a:latin typeface="Times New Roman"/>
                <a:cs typeface="Times New Roman"/>
              </a:rPr>
              <a:t> </a:t>
            </a:r>
            <a:r>
              <a:rPr lang="es-ES" sz="1400" i="1" dirty="0" err="1">
                <a:latin typeface="Times New Roman"/>
                <a:cs typeface="Times New Roman"/>
              </a:rPr>
              <a:t>got</a:t>
            </a:r>
            <a:r>
              <a:rPr lang="es-ES" sz="1400" i="1" dirty="0">
                <a:latin typeface="Times New Roman"/>
                <a:cs typeface="Times New Roman"/>
              </a:rPr>
              <a:t>?</a:t>
            </a:r>
            <a:br>
              <a:rPr lang="es-ES" sz="1400" i="1" dirty="0">
                <a:latin typeface="Times New Roman"/>
                <a:cs typeface="Times New Roman"/>
              </a:rPr>
            </a:br>
            <a:r>
              <a:rPr lang="es-ES" sz="1400" i="1" dirty="0">
                <a:latin typeface="Times New Roman"/>
                <a:cs typeface="Times New Roman"/>
              </a:rPr>
              <a:t>____________I </a:t>
            </a:r>
            <a:r>
              <a:rPr lang="es-ES" sz="1400" i="1" dirty="0" err="1">
                <a:latin typeface="Times New Roman"/>
                <a:cs typeface="Times New Roman"/>
              </a:rPr>
              <a:t>went</a:t>
            </a:r>
            <a:r>
              <a:rPr lang="es-ES" sz="1400" i="1" dirty="0">
                <a:latin typeface="Times New Roman"/>
                <a:cs typeface="Times New Roman"/>
              </a:rPr>
              <a:t> </a:t>
            </a:r>
            <a:r>
              <a:rPr lang="es-ES" sz="1400" i="1" dirty="0" err="1">
                <a:latin typeface="Times New Roman"/>
                <a:cs typeface="Times New Roman"/>
              </a:rPr>
              <a:t>through</a:t>
            </a:r>
            <a:r>
              <a:rPr lang="es-ES" sz="1400" i="1" dirty="0">
                <a:latin typeface="Times New Roman"/>
                <a:cs typeface="Times New Roman"/>
              </a:rPr>
              <a:t> </a:t>
            </a:r>
            <a:r>
              <a:rPr lang="es-ES" sz="1400" i="1" dirty="0" err="1">
                <a:latin typeface="Times New Roman"/>
                <a:cs typeface="Times New Roman"/>
              </a:rPr>
              <a:t>you</a:t>
            </a:r>
            <a:r>
              <a:rPr lang="es-ES" sz="1400" i="1" dirty="0">
                <a:latin typeface="Times New Roman"/>
                <a:cs typeface="Times New Roman"/>
              </a:rPr>
              <a:t> </a:t>
            </a:r>
            <a:r>
              <a:rPr lang="es-ES" sz="1400" i="1" dirty="0" err="1">
                <a:latin typeface="Times New Roman"/>
                <a:cs typeface="Times New Roman"/>
              </a:rPr>
              <a:t>were</a:t>
            </a:r>
            <a:r>
              <a:rPr lang="es-ES" sz="1400" i="1" dirty="0">
                <a:latin typeface="Times New Roman"/>
                <a:cs typeface="Times New Roman"/>
              </a:rPr>
              <a:t> standing </a:t>
            </a:r>
            <a:r>
              <a:rPr lang="es-ES" sz="1400" i="1" dirty="0" err="1">
                <a:latin typeface="Times New Roman"/>
                <a:cs typeface="Times New Roman"/>
              </a:rPr>
              <a:t>there</a:t>
            </a:r>
            <a:r>
              <a:rPr lang="es-ES" sz="1400" i="1" dirty="0">
                <a:latin typeface="Times New Roman"/>
                <a:cs typeface="Times New Roman"/>
              </a:rPr>
              <a:t> </a:t>
            </a:r>
            <a:r>
              <a:rPr lang="es-ES" sz="1400" i="1" dirty="0" err="1">
                <a:latin typeface="Times New Roman"/>
                <a:cs typeface="Times New Roman"/>
              </a:rPr>
              <a:t>by</a:t>
            </a:r>
            <a:r>
              <a:rPr lang="es-ES" sz="1400" i="1" dirty="0">
                <a:latin typeface="Times New Roman"/>
                <a:cs typeface="Times New Roman"/>
              </a:rPr>
              <a:t> </a:t>
            </a:r>
            <a:r>
              <a:rPr lang="es-ES" sz="1400" i="1" dirty="0" err="1">
                <a:latin typeface="Times New Roman"/>
                <a:cs typeface="Times New Roman"/>
              </a:rPr>
              <a:t>my</a:t>
            </a:r>
            <a:r>
              <a:rPr lang="es-ES" sz="1400" i="1" dirty="0">
                <a:latin typeface="Times New Roman"/>
                <a:cs typeface="Times New Roman"/>
              </a:rPr>
              <a:t> ____________</a:t>
            </a:r>
            <a:br>
              <a:rPr lang="es-ES" sz="1400" i="1" dirty="0">
                <a:latin typeface="Times New Roman"/>
                <a:cs typeface="Times New Roman"/>
              </a:rPr>
            </a:br>
            <a:r>
              <a:rPr lang="es-ES" sz="1400" i="1" dirty="0">
                <a:latin typeface="Times New Roman"/>
                <a:cs typeface="Times New Roman"/>
              </a:rPr>
              <a:t>And </a:t>
            </a:r>
            <a:r>
              <a:rPr lang="es-ES" sz="1400" i="1" dirty="0" err="1">
                <a:latin typeface="Times New Roman"/>
                <a:cs typeface="Times New Roman"/>
              </a:rPr>
              <a:t>now</a:t>
            </a:r>
            <a:r>
              <a:rPr lang="es-ES" sz="1400" i="1" dirty="0">
                <a:latin typeface="Times New Roman"/>
                <a:cs typeface="Times New Roman"/>
              </a:rPr>
              <a:t> </a:t>
            </a:r>
            <a:r>
              <a:rPr lang="es-ES" sz="1400" i="1" dirty="0" err="1">
                <a:latin typeface="Times New Roman"/>
                <a:cs typeface="Times New Roman"/>
              </a:rPr>
              <a:t>you</a:t>
            </a:r>
            <a:r>
              <a:rPr lang="es-ES" sz="1400" i="1" dirty="0">
                <a:latin typeface="Times New Roman"/>
                <a:cs typeface="Times New Roman"/>
              </a:rPr>
              <a:t> </a:t>
            </a:r>
            <a:r>
              <a:rPr lang="es-ES" sz="1400" i="1" dirty="0" err="1">
                <a:latin typeface="Times New Roman"/>
                <a:cs typeface="Times New Roman"/>
              </a:rPr>
              <a:t>gonna</a:t>
            </a:r>
            <a:r>
              <a:rPr lang="es-ES" sz="1400" i="1" dirty="0">
                <a:latin typeface="Times New Roman"/>
                <a:cs typeface="Times New Roman"/>
              </a:rPr>
              <a:t> be </a:t>
            </a:r>
            <a:r>
              <a:rPr lang="es-ES" sz="1400" i="1" dirty="0" err="1">
                <a:latin typeface="Times New Roman"/>
                <a:cs typeface="Times New Roman"/>
              </a:rPr>
              <a:t>with</a:t>
            </a:r>
            <a:r>
              <a:rPr lang="es-ES" sz="1400" i="1" dirty="0">
                <a:latin typeface="Times New Roman"/>
                <a:cs typeface="Times New Roman"/>
              </a:rPr>
              <a:t> me </a:t>
            </a:r>
            <a:r>
              <a:rPr lang="es-ES" sz="1400" i="1" dirty="0" err="1">
                <a:latin typeface="Times New Roman"/>
                <a:cs typeface="Times New Roman"/>
              </a:rPr>
              <a:t>for</a:t>
            </a:r>
            <a:r>
              <a:rPr lang="es-ES" sz="1400" i="1" dirty="0">
                <a:latin typeface="Times New Roman"/>
                <a:cs typeface="Times New Roman"/>
              </a:rPr>
              <a:t> </a:t>
            </a:r>
            <a:r>
              <a:rPr lang="es-ES" sz="1400" i="1" dirty="0" err="1">
                <a:latin typeface="Times New Roman"/>
                <a:cs typeface="Times New Roman"/>
              </a:rPr>
              <a:t>the</a:t>
            </a:r>
            <a:r>
              <a:rPr lang="es-ES" sz="1400" i="1" dirty="0">
                <a:latin typeface="Times New Roman"/>
                <a:cs typeface="Times New Roman"/>
              </a:rPr>
              <a:t> </a:t>
            </a:r>
            <a:r>
              <a:rPr lang="es-ES" sz="1400" i="1" dirty="0" err="1">
                <a:latin typeface="Times New Roman"/>
                <a:cs typeface="Times New Roman"/>
              </a:rPr>
              <a:t>last</a:t>
            </a:r>
            <a:r>
              <a:rPr lang="es-ES" sz="1400" i="1" dirty="0">
                <a:latin typeface="Times New Roman"/>
                <a:cs typeface="Times New Roman"/>
              </a:rPr>
              <a:t> ________________”</a:t>
            </a:r>
            <a:endParaRPr lang="es-ES_tradnl" sz="1400" i="1" dirty="0">
              <a:latin typeface="Times New Roman"/>
              <a:cs typeface="Times New Roman"/>
            </a:endParaRPr>
          </a:p>
        </p:txBody>
      </p:sp>
      <p:pic>
        <p:nvPicPr>
          <p:cNvPr id="5" name="Imagen 4"/>
          <p:cNvPicPr>
            <a:picLocks noChangeAspect="1"/>
          </p:cNvPicPr>
          <p:nvPr/>
        </p:nvPicPr>
        <p:blipFill>
          <a:blip r:embed="rId2"/>
          <a:stretch>
            <a:fillRect/>
          </a:stretch>
        </p:blipFill>
        <p:spPr>
          <a:xfrm>
            <a:off x="7318139" y="4149826"/>
            <a:ext cx="2954013" cy="2006267"/>
          </a:xfrm>
          <a:prstGeom prst="rect">
            <a:avLst/>
          </a:prstGeom>
        </p:spPr>
      </p:pic>
      <p:sp>
        <p:nvSpPr>
          <p:cNvPr id="9" name="CuadroTexto 8"/>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err="1">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3</a:t>
            </a:r>
          </a:p>
        </p:txBody>
      </p:sp>
      <p:sp>
        <p:nvSpPr>
          <p:cNvPr id="10" name="Rectángulo 9"/>
          <p:cNvSpPr/>
          <p:nvPr/>
        </p:nvSpPr>
        <p:spPr>
          <a:xfrm>
            <a:off x="2281763" y="2732637"/>
            <a:ext cx="3516027" cy="400110"/>
          </a:xfrm>
          <a:prstGeom prst="rect">
            <a:avLst/>
          </a:prstGeom>
        </p:spPr>
        <p:txBody>
          <a:bodyPr wrap="none">
            <a:spAutoFit/>
          </a:bodyPr>
          <a:lstStyle/>
          <a:p>
            <a:r>
              <a:rPr lang="es-ES" sz="2000" b="1" dirty="0">
                <a:latin typeface="Times New Roman"/>
                <a:cs typeface="Times New Roman"/>
              </a:rPr>
              <a:t>SONG 1: </a:t>
            </a:r>
            <a:r>
              <a:rPr lang="es-ES" sz="2000" b="1" i="1" dirty="0">
                <a:latin typeface="Times New Roman"/>
                <a:cs typeface="Times New Roman"/>
              </a:rPr>
              <a:t>“SEE YOU AGAIN” </a:t>
            </a:r>
            <a:endParaRPr lang="es-ES" sz="2000" dirty="0"/>
          </a:p>
        </p:txBody>
      </p:sp>
      <p:sp>
        <p:nvSpPr>
          <p:cNvPr id="6" name="CuadroTexto 5"/>
          <p:cNvSpPr txBox="1"/>
          <p:nvPr/>
        </p:nvSpPr>
        <p:spPr>
          <a:xfrm>
            <a:off x="4828355" y="4438436"/>
            <a:ext cx="755656" cy="369332"/>
          </a:xfrm>
          <a:prstGeom prst="rect">
            <a:avLst/>
          </a:prstGeom>
          <a:noFill/>
        </p:spPr>
        <p:txBody>
          <a:bodyPr wrap="none" rtlCol="0">
            <a:spAutoFit/>
          </a:bodyPr>
          <a:lstStyle/>
          <a:p>
            <a:r>
              <a:rPr lang="es-ES" dirty="0" err="1"/>
              <a:t>family</a:t>
            </a:r>
            <a:endParaRPr lang="es-ES" dirty="0"/>
          </a:p>
        </p:txBody>
      </p:sp>
      <p:sp>
        <p:nvSpPr>
          <p:cNvPr id="7" name="CuadroTexto 6"/>
          <p:cNvSpPr txBox="1"/>
          <p:nvPr/>
        </p:nvSpPr>
        <p:spPr>
          <a:xfrm>
            <a:off x="2427114" y="4018741"/>
            <a:ext cx="1322798" cy="400110"/>
          </a:xfrm>
          <a:prstGeom prst="rect">
            <a:avLst/>
          </a:prstGeom>
          <a:noFill/>
        </p:spPr>
        <p:txBody>
          <a:bodyPr wrap="none" rtlCol="0">
            <a:spAutoFit/>
          </a:bodyPr>
          <a:lstStyle/>
          <a:p>
            <a:r>
              <a:rPr lang="es-ES" sz="2000" dirty="0" err="1">
                <a:latin typeface="Times New Roman" panose="02020603050405020304" pitchFamily="18" charset="0"/>
                <a:cs typeface="Times New Roman" panose="02020603050405020304" pitchFamily="18" charset="0"/>
              </a:rPr>
              <a:t>Everything</a:t>
            </a:r>
            <a:endParaRPr lang="es-ES" sz="2000" dirty="0">
              <a:latin typeface="Times New Roman" panose="02020603050405020304" pitchFamily="18" charset="0"/>
              <a:cs typeface="Times New Roman" panose="02020603050405020304" pitchFamily="18" charset="0"/>
            </a:endParaRPr>
          </a:p>
        </p:txBody>
      </p:sp>
      <p:sp>
        <p:nvSpPr>
          <p:cNvPr id="11" name="CuadroTexto 10"/>
          <p:cNvSpPr txBox="1"/>
          <p:nvPr/>
        </p:nvSpPr>
        <p:spPr>
          <a:xfrm>
            <a:off x="3040551" y="5104201"/>
            <a:ext cx="564578" cy="369332"/>
          </a:xfrm>
          <a:prstGeom prst="rect">
            <a:avLst/>
          </a:prstGeom>
          <a:noFill/>
        </p:spPr>
        <p:txBody>
          <a:bodyPr wrap="none" rtlCol="0">
            <a:spAutoFit/>
          </a:bodyPr>
          <a:lstStyle/>
          <a:p>
            <a:r>
              <a:rPr lang="es-ES" dirty="0" err="1"/>
              <a:t>side</a:t>
            </a:r>
            <a:endParaRPr lang="es-ES" dirty="0"/>
          </a:p>
        </p:txBody>
      </p:sp>
      <p:sp>
        <p:nvSpPr>
          <p:cNvPr id="12" name="CuadroTexto 11"/>
          <p:cNvSpPr txBox="1"/>
          <p:nvPr/>
        </p:nvSpPr>
        <p:spPr>
          <a:xfrm>
            <a:off x="2892595" y="5523387"/>
            <a:ext cx="554960" cy="369332"/>
          </a:xfrm>
          <a:prstGeom prst="rect">
            <a:avLst/>
          </a:prstGeom>
          <a:noFill/>
        </p:spPr>
        <p:txBody>
          <a:bodyPr wrap="none" rtlCol="0">
            <a:spAutoFit/>
          </a:bodyPr>
          <a:lstStyle/>
          <a:p>
            <a:r>
              <a:rPr lang="es-ES" dirty="0" err="1"/>
              <a:t>ride</a:t>
            </a:r>
            <a:endParaRPr lang="es-ES" dirty="0"/>
          </a:p>
        </p:txBody>
      </p:sp>
    </p:spTree>
    <p:extLst>
      <p:ext uri="{BB962C8B-B14F-4D97-AF65-F5344CB8AC3E}">
        <p14:creationId xmlns:p14="http://schemas.microsoft.com/office/powerpoint/2010/main" val="36189773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2322689" y="1308303"/>
            <a:ext cx="7279848" cy="738664"/>
          </a:xfrm>
          <a:prstGeom prst="rect">
            <a:avLst/>
          </a:prstGeom>
        </p:spPr>
        <p:txBody>
          <a:bodyPr wrap="square">
            <a:spAutoFit/>
          </a:bodyPr>
          <a:lstStyle/>
          <a:p>
            <a:r>
              <a:rPr lang="es-ES" sz="1400" dirty="0">
                <a:latin typeface="Times New Roman"/>
                <a:cs typeface="Times New Roman"/>
              </a:rPr>
              <a:t>This time, </a:t>
            </a:r>
            <a:r>
              <a:rPr lang="es-ES" sz="1400" dirty="0" err="1">
                <a:latin typeface="Times New Roman"/>
                <a:cs typeface="Times New Roman"/>
              </a:rPr>
              <a:t>we</a:t>
            </a:r>
            <a:r>
              <a:rPr lang="es-ES" sz="1400" dirty="0">
                <a:latin typeface="Times New Roman"/>
                <a:cs typeface="Times New Roman"/>
              </a:rPr>
              <a:t> can </a:t>
            </a:r>
            <a:r>
              <a:rPr lang="es-ES" sz="1400" dirty="0" err="1">
                <a:latin typeface="Times New Roman"/>
                <a:cs typeface="Times New Roman"/>
              </a:rPr>
              <a:t>give</a:t>
            </a:r>
            <a:r>
              <a:rPr lang="es-ES" sz="1400" dirty="0">
                <a:latin typeface="Times New Roman"/>
                <a:cs typeface="Times New Roman"/>
              </a:rPr>
              <a:t> </a:t>
            </a:r>
            <a:r>
              <a:rPr lang="es-ES" sz="1400" dirty="0" err="1">
                <a:latin typeface="Times New Roman"/>
                <a:cs typeface="Times New Roman"/>
              </a:rPr>
              <a:t>learners</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chance to </a:t>
            </a:r>
            <a:r>
              <a:rPr lang="es-ES" sz="1400" b="1" dirty="0" err="1">
                <a:latin typeface="Times New Roman"/>
                <a:cs typeface="Times New Roman"/>
              </a:rPr>
              <a:t>read</a:t>
            </a:r>
            <a:r>
              <a:rPr lang="es-ES" sz="1400" b="1" dirty="0">
                <a:latin typeface="Times New Roman"/>
                <a:cs typeface="Times New Roman"/>
              </a:rPr>
              <a:t> </a:t>
            </a:r>
            <a:r>
              <a:rPr lang="es-ES" sz="1400" b="1" dirty="0" err="1">
                <a:latin typeface="Times New Roman"/>
                <a:cs typeface="Times New Roman"/>
              </a:rPr>
              <a:t>the</a:t>
            </a:r>
            <a:r>
              <a:rPr lang="es-ES" sz="1400" b="1" dirty="0">
                <a:latin typeface="Times New Roman"/>
                <a:cs typeface="Times New Roman"/>
              </a:rPr>
              <a:t> </a:t>
            </a:r>
            <a:r>
              <a:rPr lang="es-ES" sz="1400" b="1" dirty="0" err="1">
                <a:latin typeface="Times New Roman"/>
                <a:cs typeface="Times New Roman"/>
              </a:rPr>
              <a:t>lyrics</a:t>
            </a:r>
            <a:r>
              <a:rPr lang="es-ES" sz="1400" b="1" dirty="0">
                <a:latin typeface="Times New Roman"/>
                <a:cs typeface="Times New Roman"/>
              </a:rPr>
              <a:t> of </a:t>
            </a:r>
            <a:r>
              <a:rPr lang="es-ES" sz="1400" b="1" dirty="0" err="1">
                <a:latin typeface="Times New Roman"/>
                <a:cs typeface="Times New Roman"/>
              </a:rPr>
              <a:t>the</a:t>
            </a:r>
            <a:r>
              <a:rPr lang="es-ES" sz="1400" b="1" dirty="0">
                <a:latin typeface="Times New Roman"/>
                <a:cs typeface="Times New Roman"/>
              </a:rPr>
              <a:t> </a:t>
            </a:r>
            <a:r>
              <a:rPr lang="es-ES" sz="1400" b="1" dirty="0" err="1">
                <a:latin typeface="Times New Roman"/>
                <a:cs typeface="Times New Roman"/>
              </a:rPr>
              <a:t>song</a:t>
            </a:r>
            <a:r>
              <a:rPr lang="es-ES" sz="1400" b="1" dirty="0">
                <a:latin typeface="Times New Roman"/>
                <a:cs typeface="Times New Roman"/>
              </a:rPr>
              <a:t>. </a:t>
            </a:r>
            <a:r>
              <a:rPr lang="es-ES" sz="1400" dirty="0" err="1">
                <a:latin typeface="Times New Roman"/>
                <a:cs typeface="Times New Roman"/>
              </a:rPr>
              <a:t>Learners</a:t>
            </a:r>
            <a:r>
              <a:rPr lang="es-ES" sz="1400" dirty="0">
                <a:latin typeface="Times New Roman"/>
                <a:cs typeface="Times New Roman"/>
              </a:rPr>
              <a:t> can </a:t>
            </a:r>
            <a:r>
              <a:rPr lang="es-ES" sz="1400" b="1" dirty="0" err="1">
                <a:latin typeface="Times New Roman"/>
                <a:cs typeface="Times New Roman"/>
              </a:rPr>
              <a:t>read</a:t>
            </a:r>
            <a:r>
              <a:rPr lang="es-ES" sz="1400" b="1" dirty="0">
                <a:latin typeface="Times New Roman"/>
                <a:cs typeface="Times New Roman"/>
              </a:rPr>
              <a:t> </a:t>
            </a:r>
            <a:r>
              <a:rPr lang="es-ES" sz="1400" b="1" dirty="0" err="1">
                <a:latin typeface="Times New Roman"/>
                <a:cs typeface="Times New Roman"/>
              </a:rPr>
              <a:t>them</a:t>
            </a:r>
            <a:r>
              <a:rPr lang="es-ES" sz="1400" b="1" dirty="0">
                <a:latin typeface="Times New Roman"/>
                <a:cs typeface="Times New Roman"/>
              </a:rPr>
              <a:t> </a:t>
            </a:r>
            <a:r>
              <a:rPr lang="es-ES" sz="1400" b="1" dirty="0" err="1">
                <a:latin typeface="Times New Roman"/>
                <a:cs typeface="Times New Roman"/>
              </a:rPr>
              <a:t>while</a:t>
            </a:r>
            <a:r>
              <a:rPr lang="es-ES" sz="1400" b="1" dirty="0">
                <a:latin typeface="Times New Roman"/>
                <a:cs typeface="Times New Roman"/>
              </a:rPr>
              <a:t> </a:t>
            </a:r>
            <a:r>
              <a:rPr lang="es-ES" sz="1400" b="1" dirty="0" err="1">
                <a:latin typeface="Times New Roman"/>
                <a:cs typeface="Times New Roman"/>
              </a:rPr>
              <a:t>they</a:t>
            </a:r>
            <a:r>
              <a:rPr lang="es-ES" sz="1400" b="1" dirty="0">
                <a:latin typeface="Times New Roman"/>
                <a:cs typeface="Times New Roman"/>
              </a:rPr>
              <a:t> listen </a:t>
            </a:r>
            <a:r>
              <a:rPr lang="es-ES" sz="1400" dirty="0">
                <a:latin typeface="Times New Roman"/>
                <a:cs typeface="Times New Roman"/>
              </a:rPr>
              <a:t>and </a:t>
            </a:r>
            <a:r>
              <a:rPr lang="es-ES" sz="1400" dirty="0" err="1">
                <a:latin typeface="Times New Roman"/>
                <a:cs typeface="Times New Roman"/>
              </a:rPr>
              <a:t>we</a:t>
            </a:r>
            <a:r>
              <a:rPr lang="es-ES" sz="1400" dirty="0">
                <a:latin typeface="Times New Roman"/>
                <a:cs typeface="Times New Roman"/>
              </a:rPr>
              <a:t> can </a:t>
            </a:r>
            <a:r>
              <a:rPr lang="es-ES" sz="1400" dirty="0" err="1">
                <a:latin typeface="Times New Roman"/>
                <a:cs typeface="Times New Roman"/>
              </a:rPr>
              <a:t>work</a:t>
            </a:r>
            <a:r>
              <a:rPr lang="es-ES" sz="1400" dirty="0">
                <a:latin typeface="Times New Roman"/>
                <a:cs typeface="Times New Roman"/>
              </a:rPr>
              <a:t> </a:t>
            </a:r>
            <a:r>
              <a:rPr lang="es-ES" sz="1400" dirty="0" err="1">
                <a:latin typeface="Times New Roman"/>
                <a:cs typeface="Times New Roman"/>
              </a:rPr>
              <a:t>with</a:t>
            </a:r>
            <a:r>
              <a:rPr lang="es-ES" sz="1400" dirty="0">
                <a:latin typeface="Times New Roman"/>
                <a:cs typeface="Times New Roman"/>
              </a:rPr>
              <a:t> </a:t>
            </a:r>
            <a:r>
              <a:rPr lang="es-ES" sz="1400" dirty="0" err="1">
                <a:latin typeface="Times New Roman"/>
                <a:cs typeface="Times New Roman"/>
              </a:rPr>
              <a:t>reading</a:t>
            </a:r>
            <a:r>
              <a:rPr lang="es-ES" sz="1400" dirty="0">
                <a:latin typeface="Times New Roman"/>
                <a:cs typeface="Times New Roman"/>
              </a:rPr>
              <a:t> in </a:t>
            </a:r>
            <a:r>
              <a:rPr lang="es-ES" sz="1400" dirty="0" err="1">
                <a:latin typeface="Times New Roman"/>
                <a:cs typeface="Times New Roman"/>
              </a:rPr>
              <a:t>different</a:t>
            </a:r>
            <a:r>
              <a:rPr lang="es-ES" sz="1400" dirty="0">
                <a:latin typeface="Times New Roman"/>
                <a:cs typeface="Times New Roman"/>
              </a:rPr>
              <a:t> </a:t>
            </a:r>
            <a:r>
              <a:rPr lang="es-ES" sz="1400" dirty="0" err="1">
                <a:latin typeface="Times New Roman"/>
                <a:cs typeface="Times New Roman"/>
              </a:rPr>
              <a:t>ways</a:t>
            </a:r>
            <a:r>
              <a:rPr lang="es-ES" sz="1400" dirty="0">
                <a:latin typeface="Times New Roman"/>
                <a:cs typeface="Times New Roman"/>
              </a:rPr>
              <a:t>:</a:t>
            </a:r>
          </a:p>
          <a:p>
            <a:pPr marL="285750" indent="-285750">
              <a:buFontTx/>
              <a:buChar char="-"/>
            </a:pPr>
            <a:endParaRPr lang="es-ES" sz="1400" dirty="0">
              <a:latin typeface="Times New Roman"/>
              <a:cs typeface="Times New Roman"/>
            </a:endParaRPr>
          </a:p>
        </p:txBody>
      </p:sp>
      <p:sp>
        <p:nvSpPr>
          <p:cNvPr id="2" name="CuadroTexto 1"/>
          <p:cNvSpPr txBox="1"/>
          <p:nvPr/>
        </p:nvSpPr>
        <p:spPr>
          <a:xfrm>
            <a:off x="2273370" y="864838"/>
            <a:ext cx="8558946" cy="707886"/>
          </a:xfrm>
          <a:prstGeom prst="rect">
            <a:avLst/>
          </a:prstGeom>
          <a:noFill/>
        </p:spPr>
        <p:txBody>
          <a:bodyPr wrap="none" rtlCol="0">
            <a:spAutoFit/>
          </a:bodyPr>
          <a:lstStyle/>
          <a:p>
            <a:r>
              <a:rPr lang="es-ES" sz="2000" b="1" dirty="0">
                <a:latin typeface="Times New Roman"/>
                <a:cs typeface="Times New Roman"/>
              </a:rPr>
              <a:t>READING and PRONOUNCIATION PRACTISE</a:t>
            </a:r>
            <a:r>
              <a:rPr lang="es-ES" sz="2000" i="1" dirty="0">
                <a:latin typeface="Times New Roman"/>
                <a:cs typeface="Times New Roman"/>
              </a:rPr>
              <a:t> - </a:t>
            </a:r>
            <a:r>
              <a:rPr lang="es-ES" sz="2000" b="1" dirty="0">
                <a:latin typeface="Times New Roman"/>
                <a:cs typeface="Times New Roman"/>
              </a:rPr>
              <a:t>LISTENING </a:t>
            </a:r>
            <a:r>
              <a:rPr lang="es-ES" sz="2000" b="1" dirty="0" err="1">
                <a:latin typeface="Times New Roman"/>
                <a:cs typeface="Times New Roman"/>
              </a:rPr>
              <a:t>with</a:t>
            </a:r>
            <a:r>
              <a:rPr lang="es-ES" sz="2000" b="1" dirty="0">
                <a:latin typeface="Times New Roman"/>
                <a:cs typeface="Times New Roman"/>
              </a:rPr>
              <a:t> </a:t>
            </a:r>
            <a:r>
              <a:rPr lang="es-ES" sz="2000" b="1" dirty="0" err="1">
                <a:latin typeface="Times New Roman"/>
                <a:cs typeface="Times New Roman"/>
              </a:rPr>
              <a:t>lyrics</a:t>
            </a:r>
            <a:endParaRPr lang="es-ES" sz="2000" b="1" dirty="0">
              <a:latin typeface="Times New Roman"/>
              <a:cs typeface="Times New Roman"/>
            </a:endParaRPr>
          </a:p>
          <a:p>
            <a:endParaRPr lang="es-ES" sz="2000" dirty="0"/>
          </a:p>
        </p:txBody>
      </p:sp>
      <p:sp>
        <p:nvSpPr>
          <p:cNvPr id="4" name="Rectángulo 3"/>
          <p:cNvSpPr/>
          <p:nvPr/>
        </p:nvSpPr>
        <p:spPr>
          <a:xfrm>
            <a:off x="2322689" y="2042702"/>
            <a:ext cx="7747300" cy="523220"/>
          </a:xfrm>
          <a:prstGeom prst="rect">
            <a:avLst/>
          </a:prstGeom>
        </p:spPr>
        <p:txBody>
          <a:bodyPr wrap="square">
            <a:spAutoFit/>
          </a:bodyPr>
          <a:lstStyle/>
          <a:p>
            <a:pPr marL="285750" indent="-285750">
              <a:buFontTx/>
              <a:buChar char="-"/>
            </a:pPr>
            <a:r>
              <a:rPr lang="es-ES" sz="1400" dirty="0" err="1">
                <a:latin typeface="Times New Roman"/>
                <a:cs typeface="Times New Roman"/>
              </a:rPr>
              <a:t>Students</a:t>
            </a:r>
            <a:r>
              <a:rPr lang="es-ES" sz="1400" dirty="0">
                <a:latin typeface="Times New Roman"/>
                <a:cs typeface="Times New Roman"/>
              </a:rPr>
              <a:t> can </a:t>
            </a:r>
            <a:r>
              <a:rPr lang="es-ES" sz="1400" dirty="0" err="1">
                <a:latin typeface="Times New Roman"/>
                <a:cs typeface="Times New Roman"/>
              </a:rPr>
              <a:t>possibly</a:t>
            </a:r>
            <a:r>
              <a:rPr lang="es-ES" sz="1400" dirty="0">
                <a:latin typeface="Times New Roman"/>
                <a:cs typeface="Times New Roman"/>
              </a:rPr>
              <a:t> </a:t>
            </a:r>
            <a:r>
              <a:rPr lang="es-ES" sz="1400" b="1" dirty="0">
                <a:latin typeface="Times New Roman"/>
                <a:cs typeface="Times New Roman"/>
              </a:rPr>
              <a:t>highlight </a:t>
            </a:r>
            <a:r>
              <a:rPr lang="es-ES" sz="1400" b="1" dirty="0" err="1">
                <a:latin typeface="Times New Roman"/>
                <a:cs typeface="Times New Roman"/>
              </a:rPr>
              <a:t>unknown</a:t>
            </a:r>
            <a:r>
              <a:rPr lang="es-ES" sz="1400" b="1" dirty="0">
                <a:latin typeface="Times New Roman"/>
                <a:cs typeface="Times New Roman"/>
              </a:rPr>
              <a:t> </a:t>
            </a:r>
            <a:r>
              <a:rPr lang="es-ES" sz="1400" b="1" dirty="0" err="1">
                <a:latin typeface="Times New Roman"/>
                <a:cs typeface="Times New Roman"/>
              </a:rPr>
              <a:t>words</a:t>
            </a:r>
            <a:r>
              <a:rPr lang="es-ES" sz="1400" dirty="0">
                <a:latin typeface="Times New Roman"/>
                <a:cs typeface="Times New Roman"/>
              </a:rPr>
              <a:t> </a:t>
            </a:r>
            <a:r>
              <a:rPr lang="es-ES" sz="1400" dirty="0" err="1">
                <a:latin typeface="Times New Roman"/>
                <a:cs typeface="Times New Roman"/>
              </a:rPr>
              <a:t>for</a:t>
            </a:r>
            <a:r>
              <a:rPr lang="es-ES" sz="1400" dirty="0">
                <a:latin typeface="Times New Roman"/>
                <a:cs typeface="Times New Roman"/>
              </a:rPr>
              <a:t> </a:t>
            </a:r>
            <a:r>
              <a:rPr lang="es-ES" sz="1400" dirty="0" err="1">
                <a:latin typeface="Times New Roman"/>
                <a:cs typeface="Times New Roman"/>
              </a:rPr>
              <a:t>later</a:t>
            </a:r>
            <a:r>
              <a:rPr lang="es-ES" sz="1400" dirty="0">
                <a:latin typeface="Times New Roman"/>
                <a:cs typeface="Times New Roman"/>
              </a:rPr>
              <a:t> </a:t>
            </a:r>
            <a:r>
              <a:rPr lang="es-ES" sz="1400" dirty="0" err="1">
                <a:latin typeface="Times New Roman"/>
                <a:cs typeface="Times New Roman"/>
              </a:rPr>
              <a:t>discussion</a:t>
            </a:r>
            <a:r>
              <a:rPr lang="es-ES" sz="1400" dirty="0">
                <a:latin typeface="Times New Roman"/>
                <a:cs typeface="Times New Roman"/>
              </a:rPr>
              <a:t>.</a:t>
            </a:r>
          </a:p>
          <a:p>
            <a:pPr marL="285750" indent="-285750">
              <a:buFontTx/>
              <a:buChar char="-"/>
            </a:pPr>
            <a:r>
              <a:rPr lang="es-ES" sz="1400" dirty="0">
                <a:latin typeface="Times New Roman"/>
                <a:cs typeface="Times New Roman"/>
              </a:rPr>
              <a:t>Teachers can </a:t>
            </a:r>
            <a:r>
              <a:rPr lang="es-ES" sz="1400" dirty="0" err="1">
                <a:latin typeface="Times New Roman"/>
                <a:cs typeface="Times New Roman"/>
              </a:rPr>
              <a:t>make</a:t>
            </a:r>
            <a:r>
              <a:rPr lang="es-ES" sz="1400" dirty="0">
                <a:latin typeface="Times New Roman"/>
                <a:cs typeface="Times New Roman"/>
              </a:rPr>
              <a:t> </a:t>
            </a:r>
            <a:r>
              <a:rPr lang="es-ES" sz="1400" dirty="0" err="1">
                <a:latin typeface="Times New Roman"/>
                <a:cs typeface="Times New Roman"/>
              </a:rPr>
              <a:t>them</a:t>
            </a:r>
            <a:r>
              <a:rPr lang="es-ES" sz="1400" dirty="0">
                <a:latin typeface="Times New Roman"/>
                <a:cs typeface="Times New Roman"/>
              </a:rPr>
              <a:t> </a:t>
            </a:r>
            <a:r>
              <a:rPr lang="es-ES" sz="1400" b="1" dirty="0" err="1">
                <a:latin typeface="Times New Roman"/>
                <a:cs typeface="Times New Roman"/>
              </a:rPr>
              <a:t>read</a:t>
            </a:r>
            <a:r>
              <a:rPr lang="es-ES" sz="1400" b="1" dirty="0">
                <a:latin typeface="Times New Roman"/>
                <a:cs typeface="Times New Roman"/>
              </a:rPr>
              <a:t> </a:t>
            </a:r>
            <a:r>
              <a:rPr lang="es-ES" sz="1400" b="1" dirty="0" err="1">
                <a:latin typeface="Times New Roman"/>
                <a:cs typeface="Times New Roman"/>
              </a:rPr>
              <a:t>some</a:t>
            </a:r>
            <a:r>
              <a:rPr lang="es-ES" sz="1400" b="1" dirty="0">
                <a:latin typeface="Times New Roman"/>
                <a:cs typeface="Times New Roman"/>
              </a:rPr>
              <a:t> </a:t>
            </a:r>
            <a:r>
              <a:rPr lang="es-ES" sz="1400" b="1" dirty="0" err="1">
                <a:latin typeface="Times New Roman"/>
                <a:cs typeface="Times New Roman"/>
              </a:rPr>
              <a:t>lines</a:t>
            </a:r>
            <a:r>
              <a:rPr lang="es-ES" sz="1400" b="1" dirty="0">
                <a:latin typeface="Times New Roman"/>
                <a:cs typeface="Times New Roman"/>
              </a:rPr>
              <a:t> to </a:t>
            </a:r>
            <a:r>
              <a:rPr lang="es-ES" sz="1400" b="1" dirty="0" err="1">
                <a:latin typeface="Times New Roman"/>
                <a:cs typeface="Times New Roman"/>
              </a:rPr>
              <a:t>check</a:t>
            </a:r>
            <a:r>
              <a:rPr lang="es-ES" sz="1400" dirty="0">
                <a:latin typeface="Times New Roman"/>
                <a:cs typeface="Times New Roman"/>
              </a:rPr>
              <a:t> </a:t>
            </a:r>
            <a:r>
              <a:rPr lang="es-ES" sz="1400" dirty="0" err="1">
                <a:latin typeface="Times New Roman"/>
                <a:cs typeface="Times New Roman"/>
              </a:rPr>
              <a:t>if</a:t>
            </a:r>
            <a:r>
              <a:rPr lang="es-ES" sz="1400" dirty="0">
                <a:latin typeface="Times New Roman"/>
                <a:cs typeface="Times New Roman"/>
              </a:rPr>
              <a:t> </a:t>
            </a:r>
            <a:r>
              <a:rPr lang="es-ES" sz="1400" dirty="0" err="1">
                <a:latin typeface="Times New Roman"/>
                <a:cs typeface="Times New Roman"/>
              </a:rPr>
              <a:t>they</a:t>
            </a:r>
            <a:r>
              <a:rPr lang="es-ES" sz="1400" dirty="0">
                <a:latin typeface="Times New Roman"/>
                <a:cs typeface="Times New Roman"/>
              </a:rPr>
              <a:t> </a:t>
            </a:r>
            <a:r>
              <a:rPr lang="es-ES" sz="1400" dirty="0" err="1">
                <a:latin typeface="Times New Roman"/>
                <a:cs typeface="Times New Roman"/>
              </a:rPr>
              <a:t>paid</a:t>
            </a:r>
            <a:r>
              <a:rPr lang="es-ES" sz="1400" dirty="0">
                <a:latin typeface="Times New Roman"/>
                <a:cs typeface="Times New Roman"/>
              </a:rPr>
              <a:t> </a:t>
            </a:r>
            <a:r>
              <a:rPr lang="es-ES" sz="1400" dirty="0" err="1">
                <a:latin typeface="Times New Roman"/>
                <a:cs typeface="Times New Roman"/>
              </a:rPr>
              <a:t>attention</a:t>
            </a:r>
            <a:r>
              <a:rPr lang="es-ES" sz="1400" dirty="0">
                <a:latin typeface="Times New Roman"/>
                <a:cs typeface="Times New Roman"/>
              </a:rPr>
              <a:t> to </a:t>
            </a:r>
            <a:r>
              <a:rPr lang="es-ES" sz="1400" b="1" dirty="0" err="1">
                <a:latin typeface="Times New Roman"/>
                <a:cs typeface="Times New Roman"/>
              </a:rPr>
              <a:t>pronounciation</a:t>
            </a:r>
            <a:r>
              <a:rPr lang="es-ES" sz="1400" dirty="0">
                <a:latin typeface="Times New Roman"/>
                <a:cs typeface="Times New Roman"/>
              </a:rPr>
              <a:t>. </a:t>
            </a:r>
          </a:p>
        </p:txBody>
      </p:sp>
      <p:pic>
        <p:nvPicPr>
          <p:cNvPr id="5" name="Imagen 4"/>
          <p:cNvPicPr>
            <a:picLocks noChangeAspect="1"/>
          </p:cNvPicPr>
          <p:nvPr/>
        </p:nvPicPr>
        <p:blipFill rotWithShape="1">
          <a:blip r:embed="rId2"/>
          <a:srcRect t="16081" b="11225"/>
          <a:stretch/>
        </p:blipFill>
        <p:spPr>
          <a:xfrm>
            <a:off x="3193482" y="4826130"/>
            <a:ext cx="5872232" cy="1618371"/>
          </a:xfrm>
          <a:prstGeom prst="rect">
            <a:avLst/>
          </a:prstGeom>
        </p:spPr>
      </p:pic>
      <p:sp>
        <p:nvSpPr>
          <p:cNvPr id="6" name="CuadroTexto 5"/>
          <p:cNvSpPr txBox="1"/>
          <p:nvPr/>
        </p:nvSpPr>
        <p:spPr>
          <a:xfrm>
            <a:off x="2273370" y="3096191"/>
            <a:ext cx="5772671" cy="307777"/>
          </a:xfrm>
          <a:prstGeom prst="rect">
            <a:avLst/>
          </a:prstGeom>
          <a:noFill/>
        </p:spPr>
        <p:txBody>
          <a:bodyPr wrap="none" rtlCol="0">
            <a:spAutoFit/>
          </a:bodyPr>
          <a:lstStyle/>
          <a:p>
            <a:r>
              <a:rPr lang="es-ES" sz="1400" dirty="0">
                <a:latin typeface="Times New Roman"/>
                <a:cs typeface="Times New Roman"/>
                <a:sym typeface="Wingdings"/>
              </a:rPr>
              <a:t> </a:t>
            </a:r>
            <a:r>
              <a:rPr lang="es-ES" sz="1400" dirty="0">
                <a:latin typeface="Times New Roman"/>
                <a:cs typeface="Times New Roman"/>
              </a:rPr>
              <a:t>This </a:t>
            </a:r>
            <a:r>
              <a:rPr lang="es-ES" sz="1400" dirty="0" err="1">
                <a:latin typeface="Times New Roman"/>
                <a:cs typeface="Times New Roman"/>
              </a:rPr>
              <a:t>is</a:t>
            </a:r>
            <a:r>
              <a:rPr lang="es-ES" sz="1400" dirty="0">
                <a:latin typeface="Times New Roman"/>
                <a:cs typeface="Times New Roman"/>
              </a:rPr>
              <a:t> a </a:t>
            </a:r>
            <a:r>
              <a:rPr lang="es-ES" sz="1400" dirty="0" err="1">
                <a:latin typeface="Times New Roman"/>
                <a:cs typeface="Times New Roman"/>
              </a:rPr>
              <a:t>possible</a:t>
            </a:r>
            <a:r>
              <a:rPr lang="es-ES" sz="1400" dirty="0">
                <a:latin typeface="Times New Roman"/>
                <a:cs typeface="Times New Roman"/>
              </a:rPr>
              <a:t> </a:t>
            </a:r>
            <a:r>
              <a:rPr lang="es-ES" sz="1400" dirty="0" err="1">
                <a:latin typeface="Times New Roman"/>
                <a:cs typeface="Times New Roman"/>
              </a:rPr>
              <a:t>fragment</a:t>
            </a:r>
            <a:r>
              <a:rPr lang="es-ES" sz="1400" dirty="0">
                <a:latin typeface="Times New Roman"/>
                <a:cs typeface="Times New Roman"/>
              </a:rPr>
              <a:t> of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song</a:t>
            </a:r>
            <a:r>
              <a:rPr lang="es-ES" sz="1400" dirty="0">
                <a:latin typeface="Times New Roman"/>
                <a:cs typeface="Times New Roman"/>
              </a:rPr>
              <a:t> “</a:t>
            </a:r>
            <a:r>
              <a:rPr lang="es-ES" sz="1400" dirty="0" err="1">
                <a:latin typeface="Times New Roman"/>
                <a:cs typeface="Times New Roman"/>
              </a:rPr>
              <a:t>See</a:t>
            </a:r>
            <a:r>
              <a:rPr lang="es-ES" sz="1400" dirty="0">
                <a:latin typeface="Times New Roman"/>
                <a:cs typeface="Times New Roman"/>
              </a:rPr>
              <a:t> </a:t>
            </a:r>
            <a:r>
              <a:rPr lang="es-ES" sz="1400" dirty="0" err="1">
                <a:latin typeface="Times New Roman"/>
                <a:cs typeface="Times New Roman"/>
              </a:rPr>
              <a:t>you</a:t>
            </a:r>
            <a:r>
              <a:rPr lang="es-ES" sz="1400" dirty="0">
                <a:latin typeface="Times New Roman"/>
                <a:cs typeface="Times New Roman"/>
              </a:rPr>
              <a:t> </a:t>
            </a:r>
            <a:r>
              <a:rPr lang="es-ES" sz="1400" dirty="0" err="1">
                <a:latin typeface="Times New Roman"/>
                <a:cs typeface="Times New Roman"/>
              </a:rPr>
              <a:t>again</a:t>
            </a:r>
            <a:r>
              <a:rPr lang="es-ES" sz="1400" dirty="0">
                <a:latin typeface="Times New Roman"/>
                <a:cs typeface="Times New Roman"/>
              </a:rPr>
              <a:t>” </a:t>
            </a:r>
            <a:r>
              <a:rPr lang="es-ES" sz="1400" dirty="0" err="1">
                <a:latin typeface="Times New Roman"/>
                <a:cs typeface="Times New Roman"/>
              </a:rPr>
              <a:t>we</a:t>
            </a:r>
            <a:r>
              <a:rPr lang="es-ES" sz="1400" dirty="0">
                <a:latin typeface="Times New Roman"/>
                <a:cs typeface="Times New Roman"/>
              </a:rPr>
              <a:t> can </a:t>
            </a:r>
            <a:r>
              <a:rPr lang="es-ES" sz="1400" dirty="0" err="1">
                <a:latin typeface="Times New Roman"/>
                <a:cs typeface="Times New Roman"/>
              </a:rPr>
              <a:t>work</a:t>
            </a:r>
            <a:r>
              <a:rPr lang="es-ES" sz="1400" dirty="0">
                <a:latin typeface="Times New Roman"/>
                <a:cs typeface="Times New Roman"/>
              </a:rPr>
              <a:t> </a:t>
            </a:r>
            <a:r>
              <a:rPr lang="es-ES" sz="1400" dirty="0" err="1">
                <a:latin typeface="Times New Roman"/>
                <a:cs typeface="Times New Roman"/>
              </a:rPr>
              <a:t>with</a:t>
            </a:r>
            <a:r>
              <a:rPr lang="es-ES" sz="1400" dirty="0">
                <a:latin typeface="Times New Roman"/>
                <a:cs typeface="Times New Roman"/>
              </a:rPr>
              <a:t>:</a:t>
            </a:r>
          </a:p>
        </p:txBody>
      </p:sp>
      <p:sp>
        <p:nvSpPr>
          <p:cNvPr id="9" name="CuadroTexto 8"/>
          <p:cNvSpPr txBox="1"/>
          <p:nvPr/>
        </p:nvSpPr>
        <p:spPr>
          <a:xfrm>
            <a:off x="2435496" y="3477852"/>
            <a:ext cx="5919149"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400" i="1" dirty="0">
                <a:latin typeface="Times New Roman"/>
                <a:cs typeface="Times New Roman"/>
              </a:rPr>
              <a:t>“</a:t>
            </a:r>
            <a:r>
              <a:rPr lang="es-ES" sz="1400" i="1" dirty="0" err="1">
                <a:latin typeface="Times New Roman"/>
                <a:cs typeface="Times New Roman"/>
              </a:rPr>
              <a:t>First</a:t>
            </a:r>
            <a:r>
              <a:rPr lang="es-ES" sz="1400" i="1" dirty="0">
                <a:latin typeface="Times New Roman"/>
                <a:cs typeface="Times New Roman"/>
              </a:rPr>
              <a:t> </a:t>
            </a:r>
            <a:r>
              <a:rPr lang="es-ES" sz="1400" i="1" dirty="0" err="1">
                <a:latin typeface="Times New Roman"/>
                <a:cs typeface="Times New Roman"/>
              </a:rPr>
              <a:t>you</a:t>
            </a:r>
            <a:r>
              <a:rPr lang="es-ES" sz="1400" i="1" dirty="0">
                <a:latin typeface="Times New Roman"/>
                <a:cs typeface="Times New Roman"/>
              </a:rPr>
              <a:t> </a:t>
            </a:r>
            <a:r>
              <a:rPr lang="es-ES" sz="1400" i="1" dirty="0" err="1">
                <a:latin typeface="Times New Roman"/>
                <a:cs typeface="Times New Roman"/>
              </a:rPr>
              <a:t>both</a:t>
            </a:r>
            <a:r>
              <a:rPr lang="es-ES" sz="1400" i="1" dirty="0">
                <a:latin typeface="Times New Roman"/>
                <a:cs typeface="Times New Roman"/>
              </a:rPr>
              <a:t> </a:t>
            </a:r>
            <a:r>
              <a:rPr lang="es-ES" sz="1400" i="1" dirty="0" err="1">
                <a:latin typeface="Times New Roman"/>
                <a:cs typeface="Times New Roman"/>
              </a:rPr>
              <a:t>go</a:t>
            </a:r>
            <a:r>
              <a:rPr lang="es-ES" sz="1400" i="1" dirty="0">
                <a:latin typeface="Times New Roman"/>
                <a:cs typeface="Times New Roman"/>
              </a:rPr>
              <a:t> </a:t>
            </a:r>
            <a:r>
              <a:rPr lang="es-ES" sz="1400" i="1" dirty="0" err="1">
                <a:latin typeface="Times New Roman"/>
                <a:cs typeface="Times New Roman"/>
              </a:rPr>
              <a:t>out</a:t>
            </a:r>
            <a:r>
              <a:rPr lang="es-ES" sz="1400" i="1" dirty="0">
                <a:latin typeface="Times New Roman"/>
                <a:cs typeface="Times New Roman"/>
              </a:rPr>
              <a:t> </a:t>
            </a:r>
            <a:r>
              <a:rPr lang="es-ES" sz="1400" i="1" dirty="0" err="1">
                <a:latin typeface="Times New Roman"/>
                <a:cs typeface="Times New Roman"/>
              </a:rPr>
              <a:t>your</a:t>
            </a:r>
            <a:r>
              <a:rPr lang="es-ES" sz="1400" i="1" dirty="0">
                <a:latin typeface="Times New Roman"/>
                <a:cs typeface="Times New Roman"/>
              </a:rPr>
              <a:t> </a:t>
            </a:r>
            <a:r>
              <a:rPr lang="es-ES" sz="1400" i="1" dirty="0" err="1">
                <a:latin typeface="Times New Roman"/>
                <a:cs typeface="Times New Roman"/>
              </a:rPr>
              <a:t>way</a:t>
            </a:r>
            <a:r>
              <a:rPr lang="es-ES" sz="1400" i="1" dirty="0">
                <a:latin typeface="Times New Roman"/>
                <a:cs typeface="Times New Roman"/>
              </a:rPr>
              <a:t> - And </a:t>
            </a:r>
            <a:r>
              <a:rPr lang="es-ES" sz="1400" i="1" dirty="0" err="1">
                <a:latin typeface="Times New Roman"/>
                <a:cs typeface="Times New Roman"/>
              </a:rPr>
              <a:t>the</a:t>
            </a:r>
            <a:r>
              <a:rPr lang="es-ES" sz="1400" i="1" dirty="0">
                <a:latin typeface="Times New Roman"/>
                <a:cs typeface="Times New Roman"/>
              </a:rPr>
              <a:t> </a:t>
            </a:r>
            <a:r>
              <a:rPr lang="es-ES" sz="1400" b="1" i="1" u="sng" dirty="0" err="1">
                <a:latin typeface="Times New Roman"/>
                <a:cs typeface="Times New Roman"/>
              </a:rPr>
              <a:t>vibe</a:t>
            </a:r>
            <a:r>
              <a:rPr lang="es-ES" sz="1400" i="1" dirty="0">
                <a:latin typeface="Times New Roman"/>
                <a:cs typeface="Times New Roman"/>
              </a:rPr>
              <a:t> </a:t>
            </a:r>
            <a:r>
              <a:rPr lang="es-ES" sz="1400" i="1" dirty="0" err="1">
                <a:latin typeface="Times New Roman"/>
                <a:cs typeface="Times New Roman"/>
              </a:rPr>
              <a:t>is</a:t>
            </a:r>
            <a:r>
              <a:rPr lang="es-ES" sz="1400" i="1" dirty="0">
                <a:latin typeface="Times New Roman"/>
                <a:cs typeface="Times New Roman"/>
              </a:rPr>
              <a:t> </a:t>
            </a:r>
            <a:r>
              <a:rPr lang="es-ES" sz="1400" i="1" dirty="0" err="1">
                <a:latin typeface="Times New Roman"/>
                <a:cs typeface="Times New Roman"/>
              </a:rPr>
              <a:t>feeling</a:t>
            </a:r>
            <a:r>
              <a:rPr lang="es-ES" sz="1400" i="1" dirty="0">
                <a:latin typeface="Times New Roman"/>
                <a:cs typeface="Times New Roman"/>
              </a:rPr>
              <a:t> </a:t>
            </a:r>
            <a:r>
              <a:rPr lang="es-ES" sz="1400" i="1" dirty="0" err="1">
                <a:latin typeface="Times New Roman"/>
                <a:cs typeface="Times New Roman"/>
              </a:rPr>
              <a:t>strong</a:t>
            </a:r>
            <a:r>
              <a:rPr lang="es-ES" sz="1400" i="1" dirty="0">
                <a:latin typeface="Times New Roman"/>
                <a:cs typeface="Times New Roman"/>
              </a:rPr>
              <a:t> and </a:t>
            </a:r>
            <a:r>
              <a:rPr lang="es-ES" sz="1400" i="1" dirty="0" err="1">
                <a:latin typeface="Times New Roman"/>
                <a:cs typeface="Times New Roman"/>
              </a:rPr>
              <a:t>what's</a:t>
            </a:r>
            <a:endParaRPr lang="es-ES" sz="1400" i="1" dirty="0">
              <a:latin typeface="Times New Roman"/>
              <a:cs typeface="Times New Roman"/>
            </a:endParaRPr>
          </a:p>
          <a:p>
            <a:r>
              <a:rPr lang="es-ES" sz="1400" i="1" dirty="0">
                <a:latin typeface="Times New Roman"/>
                <a:cs typeface="Times New Roman"/>
              </a:rPr>
              <a:t>Small </a:t>
            </a:r>
            <a:r>
              <a:rPr lang="es-ES" sz="1400" b="1" i="1" dirty="0" err="1">
                <a:latin typeface="Times New Roman"/>
                <a:cs typeface="Times New Roman"/>
              </a:rPr>
              <a:t>turn</a:t>
            </a:r>
            <a:r>
              <a:rPr lang="es-ES" sz="1400" i="1" dirty="0">
                <a:latin typeface="Times New Roman"/>
                <a:cs typeface="Times New Roman"/>
              </a:rPr>
              <a:t> </a:t>
            </a:r>
            <a:r>
              <a:rPr lang="es-ES" sz="1400" i="1" dirty="0" err="1">
                <a:latin typeface="Times New Roman"/>
                <a:cs typeface="Times New Roman"/>
              </a:rPr>
              <a:t>to</a:t>
            </a:r>
            <a:r>
              <a:rPr lang="es-ES" sz="1400" i="1" dirty="0">
                <a:latin typeface="Times New Roman"/>
                <a:cs typeface="Times New Roman"/>
              </a:rPr>
              <a:t> a </a:t>
            </a:r>
            <a:r>
              <a:rPr lang="es-ES" sz="1400" i="1" dirty="0" err="1">
                <a:latin typeface="Times New Roman"/>
                <a:cs typeface="Times New Roman"/>
              </a:rPr>
              <a:t>friendship</a:t>
            </a:r>
            <a:r>
              <a:rPr lang="es-ES" sz="1400" i="1" dirty="0">
                <a:latin typeface="Times New Roman"/>
                <a:cs typeface="Times New Roman"/>
              </a:rPr>
              <a:t>, a </a:t>
            </a:r>
            <a:r>
              <a:rPr lang="es-ES" sz="1400" i="1" dirty="0" err="1">
                <a:latin typeface="Times New Roman"/>
                <a:cs typeface="Times New Roman"/>
              </a:rPr>
              <a:t>friendship</a:t>
            </a:r>
            <a:r>
              <a:rPr lang="es-ES" sz="1400" i="1" dirty="0">
                <a:latin typeface="Times New Roman"/>
                <a:cs typeface="Times New Roman"/>
              </a:rPr>
              <a:t> - </a:t>
            </a:r>
            <a:r>
              <a:rPr lang="es-ES" sz="1400" i="1" dirty="0" err="1">
                <a:latin typeface="Times New Roman"/>
                <a:cs typeface="Times New Roman"/>
              </a:rPr>
              <a:t>Turn</a:t>
            </a:r>
            <a:r>
              <a:rPr lang="es-ES" sz="1400" i="1" dirty="0">
                <a:latin typeface="Times New Roman"/>
                <a:cs typeface="Times New Roman"/>
              </a:rPr>
              <a:t> </a:t>
            </a:r>
            <a:r>
              <a:rPr lang="es-ES" sz="1400" i="1" dirty="0" err="1">
                <a:latin typeface="Times New Roman"/>
                <a:cs typeface="Times New Roman"/>
              </a:rPr>
              <a:t>into</a:t>
            </a:r>
            <a:r>
              <a:rPr lang="es-ES" sz="1400" i="1" dirty="0">
                <a:latin typeface="Times New Roman"/>
                <a:cs typeface="Times New Roman"/>
              </a:rPr>
              <a:t> a </a:t>
            </a:r>
            <a:r>
              <a:rPr lang="es-ES" sz="1400" b="1" i="1" u="sng" dirty="0">
                <a:latin typeface="Times New Roman"/>
                <a:cs typeface="Times New Roman"/>
              </a:rPr>
              <a:t>bond</a:t>
            </a:r>
            <a:r>
              <a:rPr lang="es-ES" sz="1400" i="1" dirty="0">
                <a:latin typeface="Times New Roman"/>
                <a:cs typeface="Times New Roman"/>
              </a:rPr>
              <a:t> and </a:t>
            </a:r>
            <a:r>
              <a:rPr lang="es-ES" sz="1400" i="1" dirty="0" err="1">
                <a:latin typeface="Times New Roman"/>
                <a:cs typeface="Times New Roman"/>
              </a:rPr>
              <a:t>that</a:t>
            </a:r>
            <a:r>
              <a:rPr lang="es-ES" sz="1400" i="1" dirty="0">
                <a:latin typeface="Times New Roman"/>
                <a:cs typeface="Times New Roman"/>
              </a:rPr>
              <a:t> bond </a:t>
            </a:r>
            <a:r>
              <a:rPr lang="es-ES" sz="1400" i="1" dirty="0" err="1">
                <a:latin typeface="Times New Roman"/>
                <a:cs typeface="Times New Roman"/>
              </a:rPr>
              <a:t>will</a:t>
            </a:r>
            <a:r>
              <a:rPr lang="es-ES" sz="1400" i="1" dirty="0">
                <a:latin typeface="Times New Roman"/>
                <a:cs typeface="Times New Roman"/>
              </a:rPr>
              <a:t> </a:t>
            </a:r>
            <a:r>
              <a:rPr lang="es-ES" sz="1400" i="1" dirty="0" err="1">
                <a:latin typeface="Times New Roman"/>
                <a:cs typeface="Times New Roman"/>
              </a:rPr>
              <a:t>never</a:t>
            </a:r>
            <a:r>
              <a:rPr lang="es-ES" sz="1400" i="1" dirty="0">
                <a:latin typeface="Times New Roman"/>
                <a:cs typeface="Times New Roman"/>
              </a:rPr>
              <a:t> - Be </a:t>
            </a:r>
            <a:r>
              <a:rPr lang="es-ES" sz="1400" i="1" dirty="0" err="1">
                <a:latin typeface="Times New Roman"/>
                <a:cs typeface="Times New Roman"/>
              </a:rPr>
              <a:t>broken</a:t>
            </a:r>
            <a:r>
              <a:rPr lang="es-ES" sz="1400" i="1" dirty="0">
                <a:latin typeface="Times New Roman"/>
                <a:cs typeface="Times New Roman"/>
              </a:rPr>
              <a:t> and </a:t>
            </a:r>
            <a:r>
              <a:rPr lang="es-ES" sz="1400" i="1" dirty="0" err="1">
                <a:latin typeface="Times New Roman"/>
                <a:cs typeface="Times New Roman"/>
              </a:rPr>
              <a:t>the</a:t>
            </a:r>
            <a:r>
              <a:rPr lang="es-ES" sz="1400" i="1" dirty="0">
                <a:latin typeface="Times New Roman"/>
                <a:cs typeface="Times New Roman"/>
              </a:rPr>
              <a:t> </a:t>
            </a:r>
            <a:r>
              <a:rPr lang="es-ES" sz="1400" i="1" dirty="0" err="1">
                <a:latin typeface="Times New Roman"/>
                <a:cs typeface="Times New Roman"/>
              </a:rPr>
              <a:t>love</a:t>
            </a:r>
            <a:r>
              <a:rPr lang="es-ES" sz="1400" i="1" dirty="0">
                <a:latin typeface="Times New Roman"/>
                <a:cs typeface="Times New Roman"/>
              </a:rPr>
              <a:t> </a:t>
            </a:r>
            <a:r>
              <a:rPr lang="es-ES" sz="1400" i="1" dirty="0" err="1">
                <a:latin typeface="Times New Roman"/>
                <a:cs typeface="Times New Roman"/>
              </a:rPr>
              <a:t>will</a:t>
            </a:r>
            <a:r>
              <a:rPr lang="es-ES" sz="1400" i="1" dirty="0">
                <a:latin typeface="Times New Roman"/>
                <a:cs typeface="Times New Roman"/>
              </a:rPr>
              <a:t> </a:t>
            </a:r>
            <a:r>
              <a:rPr lang="es-ES" sz="1400" i="1" dirty="0" err="1">
                <a:latin typeface="Times New Roman"/>
                <a:cs typeface="Times New Roman"/>
              </a:rPr>
              <a:t>never</a:t>
            </a:r>
            <a:r>
              <a:rPr lang="es-ES" sz="1400" i="1" dirty="0">
                <a:latin typeface="Times New Roman"/>
                <a:cs typeface="Times New Roman"/>
              </a:rPr>
              <a:t> </a:t>
            </a:r>
            <a:r>
              <a:rPr lang="es-ES" sz="1400" i="1" dirty="0" err="1">
                <a:latin typeface="Times New Roman"/>
                <a:cs typeface="Times New Roman"/>
              </a:rPr>
              <a:t>get</a:t>
            </a:r>
            <a:r>
              <a:rPr lang="es-ES" sz="1400" i="1" dirty="0">
                <a:latin typeface="Times New Roman"/>
                <a:cs typeface="Times New Roman"/>
              </a:rPr>
              <a:t> </a:t>
            </a:r>
            <a:r>
              <a:rPr lang="es-ES" sz="1400" i="1" dirty="0" err="1">
                <a:latin typeface="Times New Roman"/>
                <a:cs typeface="Times New Roman"/>
              </a:rPr>
              <a:t>lost</a:t>
            </a:r>
            <a:r>
              <a:rPr lang="es-ES" sz="1400" i="1" dirty="0">
                <a:latin typeface="Times New Roman"/>
                <a:cs typeface="Times New Roman"/>
              </a:rPr>
              <a:t>”</a:t>
            </a:r>
          </a:p>
        </p:txBody>
      </p:sp>
      <p:sp>
        <p:nvSpPr>
          <p:cNvPr id="10" name="CuadroTexto 9"/>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err="1">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4</a:t>
            </a:r>
          </a:p>
        </p:txBody>
      </p:sp>
      <p:sp>
        <p:nvSpPr>
          <p:cNvPr id="11" name="Rectángulo 10"/>
          <p:cNvSpPr/>
          <p:nvPr/>
        </p:nvSpPr>
        <p:spPr>
          <a:xfrm>
            <a:off x="2355740" y="2744966"/>
            <a:ext cx="3516027" cy="400110"/>
          </a:xfrm>
          <a:prstGeom prst="rect">
            <a:avLst/>
          </a:prstGeom>
        </p:spPr>
        <p:txBody>
          <a:bodyPr wrap="none">
            <a:spAutoFit/>
          </a:bodyPr>
          <a:lstStyle/>
          <a:p>
            <a:r>
              <a:rPr lang="es-ES" sz="2000" b="1" dirty="0">
                <a:latin typeface="Times New Roman"/>
                <a:cs typeface="Times New Roman"/>
              </a:rPr>
              <a:t>SONG 1: </a:t>
            </a:r>
            <a:r>
              <a:rPr lang="es-ES" sz="2000" b="1" i="1" dirty="0">
                <a:latin typeface="Times New Roman"/>
                <a:cs typeface="Times New Roman"/>
              </a:rPr>
              <a:t>“SEE YOU AGAIN” </a:t>
            </a:r>
            <a:endParaRPr lang="es-ES" sz="2000" dirty="0"/>
          </a:p>
        </p:txBody>
      </p:sp>
      <p:sp>
        <p:nvSpPr>
          <p:cNvPr id="3" name="Rectángulo 2"/>
          <p:cNvSpPr/>
          <p:nvPr/>
        </p:nvSpPr>
        <p:spPr>
          <a:xfrm>
            <a:off x="2414487" y="4342554"/>
            <a:ext cx="7049828" cy="523220"/>
          </a:xfrm>
          <a:prstGeom prst="rect">
            <a:avLst/>
          </a:prstGeom>
        </p:spPr>
        <p:txBody>
          <a:bodyPr wrap="square">
            <a:spAutoFit/>
          </a:bodyPr>
          <a:lstStyle/>
          <a:p>
            <a:pPr algn="ctr"/>
            <a:r>
              <a:rPr lang="es-ES" sz="1400" i="1" dirty="0">
                <a:latin typeface="Times New Roman"/>
                <a:cs typeface="Times New Roman"/>
              </a:rPr>
              <a:t>TEACHERS CAN CHECK THE PROPER PRONOUNCIATION OF THE VOWEL: /</a:t>
            </a:r>
            <a:r>
              <a:rPr lang="es-ES" sz="1400" i="1" dirty="0" err="1">
                <a:latin typeface="Times New Roman"/>
                <a:cs typeface="Times New Roman"/>
              </a:rPr>
              <a:t>tɜːn</a:t>
            </a:r>
            <a:r>
              <a:rPr lang="es-ES" sz="1400" i="1" dirty="0">
                <a:latin typeface="Times New Roman"/>
                <a:cs typeface="Times New Roman"/>
              </a:rPr>
              <a:t>/) </a:t>
            </a:r>
          </a:p>
          <a:p>
            <a:pPr algn="ctr"/>
            <a:r>
              <a:rPr lang="es-ES" sz="1400" i="1" dirty="0">
                <a:latin typeface="Times New Roman"/>
                <a:cs typeface="Times New Roman"/>
              </a:rPr>
              <a:t>AND THE MEANING OF THE WORDS “VIBE” OR “BOND”</a:t>
            </a:r>
            <a:endParaRPr lang="es-ES" sz="1400" dirty="0">
              <a:latin typeface="Times New Roman"/>
              <a:cs typeface="Times New Roman"/>
            </a:endParaRPr>
          </a:p>
        </p:txBody>
      </p:sp>
    </p:spTree>
    <p:extLst>
      <p:ext uri="{BB962C8B-B14F-4D97-AF65-F5344CB8AC3E}">
        <p14:creationId xmlns:p14="http://schemas.microsoft.com/office/powerpoint/2010/main" val="7920725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7428585" y="459339"/>
            <a:ext cx="184666" cy="369332"/>
          </a:xfrm>
          <a:prstGeom prst="rect">
            <a:avLst/>
          </a:prstGeom>
          <a:noFill/>
        </p:spPr>
        <p:txBody>
          <a:bodyPr wrap="none" rtlCol="0">
            <a:spAutoFit/>
          </a:bodyPr>
          <a:lstStyle/>
          <a:p>
            <a:endParaRPr lang="es-ES" dirty="0"/>
          </a:p>
        </p:txBody>
      </p:sp>
      <p:sp>
        <p:nvSpPr>
          <p:cNvPr id="2" name="Rectángulo 1"/>
          <p:cNvSpPr/>
          <p:nvPr/>
        </p:nvSpPr>
        <p:spPr>
          <a:xfrm>
            <a:off x="2210436" y="1240545"/>
            <a:ext cx="7952514" cy="1815882"/>
          </a:xfrm>
          <a:prstGeom prst="rect">
            <a:avLst/>
          </a:prstGeom>
        </p:spPr>
        <p:txBody>
          <a:bodyPr wrap="square">
            <a:spAutoFit/>
          </a:bodyPr>
          <a:lstStyle/>
          <a:p>
            <a:r>
              <a:rPr lang="es-ES" sz="1400" dirty="0">
                <a:latin typeface="Times New Roman"/>
                <a:cs typeface="Times New Roman"/>
              </a:rPr>
              <a:t>Songs </a:t>
            </a:r>
            <a:r>
              <a:rPr lang="es-ES" sz="1400" dirty="0" err="1">
                <a:latin typeface="Times New Roman"/>
                <a:cs typeface="Times New Roman"/>
              </a:rPr>
              <a:t>often</a:t>
            </a:r>
            <a:r>
              <a:rPr lang="es-ES" sz="1400" dirty="0">
                <a:latin typeface="Times New Roman"/>
                <a:cs typeface="Times New Roman"/>
              </a:rPr>
              <a:t> </a:t>
            </a:r>
            <a:r>
              <a:rPr lang="es-ES" sz="1400" dirty="0" err="1">
                <a:latin typeface="Times New Roman"/>
                <a:cs typeface="Times New Roman"/>
              </a:rPr>
              <a:t>serve</a:t>
            </a:r>
            <a:r>
              <a:rPr lang="es-ES" sz="1400" dirty="0">
                <a:latin typeface="Times New Roman"/>
                <a:cs typeface="Times New Roman"/>
              </a:rPr>
              <a:t> as </a:t>
            </a:r>
            <a:r>
              <a:rPr lang="es-ES" sz="1400" dirty="0" err="1">
                <a:latin typeface="Times New Roman"/>
                <a:cs typeface="Times New Roman"/>
              </a:rPr>
              <a:t>really</a:t>
            </a:r>
            <a:r>
              <a:rPr lang="es-ES" sz="1400" dirty="0">
                <a:latin typeface="Times New Roman"/>
                <a:cs typeface="Times New Roman"/>
              </a:rPr>
              <a:t> </a:t>
            </a:r>
            <a:r>
              <a:rPr lang="es-ES" sz="1400" dirty="0" err="1">
                <a:latin typeface="Times New Roman"/>
                <a:cs typeface="Times New Roman"/>
              </a:rPr>
              <a:t>good</a:t>
            </a:r>
            <a:r>
              <a:rPr lang="es-ES" sz="1400" dirty="0">
                <a:latin typeface="Times New Roman"/>
                <a:cs typeface="Times New Roman"/>
              </a:rPr>
              <a:t> </a:t>
            </a:r>
            <a:r>
              <a:rPr lang="es-ES" sz="1400" dirty="0" err="1">
                <a:latin typeface="Times New Roman"/>
                <a:cs typeface="Times New Roman"/>
              </a:rPr>
              <a:t>contexts</a:t>
            </a:r>
            <a:r>
              <a:rPr lang="es-ES" sz="1400" dirty="0">
                <a:latin typeface="Times New Roman"/>
                <a:cs typeface="Times New Roman"/>
              </a:rPr>
              <a:t> to </a:t>
            </a:r>
            <a:r>
              <a:rPr lang="es-ES" sz="1400" b="1" dirty="0" err="1">
                <a:latin typeface="Times New Roman"/>
                <a:cs typeface="Times New Roman"/>
              </a:rPr>
              <a:t>review</a:t>
            </a:r>
            <a:r>
              <a:rPr lang="es-ES" sz="1400" b="1" dirty="0">
                <a:latin typeface="Times New Roman"/>
                <a:cs typeface="Times New Roman"/>
              </a:rPr>
              <a:t> and </a:t>
            </a:r>
            <a:r>
              <a:rPr lang="es-ES" sz="1400" b="1" dirty="0" err="1">
                <a:latin typeface="Times New Roman"/>
                <a:cs typeface="Times New Roman"/>
              </a:rPr>
              <a:t>learn</a:t>
            </a:r>
            <a:r>
              <a:rPr lang="es-ES" sz="1400" b="1" dirty="0">
                <a:latin typeface="Times New Roman"/>
                <a:cs typeface="Times New Roman"/>
              </a:rPr>
              <a:t> </a:t>
            </a:r>
            <a:r>
              <a:rPr lang="es-ES" sz="1400" b="1" dirty="0" err="1">
                <a:latin typeface="Times New Roman"/>
                <a:cs typeface="Times New Roman"/>
              </a:rPr>
              <a:t>vocabulary</a:t>
            </a:r>
            <a:r>
              <a:rPr lang="es-ES" sz="1400" b="1" dirty="0">
                <a:latin typeface="Times New Roman"/>
                <a:cs typeface="Times New Roman"/>
              </a:rPr>
              <a:t>, </a:t>
            </a:r>
            <a:r>
              <a:rPr lang="es-ES" sz="1400" b="1" dirty="0" err="1">
                <a:latin typeface="Times New Roman"/>
                <a:cs typeface="Times New Roman"/>
              </a:rPr>
              <a:t>phrases</a:t>
            </a:r>
            <a:r>
              <a:rPr lang="es-ES" sz="1400" dirty="0">
                <a:latin typeface="Times New Roman"/>
                <a:cs typeface="Times New Roman"/>
              </a:rPr>
              <a:t>  </a:t>
            </a:r>
            <a:r>
              <a:rPr lang="es-ES" sz="1400" b="1" dirty="0" err="1">
                <a:latin typeface="Times New Roman"/>
                <a:cs typeface="Times New Roman"/>
              </a:rPr>
              <a:t>expressions</a:t>
            </a:r>
            <a:r>
              <a:rPr lang="es-ES" sz="1400" b="1" dirty="0">
                <a:latin typeface="Times New Roman"/>
                <a:cs typeface="Times New Roman"/>
              </a:rPr>
              <a:t> and </a:t>
            </a:r>
            <a:r>
              <a:rPr lang="es-ES" sz="1400" b="1" dirty="0" err="1">
                <a:latin typeface="Times New Roman"/>
                <a:cs typeface="Times New Roman"/>
              </a:rPr>
              <a:t>idioms</a:t>
            </a:r>
            <a:r>
              <a:rPr lang="es-ES" sz="1400" dirty="0">
                <a:latin typeface="Times New Roman"/>
                <a:cs typeface="Times New Roman"/>
              </a:rPr>
              <a:t>, </a:t>
            </a:r>
            <a:r>
              <a:rPr lang="es-ES" sz="1400" dirty="0" err="1">
                <a:latin typeface="Times New Roman"/>
                <a:cs typeface="Times New Roman"/>
              </a:rPr>
              <a:t>but</a:t>
            </a:r>
            <a:r>
              <a:rPr lang="es-ES" sz="1400" dirty="0">
                <a:latin typeface="Times New Roman"/>
                <a:cs typeface="Times New Roman"/>
              </a:rPr>
              <a:t> </a:t>
            </a:r>
            <a:r>
              <a:rPr lang="es-ES" sz="1400" dirty="0" err="1">
                <a:latin typeface="Times New Roman"/>
                <a:cs typeface="Times New Roman"/>
              </a:rPr>
              <a:t>it’s</a:t>
            </a:r>
            <a:r>
              <a:rPr lang="es-ES" sz="1400" dirty="0">
                <a:latin typeface="Times New Roman"/>
                <a:cs typeface="Times New Roman"/>
              </a:rPr>
              <a:t> </a:t>
            </a:r>
            <a:r>
              <a:rPr lang="es-ES" sz="1400" dirty="0" err="1">
                <a:latin typeface="Times New Roman"/>
                <a:cs typeface="Times New Roman"/>
              </a:rPr>
              <a:t>good</a:t>
            </a:r>
            <a:r>
              <a:rPr lang="es-ES" sz="1400" dirty="0">
                <a:latin typeface="Times New Roman"/>
                <a:cs typeface="Times New Roman"/>
              </a:rPr>
              <a:t> to </a:t>
            </a:r>
            <a:r>
              <a:rPr lang="es-ES" sz="1400" dirty="0" err="1">
                <a:latin typeface="Times New Roman"/>
                <a:cs typeface="Times New Roman"/>
              </a:rPr>
              <a:t>make</a:t>
            </a:r>
            <a:r>
              <a:rPr lang="es-ES" sz="1400" dirty="0">
                <a:latin typeface="Times New Roman"/>
                <a:cs typeface="Times New Roman"/>
              </a:rPr>
              <a:t> </a:t>
            </a:r>
            <a:r>
              <a:rPr lang="es-ES" sz="1400" dirty="0" err="1">
                <a:latin typeface="Times New Roman"/>
                <a:cs typeface="Times New Roman"/>
              </a:rPr>
              <a:t>sure</a:t>
            </a:r>
            <a:r>
              <a:rPr lang="es-ES" sz="1400" dirty="0">
                <a:latin typeface="Times New Roman"/>
                <a:cs typeface="Times New Roman"/>
              </a:rPr>
              <a:t> </a:t>
            </a:r>
            <a:r>
              <a:rPr lang="es-ES" sz="1400" dirty="0" err="1">
                <a:latin typeface="Times New Roman"/>
                <a:cs typeface="Times New Roman"/>
              </a:rPr>
              <a:t>that</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meaning</a:t>
            </a:r>
            <a:r>
              <a:rPr lang="es-ES" sz="1400" dirty="0">
                <a:latin typeface="Times New Roman"/>
                <a:cs typeface="Times New Roman"/>
              </a:rPr>
              <a:t> </a:t>
            </a:r>
            <a:r>
              <a:rPr lang="es-ES" sz="1400" dirty="0" err="1">
                <a:latin typeface="Times New Roman"/>
                <a:cs typeface="Times New Roman"/>
              </a:rPr>
              <a:t>is</a:t>
            </a:r>
            <a:r>
              <a:rPr lang="es-ES" sz="1400" dirty="0">
                <a:latin typeface="Times New Roman"/>
                <a:cs typeface="Times New Roman"/>
              </a:rPr>
              <a:t> </a:t>
            </a:r>
            <a:r>
              <a:rPr lang="es-ES" sz="1400" dirty="0" err="1">
                <a:latin typeface="Times New Roman"/>
                <a:cs typeface="Times New Roman"/>
              </a:rPr>
              <a:t>clear</a:t>
            </a:r>
            <a:r>
              <a:rPr lang="es-ES" sz="1400" dirty="0">
                <a:latin typeface="Times New Roman"/>
                <a:cs typeface="Times New Roman"/>
              </a:rPr>
              <a:t>. </a:t>
            </a:r>
            <a:endParaRPr lang="es-ES" sz="1400" b="1" dirty="0">
              <a:latin typeface="Times New Roman"/>
              <a:cs typeface="Times New Roman"/>
            </a:endParaRPr>
          </a:p>
          <a:p>
            <a:r>
              <a:rPr lang="es-ES" sz="1400" dirty="0" err="1">
                <a:latin typeface="Times New Roman"/>
                <a:cs typeface="Times New Roman"/>
              </a:rPr>
              <a:t>Then</a:t>
            </a:r>
            <a:r>
              <a:rPr lang="es-ES" sz="1400" dirty="0">
                <a:latin typeface="Times New Roman"/>
                <a:cs typeface="Times New Roman"/>
              </a:rPr>
              <a:t>, </a:t>
            </a:r>
            <a:r>
              <a:rPr lang="es-ES" sz="1400" dirty="0" err="1">
                <a:latin typeface="Times New Roman"/>
                <a:cs typeface="Times New Roman"/>
              </a:rPr>
              <a:t>teachers</a:t>
            </a:r>
            <a:r>
              <a:rPr lang="es-ES" sz="1400" dirty="0">
                <a:latin typeface="Times New Roman"/>
                <a:cs typeface="Times New Roman"/>
              </a:rPr>
              <a:t> can:</a:t>
            </a:r>
          </a:p>
          <a:p>
            <a:endParaRPr lang="es-ES" sz="1400" dirty="0">
              <a:latin typeface="Times New Roman"/>
              <a:cs typeface="Times New Roman"/>
            </a:endParaRPr>
          </a:p>
          <a:p>
            <a:endParaRPr lang="es-ES" sz="1400" dirty="0">
              <a:latin typeface="Times New Roman"/>
              <a:cs typeface="Times New Roman"/>
            </a:endParaRPr>
          </a:p>
          <a:p>
            <a:endParaRPr lang="es-ES" sz="1400" dirty="0">
              <a:latin typeface="Times New Roman"/>
              <a:cs typeface="Times New Roman"/>
            </a:endParaRPr>
          </a:p>
          <a:p>
            <a:endParaRPr lang="es-ES" sz="1400" dirty="0">
              <a:latin typeface="Times New Roman"/>
              <a:cs typeface="Times New Roman"/>
            </a:endParaRPr>
          </a:p>
          <a:p>
            <a:endParaRPr lang="es-ES" sz="1400" dirty="0">
              <a:latin typeface="Times New Roman"/>
              <a:cs typeface="Times New Roman"/>
            </a:endParaRPr>
          </a:p>
        </p:txBody>
      </p:sp>
      <p:sp>
        <p:nvSpPr>
          <p:cNvPr id="4" name="Rectángulo 3"/>
          <p:cNvSpPr/>
          <p:nvPr/>
        </p:nvSpPr>
        <p:spPr>
          <a:xfrm>
            <a:off x="3492724" y="882501"/>
            <a:ext cx="5698098" cy="400110"/>
          </a:xfrm>
          <a:prstGeom prst="rect">
            <a:avLst/>
          </a:prstGeom>
        </p:spPr>
        <p:txBody>
          <a:bodyPr wrap="none">
            <a:spAutoFit/>
          </a:bodyPr>
          <a:lstStyle/>
          <a:p>
            <a:r>
              <a:rPr lang="es-ES" sz="2000" b="1" dirty="0">
                <a:latin typeface="Times New Roman"/>
                <a:cs typeface="Times New Roman"/>
              </a:rPr>
              <a:t>TEACHING AND REVIEWING VOCABULARY</a:t>
            </a:r>
            <a:endParaRPr lang="es-ES" sz="2000" dirty="0"/>
          </a:p>
        </p:txBody>
      </p:sp>
      <p:sp>
        <p:nvSpPr>
          <p:cNvPr id="5" name="CuadroTexto 4"/>
          <p:cNvSpPr txBox="1"/>
          <p:nvPr/>
        </p:nvSpPr>
        <p:spPr>
          <a:xfrm>
            <a:off x="2577048" y="4102869"/>
            <a:ext cx="7405194"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400" i="1" dirty="0">
                <a:latin typeface="Times New Roman"/>
                <a:cs typeface="Times New Roman"/>
              </a:rPr>
              <a:t>“</a:t>
            </a:r>
            <a:r>
              <a:rPr lang="es-ES" sz="1400" i="1" dirty="0" err="1">
                <a:latin typeface="Times New Roman"/>
                <a:cs typeface="Times New Roman"/>
              </a:rPr>
              <a:t>Had</a:t>
            </a:r>
            <a:r>
              <a:rPr lang="es-ES" sz="1400" i="1" dirty="0">
                <a:latin typeface="Times New Roman"/>
                <a:cs typeface="Times New Roman"/>
              </a:rPr>
              <a:t> to </a:t>
            </a:r>
            <a:r>
              <a:rPr lang="es-ES" sz="1400" b="1" i="1" dirty="0" err="1">
                <a:latin typeface="Times New Roman"/>
                <a:cs typeface="Times New Roman"/>
              </a:rPr>
              <a:t>switch</a:t>
            </a:r>
            <a:r>
              <a:rPr lang="es-ES" sz="1400" b="1" i="1" dirty="0">
                <a:latin typeface="Times New Roman"/>
                <a:cs typeface="Times New Roman"/>
              </a:rPr>
              <a:t> up</a:t>
            </a:r>
            <a:r>
              <a:rPr lang="es-ES" sz="1400" i="1" dirty="0">
                <a:latin typeface="Times New Roman"/>
                <a:cs typeface="Times New Roman"/>
              </a:rPr>
              <a:t> look at </a:t>
            </a:r>
            <a:r>
              <a:rPr lang="es-ES" sz="1400" i="1" dirty="0" err="1">
                <a:latin typeface="Times New Roman"/>
                <a:cs typeface="Times New Roman"/>
              </a:rPr>
              <a:t>things</a:t>
            </a:r>
            <a:r>
              <a:rPr lang="es-ES" sz="1400" i="1" dirty="0">
                <a:latin typeface="Times New Roman"/>
                <a:cs typeface="Times New Roman"/>
              </a:rPr>
              <a:t> </a:t>
            </a:r>
            <a:r>
              <a:rPr lang="es-ES" sz="1400" i="1" dirty="0" err="1">
                <a:latin typeface="Times New Roman"/>
                <a:cs typeface="Times New Roman"/>
              </a:rPr>
              <a:t>different</a:t>
            </a:r>
            <a:r>
              <a:rPr lang="es-ES" sz="1400" i="1" dirty="0">
                <a:latin typeface="Times New Roman"/>
                <a:cs typeface="Times New Roman"/>
              </a:rPr>
              <a:t> </a:t>
            </a:r>
            <a:r>
              <a:rPr lang="es-ES" sz="1400" b="1" i="1" dirty="0" err="1">
                <a:latin typeface="Times New Roman"/>
                <a:cs typeface="Times New Roman"/>
              </a:rPr>
              <a:t>see</a:t>
            </a:r>
            <a:r>
              <a:rPr lang="es-ES" sz="1400" b="1" i="1" dirty="0">
                <a:latin typeface="Times New Roman"/>
                <a:cs typeface="Times New Roman"/>
              </a:rPr>
              <a:t> </a:t>
            </a:r>
            <a:r>
              <a:rPr lang="es-ES" sz="1400" b="1" i="1" dirty="0" err="1">
                <a:latin typeface="Times New Roman"/>
                <a:cs typeface="Times New Roman"/>
              </a:rPr>
              <a:t>the</a:t>
            </a:r>
            <a:r>
              <a:rPr lang="es-ES" sz="1400" b="1" i="1" dirty="0">
                <a:latin typeface="Times New Roman"/>
                <a:cs typeface="Times New Roman"/>
              </a:rPr>
              <a:t> </a:t>
            </a:r>
            <a:r>
              <a:rPr lang="es-ES" sz="1400" b="1" i="1" dirty="0" err="1">
                <a:latin typeface="Times New Roman"/>
                <a:cs typeface="Times New Roman"/>
              </a:rPr>
              <a:t>bigger</a:t>
            </a:r>
            <a:r>
              <a:rPr lang="es-ES" sz="1400" b="1" i="1" dirty="0">
                <a:latin typeface="Times New Roman"/>
                <a:cs typeface="Times New Roman"/>
              </a:rPr>
              <a:t> </a:t>
            </a:r>
            <a:r>
              <a:rPr lang="es-ES" sz="1400" b="1" i="1" dirty="0" err="1">
                <a:latin typeface="Times New Roman"/>
                <a:cs typeface="Times New Roman"/>
              </a:rPr>
              <a:t>picture</a:t>
            </a:r>
            <a:endParaRPr lang="es-ES" sz="1400" b="1" i="1" dirty="0">
              <a:latin typeface="Times New Roman"/>
              <a:cs typeface="Times New Roman"/>
            </a:endParaRPr>
          </a:p>
          <a:p>
            <a:pPr algn="ctr"/>
            <a:r>
              <a:rPr lang="es-ES" sz="1400" i="1" dirty="0" err="1">
                <a:latin typeface="Times New Roman"/>
                <a:cs typeface="Times New Roman"/>
              </a:rPr>
              <a:t>Those</a:t>
            </a:r>
            <a:r>
              <a:rPr lang="es-ES" sz="1400" i="1" dirty="0">
                <a:latin typeface="Times New Roman"/>
                <a:cs typeface="Times New Roman"/>
              </a:rPr>
              <a:t> </a:t>
            </a:r>
            <a:r>
              <a:rPr lang="es-ES" sz="1400" i="1" dirty="0" err="1">
                <a:latin typeface="Times New Roman"/>
                <a:cs typeface="Times New Roman"/>
              </a:rPr>
              <a:t>were</a:t>
            </a:r>
            <a:r>
              <a:rPr lang="es-ES" sz="1400" i="1" dirty="0">
                <a:latin typeface="Times New Roman"/>
                <a:cs typeface="Times New Roman"/>
              </a:rPr>
              <a:t> </a:t>
            </a:r>
            <a:r>
              <a:rPr lang="es-ES" sz="1400" i="1" dirty="0" err="1">
                <a:latin typeface="Times New Roman"/>
                <a:cs typeface="Times New Roman"/>
              </a:rPr>
              <a:t>the</a:t>
            </a:r>
            <a:r>
              <a:rPr lang="es-ES" sz="1400" i="1" dirty="0">
                <a:latin typeface="Times New Roman"/>
                <a:cs typeface="Times New Roman"/>
              </a:rPr>
              <a:t> </a:t>
            </a:r>
            <a:r>
              <a:rPr lang="es-ES" sz="1400" b="1" i="1" dirty="0">
                <a:latin typeface="Times New Roman"/>
                <a:cs typeface="Times New Roman"/>
              </a:rPr>
              <a:t>days </a:t>
            </a:r>
            <a:r>
              <a:rPr lang="es-ES" sz="1400" b="1" i="1" dirty="0" err="1">
                <a:latin typeface="Times New Roman"/>
                <a:cs typeface="Times New Roman"/>
              </a:rPr>
              <a:t>hard</a:t>
            </a:r>
            <a:r>
              <a:rPr lang="es-ES" sz="1400" b="1" i="1" dirty="0">
                <a:latin typeface="Times New Roman"/>
                <a:cs typeface="Times New Roman"/>
              </a:rPr>
              <a:t> </a:t>
            </a:r>
            <a:r>
              <a:rPr lang="es-ES" sz="1400" b="1" i="1" dirty="0" err="1">
                <a:latin typeface="Times New Roman"/>
                <a:cs typeface="Times New Roman"/>
              </a:rPr>
              <a:t>work</a:t>
            </a:r>
            <a:r>
              <a:rPr lang="es-ES" sz="1400" b="1" i="1" dirty="0">
                <a:latin typeface="Times New Roman"/>
                <a:cs typeface="Times New Roman"/>
              </a:rPr>
              <a:t> </a:t>
            </a:r>
            <a:r>
              <a:rPr lang="es-ES" sz="1400" b="1" i="1" dirty="0" err="1">
                <a:latin typeface="Times New Roman"/>
                <a:cs typeface="Times New Roman"/>
              </a:rPr>
              <a:t>forever</a:t>
            </a:r>
            <a:r>
              <a:rPr lang="es-ES" sz="1400" b="1" i="1" dirty="0">
                <a:latin typeface="Times New Roman"/>
                <a:cs typeface="Times New Roman"/>
              </a:rPr>
              <a:t> </a:t>
            </a:r>
            <a:r>
              <a:rPr lang="es-ES" sz="1400" b="1" i="1" dirty="0" err="1">
                <a:latin typeface="Times New Roman"/>
                <a:cs typeface="Times New Roman"/>
              </a:rPr>
              <a:t>pays</a:t>
            </a:r>
            <a:r>
              <a:rPr lang="es-ES" sz="1400" b="1" i="1" dirty="0">
                <a:latin typeface="Times New Roman"/>
                <a:cs typeface="Times New Roman"/>
              </a:rPr>
              <a:t> </a:t>
            </a:r>
            <a:r>
              <a:rPr lang="es-ES" sz="1400" i="1" dirty="0" err="1">
                <a:latin typeface="Times New Roman"/>
                <a:cs typeface="Times New Roman"/>
              </a:rPr>
              <a:t>now</a:t>
            </a:r>
            <a:r>
              <a:rPr lang="es-ES" sz="1400" i="1" dirty="0">
                <a:latin typeface="Times New Roman"/>
                <a:cs typeface="Times New Roman"/>
              </a:rPr>
              <a:t> I </a:t>
            </a:r>
            <a:r>
              <a:rPr lang="es-ES" sz="1400" i="1" dirty="0" err="1">
                <a:latin typeface="Times New Roman"/>
                <a:cs typeface="Times New Roman"/>
              </a:rPr>
              <a:t>see</a:t>
            </a:r>
            <a:r>
              <a:rPr lang="es-ES" sz="1400" i="1" dirty="0">
                <a:latin typeface="Times New Roman"/>
                <a:cs typeface="Times New Roman"/>
              </a:rPr>
              <a:t> </a:t>
            </a:r>
            <a:r>
              <a:rPr lang="es-ES" sz="1400" i="1" dirty="0" err="1">
                <a:latin typeface="Times New Roman"/>
                <a:cs typeface="Times New Roman"/>
              </a:rPr>
              <a:t>you</a:t>
            </a:r>
            <a:r>
              <a:rPr lang="es-ES" sz="1400" i="1" dirty="0">
                <a:latin typeface="Times New Roman"/>
                <a:cs typeface="Times New Roman"/>
              </a:rPr>
              <a:t> in a </a:t>
            </a:r>
            <a:r>
              <a:rPr lang="es-ES" sz="1400" i="1" dirty="0" err="1">
                <a:latin typeface="Times New Roman"/>
                <a:cs typeface="Times New Roman"/>
              </a:rPr>
              <a:t>better</a:t>
            </a:r>
            <a:r>
              <a:rPr lang="es-ES" sz="1400" i="1" dirty="0">
                <a:latin typeface="Times New Roman"/>
                <a:cs typeface="Times New Roman"/>
              </a:rPr>
              <a:t> place”</a:t>
            </a:r>
          </a:p>
        </p:txBody>
      </p:sp>
      <p:sp>
        <p:nvSpPr>
          <p:cNvPr id="9" name="Rectángulo 8"/>
          <p:cNvSpPr/>
          <p:nvPr/>
        </p:nvSpPr>
        <p:spPr>
          <a:xfrm>
            <a:off x="1914525" y="5184650"/>
            <a:ext cx="4367559" cy="738664"/>
          </a:xfrm>
          <a:prstGeom prst="rect">
            <a:avLst/>
          </a:prstGeom>
        </p:spPr>
        <p:txBody>
          <a:bodyPr wrap="square">
            <a:spAutoFit/>
          </a:bodyPr>
          <a:lstStyle/>
          <a:p>
            <a:pPr marL="285750" indent="-285750">
              <a:buFontTx/>
              <a:buChar char="-"/>
            </a:pPr>
            <a:r>
              <a:rPr lang="es-ES" sz="1400" dirty="0">
                <a:latin typeface="Times New Roman"/>
                <a:cs typeface="Times New Roman"/>
              </a:rPr>
              <a:t>WHAT DOES ‘</a:t>
            </a:r>
            <a:r>
              <a:rPr lang="es-ES" sz="1400" b="1" dirty="0">
                <a:latin typeface="Times New Roman"/>
                <a:cs typeface="Times New Roman"/>
              </a:rPr>
              <a:t>SWITCH UP</a:t>
            </a:r>
            <a:r>
              <a:rPr lang="es-ES" sz="1400" dirty="0">
                <a:latin typeface="Times New Roman"/>
                <a:cs typeface="Times New Roman"/>
              </a:rPr>
              <a:t>’ MEAN?</a:t>
            </a:r>
          </a:p>
          <a:p>
            <a:endParaRPr lang="es-ES" sz="1400" dirty="0">
              <a:latin typeface="Times New Roman"/>
              <a:cs typeface="Times New Roman"/>
            </a:endParaRPr>
          </a:p>
          <a:p>
            <a:pPr marL="285750" indent="-285750">
              <a:buFontTx/>
              <a:buChar char="-"/>
            </a:pPr>
            <a:endParaRPr lang="es-ES" sz="1400" dirty="0">
              <a:latin typeface="Times New Roman"/>
              <a:cs typeface="Times New Roman"/>
            </a:endParaRPr>
          </a:p>
        </p:txBody>
      </p:sp>
      <p:sp>
        <p:nvSpPr>
          <p:cNvPr id="11" name="Rectángulo 10"/>
          <p:cNvSpPr/>
          <p:nvPr/>
        </p:nvSpPr>
        <p:spPr>
          <a:xfrm>
            <a:off x="2309099" y="4764321"/>
            <a:ext cx="2876108" cy="307777"/>
          </a:xfrm>
          <a:prstGeom prst="rect">
            <a:avLst/>
          </a:prstGeom>
        </p:spPr>
        <p:txBody>
          <a:bodyPr wrap="none">
            <a:spAutoFit/>
          </a:bodyPr>
          <a:lstStyle/>
          <a:p>
            <a:r>
              <a:rPr lang="es-ES" sz="1400" dirty="0" err="1">
                <a:latin typeface="Times New Roman"/>
                <a:cs typeface="Times New Roman"/>
                <a:sym typeface="Wingdings"/>
              </a:rPr>
              <a:t>Then</a:t>
            </a:r>
            <a:r>
              <a:rPr lang="es-ES" sz="1400" dirty="0">
                <a:latin typeface="Times New Roman"/>
                <a:cs typeface="Times New Roman"/>
                <a:sym typeface="Wingdings"/>
              </a:rPr>
              <a:t>, so </a:t>
            </a:r>
            <a:r>
              <a:rPr lang="es-ES" sz="1400" dirty="0" err="1">
                <a:latin typeface="Times New Roman"/>
                <a:cs typeface="Times New Roman"/>
                <a:sym typeface="Wingdings"/>
              </a:rPr>
              <a:t>we</a:t>
            </a:r>
            <a:r>
              <a:rPr lang="es-ES" sz="1400" dirty="0">
                <a:latin typeface="Times New Roman"/>
                <a:cs typeface="Times New Roman"/>
                <a:sym typeface="Wingdings"/>
              </a:rPr>
              <a:t> can </a:t>
            </a:r>
            <a:r>
              <a:rPr lang="es-ES" sz="1400" dirty="0" err="1">
                <a:latin typeface="Times New Roman"/>
                <a:cs typeface="Times New Roman"/>
                <a:sym typeface="Wingdings"/>
              </a:rPr>
              <a:t>make</a:t>
            </a:r>
            <a:r>
              <a:rPr lang="es-ES" sz="1400" dirty="0">
                <a:latin typeface="Times New Roman"/>
                <a:cs typeface="Times New Roman"/>
                <a:sym typeface="Wingdings"/>
              </a:rPr>
              <a:t> </a:t>
            </a:r>
            <a:r>
              <a:rPr lang="es-ES" sz="1400" dirty="0" err="1">
                <a:latin typeface="Times New Roman"/>
                <a:cs typeface="Times New Roman"/>
              </a:rPr>
              <a:t>questions</a:t>
            </a:r>
            <a:r>
              <a:rPr lang="es-ES" sz="1400" dirty="0">
                <a:latin typeface="Times New Roman"/>
                <a:cs typeface="Times New Roman"/>
              </a:rPr>
              <a:t> </a:t>
            </a:r>
            <a:r>
              <a:rPr lang="es-ES" sz="1400" dirty="0" err="1">
                <a:latin typeface="Times New Roman"/>
                <a:cs typeface="Times New Roman"/>
              </a:rPr>
              <a:t>like</a:t>
            </a:r>
            <a:r>
              <a:rPr lang="es-ES" sz="1400" dirty="0">
                <a:latin typeface="Times New Roman"/>
                <a:cs typeface="Times New Roman"/>
              </a:rPr>
              <a:t>:</a:t>
            </a:r>
          </a:p>
        </p:txBody>
      </p:sp>
      <p:pic>
        <p:nvPicPr>
          <p:cNvPr id="12" name="Imagen 11"/>
          <p:cNvPicPr>
            <a:picLocks noChangeAspect="1"/>
          </p:cNvPicPr>
          <p:nvPr/>
        </p:nvPicPr>
        <p:blipFill>
          <a:blip r:embed="rId2"/>
          <a:stretch>
            <a:fillRect/>
          </a:stretch>
        </p:blipFill>
        <p:spPr>
          <a:xfrm>
            <a:off x="6653147" y="1751241"/>
            <a:ext cx="2749520" cy="1649712"/>
          </a:xfrm>
          <a:prstGeom prst="rect">
            <a:avLst/>
          </a:prstGeom>
        </p:spPr>
      </p:pic>
      <p:sp>
        <p:nvSpPr>
          <p:cNvPr id="13" name="Rectángulo 12"/>
          <p:cNvSpPr/>
          <p:nvPr/>
        </p:nvSpPr>
        <p:spPr>
          <a:xfrm>
            <a:off x="2296770" y="1917788"/>
            <a:ext cx="4572000" cy="1169551"/>
          </a:xfrm>
          <a:prstGeom prst="rect">
            <a:avLst/>
          </a:prstGeom>
        </p:spPr>
        <p:txBody>
          <a:bodyPr>
            <a:spAutoFit/>
          </a:bodyPr>
          <a:lstStyle/>
          <a:p>
            <a:endParaRPr lang="es-ES" sz="1400" dirty="0">
              <a:latin typeface="Times New Roman"/>
              <a:cs typeface="Times New Roman"/>
            </a:endParaRPr>
          </a:p>
          <a:p>
            <a:pPr marL="285750" indent="-285750">
              <a:buFontTx/>
              <a:buChar char="-"/>
            </a:pPr>
            <a:r>
              <a:rPr lang="es-ES" sz="1400" dirty="0">
                <a:latin typeface="Times New Roman"/>
                <a:cs typeface="Times New Roman"/>
              </a:rPr>
              <a:t>Go </a:t>
            </a:r>
            <a:r>
              <a:rPr lang="es-ES" sz="1400" dirty="0" err="1">
                <a:latin typeface="Times New Roman"/>
                <a:cs typeface="Times New Roman"/>
              </a:rPr>
              <a:t>through</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meanings</a:t>
            </a:r>
            <a:r>
              <a:rPr lang="es-ES" sz="1400" dirty="0">
                <a:latin typeface="Times New Roman"/>
                <a:cs typeface="Times New Roman"/>
              </a:rPr>
              <a:t> </a:t>
            </a:r>
            <a:r>
              <a:rPr lang="es-ES" sz="1400" dirty="0" err="1">
                <a:latin typeface="Times New Roman"/>
                <a:cs typeface="Times New Roman"/>
              </a:rPr>
              <a:t>explaining</a:t>
            </a:r>
            <a:r>
              <a:rPr lang="es-ES" sz="1400" dirty="0">
                <a:latin typeface="Times New Roman"/>
                <a:cs typeface="Times New Roman"/>
              </a:rPr>
              <a:t> </a:t>
            </a:r>
            <a:r>
              <a:rPr lang="es-ES" sz="1400" dirty="0" err="1">
                <a:latin typeface="Times New Roman"/>
                <a:cs typeface="Times New Roman"/>
              </a:rPr>
              <a:t>them</a:t>
            </a:r>
            <a:r>
              <a:rPr lang="es-ES" sz="1400" dirty="0">
                <a:latin typeface="Times New Roman"/>
                <a:cs typeface="Times New Roman"/>
              </a:rPr>
              <a:t> and  </a:t>
            </a:r>
            <a:r>
              <a:rPr lang="es-ES" sz="1400" dirty="0" err="1">
                <a:latin typeface="Times New Roman"/>
                <a:cs typeface="Times New Roman"/>
              </a:rPr>
              <a:t>illustrating</a:t>
            </a:r>
            <a:r>
              <a:rPr lang="es-ES" sz="1400" dirty="0">
                <a:latin typeface="Times New Roman"/>
                <a:cs typeface="Times New Roman"/>
              </a:rPr>
              <a:t> </a:t>
            </a:r>
            <a:r>
              <a:rPr lang="es-ES" sz="1400" dirty="0" err="1">
                <a:latin typeface="Times New Roman"/>
                <a:cs typeface="Times New Roman"/>
              </a:rPr>
              <a:t>with</a:t>
            </a:r>
            <a:r>
              <a:rPr lang="es-ES" sz="1400" dirty="0">
                <a:latin typeface="Times New Roman"/>
                <a:cs typeface="Times New Roman"/>
              </a:rPr>
              <a:t> </a:t>
            </a:r>
            <a:r>
              <a:rPr lang="es-ES" sz="1400" dirty="0" err="1">
                <a:latin typeface="Times New Roman"/>
                <a:cs typeface="Times New Roman"/>
              </a:rPr>
              <a:t>other</a:t>
            </a:r>
            <a:r>
              <a:rPr lang="es-ES" sz="1400" dirty="0">
                <a:latin typeface="Times New Roman"/>
                <a:cs typeface="Times New Roman"/>
              </a:rPr>
              <a:t> </a:t>
            </a:r>
            <a:r>
              <a:rPr lang="es-ES" sz="1400" dirty="0" err="1">
                <a:latin typeface="Times New Roman"/>
                <a:cs typeface="Times New Roman"/>
              </a:rPr>
              <a:t>examples</a:t>
            </a:r>
            <a:r>
              <a:rPr lang="es-ES" sz="1400" dirty="0">
                <a:latin typeface="Times New Roman"/>
                <a:cs typeface="Times New Roman"/>
              </a:rPr>
              <a:t> </a:t>
            </a:r>
            <a:r>
              <a:rPr lang="es-ES" sz="1400" dirty="0" err="1">
                <a:latin typeface="Times New Roman"/>
                <a:cs typeface="Times New Roman"/>
              </a:rPr>
              <a:t>if</a:t>
            </a:r>
            <a:r>
              <a:rPr lang="es-ES" sz="1400" dirty="0">
                <a:latin typeface="Times New Roman"/>
                <a:cs typeface="Times New Roman"/>
              </a:rPr>
              <a:t> </a:t>
            </a:r>
            <a:r>
              <a:rPr lang="es-ES" sz="1400" dirty="0" err="1">
                <a:latin typeface="Times New Roman"/>
                <a:cs typeface="Times New Roman"/>
              </a:rPr>
              <a:t>necessary</a:t>
            </a:r>
            <a:r>
              <a:rPr lang="es-ES" sz="1400" dirty="0">
                <a:latin typeface="Times New Roman"/>
                <a:cs typeface="Times New Roman"/>
              </a:rPr>
              <a:t>.</a:t>
            </a:r>
          </a:p>
          <a:p>
            <a:pPr marL="285750" indent="-285750">
              <a:buFontTx/>
              <a:buChar char="-"/>
            </a:pPr>
            <a:r>
              <a:rPr lang="es-ES" sz="1400" dirty="0" err="1">
                <a:latin typeface="Times New Roman"/>
                <a:cs typeface="Times New Roman"/>
              </a:rPr>
              <a:t>Make</a:t>
            </a:r>
            <a:r>
              <a:rPr lang="es-ES" sz="1400" dirty="0">
                <a:latin typeface="Times New Roman"/>
                <a:cs typeface="Times New Roman"/>
              </a:rPr>
              <a:t> </a:t>
            </a:r>
            <a:r>
              <a:rPr lang="es-ES" sz="1400" dirty="0" err="1">
                <a:latin typeface="Times New Roman"/>
                <a:cs typeface="Times New Roman"/>
              </a:rPr>
              <a:t>questions</a:t>
            </a:r>
            <a:r>
              <a:rPr lang="es-ES" sz="1400" dirty="0">
                <a:latin typeface="Times New Roman"/>
                <a:cs typeface="Times New Roman"/>
              </a:rPr>
              <a:t> to </a:t>
            </a:r>
            <a:r>
              <a:rPr lang="es-ES" sz="1400" dirty="0" err="1">
                <a:latin typeface="Times New Roman"/>
                <a:cs typeface="Times New Roman"/>
              </a:rPr>
              <a:t>raise</a:t>
            </a:r>
            <a:r>
              <a:rPr lang="es-ES" sz="1400" dirty="0">
                <a:latin typeface="Times New Roman"/>
                <a:cs typeface="Times New Roman"/>
              </a:rPr>
              <a:t> a debate.</a:t>
            </a:r>
          </a:p>
          <a:p>
            <a:endParaRPr lang="es-ES" sz="1400" dirty="0">
              <a:latin typeface="Times New Roman"/>
              <a:cs typeface="Times New Roman"/>
            </a:endParaRPr>
          </a:p>
        </p:txBody>
      </p:sp>
      <p:sp>
        <p:nvSpPr>
          <p:cNvPr id="14" name="Rectángulo 13"/>
          <p:cNvSpPr/>
          <p:nvPr/>
        </p:nvSpPr>
        <p:spPr>
          <a:xfrm>
            <a:off x="6742622" y="5139415"/>
            <a:ext cx="3925379" cy="738664"/>
          </a:xfrm>
          <a:prstGeom prst="rect">
            <a:avLst/>
          </a:prstGeom>
        </p:spPr>
        <p:txBody>
          <a:bodyPr wrap="square">
            <a:spAutoFit/>
          </a:bodyPr>
          <a:lstStyle/>
          <a:p>
            <a:pPr marL="285750" indent="-285750">
              <a:buFontTx/>
              <a:buChar char="-"/>
            </a:pPr>
            <a:r>
              <a:rPr lang="es-ES" sz="1400" dirty="0">
                <a:latin typeface="Times New Roman"/>
                <a:cs typeface="Times New Roman"/>
              </a:rPr>
              <a:t>WHAT DOES THE AUTHOR WANT TO SAY WITH THE PHRASE ‘</a:t>
            </a:r>
            <a:r>
              <a:rPr lang="es-ES" sz="1400" b="1" dirty="0">
                <a:latin typeface="Times New Roman"/>
                <a:cs typeface="Times New Roman"/>
              </a:rPr>
              <a:t>DAYS HARD WORK FOREVER PAYS</a:t>
            </a:r>
            <a:r>
              <a:rPr lang="es-ES" sz="1400" dirty="0">
                <a:latin typeface="Times New Roman"/>
                <a:cs typeface="Times New Roman"/>
              </a:rPr>
              <a:t>’ ?</a:t>
            </a:r>
          </a:p>
        </p:txBody>
      </p:sp>
      <p:sp>
        <p:nvSpPr>
          <p:cNvPr id="15" name="CuadroTexto 14"/>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err="1">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5</a:t>
            </a:r>
          </a:p>
        </p:txBody>
      </p:sp>
      <p:sp>
        <p:nvSpPr>
          <p:cNvPr id="8" name="CuadroTexto 7"/>
          <p:cNvSpPr txBox="1"/>
          <p:nvPr/>
        </p:nvSpPr>
        <p:spPr>
          <a:xfrm>
            <a:off x="2320335" y="3489106"/>
            <a:ext cx="8007058" cy="523220"/>
          </a:xfrm>
          <a:prstGeom prst="rect">
            <a:avLst/>
          </a:prstGeom>
          <a:noFill/>
        </p:spPr>
        <p:txBody>
          <a:bodyPr wrap="square" rtlCol="0">
            <a:spAutoFit/>
          </a:bodyPr>
          <a:lstStyle/>
          <a:p>
            <a:pPr marL="285750" indent="-285750">
              <a:buFont typeface="Wingdings" charset="0"/>
              <a:buChar char="à"/>
            </a:pPr>
            <a:r>
              <a:rPr lang="es-ES" sz="1400" dirty="0">
                <a:latin typeface="Times New Roman"/>
                <a:cs typeface="Times New Roman"/>
                <a:sym typeface="Wingdings"/>
              </a:rPr>
              <a:t>Paying </a:t>
            </a:r>
            <a:r>
              <a:rPr lang="es-ES" sz="1400" dirty="0" err="1">
                <a:latin typeface="Times New Roman"/>
                <a:cs typeface="Times New Roman"/>
                <a:sym typeface="Wingdings"/>
              </a:rPr>
              <a:t>attention</a:t>
            </a:r>
            <a:r>
              <a:rPr lang="es-ES" sz="1400" dirty="0">
                <a:latin typeface="Times New Roman"/>
                <a:cs typeface="Times New Roman"/>
                <a:sym typeface="Wingdings"/>
              </a:rPr>
              <a:t> </a:t>
            </a:r>
            <a:r>
              <a:rPr lang="es-ES" sz="1400" dirty="0" err="1">
                <a:latin typeface="Times New Roman"/>
                <a:cs typeface="Times New Roman"/>
                <a:sym typeface="Wingdings"/>
              </a:rPr>
              <a:t>to</a:t>
            </a:r>
            <a:r>
              <a:rPr lang="es-ES" sz="1400" dirty="0">
                <a:latin typeface="Times New Roman"/>
                <a:cs typeface="Times New Roman"/>
                <a:sym typeface="Wingdings"/>
              </a:rPr>
              <a:t> </a:t>
            </a:r>
            <a:r>
              <a:rPr lang="es-ES" sz="1400" dirty="0" err="1">
                <a:latin typeface="Times New Roman"/>
                <a:cs typeface="Times New Roman"/>
                <a:sym typeface="Wingdings"/>
              </a:rPr>
              <a:t>the</a:t>
            </a:r>
            <a:r>
              <a:rPr lang="es-ES" sz="1400" dirty="0">
                <a:latin typeface="Times New Roman"/>
                <a:cs typeface="Times New Roman"/>
                <a:sym typeface="Wingdings"/>
              </a:rPr>
              <a:t> “</a:t>
            </a:r>
            <a:r>
              <a:rPr lang="es-ES" sz="1400" dirty="0" err="1">
                <a:latin typeface="Times New Roman"/>
                <a:cs typeface="Times New Roman"/>
                <a:sym typeface="Wingdings"/>
              </a:rPr>
              <a:t>See</a:t>
            </a:r>
            <a:r>
              <a:rPr lang="es-ES" sz="1400" dirty="0">
                <a:latin typeface="Times New Roman"/>
                <a:cs typeface="Times New Roman"/>
                <a:sym typeface="Wingdings"/>
              </a:rPr>
              <a:t> </a:t>
            </a:r>
            <a:r>
              <a:rPr lang="es-ES" sz="1400" dirty="0" err="1">
                <a:latin typeface="Times New Roman"/>
                <a:cs typeface="Times New Roman"/>
                <a:sym typeface="Wingdings"/>
              </a:rPr>
              <a:t>you</a:t>
            </a:r>
            <a:r>
              <a:rPr lang="es-ES" sz="1400" dirty="0">
                <a:latin typeface="Times New Roman"/>
                <a:cs typeface="Times New Roman"/>
                <a:sym typeface="Wingdings"/>
              </a:rPr>
              <a:t> </a:t>
            </a:r>
            <a:r>
              <a:rPr lang="es-ES" sz="1400" dirty="0" err="1">
                <a:latin typeface="Times New Roman"/>
                <a:cs typeface="Times New Roman"/>
                <a:sym typeface="Wingdings"/>
              </a:rPr>
              <a:t>again</a:t>
            </a:r>
            <a:r>
              <a:rPr lang="es-ES" sz="1400" dirty="0">
                <a:latin typeface="Times New Roman"/>
                <a:cs typeface="Times New Roman"/>
                <a:sym typeface="Wingdings"/>
              </a:rPr>
              <a:t>” </a:t>
            </a:r>
            <a:r>
              <a:rPr lang="es-ES" sz="1400" dirty="0" err="1">
                <a:latin typeface="Times New Roman"/>
                <a:cs typeface="Times New Roman"/>
                <a:sym typeface="Wingdings"/>
              </a:rPr>
              <a:t>lyrics</a:t>
            </a:r>
            <a:r>
              <a:rPr lang="es-ES" sz="1400" dirty="0">
                <a:latin typeface="Times New Roman"/>
                <a:cs typeface="Times New Roman"/>
                <a:sym typeface="Wingdings"/>
              </a:rPr>
              <a:t> </a:t>
            </a:r>
            <a:r>
              <a:rPr lang="es-ES" sz="1400" dirty="0" err="1">
                <a:latin typeface="Times New Roman"/>
                <a:cs typeface="Times New Roman"/>
                <a:sym typeface="Wingdings"/>
              </a:rPr>
              <a:t>we</a:t>
            </a:r>
            <a:r>
              <a:rPr lang="es-ES" sz="1400" dirty="0">
                <a:latin typeface="Times New Roman"/>
                <a:cs typeface="Times New Roman"/>
                <a:sym typeface="Wingdings"/>
              </a:rPr>
              <a:t> </a:t>
            </a:r>
            <a:r>
              <a:rPr lang="es-ES" sz="1400" dirty="0" err="1">
                <a:latin typeface="Times New Roman"/>
                <a:cs typeface="Times New Roman"/>
                <a:sym typeface="Wingdings"/>
              </a:rPr>
              <a:t>find</a:t>
            </a:r>
            <a:r>
              <a:rPr lang="es-ES" sz="1400" dirty="0">
                <a:latin typeface="Times New Roman"/>
                <a:cs typeface="Times New Roman"/>
                <a:sym typeface="Wingdings"/>
              </a:rPr>
              <a:t> </a:t>
            </a:r>
            <a:r>
              <a:rPr lang="es-ES" sz="1400" dirty="0" err="1">
                <a:latin typeface="Times New Roman"/>
                <a:cs typeface="Times New Roman"/>
                <a:sym typeface="Wingdings"/>
              </a:rPr>
              <a:t>many</a:t>
            </a:r>
            <a:r>
              <a:rPr lang="es-ES" sz="1400" dirty="0">
                <a:latin typeface="Times New Roman"/>
                <a:cs typeface="Times New Roman"/>
                <a:sym typeface="Wingdings"/>
              </a:rPr>
              <a:t> </a:t>
            </a:r>
            <a:r>
              <a:rPr lang="es-ES" sz="1400" dirty="0" err="1">
                <a:latin typeface="Times New Roman"/>
                <a:cs typeface="Times New Roman"/>
                <a:sym typeface="Wingdings"/>
              </a:rPr>
              <a:t>expressions</a:t>
            </a:r>
            <a:r>
              <a:rPr lang="es-ES" sz="1400" dirty="0">
                <a:latin typeface="Times New Roman"/>
                <a:cs typeface="Times New Roman"/>
                <a:sym typeface="Wingdings"/>
              </a:rPr>
              <a:t> </a:t>
            </a:r>
            <a:r>
              <a:rPr lang="es-ES" sz="1400" dirty="0" err="1">
                <a:latin typeface="Times New Roman"/>
                <a:cs typeface="Times New Roman"/>
                <a:sym typeface="Wingdings"/>
              </a:rPr>
              <a:t>we</a:t>
            </a:r>
            <a:r>
              <a:rPr lang="es-ES" sz="1400" dirty="0">
                <a:latin typeface="Times New Roman"/>
                <a:cs typeface="Times New Roman"/>
                <a:sym typeface="Wingdings"/>
              </a:rPr>
              <a:t> can </a:t>
            </a:r>
            <a:r>
              <a:rPr lang="es-ES" sz="1400" dirty="0" err="1">
                <a:latin typeface="Times New Roman"/>
                <a:cs typeface="Times New Roman"/>
                <a:sym typeface="Wingdings"/>
              </a:rPr>
              <a:t>explain</a:t>
            </a:r>
            <a:r>
              <a:rPr lang="es-ES" sz="1400" dirty="0">
                <a:latin typeface="Times New Roman"/>
                <a:cs typeface="Times New Roman"/>
                <a:sym typeface="Wingdings"/>
              </a:rPr>
              <a:t>. Look at </a:t>
            </a:r>
            <a:r>
              <a:rPr lang="es-ES" sz="1400" dirty="0" err="1">
                <a:latin typeface="Times New Roman"/>
                <a:cs typeface="Times New Roman"/>
                <a:sym typeface="Wingdings"/>
              </a:rPr>
              <a:t>this</a:t>
            </a:r>
            <a:r>
              <a:rPr lang="es-ES" sz="1400" dirty="0">
                <a:latin typeface="Times New Roman"/>
                <a:cs typeface="Times New Roman"/>
                <a:sym typeface="Wingdings"/>
              </a:rPr>
              <a:t> </a:t>
            </a:r>
            <a:r>
              <a:rPr lang="es-ES" sz="1400" dirty="0" err="1">
                <a:latin typeface="Times New Roman"/>
                <a:cs typeface="Times New Roman"/>
                <a:sym typeface="Wingdings"/>
              </a:rPr>
              <a:t>paragraph</a:t>
            </a:r>
            <a:r>
              <a:rPr lang="es-ES" sz="1400" dirty="0">
                <a:latin typeface="Times New Roman"/>
                <a:cs typeface="Times New Roman"/>
                <a:sym typeface="Wingdings"/>
              </a:rPr>
              <a:t>:</a:t>
            </a:r>
            <a:endParaRPr lang="es-ES" sz="1400" dirty="0">
              <a:latin typeface="Times New Roman"/>
              <a:cs typeface="Times New Roman"/>
            </a:endParaRPr>
          </a:p>
        </p:txBody>
      </p:sp>
      <p:sp>
        <p:nvSpPr>
          <p:cNvPr id="16" name="Rectángulo 15"/>
          <p:cNvSpPr/>
          <p:nvPr/>
        </p:nvSpPr>
        <p:spPr>
          <a:xfrm>
            <a:off x="2257103" y="3151822"/>
            <a:ext cx="3516027" cy="400110"/>
          </a:xfrm>
          <a:prstGeom prst="rect">
            <a:avLst/>
          </a:prstGeom>
        </p:spPr>
        <p:txBody>
          <a:bodyPr wrap="none">
            <a:spAutoFit/>
          </a:bodyPr>
          <a:lstStyle/>
          <a:p>
            <a:r>
              <a:rPr lang="es-ES" sz="2000" b="1" dirty="0">
                <a:latin typeface="Times New Roman"/>
                <a:cs typeface="Times New Roman"/>
              </a:rPr>
              <a:t>SONG 1: </a:t>
            </a:r>
            <a:r>
              <a:rPr lang="es-ES" sz="2000" b="1" i="1" dirty="0">
                <a:latin typeface="Times New Roman"/>
                <a:cs typeface="Times New Roman"/>
              </a:rPr>
              <a:t>“SEE YOU AGAIN” </a:t>
            </a:r>
            <a:endParaRPr lang="es-ES" sz="2000" dirty="0"/>
          </a:p>
        </p:txBody>
      </p:sp>
      <p:sp>
        <p:nvSpPr>
          <p:cNvPr id="3" name="CuadroTexto 2"/>
          <p:cNvSpPr txBox="1"/>
          <p:nvPr/>
        </p:nvSpPr>
        <p:spPr>
          <a:xfrm>
            <a:off x="2177474" y="5449413"/>
            <a:ext cx="4019476" cy="923330"/>
          </a:xfrm>
          <a:prstGeom prst="rect">
            <a:avLst/>
          </a:prstGeom>
          <a:noFill/>
        </p:spPr>
        <p:txBody>
          <a:bodyPr wrap="square" rtlCol="0">
            <a:spAutoFit/>
          </a:bodyPr>
          <a:lstStyle/>
          <a:p>
            <a:r>
              <a:rPr lang="es-ES" dirty="0">
                <a:latin typeface="Times New Roman"/>
                <a:cs typeface="Times New Roman"/>
              </a:rPr>
              <a:t>It means </a:t>
            </a:r>
            <a:r>
              <a:rPr lang="es-ES" dirty="0" err="1">
                <a:latin typeface="Times New Roman"/>
                <a:cs typeface="Times New Roman"/>
              </a:rPr>
              <a:t>to</a:t>
            </a:r>
            <a:r>
              <a:rPr lang="es-ES" dirty="0">
                <a:latin typeface="Times New Roman"/>
                <a:cs typeface="Times New Roman"/>
              </a:rPr>
              <a:t> </a:t>
            </a:r>
            <a:r>
              <a:rPr lang="es-ES" dirty="0" err="1">
                <a:latin typeface="Times New Roman"/>
                <a:cs typeface="Times New Roman"/>
              </a:rPr>
              <a:t>change</a:t>
            </a:r>
            <a:r>
              <a:rPr lang="es-ES" dirty="0">
                <a:latin typeface="Times New Roman"/>
                <a:cs typeface="Times New Roman"/>
              </a:rPr>
              <a:t> </a:t>
            </a:r>
            <a:r>
              <a:rPr lang="es-ES" dirty="0" err="1">
                <a:latin typeface="Times New Roman"/>
                <a:cs typeface="Times New Roman"/>
              </a:rPr>
              <a:t>one's</a:t>
            </a:r>
            <a:r>
              <a:rPr lang="es-ES" dirty="0">
                <a:latin typeface="Times New Roman"/>
                <a:cs typeface="Times New Roman"/>
              </a:rPr>
              <a:t> </a:t>
            </a:r>
            <a:r>
              <a:rPr lang="es-ES" dirty="0" err="1">
                <a:latin typeface="Times New Roman"/>
                <a:cs typeface="Times New Roman"/>
              </a:rPr>
              <a:t>mood</a:t>
            </a:r>
            <a:r>
              <a:rPr lang="es-ES" dirty="0">
                <a:latin typeface="Times New Roman"/>
                <a:cs typeface="Times New Roman"/>
              </a:rPr>
              <a:t>, </a:t>
            </a:r>
            <a:r>
              <a:rPr lang="es-ES" dirty="0" err="1">
                <a:latin typeface="Times New Roman"/>
                <a:cs typeface="Times New Roman"/>
              </a:rPr>
              <a:t>attitude</a:t>
            </a:r>
            <a:r>
              <a:rPr lang="es-ES" dirty="0">
                <a:latin typeface="Times New Roman"/>
                <a:cs typeface="Times New Roman"/>
              </a:rPr>
              <a:t>, </a:t>
            </a:r>
            <a:r>
              <a:rPr lang="es-ES" dirty="0" err="1">
                <a:latin typeface="Times New Roman"/>
                <a:cs typeface="Times New Roman"/>
              </a:rPr>
              <a:t>personality</a:t>
            </a:r>
            <a:r>
              <a:rPr lang="es-ES" dirty="0">
                <a:latin typeface="Times New Roman"/>
                <a:cs typeface="Times New Roman"/>
              </a:rPr>
              <a:t>, </a:t>
            </a:r>
            <a:r>
              <a:rPr lang="es-ES" dirty="0" err="1">
                <a:latin typeface="Times New Roman"/>
                <a:cs typeface="Times New Roman"/>
              </a:rPr>
              <a:t>or</a:t>
            </a:r>
            <a:r>
              <a:rPr lang="es-ES" dirty="0">
                <a:latin typeface="Times New Roman"/>
                <a:cs typeface="Times New Roman"/>
              </a:rPr>
              <a:t> </a:t>
            </a:r>
            <a:r>
              <a:rPr lang="es-ES" dirty="0" err="1">
                <a:latin typeface="Times New Roman"/>
                <a:cs typeface="Times New Roman"/>
              </a:rPr>
              <a:t>state</a:t>
            </a:r>
            <a:r>
              <a:rPr lang="es-ES" dirty="0">
                <a:latin typeface="Times New Roman"/>
                <a:cs typeface="Times New Roman"/>
              </a:rPr>
              <a:t> of </a:t>
            </a:r>
            <a:r>
              <a:rPr lang="es-ES" dirty="0" err="1">
                <a:latin typeface="Times New Roman"/>
                <a:cs typeface="Times New Roman"/>
              </a:rPr>
              <a:t>mind</a:t>
            </a:r>
            <a:endParaRPr lang="es-ES" dirty="0">
              <a:latin typeface="Times New Roman"/>
              <a:cs typeface="Times New Roman"/>
            </a:endParaRPr>
          </a:p>
          <a:p>
            <a:endParaRPr lang="es-ES" dirty="0">
              <a:latin typeface="Times New Roman"/>
              <a:cs typeface="Times New Roman"/>
            </a:endParaRPr>
          </a:p>
        </p:txBody>
      </p:sp>
      <p:sp>
        <p:nvSpPr>
          <p:cNvPr id="7" name="CuadroTexto 6"/>
          <p:cNvSpPr txBox="1"/>
          <p:nvPr/>
        </p:nvSpPr>
        <p:spPr>
          <a:xfrm>
            <a:off x="1955539" y="5954902"/>
            <a:ext cx="4992264" cy="307777"/>
          </a:xfrm>
          <a:prstGeom prst="rect">
            <a:avLst/>
          </a:prstGeom>
          <a:noFill/>
        </p:spPr>
        <p:txBody>
          <a:bodyPr wrap="none" rtlCol="0">
            <a:spAutoFit/>
          </a:bodyPr>
          <a:lstStyle/>
          <a:p>
            <a:pPr marL="285750" indent="-285750">
              <a:buFontTx/>
              <a:buChar char="-"/>
            </a:pPr>
            <a:r>
              <a:rPr lang="es-ES" sz="1400" dirty="0">
                <a:latin typeface="Times New Roman"/>
                <a:cs typeface="Times New Roman"/>
              </a:rPr>
              <a:t>WHAT DOES ‘</a:t>
            </a:r>
            <a:r>
              <a:rPr lang="es-ES" sz="1400" b="1" dirty="0">
                <a:latin typeface="Times New Roman"/>
                <a:cs typeface="Times New Roman"/>
              </a:rPr>
              <a:t>SEE THE BIGGER PICTURE</a:t>
            </a:r>
            <a:r>
              <a:rPr lang="es-ES" sz="1400" dirty="0">
                <a:latin typeface="Times New Roman"/>
                <a:cs typeface="Times New Roman"/>
              </a:rPr>
              <a:t>’ REFER TO?</a:t>
            </a:r>
          </a:p>
        </p:txBody>
      </p:sp>
      <p:sp>
        <p:nvSpPr>
          <p:cNvPr id="10" name="CuadroTexto 9"/>
          <p:cNvSpPr txBox="1"/>
          <p:nvPr/>
        </p:nvSpPr>
        <p:spPr>
          <a:xfrm>
            <a:off x="2276111" y="6213811"/>
            <a:ext cx="4870224" cy="523220"/>
          </a:xfrm>
          <a:prstGeom prst="rect">
            <a:avLst/>
          </a:prstGeom>
          <a:noFill/>
        </p:spPr>
        <p:txBody>
          <a:bodyPr wrap="square" rtlCol="0">
            <a:spAutoFit/>
          </a:bodyPr>
          <a:lstStyle/>
          <a:p>
            <a:r>
              <a:rPr lang="es-ES" sz="1400" dirty="0">
                <a:latin typeface="Times New Roman"/>
                <a:cs typeface="Times New Roman"/>
              </a:rPr>
              <a:t>It means </a:t>
            </a:r>
            <a:r>
              <a:rPr lang="es-ES" sz="1400" dirty="0" err="1">
                <a:latin typeface="Times New Roman"/>
                <a:cs typeface="Times New Roman"/>
              </a:rPr>
              <a:t>to</a:t>
            </a:r>
            <a:r>
              <a:rPr lang="es-ES" sz="1400" dirty="0">
                <a:latin typeface="Times New Roman"/>
                <a:cs typeface="Times New Roman"/>
              </a:rPr>
              <a:t> </a:t>
            </a:r>
            <a:r>
              <a:rPr lang="es-ES" sz="1400" dirty="0" err="1">
                <a:latin typeface="Times New Roman"/>
                <a:cs typeface="Times New Roman"/>
              </a:rPr>
              <a:t>focus</a:t>
            </a:r>
            <a:r>
              <a:rPr lang="es-ES" sz="1400" dirty="0">
                <a:latin typeface="Times New Roman"/>
                <a:cs typeface="Times New Roman"/>
              </a:rPr>
              <a:t> </a:t>
            </a:r>
            <a:r>
              <a:rPr lang="es-ES" sz="1400" dirty="0" err="1">
                <a:latin typeface="Times New Roman"/>
                <a:cs typeface="Times New Roman"/>
              </a:rPr>
              <a:t>on</a:t>
            </a:r>
            <a:r>
              <a:rPr lang="es-ES" sz="1400" dirty="0">
                <a:latin typeface="Times New Roman"/>
                <a:cs typeface="Times New Roman"/>
              </a:rPr>
              <a:t> he </a:t>
            </a:r>
            <a:r>
              <a:rPr lang="es-ES" sz="1400" dirty="0" err="1">
                <a:latin typeface="Times New Roman"/>
                <a:cs typeface="Times New Roman"/>
              </a:rPr>
              <a:t>most</a:t>
            </a:r>
            <a:r>
              <a:rPr lang="es-ES" sz="1400" dirty="0">
                <a:latin typeface="Times New Roman"/>
                <a:cs typeface="Times New Roman"/>
              </a:rPr>
              <a:t> </a:t>
            </a:r>
            <a:r>
              <a:rPr lang="es-ES" sz="1400" dirty="0" err="1">
                <a:latin typeface="Times New Roman"/>
                <a:cs typeface="Times New Roman"/>
              </a:rPr>
              <a:t>important</a:t>
            </a:r>
            <a:r>
              <a:rPr lang="es-ES" sz="1400" dirty="0">
                <a:latin typeface="Times New Roman"/>
                <a:cs typeface="Times New Roman"/>
              </a:rPr>
              <a:t> </a:t>
            </a:r>
            <a:r>
              <a:rPr lang="es-ES" sz="1400" dirty="0" err="1">
                <a:latin typeface="Times New Roman"/>
                <a:cs typeface="Times New Roman"/>
              </a:rPr>
              <a:t>facts</a:t>
            </a:r>
            <a:r>
              <a:rPr lang="es-ES" sz="1400" dirty="0">
                <a:latin typeface="Times New Roman"/>
                <a:cs typeface="Times New Roman"/>
              </a:rPr>
              <a:t> </a:t>
            </a:r>
            <a:r>
              <a:rPr lang="es-ES" sz="1400" dirty="0" err="1">
                <a:latin typeface="Times New Roman"/>
                <a:cs typeface="Times New Roman"/>
              </a:rPr>
              <a:t>about</a:t>
            </a:r>
            <a:r>
              <a:rPr lang="es-ES" sz="1400" dirty="0">
                <a:latin typeface="Times New Roman"/>
                <a:cs typeface="Times New Roman"/>
              </a:rPr>
              <a:t> a </a:t>
            </a:r>
            <a:r>
              <a:rPr lang="es-ES" sz="1400" dirty="0" err="1">
                <a:latin typeface="Times New Roman"/>
                <a:cs typeface="Times New Roman"/>
              </a:rPr>
              <a:t>situation</a:t>
            </a:r>
            <a:r>
              <a:rPr lang="es-ES" sz="1400" dirty="0">
                <a:latin typeface="Times New Roman"/>
                <a:cs typeface="Times New Roman"/>
              </a:rPr>
              <a:t> </a:t>
            </a:r>
            <a:r>
              <a:rPr lang="es-ES" sz="1400" dirty="0" err="1">
                <a:latin typeface="Times New Roman"/>
                <a:cs typeface="Times New Roman"/>
              </a:rPr>
              <a:t>instead</a:t>
            </a:r>
            <a:r>
              <a:rPr lang="es-ES" sz="1400" dirty="0">
                <a:latin typeface="Times New Roman"/>
                <a:cs typeface="Times New Roman"/>
              </a:rPr>
              <a:t> of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small</a:t>
            </a:r>
            <a:r>
              <a:rPr lang="es-ES" sz="1400" dirty="0">
                <a:latin typeface="Times New Roman"/>
                <a:cs typeface="Times New Roman"/>
              </a:rPr>
              <a:t> </a:t>
            </a:r>
            <a:r>
              <a:rPr lang="es-ES" sz="1400" dirty="0" err="1">
                <a:latin typeface="Times New Roman"/>
                <a:cs typeface="Times New Roman"/>
              </a:rPr>
              <a:t>details</a:t>
            </a:r>
            <a:r>
              <a:rPr lang="es-ES" sz="1400" dirty="0">
                <a:latin typeface="Times New Roman"/>
                <a:cs typeface="Times New Roman"/>
              </a:rPr>
              <a:t> </a:t>
            </a:r>
          </a:p>
        </p:txBody>
      </p:sp>
      <p:sp>
        <p:nvSpPr>
          <p:cNvPr id="17" name="Rectángulo 16"/>
          <p:cNvSpPr/>
          <p:nvPr/>
        </p:nvSpPr>
        <p:spPr>
          <a:xfrm>
            <a:off x="7084686" y="5842781"/>
            <a:ext cx="3393359" cy="523220"/>
          </a:xfrm>
          <a:prstGeom prst="rect">
            <a:avLst/>
          </a:prstGeom>
        </p:spPr>
        <p:txBody>
          <a:bodyPr wrap="square">
            <a:spAutoFit/>
          </a:bodyPr>
          <a:lstStyle/>
          <a:p>
            <a:r>
              <a:rPr lang="es-ES" sz="1400" dirty="0">
                <a:latin typeface="Times New Roman"/>
                <a:cs typeface="Times New Roman"/>
              </a:rPr>
              <a:t>It means </a:t>
            </a:r>
            <a:r>
              <a:rPr lang="es-ES" sz="1400" dirty="0" err="1">
                <a:latin typeface="Times New Roman"/>
                <a:cs typeface="Times New Roman"/>
              </a:rPr>
              <a:t>that</a:t>
            </a:r>
            <a:r>
              <a:rPr lang="es-ES" sz="1400" dirty="0">
                <a:latin typeface="Times New Roman"/>
                <a:cs typeface="Times New Roman"/>
              </a:rPr>
              <a:t> </a:t>
            </a:r>
            <a:r>
              <a:rPr lang="es-ES" sz="1400" dirty="0" err="1">
                <a:latin typeface="Times New Roman"/>
                <a:cs typeface="Times New Roman"/>
              </a:rPr>
              <a:t>when</a:t>
            </a:r>
            <a:r>
              <a:rPr lang="es-ES" sz="1400" dirty="0">
                <a:latin typeface="Times New Roman"/>
                <a:cs typeface="Times New Roman"/>
              </a:rPr>
              <a:t> </a:t>
            </a:r>
            <a:r>
              <a:rPr lang="es-ES" sz="1400" dirty="0" err="1">
                <a:latin typeface="Times New Roman"/>
                <a:cs typeface="Times New Roman"/>
              </a:rPr>
              <a:t>you</a:t>
            </a:r>
            <a:r>
              <a:rPr lang="es-ES" sz="1400" dirty="0">
                <a:latin typeface="Times New Roman"/>
                <a:cs typeface="Times New Roman"/>
              </a:rPr>
              <a:t> </a:t>
            </a:r>
            <a:r>
              <a:rPr lang="es-ES" sz="1400" b="1" dirty="0" err="1">
                <a:latin typeface="Times New Roman"/>
                <a:cs typeface="Times New Roman"/>
              </a:rPr>
              <a:t>work</a:t>
            </a:r>
            <a:r>
              <a:rPr lang="es-ES" sz="1400" dirty="0">
                <a:latin typeface="Times New Roman"/>
                <a:cs typeface="Times New Roman"/>
              </a:rPr>
              <a:t> </a:t>
            </a:r>
            <a:r>
              <a:rPr lang="es-ES" sz="1400" dirty="0" err="1">
                <a:latin typeface="Times New Roman"/>
                <a:cs typeface="Times New Roman"/>
              </a:rPr>
              <a:t>really</a:t>
            </a:r>
            <a:r>
              <a:rPr lang="es-ES" sz="1400" dirty="0">
                <a:latin typeface="Times New Roman"/>
                <a:cs typeface="Times New Roman"/>
              </a:rPr>
              <a:t> </a:t>
            </a:r>
            <a:r>
              <a:rPr lang="es-ES" sz="1400" b="1" dirty="0" err="1">
                <a:latin typeface="Times New Roman"/>
                <a:cs typeface="Times New Roman"/>
              </a:rPr>
              <a:t>hard</a:t>
            </a:r>
            <a:r>
              <a:rPr lang="es-ES" sz="1400" dirty="0">
                <a:latin typeface="Times New Roman"/>
                <a:cs typeface="Times New Roman"/>
              </a:rPr>
              <a:t> </a:t>
            </a:r>
            <a:r>
              <a:rPr lang="es-ES" sz="1400" dirty="0" err="1">
                <a:latin typeface="Times New Roman"/>
                <a:cs typeface="Times New Roman"/>
              </a:rPr>
              <a:t>you</a:t>
            </a:r>
            <a:r>
              <a:rPr lang="es-ES" sz="1400" dirty="0">
                <a:latin typeface="Times New Roman"/>
                <a:cs typeface="Times New Roman"/>
              </a:rPr>
              <a:t> </a:t>
            </a:r>
            <a:r>
              <a:rPr lang="es-ES" sz="1400" dirty="0" err="1">
                <a:latin typeface="Times New Roman"/>
                <a:cs typeface="Times New Roman"/>
              </a:rPr>
              <a:t>get</a:t>
            </a:r>
            <a:r>
              <a:rPr lang="es-ES" sz="1400" dirty="0">
                <a:latin typeface="Times New Roman"/>
                <a:cs typeface="Times New Roman"/>
              </a:rPr>
              <a:t> </a:t>
            </a:r>
            <a:r>
              <a:rPr lang="es-ES" sz="1400" dirty="0" err="1">
                <a:latin typeface="Times New Roman"/>
                <a:cs typeface="Times New Roman"/>
              </a:rPr>
              <a:t>great</a:t>
            </a:r>
            <a:r>
              <a:rPr lang="es-ES" sz="1400" dirty="0">
                <a:latin typeface="Times New Roman"/>
                <a:cs typeface="Times New Roman"/>
              </a:rPr>
              <a:t> </a:t>
            </a:r>
            <a:r>
              <a:rPr lang="es-ES" sz="1400" dirty="0" err="1">
                <a:latin typeface="Times New Roman"/>
                <a:cs typeface="Times New Roman"/>
              </a:rPr>
              <a:t>benefits</a:t>
            </a:r>
            <a:r>
              <a:rPr lang="es-ES" sz="1400" dirty="0">
                <a:latin typeface="Times New Roman"/>
                <a:cs typeface="Times New Roman"/>
              </a:rPr>
              <a:t> </a:t>
            </a:r>
            <a:r>
              <a:rPr lang="es-ES" sz="1400" dirty="0" err="1">
                <a:latin typeface="Times New Roman"/>
                <a:cs typeface="Times New Roman"/>
              </a:rPr>
              <a:t>from</a:t>
            </a:r>
            <a:r>
              <a:rPr lang="es-ES" sz="1400" dirty="0">
                <a:latin typeface="Times New Roman"/>
                <a:cs typeface="Times New Roman"/>
              </a:rPr>
              <a:t> </a:t>
            </a:r>
            <a:r>
              <a:rPr lang="es-ES" sz="1400" dirty="0" err="1">
                <a:latin typeface="Times New Roman"/>
                <a:cs typeface="Times New Roman"/>
              </a:rPr>
              <a:t>your</a:t>
            </a:r>
            <a:r>
              <a:rPr lang="es-ES" sz="1400" dirty="0">
                <a:latin typeface="Times New Roman"/>
                <a:cs typeface="Times New Roman"/>
              </a:rPr>
              <a:t> </a:t>
            </a:r>
            <a:r>
              <a:rPr lang="es-ES" sz="1400" dirty="0" err="1">
                <a:latin typeface="Times New Roman"/>
                <a:cs typeface="Times New Roman"/>
              </a:rPr>
              <a:t>efforts</a:t>
            </a:r>
            <a:r>
              <a:rPr lang="es-ES" sz="1400" dirty="0"/>
              <a:t>.</a:t>
            </a:r>
          </a:p>
        </p:txBody>
      </p:sp>
    </p:spTree>
    <p:extLst>
      <p:ext uri="{BB962C8B-B14F-4D97-AF65-F5344CB8AC3E}">
        <p14:creationId xmlns:p14="http://schemas.microsoft.com/office/powerpoint/2010/main" val="2194455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4" grpId="0"/>
      <p:bldP spid="3" grpId="0"/>
      <p:bldP spid="7" grpId="0"/>
      <p:bldP spid="10" grpId="0"/>
      <p:bldP spid="1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7428585" y="459339"/>
            <a:ext cx="184666" cy="369332"/>
          </a:xfrm>
          <a:prstGeom prst="rect">
            <a:avLst/>
          </a:prstGeom>
          <a:noFill/>
        </p:spPr>
        <p:txBody>
          <a:bodyPr wrap="none" rtlCol="0">
            <a:spAutoFit/>
          </a:bodyPr>
          <a:lstStyle/>
          <a:p>
            <a:endParaRPr lang="es-ES" dirty="0"/>
          </a:p>
        </p:txBody>
      </p:sp>
      <p:sp>
        <p:nvSpPr>
          <p:cNvPr id="2" name="Rectángulo 1"/>
          <p:cNvSpPr/>
          <p:nvPr/>
        </p:nvSpPr>
        <p:spPr>
          <a:xfrm>
            <a:off x="2029517" y="2350206"/>
            <a:ext cx="8063612" cy="738664"/>
          </a:xfrm>
          <a:prstGeom prst="rect">
            <a:avLst/>
          </a:prstGeom>
        </p:spPr>
        <p:txBody>
          <a:bodyPr wrap="square">
            <a:spAutoFit/>
          </a:bodyPr>
          <a:lstStyle/>
          <a:p>
            <a:endParaRPr lang="es-ES" sz="1400" dirty="0">
              <a:latin typeface="Times New Roman"/>
              <a:cs typeface="Times New Roman"/>
            </a:endParaRPr>
          </a:p>
          <a:p>
            <a:r>
              <a:rPr lang="es-ES" sz="1400" dirty="0">
                <a:latin typeface="Times New Roman"/>
                <a:cs typeface="Times New Roman"/>
                <a:sym typeface="Wingdings"/>
              </a:rPr>
              <a:t></a:t>
            </a:r>
            <a:r>
              <a:rPr lang="es-ES" sz="1400" dirty="0">
                <a:latin typeface="Times New Roman"/>
                <a:cs typeface="Times New Roman"/>
              </a:rPr>
              <a:t>We can </a:t>
            </a:r>
            <a:r>
              <a:rPr lang="es-ES" sz="1400" dirty="0" err="1">
                <a:latin typeface="Times New Roman"/>
                <a:cs typeface="Times New Roman"/>
              </a:rPr>
              <a:t>start</a:t>
            </a:r>
            <a:r>
              <a:rPr lang="es-ES" sz="1400" dirty="0">
                <a:latin typeface="Times New Roman"/>
                <a:cs typeface="Times New Roman"/>
              </a:rPr>
              <a:t> </a:t>
            </a:r>
            <a:r>
              <a:rPr lang="es-ES" sz="1400" dirty="0" err="1">
                <a:latin typeface="Times New Roman"/>
                <a:cs typeface="Times New Roman"/>
              </a:rPr>
              <a:t>with</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question</a:t>
            </a:r>
            <a:r>
              <a:rPr lang="es-ES" sz="1400" dirty="0">
                <a:latin typeface="Times New Roman"/>
                <a:cs typeface="Times New Roman"/>
              </a:rPr>
              <a:t>: </a:t>
            </a:r>
            <a:r>
              <a:rPr lang="es-ES" sz="1400" dirty="0" err="1">
                <a:latin typeface="Times New Roman"/>
                <a:cs typeface="Times New Roman"/>
              </a:rPr>
              <a:t>How</a:t>
            </a:r>
            <a:r>
              <a:rPr lang="es-ES" sz="1400" dirty="0">
                <a:latin typeface="Times New Roman"/>
                <a:cs typeface="Times New Roman"/>
              </a:rPr>
              <a:t> </a:t>
            </a:r>
            <a:r>
              <a:rPr lang="es-ES" sz="1400" dirty="0" err="1">
                <a:latin typeface="Times New Roman"/>
                <a:cs typeface="Times New Roman"/>
              </a:rPr>
              <a:t>many</a:t>
            </a:r>
            <a:r>
              <a:rPr lang="es-ES" sz="1400" dirty="0">
                <a:latin typeface="Times New Roman"/>
                <a:cs typeface="Times New Roman"/>
              </a:rPr>
              <a:t> </a:t>
            </a:r>
            <a:r>
              <a:rPr lang="es-ES" sz="1400" b="1" dirty="0" err="1">
                <a:latin typeface="Times New Roman"/>
                <a:cs typeface="Times New Roman"/>
              </a:rPr>
              <a:t>different</a:t>
            </a:r>
            <a:r>
              <a:rPr lang="es-ES" sz="1400" b="1" dirty="0">
                <a:latin typeface="Times New Roman"/>
                <a:cs typeface="Times New Roman"/>
              </a:rPr>
              <a:t> tenses </a:t>
            </a:r>
            <a:r>
              <a:rPr lang="es-ES" sz="1400" dirty="0">
                <a:latin typeface="Times New Roman"/>
                <a:cs typeface="Times New Roman"/>
              </a:rPr>
              <a:t>can </a:t>
            </a:r>
            <a:r>
              <a:rPr lang="es-ES" sz="1400" dirty="0" err="1">
                <a:latin typeface="Times New Roman"/>
                <a:cs typeface="Times New Roman"/>
              </a:rPr>
              <a:t>you</a:t>
            </a:r>
            <a:r>
              <a:rPr lang="es-ES" sz="1400" dirty="0">
                <a:latin typeface="Times New Roman"/>
                <a:cs typeface="Times New Roman"/>
              </a:rPr>
              <a:t> </a:t>
            </a:r>
            <a:r>
              <a:rPr lang="es-ES" sz="1400" dirty="0" err="1">
                <a:latin typeface="Times New Roman"/>
                <a:cs typeface="Times New Roman"/>
              </a:rPr>
              <a:t>find</a:t>
            </a:r>
            <a:r>
              <a:rPr lang="es-ES" sz="1400" dirty="0">
                <a:latin typeface="Times New Roman"/>
                <a:cs typeface="Times New Roman"/>
              </a:rPr>
              <a:t> in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lyrics</a:t>
            </a:r>
            <a:r>
              <a:rPr lang="es-ES" sz="1400" dirty="0">
                <a:latin typeface="Times New Roman"/>
                <a:cs typeface="Times New Roman"/>
              </a:rPr>
              <a:t>? </a:t>
            </a:r>
            <a:r>
              <a:rPr lang="es-ES" sz="1400" dirty="0" err="1">
                <a:latin typeface="Times New Roman"/>
                <a:cs typeface="Times New Roman"/>
              </a:rPr>
              <a:t>Let´s</a:t>
            </a:r>
            <a:r>
              <a:rPr lang="es-ES" sz="1400" dirty="0">
                <a:latin typeface="Times New Roman"/>
                <a:cs typeface="Times New Roman"/>
              </a:rPr>
              <a:t> </a:t>
            </a:r>
            <a:r>
              <a:rPr lang="es-ES" sz="1400" dirty="0" err="1">
                <a:latin typeface="Times New Roman"/>
                <a:cs typeface="Times New Roman"/>
              </a:rPr>
              <a:t>have</a:t>
            </a:r>
            <a:r>
              <a:rPr lang="es-ES" sz="1400" dirty="0">
                <a:latin typeface="Times New Roman"/>
                <a:cs typeface="Times New Roman"/>
              </a:rPr>
              <a:t> a look at </a:t>
            </a:r>
            <a:r>
              <a:rPr lang="es-ES" sz="1400" dirty="0" err="1">
                <a:latin typeface="Times New Roman"/>
                <a:cs typeface="Times New Roman"/>
              </a:rPr>
              <a:t>these</a:t>
            </a:r>
            <a:r>
              <a:rPr lang="es-ES" sz="1400" dirty="0">
                <a:latin typeface="Times New Roman"/>
                <a:cs typeface="Times New Roman"/>
              </a:rPr>
              <a:t> </a:t>
            </a:r>
            <a:r>
              <a:rPr lang="es-ES" sz="1400" dirty="0" err="1">
                <a:latin typeface="Times New Roman"/>
                <a:cs typeface="Times New Roman"/>
              </a:rPr>
              <a:t>paragraphs</a:t>
            </a:r>
            <a:r>
              <a:rPr lang="es-ES" sz="1400" dirty="0">
                <a:latin typeface="Times New Roman"/>
                <a:cs typeface="Times New Roman"/>
              </a:rPr>
              <a:t>:</a:t>
            </a:r>
          </a:p>
        </p:txBody>
      </p:sp>
      <p:sp>
        <p:nvSpPr>
          <p:cNvPr id="3" name="Rectángulo 2"/>
          <p:cNvSpPr/>
          <p:nvPr/>
        </p:nvSpPr>
        <p:spPr>
          <a:xfrm>
            <a:off x="3348233" y="727097"/>
            <a:ext cx="2945293" cy="400110"/>
          </a:xfrm>
          <a:prstGeom prst="rect">
            <a:avLst/>
          </a:prstGeom>
        </p:spPr>
        <p:txBody>
          <a:bodyPr wrap="none">
            <a:spAutoFit/>
          </a:bodyPr>
          <a:lstStyle/>
          <a:p>
            <a:r>
              <a:rPr lang="es-ES" sz="2000" b="1" dirty="0">
                <a:latin typeface="Times New Roman"/>
                <a:cs typeface="Times New Roman"/>
              </a:rPr>
              <a:t>GRAMMAR REVIEW:  </a:t>
            </a:r>
            <a:endParaRPr lang="es-ES" sz="2000" dirty="0"/>
          </a:p>
        </p:txBody>
      </p:sp>
      <p:sp>
        <p:nvSpPr>
          <p:cNvPr id="4" name="Rectángulo 3"/>
          <p:cNvSpPr/>
          <p:nvPr/>
        </p:nvSpPr>
        <p:spPr>
          <a:xfrm>
            <a:off x="2152428" y="3218661"/>
            <a:ext cx="3617968"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sz="1400" i="1" u="sng" dirty="0">
                <a:latin typeface="Times New Roman"/>
                <a:cs typeface="Times New Roman"/>
              </a:rPr>
              <a:t>“It</a:t>
            </a:r>
            <a:r>
              <a:rPr lang="es-ES" sz="1400" b="1" i="1" u="sng" dirty="0">
                <a:latin typeface="Times New Roman"/>
                <a:cs typeface="Times New Roman"/>
              </a:rPr>
              <a:t>'s </a:t>
            </a:r>
            <a:r>
              <a:rPr lang="es-ES" sz="1400" b="1" i="1" u="sng" dirty="0" err="1">
                <a:latin typeface="Times New Roman"/>
                <a:cs typeface="Times New Roman"/>
              </a:rPr>
              <a:t>been</a:t>
            </a:r>
            <a:r>
              <a:rPr lang="es-ES" sz="1400" b="1" i="1" u="sng" dirty="0">
                <a:latin typeface="Times New Roman"/>
                <a:cs typeface="Times New Roman"/>
              </a:rPr>
              <a:t>(1) </a:t>
            </a:r>
            <a:r>
              <a:rPr lang="es-ES" sz="1400" i="1" dirty="0">
                <a:latin typeface="Times New Roman"/>
                <a:cs typeface="Times New Roman"/>
              </a:rPr>
              <a:t>a </a:t>
            </a:r>
            <a:r>
              <a:rPr lang="es-ES" sz="1400" i="1" dirty="0" err="1">
                <a:latin typeface="Times New Roman"/>
                <a:cs typeface="Times New Roman"/>
              </a:rPr>
              <a:t>long</a:t>
            </a:r>
            <a:r>
              <a:rPr lang="es-ES" sz="1400" i="1" dirty="0">
                <a:latin typeface="Times New Roman"/>
                <a:cs typeface="Times New Roman"/>
              </a:rPr>
              <a:t> </a:t>
            </a:r>
            <a:r>
              <a:rPr lang="es-ES" sz="1400" i="1" dirty="0" err="1">
                <a:latin typeface="Times New Roman"/>
                <a:cs typeface="Times New Roman"/>
              </a:rPr>
              <a:t>day</a:t>
            </a:r>
            <a:r>
              <a:rPr lang="es-ES" sz="1400" i="1" dirty="0">
                <a:latin typeface="Times New Roman"/>
                <a:cs typeface="Times New Roman"/>
              </a:rPr>
              <a:t> </a:t>
            </a:r>
            <a:r>
              <a:rPr lang="es-ES" sz="1400" i="1" dirty="0" err="1">
                <a:latin typeface="Times New Roman"/>
                <a:cs typeface="Times New Roman"/>
              </a:rPr>
              <a:t>without</a:t>
            </a:r>
            <a:r>
              <a:rPr lang="es-ES" sz="1400" i="1" dirty="0">
                <a:latin typeface="Times New Roman"/>
                <a:cs typeface="Times New Roman"/>
              </a:rPr>
              <a:t> </a:t>
            </a:r>
            <a:r>
              <a:rPr lang="es-ES" sz="1400" i="1" dirty="0" err="1">
                <a:latin typeface="Times New Roman"/>
                <a:cs typeface="Times New Roman"/>
              </a:rPr>
              <a:t>you</a:t>
            </a:r>
            <a:r>
              <a:rPr lang="es-ES" sz="1400" i="1" dirty="0">
                <a:latin typeface="Times New Roman"/>
                <a:cs typeface="Times New Roman"/>
              </a:rPr>
              <a:t>, </a:t>
            </a:r>
            <a:r>
              <a:rPr lang="es-ES" sz="1400" i="1" dirty="0" err="1">
                <a:latin typeface="Times New Roman"/>
                <a:cs typeface="Times New Roman"/>
              </a:rPr>
              <a:t>my</a:t>
            </a:r>
            <a:r>
              <a:rPr lang="es-ES" sz="1400" i="1" dirty="0">
                <a:latin typeface="Times New Roman"/>
                <a:cs typeface="Times New Roman"/>
              </a:rPr>
              <a:t> </a:t>
            </a:r>
            <a:r>
              <a:rPr lang="es-ES" sz="1400" i="1" dirty="0" err="1">
                <a:latin typeface="Times New Roman"/>
                <a:cs typeface="Times New Roman"/>
              </a:rPr>
              <a:t>friend</a:t>
            </a:r>
            <a:r>
              <a:rPr lang="es-ES" sz="1400" i="1" dirty="0">
                <a:latin typeface="Times New Roman"/>
                <a:cs typeface="Times New Roman"/>
              </a:rPr>
              <a:t>  /</a:t>
            </a:r>
          </a:p>
          <a:p>
            <a:r>
              <a:rPr lang="es-ES" sz="1400" i="1" dirty="0">
                <a:latin typeface="Times New Roman"/>
                <a:cs typeface="Times New Roman"/>
              </a:rPr>
              <a:t>And </a:t>
            </a:r>
            <a:r>
              <a:rPr lang="es-ES" sz="1400" i="1" dirty="0" err="1">
                <a:latin typeface="Times New Roman"/>
                <a:cs typeface="Times New Roman"/>
              </a:rPr>
              <a:t>I</a:t>
            </a:r>
            <a:r>
              <a:rPr lang="es-ES" sz="1400" b="1" i="1" u="sng" dirty="0" err="1">
                <a:latin typeface="Times New Roman"/>
                <a:cs typeface="Times New Roman"/>
              </a:rPr>
              <a:t>'ll</a:t>
            </a:r>
            <a:r>
              <a:rPr lang="es-ES" sz="1400" b="1" i="1" u="sng" dirty="0">
                <a:latin typeface="Times New Roman"/>
                <a:cs typeface="Times New Roman"/>
              </a:rPr>
              <a:t> </a:t>
            </a:r>
            <a:r>
              <a:rPr lang="es-ES" sz="1400" b="1" i="1" u="sng" dirty="0" err="1">
                <a:latin typeface="Times New Roman"/>
                <a:cs typeface="Times New Roman"/>
              </a:rPr>
              <a:t>tell</a:t>
            </a:r>
            <a:r>
              <a:rPr lang="es-ES" sz="1400" b="1" i="1" u="sng" dirty="0">
                <a:latin typeface="Times New Roman"/>
                <a:cs typeface="Times New Roman"/>
              </a:rPr>
              <a:t>(2) </a:t>
            </a:r>
            <a:r>
              <a:rPr lang="es-ES" sz="1400" i="1" dirty="0" err="1">
                <a:latin typeface="Times New Roman"/>
                <a:cs typeface="Times New Roman"/>
              </a:rPr>
              <a:t>you</a:t>
            </a:r>
            <a:r>
              <a:rPr lang="es-ES" sz="1400" i="1" dirty="0">
                <a:latin typeface="Times New Roman"/>
                <a:cs typeface="Times New Roman"/>
              </a:rPr>
              <a:t> </a:t>
            </a:r>
            <a:r>
              <a:rPr lang="es-ES" sz="1400" i="1" dirty="0" err="1">
                <a:latin typeface="Times New Roman"/>
                <a:cs typeface="Times New Roman"/>
              </a:rPr>
              <a:t>all</a:t>
            </a:r>
            <a:r>
              <a:rPr lang="es-ES" sz="1400" i="1" dirty="0">
                <a:latin typeface="Times New Roman"/>
                <a:cs typeface="Times New Roman"/>
              </a:rPr>
              <a:t> </a:t>
            </a:r>
            <a:r>
              <a:rPr lang="es-ES" sz="1400" i="1" dirty="0" err="1">
                <a:latin typeface="Times New Roman"/>
                <a:cs typeface="Times New Roman"/>
              </a:rPr>
              <a:t>about</a:t>
            </a:r>
            <a:r>
              <a:rPr lang="es-ES" sz="1400" i="1" dirty="0">
                <a:latin typeface="Times New Roman"/>
                <a:cs typeface="Times New Roman"/>
              </a:rPr>
              <a:t> </a:t>
            </a:r>
            <a:r>
              <a:rPr lang="es-ES" sz="1400" i="1" dirty="0" err="1">
                <a:latin typeface="Times New Roman"/>
                <a:cs typeface="Times New Roman"/>
              </a:rPr>
              <a:t>it</a:t>
            </a:r>
            <a:r>
              <a:rPr lang="es-ES" sz="1400" i="1" dirty="0">
                <a:latin typeface="Times New Roman"/>
                <a:cs typeface="Times New Roman"/>
              </a:rPr>
              <a:t> </a:t>
            </a:r>
            <a:r>
              <a:rPr lang="es-ES" sz="1400" b="1" i="1" u="sng" dirty="0" err="1">
                <a:latin typeface="Times New Roman"/>
                <a:cs typeface="Times New Roman"/>
              </a:rPr>
              <a:t>when</a:t>
            </a:r>
            <a:r>
              <a:rPr lang="es-ES" sz="1400" b="1" i="1" u="sng" dirty="0">
                <a:latin typeface="Times New Roman"/>
                <a:cs typeface="Times New Roman"/>
              </a:rPr>
              <a:t> I </a:t>
            </a:r>
            <a:r>
              <a:rPr lang="es-ES" sz="1400" b="1" i="1" u="sng" dirty="0" err="1">
                <a:latin typeface="Times New Roman"/>
                <a:cs typeface="Times New Roman"/>
              </a:rPr>
              <a:t>see</a:t>
            </a:r>
            <a:r>
              <a:rPr lang="es-ES" sz="1400" b="1" i="1" u="sng" dirty="0">
                <a:latin typeface="Times New Roman"/>
                <a:cs typeface="Times New Roman"/>
              </a:rPr>
              <a:t> (3) </a:t>
            </a:r>
            <a:r>
              <a:rPr lang="es-ES" sz="1400" i="1" dirty="0" err="1">
                <a:latin typeface="Times New Roman"/>
                <a:cs typeface="Times New Roman"/>
              </a:rPr>
              <a:t>you</a:t>
            </a:r>
            <a:r>
              <a:rPr lang="es-ES" sz="1400" i="1" dirty="0">
                <a:latin typeface="Times New Roman"/>
                <a:cs typeface="Times New Roman"/>
              </a:rPr>
              <a:t> </a:t>
            </a:r>
            <a:r>
              <a:rPr lang="es-ES" sz="1400" i="1" dirty="0" err="1">
                <a:latin typeface="Times New Roman"/>
                <a:cs typeface="Times New Roman"/>
              </a:rPr>
              <a:t>again</a:t>
            </a:r>
            <a:r>
              <a:rPr lang="es-ES" sz="1400" i="1" dirty="0">
                <a:latin typeface="Times New Roman"/>
                <a:cs typeface="Times New Roman"/>
              </a:rPr>
              <a:t>  /</a:t>
            </a:r>
          </a:p>
          <a:p>
            <a:r>
              <a:rPr lang="es-ES" sz="1400" i="1" dirty="0">
                <a:latin typeface="Times New Roman"/>
                <a:cs typeface="Times New Roman"/>
              </a:rPr>
              <a:t> </a:t>
            </a:r>
            <a:r>
              <a:rPr lang="es-ES" sz="1400" b="1" i="1" u="sng" dirty="0" err="1">
                <a:latin typeface="Times New Roman"/>
                <a:cs typeface="Times New Roman"/>
              </a:rPr>
              <a:t>We've</a:t>
            </a:r>
            <a:r>
              <a:rPr lang="es-ES" sz="1400" b="1" i="1" u="sng" dirty="0">
                <a:latin typeface="Times New Roman"/>
                <a:cs typeface="Times New Roman"/>
              </a:rPr>
              <a:t> come(4) </a:t>
            </a:r>
            <a:r>
              <a:rPr lang="es-ES" sz="1400" i="1" dirty="0">
                <a:latin typeface="Times New Roman"/>
                <a:cs typeface="Times New Roman"/>
              </a:rPr>
              <a:t>a </a:t>
            </a:r>
            <a:r>
              <a:rPr lang="es-ES" sz="1400" i="1" dirty="0" err="1">
                <a:latin typeface="Times New Roman"/>
                <a:cs typeface="Times New Roman"/>
              </a:rPr>
              <a:t>long</a:t>
            </a:r>
            <a:r>
              <a:rPr lang="es-ES" sz="1400" i="1" dirty="0">
                <a:latin typeface="Times New Roman"/>
                <a:cs typeface="Times New Roman"/>
              </a:rPr>
              <a:t> </a:t>
            </a:r>
            <a:r>
              <a:rPr lang="es-ES" sz="1400" i="1" dirty="0" err="1">
                <a:latin typeface="Times New Roman"/>
                <a:cs typeface="Times New Roman"/>
              </a:rPr>
              <a:t>way</a:t>
            </a:r>
            <a:r>
              <a:rPr lang="es-ES" sz="1400" i="1" dirty="0">
                <a:latin typeface="Times New Roman"/>
                <a:cs typeface="Times New Roman"/>
              </a:rPr>
              <a:t> </a:t>
            </a:r>
            <a:r>
              <a:rPr lang="es-ES" sz="1400" i="1" dirty="0" err="1">
                <a:latin typeface="Times New Roman"/>
                <a:cs typeface="Times New Roman"/>
              </a:rPr>
              <a:t>from</a:t>
            </a:r>
            <a:r>
              <a:rPr lang="es-ES" sz="1400" i="1" dirty="0">
                <a:latin typeface="Times New Roman"/>
                <a:cs typeface="Times New Roman"/>
              </a:rPr>
              <a:t> </a:t>
            </a:r>
            <a:r>
              <a:rPr lang="es-ES" sz="1400" i="1" dirty="0" err="1">
                <a:latin typeface="Times New Roman"/>
                <a:cs typeface="Times New Roman"/>
              </a:rPr>
              <a:t>where</a:t>
            </a:r>
            <a:r>
              <a:rPr lang="es-ES" sz="1400" i="1" dirty="0">
                <a:latin typeface="Times New Roman"/>
                <a:cs typeface="Times New Roman"/>
              </a:rPr>
              <a:t> </a:t>
            </a:r>
            <a:r>
              <a:rPr lang="es-ES" sz="1400" i="1" dirty="0" err="1">
                <a:latin typeface="Times New Roman"/>
                <a:cs typeface="Times New Roman"/>
              </a:rPr>
              <a:t>we</a:t>
            </a:r>
            <a:r>
              <a:rPr lang="es-ES" sz="1400" i="1" dirty="0">
                <a:latin typeface="Times New Roman"/>
                <a:cs typeface="Times New Roman"/>
              </a:rPr>
              <a:t> </a:t>
            </a:r>
            <a:r>
              <a:rPr lang="es-ES" sz="1400" b="1" i="1" u="sng" dirty="0" err="1">
                <a:latin typeface="Times New Roman"/>
                <a:cs typeface="Times New Roman"/>
              </a:rPr>
              <a:t>began</a:t>
            </a:r>
            <a:r>
              <a:rPr lang="es-ES" sz="1400" b="1" i="1" u="sng" dirty="0">
                <a:latin typeface="Times New Roman"/>
                <a:cs typeface="Times New Roman"/>
              </a:rPr>
              <a:t>(5).</a:t>
            </a:r>
            <a:r>
              <a:rPr lang="es-ES" sz="1400" dirty="0">
                <a:latin typeface="Times New Roman"/>
                <a:cs typeface="Times New Roman"/>
              </a:rPr>
              <a:t>”</a:t>
            </a:r>
          </a:p>
        </p:txBody>
      </p:sp>
      <p:sp>
        <p:nvSpPr>
          <p:cNvPr id="5" name="Rectángulo 4"/>
          <p:cNvSpPr/>
          <p:nvPr/>
        </p:nvSpPr>
        <p:spPr>
          <a:xfrm>
            <a:off x="2095990" y="1195911"/>
            <a:ext cx="4372213" cy="738664"/>
          </a:xfrm>
          <a:prstGeom prst="rect">
            <a:avLst/>
          </a:prstGeom>
        </p:spPr>
        <p:txBody>
          <a:bodyPr wrap="square">
            <a:spAutoFit/>
          </a:bodyPr>
          <a:lstStyle/>
          <a:p>
            <a:r>
              <a:rPr lang="es-ES" sz="1400" dirty="0">
                <a:latin typeface="Times New Roman"/>
                <a:cs typeface="Times New Roman"/>
              </a:rPr>
              <a:t>Songs are </a:t>
            </a:r>
            <a:r>
              <a:rPr lang="es-ES" sz="1400" dirty="0" err="1">
                <a:latin typeface="Times New Roman"/>
                <a:cs typeface="Times New Roman"/>
              </a:rPr>
              <a:t>also</a:t>
            </a:r>
            <a:r>
              <a:rPr lang="es-ES" sz="1400" dirty="0">
                <a:latin typeface="Times New Roman"/>
                <a:cs typeface="Times New Roman"/>
              </a:rPr>
              <a:t> a </a:t>
            </a:r>
            <a:r>
              <a:rPr lang="es-ES" sz="1400" dirty="0" err="1">
                <a:latin typeface="Times New Roman"/>
                <a:cs typeface="Times New Roman"/>
              </a:rPr>
              <a:t>good</a:t>
            </a:r>
            <a:r>
              <a:rPr lang="es-ES" sz="1400" dirty="0">
                <a:latin typeface="Times New Roman"/>
                <a:cs typeface="Times New Roman"/>
              </a:rPr>
              <a:t> </a:t>
            </a:r>
            <a:r>
              <a:rPr lang="es-ES" sz="1400" dirty="0" err="1">
                <a:latin typeface="Times New Roman"/>
                <a:cs typeface="Times New Roman"/>
              </a:rPr>
              <a:t>opportunity</a:t>
            </a:r>
            <a:r>
              <a:rPr lang="es-ES" sz="1400" dirty="0">
                <a:latin typeface="Times New Roman"/>
                <a:cs typeface="Times New Roman"/>
              </a:rPr>
              <a:t> to </a:t>
            </a:r>
            <a:r>
              <a:rPr lang="es-ES" sz="1400" b="1" dirty="0" err="1">
                <a:latin typeface="Times New Roman"/>
                <a:cs typeface="Times New Roman"/>
              </a:rPr>
              <a:t>review</a:t>
            </a:r>
            <a:r>
              <a:rPr lang="es-ES" sz="1400" b="1" dirty="0">
                <a:latin typeface="Times New Roman"/>
                <a:cs typeface="Times New Roman"/>
              </a:rPr>
              <a:t> </a:t>
            </a:r>
            <a:r>
              <a:rPr lang="es-ES" sz="1400" b="1" dirty="0" err="1">
                <a:latin typeface="Times New Roman"/>
                <a:cs typeface="Times New Roman"/>
              </a:rPr>
              <a:t>grammar</a:t>
            </a:r>
            <a:r>
              <a:rPr lang="es-ES" sz="1400" b="1" dirty="0">
                <a:latin typeface="Times New Roman"/>
                <a:cs typeface="Times New Roman"/>
              </a:rPr>
              <a:t>. </a:t>
            </a:r>
            <a:r>
              <a:rPr lang="es-ES" sz="1400" dirty="0">
                <a:latin typeface="Times New Roman"/>
                <a:cs typeface="Times New Roman"/>
              </a:rPr>
              <a:t>Teachers can </a:t>
            </a:r>
            <a:r>
              <a:rPr lang="es-ES" sz="1400" dirty="0" err="1">
                <a:latin typeface="Times New Roman"/>
                <a:cs typeface="Times New Roman"/>
              </a:rPr>
              <a:t>tell</a:t>
            </a:r>
            <a:r>
              <a:rPr lang="es-ES" sz="1400" dirty="0">
                <a:latin typeface="Times New Roman"/>
                <a:cs typeface="Times New Roman"/>
              </a:rPr>
              <a:t> </a:t>
            </a:r>
            <a:r>
              <a:rPr lang="es-ES" sz="1400" dirty="0" err="1">
                <a:latin typeface="Times New Roman"/>
                <a:cs typeface="Times New Roman"/>
              </a:rPr>
              <a:t>students</a:t>
            </a:r>
            <a:r>
              <a:rPr lang="es-ES" sz="1400" dirty="0">
                <a:latin typeface="Times New Roman"/>
                <a:cs typeface="Times New Roman"/>
              </a:rPr>
              <a:t> to </a:t>
            </a:r>
            <a:r>
              <a:rPr lang="es-ES" sz="1400" dirty="0" err="1">
                <a:latin typeface="Times New Roman"/>
                <a:cs typeface="Times New Roman"/>
              </a:rPr>
              <a:t>focus</a:t>
            </a:r>
            <a:r>
              <a:rPr lang="es-ES" sz="1400" dirty="0">
                <a:latin typeface="Times New Roman"/>
                <a:cs typeface="Times New Roman"/>
              </a:rPr>
              <a:t> </a:t>
            </a:r>
            <a:r>
              <a:rPr lang="es-ES" sz="1400" dirty="0" err="1">
                <a:latin typeface="Times New Roman"/>
                <a:cs typeface="Times New Roman"/>
              </a:rPr>
              <a:t>on</a:t>
            </a:r>
            <a:r>
              <a:rPr lang="es-ES" sz="1400" dirty="0">
                <a:latin typeface="Times New Roman"/>
                <a:cs typeface="Times New Roman"/>
              </a:rPr>
              <a:t> </a:t>
            </a:r>
            <a:r>
              <a:rPr lang="es-ES" sz="1400" b="1" dirty="0" err="1">
                <a:latin typeface="Times New Roman"/>
                <a:cs typeface="Times New Roman"/>
              </a:rPr>
              <a:t>verb</a:t>
            </a:r>
            <a:r>
              <a:rPr lang="es-ES" sz="1400" b="1" dirty="0">
                <a:latin typeface="Times New Roman"/>
                <a:cs typeface="Times New Roman"/>
              </a:rPr>
              <a:t> tenses </a:t>
            </a:r>
            <a:r>
              <a:rPr lang="es-ES" sz="1400" dirty="0" err="1">
                <a:latin typeface="Times New Roman"/>
                <a:cs typeface="Times New Roman"/>
              </a:rPr>
              <a:t>or</a:t>
            </a:r>
            <a:r>
              <a:rPr lang="es-ES" sz="1400" dirty="0">
                <a:latin typeface="Times New Roman"/>
                <a:cs typeface="Times New Roman"/>
              </a:rPr>
              <a:t> </a:t>
            </a:r>
            <a:r>
              <a:rPr lang="es-ES" sz="1400" b="1" dirty="0" err="1">
                <a:latin typeface="Times New Roman"/>
                <a:cs typeface="Times New Roman"/>
              </a:rPr>
              <a:t>aspects</a:t>
            </a:r>
            <a:r>
              <a:rPr lang="es-ES" sz="1400" b="1" dirty="0">
                <a:latin typeface="Times New Roman"/>
                <a:cs typeface="Times New Roman"/>
              </a:rPr>
              <a:t> of </a:t>
            </a:r>
            <a:r>
              <a:rPr lang="es-ES" sz="1400" b="1" dirty="0" err="1">
                <a:latin typeface="Times New Roman"/>
                <a:cs typeface="Times New Roman"/>
              </a:rPr>
              <a:t>grammar</a:t>
            </a:r>
            <a:r>
              <a:rPr lang="es-ES" sz="1400" b="1" dirty="0">
                <a:latin typeface="Times New Roman"/>
                <a:cs typeface="Times New Roman"/>
              </a:rPr>
              <a:t>.</a:t>
            </a:r>
            <a:r>
              <a:rPr lang="es-ES" sz="1400" dirty="0">
                <a:latin typeface="Times New Roman"/>
                <a:cs typeface="Times New Roman"/>
              </a:rPr>
              <a:t> </a:t>
            </a:r>
          </a:p>
        </p:txBody>
      </p:sp>
      <p:sp>
        <p:nvSpPr>
          <p:cNvPr id="9" name="Rectángulo 8"/>
          <p:cNvSpPr/>
          <p:nvPr/>
        </p:nvSpPr>
        <p:spPr>
          <a:xfrm>
            <a:off x="2186775" y="5757621"/>
            <a:ext cx="7929076" cy="738664"/>
          </a:xfrm>
          <a:prstGeom prst="rect">
            <a:avLst/>
          </a:prstGeom>
        </p:spPr>
        <p:txBody>
          <a:bodyPr wrap="square">
            <a:spAutoFit/>
          </a:bodyPr>
          <a:lstStyle/>
          <a:p>
            <a:r>
              <a:rPr lang="es-ES" sz="1400" dirty="0">
                <a:latin typeface="Times New Roman"/>
                <a:cs typeface="Times New Roman"/>
                <a:sym typeface="Wingdings"/>
              </a:rPr>
              <a:t></a:t>
            </a:r>
            <a:r>
              <a:rPr lang="es-ES" sz="1400" dirty="0">
                <a:latin typeface="Times New Roman"/>
                <a:cs typeface="Times New Roman"/>
              </a:rPr>
              <a:t>This </a:t>
            </a:r>
            <a:r>
              <a:rPr lang="es-ES" sz="1400" dirty="0" err="1">
                <a:latin typeface="Times New Roman"/>
                <a:cs typeface="Times New Roman"/>
              </a:rPr>
              <a:t>acts</a:t>
            </a:r>
            <a:r>
              <a:rPr lang="es-ES" sz="1400" dirty="0">
                <a:latin typeface="Times New Roman"/>
                <a:cs typeface="Times New Roman"/>
              </a:rPr>
              <a:t> as </a:t>
            </a:r>
            <a:r>
              <a:rPr lang="es-ES" sz="1400" dirty="0" err="1">
                <a:latin typeface="Times New Roman"/>
                <a:cs typeface="Times New Roman"/>
              </a:rPr>
              <a:t>an</a:t>
            </a:r>
            <a:r>
              <a:rPr lang="es-ES" sz="1400" dirty="0">
                <a:latin typeface="Times New Roman"/>
                <a:cs typeface="Times New Roman"/>
              </a:rPr>
              <a:t> excuse </a:t>
            </a:r>
            <a:r>
              <a:rPr lang="es-ES" sz="1400" dirty="0" err="1">
                <a:latin typeface="Times New Roman"/>
                <a:cs typeface="Times New Roman"/>
              </a:rPr>
              <a:t>for</a:t>
            </a:r>
            <a:r>
              <a:rPr lang="es-ES" sz="1400" dirty="0">
                <a:latin typeface="Times New Roman"/>
                <a:cs typeface="Times New Roman"/>
              </a:rPr>
              <a:t> </a:t>
            </a:r>
            <a:r>
              <a:rPr lang="es-ES" sz="1400" b="1" dirty="0" err="1">
                <a:latin typeface="Times New Roman"/>
                <a:cs typeface="Times New Roman"/>
              </a:rPr>
              <a:t>discussing</a:t>
            </a:r>
            <a:r>
              <a:rPr lang="es-ES" sz="1400" b="1" dirty="0">
                <a:latin typeface="Times New Roman"/>
                <a:cs typeface="Times New Roman"/>
              </a:rPr>
              <a:t> </a:t>
            </a:r>
            <a:r>
              <a:rPr lang="es-ES" sz="1400" b="1" dirty="0" err="1">
                <a:latin typeface="Times New Roman"/>
                <a:cs typeface="Times New Roman"/>
              </a:rPr>
              <a:t>the</a:t>
            </a:r>
            <a:r>
              <a:rPr lang="es-ES" sz="1400" b="1" dirty="0">
                <a:latin typeface="Times New Roman"/>
                <a:cs typeface="Times New Roman"/>
              </a:rPr>
              <a:t> </a:t>
            </a:r>
            <a:r>
              <a:rPr lang="es-ES" sz="1400" b="1" dirty="0" err="1">
                <a:latin typeface="Times New Roman"/>
                <a:cs typeface="Times New Roman"/>
              </a:rPr>
              <a:t>function</a:t>
            </a:r>
            <a:r>
              <a:rPr lang="es-ES" sz="1400" b="1" dirty="0">
                <a:latin typeface="Times New Roman"/>
                <a:cs typeface="Times New Roman"/>
              </a:rPr>
              <a:t> of a </a:t>
            </a:r>
            <a:r>
              <a:rPr lang="es-ES" sz="1400" b="1" dirty="0" err="1">
                <a:latin typeface="Times New Roman"/>
                <a:cs typeface="Times New Roman"/>
              </a:rPr>
              <a:t>specific</a:t>
            </a:r>
            <a:r>
              <a:rPr lang="es-ES" sz="1400" b="1" dirty="0">
                <a:latin typeface="Times New Roman"/>
                <a:cs typeface="Times New Roman"/>
              </a:rPr>
              <a:t> tense</a:t>
            </a:r>
            <a:r>
              <a:rPr lang="es-ES" sz="1400" dirty="0">
                <a:latin typeface="Times New Roman"/>
                <a:cs typeface="Times New Roman"/>
              </a:rPr>
              <a:t>, as </a:t>
            </a:r>
            <a:r>
              <a:rPr lang="es-ES" sz="1400" dirty="0" err="1">
                <a:latin typeface="Times New Roman"/>
                <a:cs typeface="Times New Roman"/>
              </a:rPr>
              <a:t>well</a:t>
            </a:r>
            <a:r>
              <a:rPr lang="es-ES" sz="1400" dirty="0">
                <a:latin typeface="Times New Roman"/>
                <a:cs typeface="Times New Roman"/>
              </a:rPr>
              <a:t> as </a:t>
            </a:r>
            <a:r>
              <a:rPr lang="es-ES" sz="1400" b="1" dirty="0" err="1">
                <a:latin typeface="Times New Roman"/>
                <a:cs typeface="Times New Roman"/>
              </a:rPr>
              <a:t>examining</a:t>
            </a:r>
            <a:r>
              <a:rPr lang="es-ES" sz="1400" b="1" dirty="0">
                <a:latin typeface="Times New Roman"/>
                <a:cs typeface="Times New Roman"/>
              </a:rPr>
              <a:t> </a:t>
            </a:r>
            <a:r>
              <a:rPr lang="es-ES" sz="1400" b="1" dirty="0" err="1">
                <a:latin typeface="Times New Roman"/>
                <a:cs typeface="Times New Roman"/>
              </a:rPr>
              <a:t>its</a:t>
            </a:r>
            <a:r>
              <a:rPr lang="es-ES" sz="1400" b="1" dirty="0">
                <a:latin typeface="Times New Roman"/>
                <a:cs typeface="Times New Roman"/>
              </a:rPr>
              <a:t> </a:t>
            </a:r>
            <a:r>
              <a:rPr lang="es-ES" sz="1400" b="1" dirty="0" err="1">
                <a:latin typeface="Times New Roman"/>
                <a:cs typeface="Times New Roman"/>
              </a:rPr>
              <a:t>form</a:t>
            </a:r>
            <a:r>
              <a:rPr lang="es-ES" sz="1400" dirty="0">
                <a:latin typeface="Times New Roman"/>
                <a:cs typeface="Times New Roman"/>
              </a:rPr>
              <a:t>. </a:t>
            </a:r>
            <a:r>
              <a:rPr lang="es-ES" sz="1400" dirty="0" err="1">
                <a:latin typeface="Times New Roman"/>
                <a:cs typeface="Times New Roman"/>
              </a:rPr>
              <a:t>Furthermore</a:t>
            </a:r>
            <a:r>
              <a:rPr lang="es-ES" sz="1400" dirty="0">
                <a:latin typeface="Times New Roman"/>
                <a:cs typeface="Times New Roman"/>
              </a:rPr>
              <a:t>, </a:t>
            </a:r>
            <a:r>
              <a:rPr lang="es-ES" sz="1400" dirty="0" err="1">
                <a:latin typeface="Times New Roman"/>
                <a:cs typeface="Times New Roman"/>
              </a:rPr>
              <a:t>it</a:t>
            </a:r>
            <a:r>
              <a:rPr lang="es-ES" sz="1400" dirty="0">
                <a:latin typeface="Times New Roman"/>
                <a:cs typeface="Times New Roman"/>
              </a:rPr>
              <a:t> </a:t>
            </a:r>
            <a:r>
              <a:rPr lang="es-ES" sz="1400" dirty="0" err="1">
                <a:latin typeface="Times New Roman"/>
                <a:cs typeface="Times New Roman"/>
              </a:rPr>
              <a:t>sometimes</a:t>
            </a:r>
            <a:r>
              <a:rPr lang="es-ES" sz="1400" dirty="0">
                <a:latin typeface="Times New Roman"/>
                <a:cs typeface="Times New Roman"/>
              </a:rPr>
              <a:t> </a:t>
            </a:r>
            <a:r>
              <a:rPr lang="es-ES" sz="1400" dirty="0" err="1">
                <a:latin typeface="Times New Roman"/>
                <a:cs typeface="Times New Roman"/>
              </a:rPr>
              <a:t>helps</a:t>
            </a:r>
            <a:r>
              <a:rPr lang="es-ES" sz="1400" dirty="0">
                <a:latin typeface="Times New Roman"/>
                <a:cs typeface="Times New Roman"/>
              </a:rPr>
              <a:t> to </a:t>
            </a:r>
            <a:r>
              <a:rPr lang="es-ES" sz="1400" b="1" dirty="0" err="1">
                <a:latin typeface="Times New Roman"/>
                <a:cs typeface="Times New Roman"/>
              </a:rPr>
              <a:t>raise</a:t>
            </a:r>
            <a:r>
              <a:rPr lang="es-ES" sz="1400" b="1" dirty="0">
                <a:latin typeface="Times New Roman"/>
                <a:cs typeface="Times New Roman"/>
              </a:rPr>
              <a:t> </a:t>
            </a:r>
            <a:r>
              <a:rPr lang="es-ES" sz="1400" b="1" dirty="0" err="1">
                <a:latin typeface="Times New Roman"/>
                <a:cs typeface="Times New Roman"/>
              </a:rPr>
              <a:t>awareness</a:t>
            </a:r>
            <a:r>
              <a:rPr lang="es-ES" sz="1400" b="1" dirty="0">
                <a:latin typeface="Times New Roman"/>
                <a:cs typeface="Times New Roman"/>
              </a:rPr>
              <a:t> of </a:t>
            </a:r>
            <a:r>
              <a:rPr lang="es-ES" sz="1400" b="1" dirty="0" err="1">
                <a:latin typeface="Times New Roman"/>
                <a:cs typeface="Times New Roman"/>
              </a:rPr>
              <a:t>grammatical</a:t>
            </a:r>
            <a:r>
              <a:rPr lang="es-ES" sz="1400" b="1" dirty="0">
                <a:latin typeface="Times New Roman"/>
                <a:cs typeface="Times New Roman"/>
              </a:rPr>
              <a:t> </a:t>
            </a:r>
            <a:r>
              <a:rPr lang="es-ES" sz="1400" b="1" dirty="0" err="1">
                <a:latin typeface="Times New Roman"/>
                <a:cs typeface="Times New Roman"/>
              </a:rPr>
              <a:t>flexibility</a:t>
            </a:r>
            <a:r>
              <a:rPr lang="es-ES" sz="1400" dirty="0">
                <a:latin typeface="Times New Roman"/>
                <a:cs typeface="Times New Roman"/>
              </a:rPr>
              <a:t> and ‘</a:t>
            </a:r>
            <a:r>
              <a:rPr lang="es-ES" sz="1400" dirty="0" err="1">
                <a:latin typeface="Times New Roman"/>
                <a:cs typeface="Times New Roman"/>
              </a:rPr>
              <a:t>poetic</a:t>
            </a:r>
            <a:r>
              <a:rPr lang="es-ES" sz="1400" dirty="0">
                <a:latin typeface="Times New Roman"/>
                <a:cs typeface="Times New Roman"/>
              </a:rPr>
              <a:t> </a:t>
            </a:r>
            <a:r>
              <a:rPr lang="es-ES" sz="1400" dirty="0" err="1">
                <a:latin typeface="Times New Roman"/>
                <a:cs typeface="Times New Roman"/>
              </a:rPr>
              <a:t>licence</a:t>
            </a:r>
            <a:r>
              <a:rPr lang="es-ES" sz="1400" dirty="0">
                <a:latin typeface="Times New Roman"/>
                <a:cs typeface="Times New Roman"/>
              </a:rPr>
              <a:t>’ in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construction</a:t>
            </a:r>
            <a:r>
              <a:rPr lang="es-ES" sz="1400" dirty="0">
                <a:latin typeface="Times New Roman"/>
                <a:cs typeface="Times New Roman"/>
              </a:rPr>
              <a:t> of </a:t>
            </a:r>
            <a:r>
              <a:rPr lang="es-ES" sz="1400" dirty="0" err="1">
                <a:latin typeface="Times New Roman"/>
                <a:cs typeface="Times New Roman"/>
              </a:rPr>
              <a:t>song</a:t>
            </a:r>
            <a:r>
              <a:rPr lang="es-ES" sz="1400" dirty="0">
                <a:latin typeface="Times New Roman"/>
                <a:cs typeface="Times New Roman"/>
              </a:rPr>
              <a:t> </a:t>
            </a:r>
            <a:r>
              <a:rPr lang="es-ES" sz="1400" dirty="0" err="1">
                <a:latin typeface="Times New Roman"/>
                <a:cs typeface="Times New Roman"/>
              </a:rPr>
              <a:t>lyrics</a:t>
            </a:r>
            <a:r>
              <a:rPr lang="es-ES" sz="1400" dirty="0">
                <a:latin typeface="Times New Roman"/>
                <a:cs typeface="Times New Roman"/>
              </a:rPr>
              <a:t>. </a:t>
            </a:r>
          </a:p>
        </p:txBody>
      </p:sp>
      <p:sp>
        <p:nvSpPr>
          <p:cNvPr id="12" name="Rectángulo 11"/>
          <p:cNvSpPr/>
          <p:nvPr/>
        </p:nvSpPr>
        <p:spPr>
          <a:xfrm>
            <a:off x="5795054" y="3194003"/>
            <a:ext cx="4197500" cy="116955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sz="1400" i="1" dirty="0">
                <a:latin typeface="Times New Roman"/>
                <a:cs typeface="Times New Roman"/>
              </a:rPr>
              <a:t>“How </a:t>
            </a:r>
            <a:r>
              <a:rPr lang="es-ES" sz="1400" b="1" i="1" u="sng" dirty="0" err="1">
                <a:latin typeface="Times New Roman"/>
                <a:cs typeface="Times New Roman"/>
              </a:rPr>
              <a:t>could</a:t>
            </a:r>
            <a:r>
              <a:rPr lang="es-ES" sz="1400" i="1" dirty="0">
                <a:latin typeface="Times New Roman"/>
                <a:cs typeface="Times New Roman"/>
              </a:rPr>
              <a:t> </a:t>
            </a:r>
            <a:r>
              <a:rPr lang="es-ES" sz="1400" i="1" dirty="0" err="1">
                <a:latin typeface="Times New Roman"/>
                <a:cs typeface="Times New Roman"/>
              </a:rPr>
              <a:t>we</a:t>
            </a:r>
            <a:r>
              <a:rPr lang="es-ES" sz="1400" i="1" dirty="0">
                <a:latin typeface="Times New Roman"/>
                <a:cs typeface="Times New Roman"/>
              </a:rPr>
              <a:t> </a:t>
            </a:r>
            <a:r>
              <a:rPr lang="es-ES" sz="1400" b="1" i="1" u="sng" dirty="0" err="1">
                <a:latin typeface="Times New Roman"/>
                <a:cs typeface="Times New Roman"/>
              </a:rPr>
              <a:t>not</a:t>
            </a:r>
            <a:r>
              <a:rPr lang="es-ES" sz="1400" b="1" i="1" u="sng" dirty="0">
                <a:latin typeface="Times New Roman"/>
                <a:cs typeface="Times New Roman"/>
              </a:rPr>
              <a:t> </a:t>
            </a:r>
            <a:r>
              <a:rPr lang="es-ES" sz="1400" b="1" i="1" u="sng" dirty="0" err="1">
                <a:latin typeface="Times New Roman"/>
                <a:cs typeface="Times New Roman"/>
              </a:rPr>
              <a:t>talk</a:t>
            </a:r>
            <a:r>
              <a:rPr lang="es-ES" sz="1400" b="1" i="1" u="sng" dirty="0">
                <a:latin typeface="Times New Roman"/>
                <a:cs typeface="Times New Roman"/>
              </a:rPr>
              <a:t>(6) </a:t>
            </a:r>
            <a:r>
              <a:rPr lang="es-ES" sz="1400" i="1" dirty="0" err="1">
                <a:latin typeface="Times New Roman"/>
                <a:cs typeface="Times New Roman"/>
              </a:rPr>
              <a:t>about</a:t>
            </a:r>
            <a:r>
              <a:rPr lang="es-ES" sz="1400" i="1" dirty="0">
                <a:latin typeface="Times New Roman"/>
                <a:cs typeface="Times New Roman"/>
              </a:rPr>
              <a:t> </a:t>
            </a:r>
            <a:r>
              <a:rPr lang="es-ES" sz="1400" i="1" dirty="0" err="1">
                <a:latin typeface="Times New Roman"/>
                <a:cs typeface="Times New Roman"/>
              </a:rPr>
              <a:t>family</a:t>
            </a:r>
            <a:r>
              <a:rPr lang="es-ES" sz="1400" i="1" dirty="0">
                <a:latin typeface="Times New Roman"/>
                <a:cs typeface="Times New Roman"/>
              </a:rPr>
              <a:t> </a:t>
            </a:r>
            <a:r>
              <a:rPr lang="es-ES" sz="1400" i="1" dirty="0" err="1">
                <a:latin typeface="Times New Roman"/>
                <a:cs typeface="Times New Roman"/>
              </a:rPr>
              <a:t>when</a:t>
            </a:r>
            <a:r>
              <a:rPr lang="es-ES" sz="1400" i="1" dirty="0">
                <a:latin typeface="Times New Roman"/>
                <a:cs typeface="Times New Roman"/>
              </a:rPr>
              <a:t> </a:t>
            </a:r>
            <a:r>
              <a:rPr lang="es-ES" sz="1400" i="1" dirty="0" err="1">
                <a:latin typeface="Times New Roman"/>
                <a:cs typeface="Times New Roman"/>
              </a:rPr>
              <a:t>family</a:t>
            </a:r>
            <a:r>
              <a:rPr lang="es-ES" sz="1400" b="1" i="1" u="sng" dirty="0" err="1">
                <a:latin typeface="Times New Roman"/>
                <a:cs typeface="Times New Roman"/>
              </a:rPr>
              <a:t>'s</a:t>
            </a:r>
            <a:r>
              <a:rPr lang="es-ES" sz="1400" b="1" i="1" u="sng" dirty="0">
                <a:latin typeface="Times New Roman"/>
                <a:cs typeface="Times New Roman"/>
              </a:rPr>
              <a:t> (7)</a:t>
            </a:r>
            <a:r>
              <a:rPr lang="es-ES" sz="1400" i="1" dirty="0">
                <a:latin typeface="Times New Roman"/>
                <a:cs typeface="Times New Roman"/>
              </a:rPr>
              <a:t> </a:t>
            </a:r>
            <a:r>
              <a:rPr lang="es-ES" sz="1400" i="1" dirty="0" err="1">
                <a:latin typeface="Times New Roman"/>
                <a:cs typeface="Times New Roman"/>
              </a:rPr>
              <a:t>all</a:t>
            </a:r>
            <a:r>
              <a:rPr lang="es-ES" sz="1400" i="1" dirty="0">
                <a:latin typeface="Times New Roman"/>
                <a:cs typeface="Times New Roman"/>
              </a:rPr>
              <a:t> </a:t>
            </a:r>
            <a:r>
              <a:rPr lang="es-ES" sz="1400" i="1" dirty="0" err="1">
                <a:latin typeface="Times New Roman"/>
                <a:cs typeface="Times New Roman"/>
              </a:rPr>
              <a:t>that</a:t>
            </a:r>
            <a:r>
              <a:rPr lang="es-ES" sz="1400" i="1" dirty="0">
                <a:latin typeface="Times New Roman"/>
                <a:cs typeface="Times New Roman"/>
              </a:rPr>
              <a:t> </a:t>
            </a:r>
            <a:r>
              <a:rPr lang="es-ES" sz="1400" i="1" dirty="0" err="1">
                <a:latin typeface="Times New Roman"/>
                <a:cs typeface="Times New Roman"/>
              </a:rPr>
              <a:t>we´</a:t>
            </a:r>
            <a:r>
              <a:rPr lang="es-ES" sz="1400" b="1" i="1" dirty="0" err="1">
                <a:latin typeface="Times New Roman"/>
                <a:cs typeface="Times New Roman"/>
              </a:rPr>
              <a:t>ve</a:t>
            </a:r>
            <a:r>
              <a:rPr lang="es-ES" sz="1400" i="1" dirty="0">
                <a:latin typeface="Times New Roman"/>
                <a:cs typeface="Times New Roman"/>
              </a:rPr>
              <a:t> </a:t>
            </a:r>
            <a:r>
              <a:rPr lang="es-ES" sz="1400" b="1" i="1" dirty="0" err="1">
                <a:latin typeface="Times New Roman"/>
                <a:cs typeface="Times New Roman"/>
              </a:rPr>
              <a:t>got</a:t>
            </a:r>
            <a:r>
              <a:rPr lang="es-ES" sz="1400" b="1" i="1" dirty="0">
                <a:latin typeface="Times New Roman"/>
                <a:cs typeface="Times New Roman"/>
              </a:rPr>
              <a:t>(7)</a:t>
            </a:r>
            <a:r>
              <a:rPr lang="es-ES" sz="1400" i="1" dirty="0">
                <a:latin typeface="Times New Roman"/>
                <a:cs typeface="Times New Roman"/>
              </a:rPr>
              <a:t>?</a:t>
            </a:r>
          </a:p>
          <a:p>
            <a:r>
              <a:rPr lang="es-ES" sz="1400" i="1" dirty="0" err="1">
                <a:latin typeface="Times New Roman"/>
                <a:cs typeface="Times New Roman"/>
              </a:rPr>
              <a:t>Everything</a:t>
            </a:r>
            <a:r>
              <a:rPr lang="es-ES" sz="1400" i="1" dirty="0">
                <a:latin typeface="Times New Roman"/>
                <a:cs typeface="Times New Roman"/>
              </a:rPr>
              <a:t> I </a:t>
            </a:r>
            <a:r>
              <a:rPr lang="es-ES" sz="1400" b="1" i="1" u="sng" dirty="0" err="1">
                <a:latin typeface="Times New Roman"/>
                <a:cs typeface="Times New Roman"/>
              </a:rPr>
              <a:t>went</a:t>
            </a:r>
            <a:r>
              <a:rPr lang="es-ES" sz="1400" b="1" i="1" u="sng" dirty="0">
                <a:latin typeface="Times New Roman"/>
                <a:cs typeface="Times New Roman"/>
              </a:rPr>
              <a:t>(8)</a:t>
            </a:r>
            <a:r>
              <a:rPr lang="es-ES" sz="1400" i="1" dirty="0">
                <a:latin typeface="Times New Roman"/>
                <a:cs typeface="Times New Roman"/>
              </a:rPr>
              <a:t> </a:t>
            </a:r>
            <a:r>
              <a:rPr lang="es-ES" sz="1400" i="1" dirty="0" err="1">
                <a:latin typeface="Times New Roman"/>
                <a:cs typeface="Times New Roman"/>
              </a:rPr>
              <a:t>through</a:t>
            </a:r>
            <a:r>
              <a:rPr lang="es-ES" sz="1400" i="1" dirty="0">
                <a:latin typeface="Times New Roman"/>
                <a:cs typeface="Times New Roman"/>
              </a:rPr>
              <a:t> </a:t>
            </a:r>
            <a:r>
              <a:rPr lang="es-ES" sz="1400" i="1" dirty="0" err="1">
                <a:latin typeface="Times New Roman"/>
                <a:cs typeface="Times New Roman"/>
              </a:rPr>
              <a:t>you</a:t>
            </a:r>
            <a:r>
              <a:rPr lang="es-ES" sz="1400" i="1" dirty="0">
                <a:latin typeface="Times New Roman"/>
                <a:cs typeface="Times New Roman"/>
              </a:rPr>
              <a:t> </a:t>
            </a:r>
            <a:r>
              <a:rPr lang="es-ES" sz="1400" b="1" i="1" u="sng" dirty="0" err="1">
                <a:latin typeface="Times New Roman"/>
                <a:cs typeface="Times New Roman"/>
              </a:rPr>
              <a:t>were</a:t>
            </a:r>
            <a:r>
              <a:rPr lang="es-ES" sz="1400" i="1" dirty="0">
                <a:latin typeface="Times New Roman"/>
                <a:cs typeface="Times New Roman"/>
              </a:rPr>
              <a:t> </a:t>
            </a:r>
            <a:r>
              <a:rPr lang="es-ES" sz="1400" b="1" i="1" u="sng" dirty="0">
                <a:latin typeface="Times New Roman"/>
                <a:cs typeface="Times New Roman"/>
              </a:rPr>
              <a:t>standing(9)</a:t>
            </a:r>
            <a:r>
              <a:rPr lang="es-ES" sz="1400" i="1" dirty="0">
                <a:latin typeface="Times New Roman"/>
                <a:cs typeface="Times New Roman"/>
              </a:rPr>
              <a:t> </a:t>
            </a:r>
            <a:r>
              <a:rPr lang="es-ES" sz="1400" i="1" dirty="0" err="1">
                <a:latin typeface="Times New Roman"/>
                <a:cs typeface="Times New Roman"/>
              </a:rPr>
              <a:t>there</a:t>
            </a:r>
            <a:r>
              <a:rPr lang="es-ES" sz="1400" i="1" dirty="0">
                <a:latin typeface="Times New Roman"/>
                <a:cs typeface="Times New Roman"/>
              </a:rPr>
              <a:t> </a:t>
            </a:r>
            <a:r>
              <a:rPr lang="es-ES" sz="1400" i="1" dirty="0" err="1">
                <a:latin typeface="Times New Roman"/>
                <a:cs typeface="Times New Roman"/>
              </a:rPr>
              <a:t>by</a:t>
            </a:r>
            <a:r>
              <a:rPr lang="es-ES" sz="1400" i="1" dirty="0">
                <a:latin typeface="Times New Roman"/>
                <a:cs typeface="Times New Roman"/>
              </a:rPr>
              <a:t> </a:t>
            </a:r>
            <a:r>
              <a:rPr lang="es-ES" sz="1400" i="1" dirty="0" err="1">
                <a:latin typeface="Times New Roman"/>
                <a:cs typeface="Times New Roman"/>
              </a:rPr>
              <a:t>my</a:t>
            </a:r>
            <a:r>
              <a:rPr lang="es-ES" sz="1400" i="1" dirty="0">
                <a:latin typeface="Times New Roman"/>
                <a:cs typeface="Times New Roman"/>
              </a:rPr>
              <a:t> </a:t>
            </a:r>
            <a:r>
              <a:rPr lang="es-ES" sz="1400" i="1" dirty="0" err="1">
                <a:latin typeface="Times New Roman"/>
                <a:cs typeface="Times New Roman"/>
              </a:rPr>
              <a:t>side</a:t>
            </a:r>
            <a:r>
              <a:rPr lang="es-ES" sz="1400" i="1" dirty="0">
                <a:latin typeface="Times New Roman"/>
                <a:cs typeface="Times New Roman"/>
              </a:rPr>
              <a:t> /And </a:t>
            </a:r>
            <a:r>
              <a:rPr lang="es-ES" sz="1400" i="1" dirty="0" err="1">
                <a:latin typeface="Times New Roman"/>
                <a:cs typeface="Times New Roman"/>
              </a:rPr>
              <a:t>now</a:t>
            </a:r>
            <a:r>
              <a:rPr lang="es-ES" sz="1400" i="1" dirty="0">
                <a:latin typeface="Times New Roman"/>
                <a:cs typeface="Times New Roman"/>
              </a:rPr>
              <a:t> </a:t>
            </a:r>
            <a:r>
              <a:rPr lang="es-ES" sz="1400" i="1" dirty="0" err="1">
                <a:latin typeface="Times New Roman"/>
                <a:cs typeface="Times New Roman"/>
              </a:rPr>
              <a:t>you</a:t>
            </a:r>
            <a:r>
              <a:rPr lang="es-ES" sz="1400" i="1" dirty="0">
                <a:latin typeface="Times New Roman"/>
                <a:cs typeface="Times New Roman"/>
              </a:rPr>
              <a:t> </a:t>
            </a:r>
            <a:r>
              <a:rPr lang="es-ES" sz="1400" b="1" i="1" u="sng" dirty="0" err="1">
                <a:latin typeface="Times New Roman"/>
                <a:cs typeface="Times New Roman"/>
              </a:rPr>
              <a:t>gonna</a:t>
            </a:r>
            <a:r>
              <a:rPr lang="es-ES" sz="1400" b="1" i="1" u="sng" dirty="0">
                <a:latin typeface="Times New Roman"/>
                <a:cs typeface="Times New Roman"/>
              </a:rPr>
              <a:t>(10)</a:t>
            </a:r>
            <a:r>
              <a:rPr lang="es-ES" sz="1400" i="1" dirty="0">
                <a:latin typeface="Times New Roman"/>
                <a:cs typeface="Times New Roman"/>
              </a:rPr>
              <a:t> be </a:t>
            </a:r>
            <a:r>
              <a:rPr lang="es-ES" sz="1400" i="1" dirty="0" err="1">
                <a:latin typeface="Times New Roman"/>
                <a:cs typeface="Times New Roman"/>
              </a:rPr>
              <a:t>with</a:t>
            </a:r>
            <a:r>
              <a:rPr lang="es-ES" sz="1400" i="1" dirty="0">
                <a:latin typeface="Times New Roman"/>
                <a:cs typeface="Times New Roman"/>
              </a:rPr>
              <a:t> me </a:t>
            </a:r>
            <a:r>
              <a:rPr lang="es-ES" sz="1400" i="1" dirty="0" err="1">
                <a:latin typeface="Times New Roman"/>
                <a:cs typeface="Times New Roman"/>
              </a:rPr>
              <a:t>for</a:t>
            </a:r>
            <a:r>
              <a:rPr lang="es-ES" sz="1400" i="1" dirty="0">
                <a:latin typeface="Times New Roman"/>
                <a:cs typeface="Times New Roman"/>
              </a:rPr>
              <a:t> </a:t>
            </a:r>
            <a:r>
              <a:rPr lang="es-ES" sz="1400" i="1" dirty="0" err="1">
                <a:latin typeface="Times New Roman"/>
                <a:cs typeface="Times New Roman"/>
              </a:rPr>
              <a:t>the</a:t>
            </a:r>
            <a:r>
              <a:rPr lang="es-ES" sz="1400" i="1" dirty="0">
                <a:latin typeface="Times New Roman"/>
                <a:cs typeface="Times New Roman"/>
              </a:rPr>
              <a:t> </a:t>
            </a:r>
            <a:r>
              <a:rPr lang="es-ES" sz="1400" i="1" dirty="0" err="1">
                <a:latin typeface="Times New Roman"/>
                <a:cs typeface="Times New Roman"/>
              </a:rPr>
              <a:t>last</a:t>
            </a:r>
            <a:r>
              <a:rPr lang="es-ES" sz="1400" i="1" dirty="0">
                <a:latin typeface="Times New Roman"/>
                <a:cs typeface="Times New Roman"/>
              </a:rPr>
              <a:t> </a:t>
            </a:r>
            <a:r>
              <a:rPr lang="es-ES" sz="1400" i="1" dirty="0" err="1">
                <a:latin typeface="Times New Roman"/>
                <a:cs typeface="Times New Roman"/>
              </a:rPr>
              <a:t>ride</a:t>
            </a:r>
            <a:r>
              <a:rPr lang="es-ES" sz="1400" i="1" dirty="0">
                <a:latin typeface="Times New Roman"/>
                <a:cs typeface="Times New Roman"/>
              </a:rPr>
              <a:t>.”</a:t>
            </a:r>
          </a:p>
        </p:txBody>
      </p:sp>
      <p:sp>
        <p:nvSpPr>
          <p:cNvPr id="14" name="CuadroTexto 13"/>
          <p:cNvSpPr txBox="1"/>
          <p:nvPr/>
        </p:nvSpPr>
        <p:spPr>
          <a:xfrm>
            <a:off x="2159826" y="4709903"/>
            <a:ext cx="7816696"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1400" b="1" i="1" dirty="0" err="1">
                <a:latin typeface="Times New Roman"/>
                <a:cs typeface="Times New Roman"/>
              </a:rPr>
              <a:t>Present</a:t>
            </a:r>
            <a:r>
              <a:rPr lang="es-ES" sz="1400" b="1" i="1" dirty="0">
                <a:latin typeface="Times New Roman"/>
                <a:cs typeface="Times New Roman"/>
              </a:rPr>
              <a:t> Simple (3) (7) – </a:t>
            </a:r>
            <a:r>
              <a:rPr lang="es-ES" sz="1400" b="1" i="1" dirty="0" err="1">
                <a:latin typeface="Times New Roman"/>
                <a:cs typeface="Times New Roman"/>
              </a:rPr>
              <a:t>Present</a:t>
            </a:r>
            <a:r>
              <a:rPr lang="es-ES" sz="1400" b="1" i="1" dirty="0">
                <a:latin typeface="Times New Roman"/>
                <a:cs typeface="Times New Roman"/>
              </a:rPr>
              <a:t> </a:t>
            </a:r>
            <a:r>
              <a:rPr lang="es-ES" sz="1400" b="1" i="1" dirty="0" err="1">
                <a:latin typeface="Times New Roman"/>
                <a:cs typeface="Times New Roman"/>
              </a:rPr>
              <a:t>Perfect</a:t>
            </a:r>
            <a:r>
              <a:rPr lang="es-ES" sz="1400" b="1" i="1" dirty="0">
                <a:latin typeface="Times New Roman"/>
                <a:cs typeface="Times New Roman"/>
              </a:rPr>
              <a:t> (1) (4) – </a:t>
            </a:r>
            <a:r>
              <a:rPr lang="es-ES" sz="1400" b="1" i="1" dirty="0" err="1">
                <a:latin typeface="Times New Roman"/>
                <a:cs typeface="Times New Roman"/>
              </a:rPr>
              <a:t>Future</a:t>
            </a:r>
            <a:r>
              <a:rPr lang="es-ES" sz="1400" b="1" i="1" dirty="0">
                <a:latin typeface="Times New Roman"/>
                <a:cs typeface="Times New Roman"/>
              </a:rPr>
              <a:t> simple “</a:t>
            </a:r>
            <a:r>
              <a:rPr lang="es-ES" sz="1400" b="1" i="1" dirty="0" err="1">
                <a:latin typeface="Times New Roman"/>
                <a:cs typeface="Times New Roman"/>
              </a:rPr>
              <a:t>will</a:t>
            </a:r>
            <a:r>
              <a:rPr lang="es-ES" sz="1400" b="1" i="1" dirty="0">
                <a:latin typeface="Times New Roman"/>
                <a:cs typeface="Times New Roman"/>
              </a:rPr>
              <a:t>”(2) – </a:t>
            </a:r>
            <a:r>
              <a:rPr lang="es-ES" sz="1400" b="1" i="1" dirty="0" err="1">
                <a:latin typeface="Times New Roman"/>
                <a:cs typeface="Times New Roman"/>
              </a:rPr>
              <a:t>Past</a:t>
            </a:r>
            <a:r>
              <a:rPr lang="es-ES" sz="1400" b="1" i="1" dirty="0">
                <a:latin typeface="Times New Roman"/>
                <a:cs typeface="Times New Roman"/>
              </a:rPr>
              <a:t> Simple (5) (8) – </a:t>
            </a:r>
            <a:r>
              <a:rPr lang="es-ES" sz="1400" b="1" i="1" dirty="0" err="1">
                <a:latin typeface="Times New Roman"/>
                <a:cs typeface="Times New Roman"/>
              </a:rPr>
              <a:t>Past</a:t>
            </a:r>
            <a:r>
              <a:rPr lang="es-ES" sz="1400" b="1" i="1" dirty="0">
                <a:latin typeface="Times New Roman"/>
                <a:cs typeface="Times New Roman"/>
              </a:rPr>
              <a:t> </a:t>
            </a:r>
            <a:r>
              <a:rPr lang="es-ES" sz="1400" b="1" i="1" dirty="0" err="1">
                <a:latin typeface="Times New Roman"/>
                <a:cs typeface="Times New Roman"/>
              </a:rPr>
              <a:t>Continuous</a:t>
            </a:r>
            <a:r>
              <a:rPr lang="es-ES" sz="1400" b="1" i="1" dirty="0">
                <a:latin typeface="Times New Roman"/>
                <a:cs typeface="Times New Roman"/>
              </a:rPr>
              <a:t> (9) – </a:t>
            </a:r>
            <a:r>
              <a:rPr lang="es-ES" sz="1400" b="1" i="1" dirty="0" err="1">
                <a:latin typeface="Times New Roman"/>
                <a:cs typeface="Times New Roman"/>
              </a:rPr>
              <a:t>Future</a:t>
            </a:r>
            <a:r>
              <a:rPr lang="es-ES" sz="1400" b="1" i="1" dirty="0">
                <a:latin typeface="Times New Roman"/>
                <a:cs typeface="Times New Roman"/>
              </a:rPr>
              <a:t> “be </a:t>
            </a:r>
            <a:r>
              <a:rPr lang="es-ES" sz="1400" b="1" i="1" dirty="0" err="1">
                <a:latin typeface="Times New Roman"/>
                <a:cs typeface="Times New Roman"/>
              </a:rPr>
              <a:t>going</a:t>
            </a:r>
            <a:r>
              <a:rPr lang="es-ES" sz="1400" b="1" i="1" dirty="0">
                <a:latin typeface="Times New Roman"/>
                <a:cs typeface="Times New Roman"/>
              </a:rPr>
              <a:t> to” informal </a:t>
            </a:r>
            <a:r>
              <a:rPr lang="es-ES" sz="1400" b="1" i="1" dirty="0" err="1">
                <a:latin typeface="Times New Roman"/>
                <a:cs typeface="Times New Roman"/>
              </a:rPr>
              <a:t>contracted</a:t>
            </a:r>
            <a:r>
              <a:rPr lang="es-ES" sz="1400" b="1" i="1" dirty="0">
                <a:latin typeface="Times New Roman"/>
                <a:cs typeface="Times New Roman"/>
              </a:rPr>
              <a:t> </a:t>
            </a:r>
            <a:r>
              <a:rPr lang="es-ES" sz="1400" b="1" i="1" dirty="0" err="1">
                <a:latin typeface="Times New Roman"/>
                <a:cs typeface="Times New Roman"/>
              </a:rPr>
              <a:t>form</a:t>
            </a:r>
            <a:r>
              <a:rPr lang="es-ES" sz="1400" b="1" i="1" dirty="0">
                <a:latin typeface="Times New Roman"/>
                <a:cs typeface="Times New Roman"/>
              </a:rPr>
              <a:t> (10) – </a:t>
            </a:r>
            <a:r>
              <a:rPr lang="es-ES" sz="1400" b="1" i="1" dirty="0" err="1">
                <a:latin typeface="Times New Roman"/>
                <a:cs typeface="Times New Roman"/>
              </a:rPr>
              <a:t>Conditional</a:t>
            </a:r>
            <a:r>
              <a:rPr lang="es-ES" sz="1400" b="1" i="1" dirty="0">
                <a:latin typeface="Times New Roman"/>
                <a:cs typeface="Times New Roman"/>
              </a:rPr>
              <a:t> “</a:t>
            </a:r>
            <a:r>
              <a:rPr lang="es-ES" sz="1400" b="1" i="1" dirty="0" err="1">
                <a:latin typeface="Times New Roman"/>
                <a:cs typeface="Times New Roman"/>
              </a:rPr>
              <a:t>when</a:t>
            </a:r>
            <a:r>
              <a:rPr lang="es-ES" sz="1400" b="1" i="1" dirty="0">
                <a:latin typeface="Times New Roman"/>
                <a:cs typeface="Times New Roman"/>
              </a:rPr>
              <a:t> – </a:t>
            </a:r>
            <a:r>
              <a:rPr lang="es-ES" sz="1400" b="1" i="1" dirty="0" err="1">
                <a:latin typeface="Times New Roman"/>
                <a:cs typeface="Times New Roman"/>
              </a:rPr>
              <a:t>clause</a:t>
            </a:r>
            <a:r>
              <a:rPr lang="es-ES" sz="1400" b="1" i="1" dirty="0">
                <a:latin typeface="Times New Roman"/>
                <a:cs typeface="Times New Roman"/>
              </a:rPr>
              <a:t> ” (3) – Modal to </a:t>
            </a:r>
            <a:r>
              <a:rPr lang="es-ES" sz="1400" b="1" i="1" dirty="0" err="1">
                <a:latin typeface="Times New Roman"/>
                <a:cs typeface="Times New Roman"/>
              </a:rPr>
              <a:t>express</a:t>
            </a:r>
            <a:r>
              <a:rPr lang="es-ES" sz="1400" b="1" i="1" dirty="0">
                <a:latin typeface="Times New Roman"/>
                <a:cs typeface="Times New Roman"/>
              </a:rPr>
              <a:t> “</a:t>
            </a:r>
            <a:r>
              <a:rPr lang="es-ES" sz="1400" b="1" i="1" dirty="0" err="1">
                <a:latin typeface="Times New Roman"/>
                <a:cs typeface="Times New Roman"/>
              </a:rPr>
              <a:t>possibility</a:t>
            </a:r>
            <a:r>
              <a:rPr lang="es-ES" sz="1400" b="1" i="1" dirty="0">
                <a:latin typeface="Times New Roman"/>
                <a:cs typeface="Times New Roman"/>
              </a:rPr>
              <a:t>” (6)</a:t>
            </a:r>
          </a:p>
        </p:txBody>
      </p:sp>
      <p:pic>
        <p:nvPicPr>
          <p:cNvPr id="16" name="Imagen 15"/>
          <p:cNvPicPr>
            <a:picLocks noChangeAspect="1"/>
          </p:cNvPicPr>
          <p:nvPr/>
        </p:nvPicPr>
        <p:blipFill rotWithShape="1">
          <a:blip r:embed="rId2"/>
          <a:srcRect l="3150" t="10373" r="2487" b="7873"/>
          <a:stretch/>
        </p:blipFill>
        <p:spPr>
          <a:xfrm>
            <a:off x="6580247" y="1158926"/>
            <a:ext cx="3185053" cy="1426010"/>
          </a:xfrm>
          <a:prstGeom prst="rect">
            <a:avLst/>
          </a:prstGeom>
        </p:spPr>
      </p:pic>
      <p:sp>
        <p:nvSpPr>
          <p:cNvPr id="13" name="CuadroTexto 12"/>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err="1">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6</a:t>
            </a:r>
          </a:p>
        </p:txBody>
      </p:sp>
      <p:sp>
        <p:nvSpPr>
          <p:cNvPr id="15" name="Rectángulo 14"/>
          <p:cNvSpPr/>
          <p:nvPr/>
        </p:nvSpPr>
        <p:spPr>
          <a:xfrm>
            <a:off x="2146136" y="2190161"/>
            <a:ext cx="3516027" cy="400110"/>
          </a:xfrm>
          <a:prstGeom prst="rect">
            <a:avLst/>
          </a:prstGeom>
        </p:spPr>
        <p:txBody>
          <a:bodyPr wrap="none">
            <a:spAutoFit/>
          </a:bodyPr>
          <a:lstStyle/>
          <a:p>
            <a:r>
              <a:rPr lang="es-ES" sz="2000" b="1" dirty="0">
                <a:latin typeface="Times New Roman"/>
                <a:cs typeface="Times New Roman"/>
              </a:rPr>
              <a:t>SONG 1: </a:t>
            </a:r>
            <a:r>
              <a:rPr lang="es-ES" sz="2000" b="1" i="1" dirty="0">
                <a:latin typeface="Times New Roman"/>
                <a:cs typeface="Times New Roman"/>
              </a:rPr>
              <a:t>“SEE YOU AGAIN” </a:t>
            </a:r>
            <a:endParaRPr lang="es-ES" sz="2000" dirty="0"/>
          </a:p>
        </p:txBody>
      </p:sp>
    </p:spTree>
    <p:extLst>
      <p:ext uri="{BB962C8B-B14F-4D97-AF65-F5344CB8AC3E}">
        <p14:creationId xmlns:p14="http://schemas.microsoft.com/office/powerpoint/2010/main" val="41337175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linds(horizontal)">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a:srcRect t="10316"/>
          <a:stretch/>
        </p:blipFill>
        <p:spPr>
          <a:xfrm>
            <a:off x="6709678" y="1402698"/>
            <a:ext cx="2705318" cy="1617497"/>
          </a:xfrm>
          <a:prstGeom prst="rect">
            <a:avLst/>
          </a:prstGeom>
        </p:spPr>
      </p:pic>
      <p:sp>
        <p:nvSpPr>
          <p:cNvPr id="6" name="CuadroTexto 5"/>
          <p:cNvSpPr txBox="1"/>
          <p:nvPr/>
        </p:nvSpPr>
        <p:spPr>
          <a:xfrm>
            <a:off x="7428585" y="459339"/>
            <a:ext cx="184666" cy="369332"/>
          </a:xfrm>
          <a:prstGeom prst="rect">
            <a:avLst/>
          </a:prstGeom>
          <a:noFill/>
        </p:spPr>
        <p:txBody>
          <a:bodyPr wrap="none" rtlCol="0">
            <a:spAutoFit/>
          </a:bodyPr>
          <a:lstStyle/>
          <a:p>
            <a:endParaRPr lang="es-ES" dirty="0"/>
          </a:p>
        </p:txBody>
      </p:sp>
      <p:sp>
        <p:nvSpPr>
          <p:cNvPr id="2" name="Rectángulo 1"/>
          <p:cNvSpPr/>
          <p:nvPr/>
        </p:nvSpPr>
        <p:spPr>
          <a:xfrm>
            <a:off x="2257223" y="2807812"/>
            <a:ext cx="7790484" cy="2031325"/>
          </a:xfrm>
          <a:prstGeom prst="rect">
            <a:avLst/>
          </a:prstGeom>
        </p:spPr>
        <p:txBody>
          <a:bodyPr wrap="square">
            <a:spAutoFit/>
          </a:bodyPr>
          <a:lstStyle/>
          <a:p>
            <a:endParaRPr lang="es-ES" sz="1400" dirty="0">
              <a:latin typeface="Times New Roman"/>
              <a:cs typeface="Times New Roman"/>
            </a:endParaRPr>
          </a:p>
          <a:p>
            <a:r>
              <a:rPr lang="es-ES" sz="1400" dirty="0" err="1">
                <a:latin typeface="Times New Roman"/>
                <a:cs typeface="Times New Roman"/>
              </a:rPr>
              <a:t>Here</a:t>
            </a:r>
            <a:r>
              <a:rPr lang="es-ES" sz="1400" dirty="0">
                <a:latin typeface="Times New Roman"/>
                <a:cs typeface="Times New Roman"/>
              </a:rPr>
              <a:t> </a:t>
            </a:r>
            <a:r>
              <a:rPr lang="es-ES" sz="1400" dirty="0" err="1">
                <a:latin typeface="Times New Roman"/>
                <a:cs typeface="Times New Roman"/>
              </a:rPr>
              <a:t>is</a:t>
            </a:r>
            <a:r>
              <a:rPr lang="es-ES" sz="1400" dirty="0">
                <a:latin typeface="Times New Roman"/>
                <a:cs typeface="Times New Roman"/>
              </a:rPr>
              <a:t> </a:t>
            </a:r>
            <a:r>
              <a:rPr lang="es-ES" sz="1400" dirty="0" err="1">
                <a:latin typeface="Times New Roman"/>
                <a:cs typeface="Times New Roman"/>
              </a:rPr>
              <a:t>an</a:t>
            </a:r>
            <a:r>
              <a:rPr lang="es-ES" sz="1400" dirty="0">
                <a:latin typeface="Times New Roman"/>
                <a:cs typeface="Times New Roman"/>
              </a:rPr>
              <a:t> </a:t>
            </a:r>
            <a:r>
              <a:rPr lang="es-ES" sz="1400" dirty="0" err="1">
                <a:latin typeface="Times New Roman"/>
                <a:cs typeface="Times New Roman"/>
              </a:rPr>
              <a:t>example</a:t>
            </a:r>
            <a:r>
              <a:rPr lang="es-ES" sz="1400" dirty="0">
                <a:latin typeface="Times New Roman"/>
                <a:cs typeface="Times New Roman"/>
              </a:rPr>
              <a:t> of </a:t>
            </a:r>
            <a:r>
              <a:rPr lang="es-ES" sz="1400" dirty="0" err="1">
                <a:latin typeface="Times New Roman"/>
                <a:cs typeface="Times New Roman"/>
              </a:rPr>
              <a:t>an</a:t>
            </a:r>
            <a:r>
              <a:rPr lang="es-ES" sz="1400" dirty="0">
                <a:latin typeface="Times New Roman"/>
                <a:cs typeface="Times New Roman"/>
              </a:rPr>
              <a:t> </a:t>
            </a:r>
            <a:r>
              <a:rPr lang="es-ES" sz="1400" dirty="0" err="1">
                <a:latin typeface="Times New Roman"/>
                <a:cs typeface="Times New Roman"/>
              </a:rPr>
              <a:t>activity</a:t>
            </a:r>
            <a:r>
              <a:rPr lang="es-ES" sz="1400" dirty="0">
                <a:latin typeface="Times New Roman"/>
                <a:cs typeface="Times New Roman"/>
              </a:rPr>
              <a:t> </a:t>
            </a:r>
            <a:r>
              <a:rPr lang="es-ES" sz="1400" dirty="0" err="1">
                <a:latin typeface="Times New Roman"/>
                <a:cs typeface="Times New Roman"/>
              </a:rPr>
              <a:t>you</a:t>
            </a:r>
            <a:r>
              <a:rPr lang="es-ES" sz="1400" dirty="0">
                <a:latin typeface="Times New Roman"/>
                <a:cs typeface="Times New Roman"/>
              </a:rPr>
              <a:t> can do to </a:t>
            </a:r>
            <a:r>
              <a:rPr lang="es-ES" sz="1400" dirty="0" err="1">
                <a:latin typeface="Times New Roman"/>
                <a:cs typeface="Times New Roman"/>
              </a:rPr>
              <a:t>work</a:t>
            </a:r>
            <a:r>
              <a:rPr lang="es-ES" sz="1400" dirty="0">
                <a:latin typeface="Times New Roman"/>
                <a:cs typeface="Times New Roman"/>
              </a:rPr>
              <a:t> </a:t>
            </a:r>
            <a:r>
              <a:rPr lang="es-ES" sz="1400" dirty="0" err="1">
                <a:latin typeface="Times New Roman"/>
                <a:cs typeface="Times New Roman"/>
              </a:rPr>
              <a:t>on</a:t>
            </a:r>
            <a:r>
              <a:rPr lang="es-ES" sz="1400" dirty="0">
                <a:latin typeface="Times New Roman"/>
                <a:cs typeface="Times New Roman"/>
              </a:rPr>
              <a:t> a </a:t>
            </a:r>
            <a:r>
              <a:rPr lang="es-ES" sz="1400" dirty="0" err="1">
                <a:latin typeface="Times New Roman"/>
                <a:cs typeface="Times New Roman"/>
              </a:rPr>
              <a:t>creative</a:t>
            </a:r>
            <a:r>
              <a:rPr lang="es-ES" sz="1400" dirty="0">
                <a:latin typeface="Times New Roman"/>
                <a:cs typeface="Times New Roman"/>
              </a:rPr>
              <a:t> </a:t>
            </a:r>
            <a:r>
              <a:rPr lang="es-ES" sz="1400" dirty="0" err="1">
                <a:latin typeface="Times New Roman"/>
                <a:cs typeface="Times New Roman"/>
              </a:rPr>
              <a:t>writing</a:t>
            </a:r>
            <a:r>
              <a:rPr lang="es-ES" sz="1400" dirty="0">
                <a:latin typeface="Times New Roman"/>
                <a:cs typeface="Times New Roman"/>
              </a:rPr>
              <a:t>:</a:t>
            </a:r>
          </a:p>
          <a:p>
            <a:endParaRPr lang="es-ES" sz="1400" dirty="0">
              <a:latin typeface="Times New Roman"/>
              <a:cs typeface="Times New Roman"/>
            </a:endParaRPr>
          </a:p>
          <a:p>
            <a:pPr marL="285750" indent="-285750">
              <a:buFontTx/>
              <a:buChar char="-"/>
            </a:pPr>
            <a:r>
              <a:rPr lang="es-ES" sz="1400" b="1" dirty="0" err="1">
                <a:latin typeface="Times New Roman"/>
                <a:cs typeface="Times New Roman"/>
              </a:rPr>
              <a:t>Write</a:t>
            </a:r>
            <a:r>
              <a:rPr lang="es-ES" sz="1400" b="1" dirty="0">
                <a:latin typeface="Times New Roman"/>
                <a:cs typeface="Times New Roman"/>
              </a:rPr>
              <a:t> </a:t>
            </a:r>
            <a:r>
              <a:rPr lang="es-ES" sz="1400" b="1" dirty="0" err="1">
                <a:latin typeface="Times New Roman"/>
                <a:cs typeface="Times New Roman"/>
              </a:rPr>
              <a:t>another</a:t>
            </a:r>
            <a:r>
              <a:rPr lang="es-ES" sz="1400" b="1" dirty="0">
                <a:latin typeface="Times New Roman"/>
                <a:cs typeface="Times New Roman"/>
              </a:rPr>
              <a:t> verse of </a:t>
            </a:r>
            <a:r>
              <a:rPr lang="es-ES" sz="1400" b="1" dirty="0" err="1">
                <a:latin typeface="Times New Roman"/>
                <a:cs typeface="Times New Roman"/>
              </a:rPr>
              <a:t>lyrics</a:t>
            </a:r>
            <a:r>
              <a:rPr lang="es-ES" sz="1400" dirty="0">
                <a:latin typeface="Times New Roman"/>
                <a:cs typeface="Times New Roman"/>
              </a:rPr>
              <a:t>, </a:t>
            </a:r>
            <a:r>
              <a:rPr lang="es-ES" sz="1400" dirty="0" err="1">
                <a:latin typeface="Times New Roman"/>
                <a:cs typeface="Times New Roman"/>
              </a:rPr>
              <a:t>maintaining</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same</a:t>
            </a:r>
            <a:r>
              <a:rPr lang="es-ES" sz="1400" dirty="0">
                <a:latin typeface="Times New Roman"/>
                <a:cs typeface="Times New Roman"/>
              </a:rPr>
              <a:t> </a:t>
            </a:r>
            <a:r>
              <a:rPr lang="es-ES" sz="1400" dirty="0" err="1">
                <a:latin typeface="Times New Roman"/>
                <a:cs typeface="Times New Roman"/>
              </a:rPr>
              <a:t>mood</a:t>
            </a:r>
            <a:r>
              <a:rPr lang="es-ES" sz="1400" dirty="0">
                <a:latin typeface="Times New Roman"/>
                <a:cs typeface="Times New Roman"/>
              </a:rPr>
              <a:t> and </a:t>
            </a:r>
            <a:r>
              <a:rPr lang="es-ES" sz="1400" dirty="0" err="1">
                <a:latin typeface="Times New Roman"/>
                <a:cs typeface="Times New Roman"/>
              </a:rPr>
              <a:t>style</a:t>
            </a:r>
            <a:r>
              <a:rPr lang="es-ES" sz="1400" dirty="0">
                <a:latin typeface="Times New Roman"/>
                <a:cs typeface="Times New Roman"/>
              </a:rPr>
              <a:t> as </a:t>
            </a:r>
            <a:r>
              <a:rPr lang="es-ES" sz="1400" dirty="0" err="1">
                <a:latin typeface="Times New Roman"/>
                <a:cs typeface="Times New Roman"/>
              </a:rPr>
              <a:t>the</a:t>
            </a:r>
            <a:r>
              <a:rPr lang="es-ES" sz="1400" dirty="0">
                <a:latin typeface="Times New Roman"/>
                <a:cs typeface="Times New Roman"/>
              </a:rPr>
              <a:t> original. This can be done </a:t>
            </a:r>
            <a:r>
              <a:rPr lang="es-ES" sz="1400" dirty="0" err="1">
                <a:latin typeface="Times New Roman"/>
                <a:cs typeface="Times New Roman"/>
              </a:rPr>
              <a:t>individually</a:t>
            </a:r>
            <a:r>
              <a:rPr lang="es-ES" sz="1400" dirty="0">
                <a:latin typeface="Times New Roman"/>
                <a:cs typeface="Times New Roman"/>
              </a:rPr>
              <a:t> </a:t>
            </a:r>
            <a:r>
              <a:rPr lang="es-ES" sz="1400" dirty="0" err="1">
                <a:latin typeface="Times New Roman"/>
                <a:cs typeface="Times New Roman"/>
              </a:rPr>
              <a:t>or</a:t>
            </a:r>
            <a:r>
              <a:rPr lang="es-ES" sz="1400" dirty="0">
                <a:latin typeface="Times New Roman"/>
                <a:cs typeface="Times New Roman"/>
              </a:rPr>
              <a:t> in </a:t>
            </a:r>
            <a:r>
              <a:rPr lang="es-ES" sz="1400" dirty="0" err="1">
                <a:latin typeface="Times New Roman"/>
                <a:cs typeface="Times New Roman"/>
              </a:rPr>
              <a:t>groups</a:t>
            </a:r>
            <a:r>
              <a:rPr lang="es-ES" sz="1400" dirty="0">
                <a:latin typeface="Times New Roman"/>
                <a:cs typeface="Times New Roman"/>
              </a:rPr>
              <a:t>. </a:t>
            </a:r>
            <a:r>
              <a:rPr lang="es-ES" sz="1400" dirty="0" err="1">
                <a:latin typeface="Times New Roman"/>
                <a:cs typeface="Times New Roman"/>
              </a:rPr>
              <a:t>These</a:t>
            </a:r>
            <a:r>
              <a:rPr lang="es-ES" sz="1400" dirty="0">
                <a:latin typeface="Times New Roman"/>
                <a:cs typeface="Times New Roman"/>
              </a:rPr>
              <a:t> new </a:t>
            </a:r>
            <a:r>
              <a:rPr lang="es-ES" sz="1400" dirty="0" err="1">
                <a:latin typeface="Times New Roman"/>
                <a:cs typeface="Times New Roman"/>
              </a:rPr>
              <a:t>lyrics</a:t>
            </a:r>
            <a:r>
              <a:rPr lang="es-ES" sz="1400" dirty="0">
                <a:latin typeface="Times New Roman"/>
                <a:cs typeface="Times New Roman"/>
              </a:rPr>
              <a:t> can be </a:t>
            </a:r>
            <a:r>
              <a:rPr lang="es-ES" sz="1400" dirty="0" err="1">
                <a:latin typeface="Times New Roman"/>
                <a:cs typeface="Times New Roman"/>
              </a:rPr>
              <a:t>presented</a:t>
            </a:r>
            <a:r>
              <a:rPr lang="es-ES" sz="1400" dirty="0">
                <a:latin typeface="Times New Roman"/>
                <a:cs typeface="Times New Roman"/>
              </a:rPr>
              <a:t> to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rest</a:t>
            </a:r>
            <a:r>
              <a:rPr lang="es-ES" sz="1400" dirty="0">
                <a:latin typeface="Times New Roman"/>
                <a:cs typeface="Times New Roman"/>
              </a:rPr>
              <a:t> of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class</a:t>
            </a:r>
            <a:r>
              <a:rPr lang="es-ES" sz="1400" dirty="0">
                <a:latin typeface="Times New Roman"/>
                <a:cs typeface="Times New Roman"/>
              </a:rPr>
              <a:t>. </a:t>
            </a:r>
            <a:r>
              <a:rPr lang="es-ES" sz="1400" dirty="0" err="1">
                <a:latin typeface="Times New Roman"/>
                <a:cs typeface="Times New Roman"/>
              </a:rPr>
              <a:t>Perhaps</a:t>
            </a:r>
            <a:r>
              <a:rPr lang="es-ES" sz="1400" dirty="0">
                <a:latin typeface="Times New Roman"/>
                <a:cs typeface="Times New Roman"/>
              </a:rPr>
              <a:t> </a:t>
            </a:r>
            <a:r>
              <a:rPr lang="es-ES" sz="1400" dirty="0" err="1">
                <a:latin typeface="Times New Roman"/>
                <a:cs typeface="Times New Roman"/>
              </a:rPr>
              <a:t>several</a:t>
            </a:r>
            <a:r>
              <a:rPr lang="es-ES" sz="1400" dirty="0">
                <a:latin typeface="Times New Roman"/>
                <a:cs typeface="Times New Roman"/>
              </a:rPr>
              <a:t> </a:t>
            </a:r>
            <a:r>
              <a:rPr lang="es-ES" sz="1400" dirty="0" err="1">
                <a:latin typeface="Times New Roman"/>
                <a:cs typeface="Times New Roman"/>
              </a:rPr>
              <a:t>groups</a:t>
            </a:r>
            <a:r>
              <a:rPr lang="es-ES" sz="1400" dirty="0">
                <a:latin typeface="Times New Roman"/>
                <a:cs typeface="Times New Roman"/>
              </a:rPr>
              <a:t> can </a:t>
            </a:r>
            <a:r>
              <a:rPr lang="es-ES" sz="1400" dirty="0" err="1">
                <a:latin typeface="Times New Roman"/>
                <a:cs typeface="Times New Roman"/>
              </a:rPr>
              <a:t>work</a:t>
            </a:r>
            <a:r>
              <a:rPr lang="es-ES" sz="1400" dirty="0">
                <a:latin typeface="Times New Roman"/>
                <a:cs typeface="Times New Roman"/>
              </a:rPr>
              <a:t> </a:t>
            </a:r>
            <a:r>
              <a:rPr lang="es-ES" sz="1400" dirty="0" err="1">
                <a:latin typeface="Times New Roman"/>
                <a:cs typeface="Times New Roman"/>
              </a:rPr>
              <a:t>on</a:t>
            </a:r>
            <a:r>
              <a:rPr lang="es-ES" sz="1400" dirty="0">
                <a:latin typeface="Times New Roman"/>
                <a:cs typeface="Times New Roman"/>
              </a:rPr>
              <a:t> this to come up </a:t>
            </a:r>
            <a:r>
              <a:rPr lang="es-ES" sz="1400" dirty="0" err="1">
                <a:latin typeface="Times New Roman"/>
                <a:cs typeface="Times New Roman"/>
              </a:rPr>
              <a:t>with</a:t>
            </a:r>
            <a:r>
              <a:rPr lang="es-ES" sz="1400" dirty="0">
                <a:latin typeface="Times New Roman"/>
                <a:cs typeface="Times New Roman"/>
              </a:rPr>
              <a:t> a </a:t>
            </a:r>
            <a:r>
              <a:rPr lang="es-ES" sz="1400" dirty="0" err="1">
                <a:latin typeface="Times New Roman"/>
                <a:cs typeface="Times New Roman"/>
              </a:rPr>
              <a:t>completely</a:t>
            </a:r>
            <a:r>
              <a:rPr lang="es-ES" sz="1400" dirty="0">
                <a:latin typeface="Times New Roman"/>
                <a:cs typeface="Times New Roman"/>
              </a:rPr>
              <a:t> new set of </a:t>
            </a:r>
            <a:r>
              <a:rPr lang="es-ES" sz="1400" dirty="0" err="1">
                <a:latin typeface="Times New Roman"/>
                <a:cs typeface="Times New Roman"/>
              </a:rPr>
              <a:t>lyrics</a:t>
            </a:r>
            <a:r>
              <a:rPr lang="es-ES" sz="1400" dirty="0">
                <a:latin typeface="Times New Roman"/>
                <a:cs typeface="Times New Roman"/>
              </a:rPr>
              <a:t> </a:t>
            </a:r>
            <a:r>
              <a:rPr lang="es-ES" sz="1400" dirty="0" err="1">
                <a:latin typeface="Times New Roman"/>
                <a:cs typeface="Times New Roman"/>
              </a:rPr>
              <a:t>for</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whole</a:t>
            </a:r>
            <a:r>
              <a:rPr lang="es-ES" sz="1400" dirty="0">
                <a:latin typeface="Times New Roman"/>
                <a:cs typeface="Times New Roman"/>
              </a:rPr>
              <a:t> </a:t>
            </a:r>
            <a:r>
              <a:rPr lang="es-ES" sz="1400" dirty="0" err="1">
                <a:latin typeface="Times New Roman"/>
                <a:cs typeface="Times New Roman"/>
              </a:rPr>
              <a:t>song</a:t>
            </a:r>
            <a:r>
              <a:rPr lang="es-ES" sz="1400" dirty="0">
                <a:latin typeface="Times New Roman"/>
                <a:cs typeface="Times New Roman"/>
              </a:rPr>
              <a:t>. </a:t>
            </a:r>
          </a:p>
          <a:p>
            <a:endParaRPr lang="es-ES" sz="1400" dirty="0">
              <a:latin typeface="Times New Roman"/>
              <a:cs typeface="Times New Roman"/>
            </a:endParaRPr>
          </a:p>
          <a:p>
            <a:endParaRPr lang="es-ES" sz="1400" dirty="0">
              <a:latin typeface="Times New Roman"/>
              <a:cs typeface="Times New Roman"/>
            </a:endParaRPr>
          </a:p>
          <a:p>
            <a:r>
              <a:rPr lang="es-ES" sz="1400" dirty="0">
                <a:latin typeface="Times New Roman"/>
                <a:cs typeface="Times New Roman"/>
                <a:sym typeface="Wingdings"/>
              </a:rPr>
              <a:t></a:t>
            </a:r>
            <a:r>
              <a:rPr lang="es-ES" sz="1400" dirty="0" err="1">
                <a:latin typeface="Times New Roman"/>
                <a:cs typeface="Times New Roman"/>
              </a:rPr>
              <a:t>This</a:t>
            </a:r>
            <a:r>
              <a:rPr lang="es-ES" sz="1400" dirty="0">
                <a:latin typeface="Times New Roman"/>
                <a:cs typeface="Times New Roman"/>
              </a:rPr>
              <a:t> </a:t>
            </a:r>
            <a:r>
              <a:rPr lang="es-ES" sz="1400" dirty="0" err="1">
                <a:latin typeface="Times New Roman"/>
                <a:cs typeface="Times New Roman"/>
              </a:rPr>
              <a:t>is</a:t>
            </a:r>
            <a:r>
              <a:rPr lang="es-ES" sz="1400" dirty="0">
                <a:latin typeface="Times New Roman"/>
                <a:cs typeface="Times New Roman"/>
              </a:rPr>
              <a:t> </a:t>
            </a:r>
            <a:r>
              <a:rPr lang="es-ES" sz="1400" dirty="0" err="1">
                <a:latin typeface="Times New Roman"/>
                <a:cs typeface="Times New Roman"/>
              </a:rPr>
              <a:t>an</a:t>
            </a:r>
            <a:r>
              <a:rPr lang="es-ES" sz="1400" dirty="0">
                <a:latin typeface="Times New Roman"/>
                <a:cs typeface="Times New Roman"/>
              </a:rPr>
              <a:t> </a:t>
            </a:r>
            <a:r>
              <a:rPr lang="es-ES" sz="1400" dirty="0" err="1">
                <a:latin typeface="Times New Roman"/>
                <a:cs typeface="Times New Roman"/>
              </a:rPr>
              <a:t>example</a:t>
            </a:r>
            <a:r>
              <a:rPr lang="es-ES" sz="1400" dirty="0">
                <a:latin typeface="Times New Roman"/>
                <a:cs typeface="Times New Roman"/>
              </a:rPr>
              <a:t> of a </a:t>
            </a:r>
            <a:r>
              <a:rPr lang="es-ES" sz="1400" b="1" dirty="0">
                <a:latin typeface="Times New Roman"/>
                <a:cs typeface="Times New Roman"/>
              </a:rPr>
              <a:t>POSSIBLE NEW VERSE</a:t>
            </a:r>
            <a:r>
              <a:rPr lang="es-ES" sz="1400" dirty="0">
                <a:latin typeface="Times New Roman"/>
                <a:cs typeface="Times New Roman"/>
              </a:rPr>
              <a:t> </a:t>
            </a:r>
            <a:r>
              <a:rPr lang="es-ES" sz="1400" dirty="0" err="1">
                <a:latin typeface="Times New Roman"/>
                <a:cs typeface="Times New Roman"/>
              </a:rPr>
              <a:t>for</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song</a:t>
            </a:r>
            <a:r>
              <a:rPr lang="es-ES" sz="1400" dirty="0">
                <a:latin typeface="Times New Roman"/>
                <a:cs typeface="Times New Roman"/>
              </a:rPr>
              <a:t> “</a:t>
            </a:r>
            <a:r>
              <a:rPr lang="es-ES" sz="1400" dirty="0" err="1">
                <a:latin typeface="Times New Roman"/>
                <a:cs typeface="Times New Roman"/>
              </a:rPr>
              <a:t>See</a:t>
            </a:r>
            <a:r>
              <a:rPr lang="es-ES" sz="1400" dirty="0">
                <a:latin typeface="Times New Roman"/>
                <a:cs typeface="Times New Roman"/>
              </a:rPr>
              <a:t> </a:t>
            </a:r>
            <a:r>
              <a:rPr lang="es-ES" sz="1400" dirty="0" err="1">
                <a:latin typeface="Times New Roman"/>
                <a:cs typeface="Times New Roman"/>
              </a:rPr>
              <a:t>you</a:t>
            </a:r>
            <a:r>
              <a:rPr lang="es-ES" sz="1400" dirty="0">
                <a:latin typeface="Times New Roman"/>
                <a:cs typeface="Times New Roman"/>
              </a:rPr>
              <a:t> </a:t>
            </a:r>
            <a:r>
              <a:rPr lang="es-ES" sz="1400" dirty="0" err="1">
                <a:latin typeface="Times New Roman"/>
                <a:cs typeface="Times New Roman"/>
              </a:rPr>
              <a:t>again</a:t>
            </a:r>
            <a:r>
              <a:rPr lang="es-ES" sz="1400" dirty="0">
                <a:latin typeface="Times New Roman"/>
                <a:cs typeface="Times New Roman"/>
              </a:rPr>
              <a:t>”</a:t>
            </a:r>
          </a:p>
        </p:txBody>
      </p:sp>
      <p:sp>
        <p:nvSpPr>
          <p:cNvPr id="3" name="CuadroTexto 2"/>
          <p:cNvSpPr txBox="1"/>
          <p:nvPr/>
        </p:nvSpPr>
        <p:spPr>
          <a:xfrm>
            <a:off x="1779078" y="778351"/>
            <a:ext cx="6415421" cy="954107"/>
          </a:xfrm>
          <a:prstGeom prst="rect">
            <a:avLst/>
          </a:prstGeom>
          <a:noFill/>
        </p:spPr>
        <p:txBody>
          <a:bodyPr wrap="square" rtlCol="0">
            <a:spAutoFit/>
          </a:bodyPr>
          <a:lstStyle/>
          <a:p>
            <a:r>
              <a:rPr lang="es-ES" sz="2000" b="1" dirty="0">
                <a:latin typeface="Times New Roman"/>
                <a:cs typeface="Times New Roman"/>
              </a:rPr>
              <a:t>CREATIVE WRITING: Round </a:t>
            </a:r>
            <a:r>
              <a:rPr lang="es-ES" sz="2000" b="1" dirty="0" err="1">
                <a:latin typeface="Times New Roman"/>
                <a:cs typeface="Times New Roman"/>
              </a:rPr>
              <a:t>things</a:t>
            </a:r>
            <a:r>
              <a:rPr lang="es-ES" sz="2000" b="1" dirty="0">
                <a:latin typeface="Times New Roman"/>
                <a:cs typeface="Times New Roman"/>
              </a:rPr>
              <a:t> off </a:t>
            </a:r>
            <a:r>
              <a:rPr lang="es-ES" sz="2000" b="1" dirty="0" err="1">
                <a:latin typeface="Times New Roman"/>
                <a:cs typeface="Times New Roman"/>
              </a:rPr>
              <a:t>with</a:t>
            </a:r>
            <a:r>
              <a:rPr lang="es-ES" sz="2000" b="1" dirty="0">
                <a:latin typeface="Times New Roman"/>
                <a:cs typeface="Times New Roman"/>
              </a:rPr>
              <a:t> </a:t>
            </a:r>
            <a:r>
              <a:rPr lang="es-ES" sz="2000" b="1" dirty="0" err="1">
                <a:latin typeface="Times New Roman"/>
                <a:cs typeface="Times New Roman"/>
              </a:rPr>
              <a:t>creativity</a:t>
            </a:r>
            <a:r>
              <a:rPr lang="es-ES" sz="2000" b="1" dirty="0">
                <a:latin typeface="Times New Roman"/>
                <a:cs typeface="Times New Roman"/>
              </a:rPr>
              <a:t>!</a:t>
            </a:r>
          </a:p>
          <a:p>
            <a:endParaRPr lang="es-ES" sz="1600" b="1" dirty="0">
              <a:latin typeface="Times New Roman"/>
              <a:cs typeface="Times New Roman"/>
            </a:endParaRPr>
          </a:p>
        </p:txBody>
      </p:sp>
      <p:sp>
        <p:nvSpPr>
          <p:cNvPr id="4" name="CuadroTexto 3"/>
          <p:cNvSpPr txBox="1"/>
          <p:nvPr/>
        </p:nvSpPr>
        <p:spPr>
          <a:xfrm>
            <a:off x="2972344" y="1466913"/>
            <a:ext cx="3076649" cy="1169551"/>
          </a:xfrm>
          <a:prstGeom prst="rect">
            <a:avLst/>
          </a:prstGeom>
          <a:noFill/>
        </p:spPr>
        <p:txBody>
          <a:bodyPr wrap="square" rtlCol="0">
            <a:spAutoFit/>
          </a:bodyPr>
          <a:lstStyle/>
          <a:p>
            <a:r>
              <a:rPr lang="es-ES" sz="1400" i="1" dirty="0"/>
              <a:t> </a:t>
            </a:r>
            <a:r>
              <a:rPr lang="es-ES" sz="1400" dirty="0" err="1">
                <a:latin typeface="Times New Roman"/>
                <a:cs typeface="Times New Roman"/>
              </a:rPr>
              <a:t>Creativity</a:t>
            </a:r>
            <a:r>
              <a:rPr lang="es-ES" sz="1400" dirty="0">
                <a:latin typeface="Times New Roman"/>
                <a:cs typeface="Times New Roman"/>
              </a:rPr>
              <a:t> </a:t>
            </a:r>
            <a:r>
              <a:rPr lang="es-ES" sz="1400" dirty="0" err="1">
                <a:latin typeface="Times New Roman"/>
                <a:cs typeface="Times New Roman"/>
              </a:rPr>
              <a:t>is</a:t>
            </a:r>
            <a:r>
              <a:rPr lang="es-ES" sz="1400" dirty="0">
                <a:latin typeface="Times New Roman"/>
                <a:cs typeface="Times New Roman"/>
              </a:rPr>
              <a:t> </a:t>
            </a:r>
            <a:r>
              <a:rPr lang="es-ES" sz="1400" dirty="0" err="1">
                <a:latin typeface="Times New Roman"/>
                <a:cs typeface="Times New Roman"/>
              </a:rPr>
              <a:t>an</a:t>
            </a:r>
            <a:r>
              <a:rPr lang="es-ES" sz="1400" dirty="0">
                <a:latin typeface="Times New Roman"/>
                <a:cs typeface="Times New Roman"/>
              </a:rPr>
              <a:t> </a:t>
            </a:r>
            <a:r>
              <a:rPr lang="es-ES" sz="1400" dirty="0" err="1">
                <a:latin typeface="Times New Roman"/>
                <a:cs typeface="Times New Roman"/>
              </a:rPr>
              <a:t>important</a:t>
            </a:r>
            <a:r>
              <a:rPr lang="es-ES" sz="1400" dirty="0">
                <a:latin typeface="Times New Roman"/>
                <a:cs typeface="Times New Roman"/>
              </a:rPr>
              <a:t> </a:t>
            </a:r>
            <a:r>
              <a:rPr lang="es-ES" sz="1400" dirty="0" err="1">
                <a:latin typeface="Times New Roman"/>
                <a:cs typeface="Times New Roman"/>
              </a:rPr>
              <a:t>part</a:t>
            </a:r>
            <a:r>
              <a:rPr lang="es-ES" sz="1400" dirty="0">
                <a:latin typeface="Times New Roman"/>
                <a:cs typeface="Times New Roman"/>
              </a:rPr>
              <a:t> of </a:t>
            </a:r>
            <a:r>
              <a:rPr lang="es-ES" sz="1400" b="1" dirty="0" err="1">
                <a:latin typeface="Times New Roman"/>
                <a:cs typeface="Times New Roman"/>
              </a:rPr>
              <a:t>motivation</a:t>
            </a:r>
            <a:r>
              <a:rPr lang="es-ES" sz="1400" dirty="0">
                <a:latin typeface="Times New Roman"/>
                <a:cs typeface="Times New Roman"/>
              </a:rPr>
              <a:t>. </a:t>
            </a:r>
            <a:r>
              <a:rPr lang="es-ES" sz="1400" dirty="0" err="1">
                <a:latin typeface="Times New Roman"/>
                <a:cs typeface="Times New Roman"/>
              </a:rPr>
              <a:t>Then</a:t>
            </a:r>
            <a:r>
              <a:rPr lang="es-ES" sz="1400" dirty="0">
                <a:latin typeface="Times New Roman"/>
                <a:cs typeface="Times New Roman"/>
              </a:rPr>
              <a:t>, </a:t>
            </a:r>
            <a:r>
              <a:rPr lang="es-ES" sz="1400" dirty="0" err="1">
                <a:latin typeface="Times New Roman"/>
                <a:cs typeface="Times New Roman"/>
              </a:rPr>
              <a:t>depending</a:t>
            </a:r>
            <a:r>
              <a:rPr lang="es-ES" sz="1400" dirty="0">
                <a:latin typeface="Times New Roman"/>
                <a:cs typeface="Times New Roman"/>
              </a:rPr>
              <a:t> </a:t>
            </a:r>
            <a:r>
              <a:rPr lang="es-ES" sz="1400" dirty="0" err="1">
                <a:latin typeface="Times New Roman"/>
                <a:cs typeface="Times New Roman"/>
              </a:rPr>
              <a:t>on</a:t>
            </a:r>
            <a:r>
              <a:rPr lang="es-ES" sz="1400" dirty="0">
                <a:latin typeface="Times New Roman"/>
                <a:cs typeface="Times New Roman"/>
              </a:rPr>
              <a:t> </a:t>
            </a:r>
            <a:r>
              <a:rPr lang="es-ES" sz="1400" dirty="0" err="1">
                <a:latin typeface="Times New Roman"/>
                <a:cs typeface="Times New Roman"/>
              </a:rPr>
              <a:t>factors</a:t>
            </a:r>
            <a:r>
              <a:rPr lang="es-ES" sz="1400" dirty="0">
                <a:latin typeface="Times New Roman"/>
                <a:cs typeface="Times New Roman"/>
              </a:rPr>
              <a:t> </a:t>
            </a:r>
            <a:r>
              <a:rPr lang="es-ES" sz="1400" dirty="0" err="1">
                <a:latin typeface="Times New Roman"/>
                <a:cs typeface="Times New Roman"/>
              </a:rPr>
              <a:t>like</a:t>
            </a:r>
            <a:r>
              <a:rPr lang="es-ES" sz="1400" dirty="0">
                <a:latin typeface="Times New Roman"/>
                <a:cs typeface="Times New Roman"/>
              </a:rPr>
              <a:t> </a:t>
            </a:r>
            <a:r>
              <a:rPr lang="es-ES" sz="1400" dirty="0" err="1">
                <a:latin typeface="Times New Roman"/>
                <a:cs typeface="Times New Roman"/>
              </a:rPr>
              <a:t>age</a:t>
            </a:r>
            <a:r>
              <a:rPr lang="es-ES" sz="1400" dirty="0">
                <a:latin typeface="Times New Roman"/>
                <a:cs typeface="Times New Roman"/>
              </a:rPr>
              <a:t> </a:t>
            </a:r>
            <a:r>
              <a:rPr lang="es-ES" sz="1400" dirty="0" err="1">
                <a:latin typeface="Times New Roman"/>
                <a:cs typeface="Times New Roman"/>
              </a:rPr>
              <a:t>or</a:t>
            </a:r>
            <a:r>
              <a:rPr lang="es-ES" sz="1400" dirty="0">
                <a:latin typeface="Times New Roman"/>
                <a:cs typeface="Times New Roman"/>
              </a:rPr>
              <a:t> </a:t>
            </a:r>
            <a:r>
              <a:rPr lang="es-ES" sz="1400" dirty="0" err="1">
                <a:latin typeface="Times New Roman"/>
                <a:cs typeface="Times New Roman"/>
              </a:rPr>
              <a:t>language</a:t>
            </a:r>
            <a:r>
              <a:rPr lang="es-ES" sz="1400" dirty="0">
                <a:latin typeface="Times New Roman"/>
                <a:cs typeface="Times New Roman"/>
              </a:rPr>
              <a:t> </a:t>
            </a:r>
            <a:r>
              <a:rPr lang="es-ES" sz="1400" dirty="0" err="1">
                <a:latin typeface="Times New Roman"/>
                <a:cs typeface="Times New Roman"/>
              </a:rPr>
              <a:t>level</a:t>
            </a:r>
            <a:r>
              <a:rPr lang="es-ES" sz="1400" dirty="0">
                <a:latin typeface="Times New Roman"/>
                <a:cs typeface="Times New Roman"/>
              </a:rPr>
              <a:t>. Teachers can </a:t>
            </a:r>
            <a:r>
              <a:rPr lang="es-ES" sz="1400" dirty="0" err="1">
                <a:latin typeface="Times New Roman"/>
                <a:cs typeface="Times New Roman"/>
              </a:rPr>
              <a:t>finish</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song</a:t>
            </a:r>
            <a:r>
              <a:rPr lang="es-ES" sz="1400" dirty="0">
                <a:latin typeface="Times New Roman"/>
                <a:cs typeface="Times New Roman"/>
              </a:rPr>
              <a:t> </a:t>
            </a:r>
            <a:r>
              <a:rPr lang="es-ES" sz="1400" dirty="0" err="1">
                <a:latin typeface="Times New Roman"/>
                <a:cs typeface="Times New Roman"/>
              </a:rPr>
              <a:t>activity</a:t>
            </a:r>
            <a:r>
              <a:rPr lang="es-ES" sz="1400" dirty="0">
                <a:latin typeface="Times New Roman"/>
                <a:cs typeface="Times New Roman"/>
              </a:rPr>
              <a:t> </a:t>
            </a:r>
            <a:r>
              <a:rPr lang="es-ES" sz="1400" dirty="0" err="1">
                <a:latin typeface="Times New Roman"/>
                <a:cs typeface="Times New Roman"/>
              </a:rPr>
              <a:t>with</a:t>
            </a:r>
            <a:r>
              <a:rPr lang="es-ES" sz="1400" dirty="0">
                <a:latin typeface="Times New Roman"/>
                <a:cs typeface="Times New Roman"/>
              </a:rPr>
              <a:t> </a:t>
            </a:r>
            <a:r>
              <a:rPr lang="es-ES" sz="1400" dirty="0" err="1">
                <a:latin typeface="Times New Roman"/>
                <a:cs typeface="Times New Roman"/>
              </a:rPr>
              <a:t>an</a:t>
            </a:r>
            <a:r>
              <a:rPr lang="es-ES" sz="1400" dirty="0">
                <a:latin typeface="Times New Roman"/>
                <a:cs typeface="Times New Roman"/>
              </a:rPr>
              <a:t> </a:t>
            </a:r>
            <a:r>
              <a:rPr lang="es-ES" sz="1400" dirty="0" err="1">
                <a:latin typeface="Times New Roman"/>
                <a:cs typeface="Times New Roman"/>
              </a:rPr>
              <a:t>exercise</a:t>
            </a:r>
            <a:r>
              <a:rPr lang="es-ES" sz="1400" dirty="0">
                <a:latin typeface="Times New Roman"/>
                <a:cs typeface="Times New Roman"/>
              </a:rPr>
              <a:t> </a:t>
            </a:r>
            <a:r>
              <a:rPr lang="es-ES" sz="1400" dirty="0" err="1">
                <a:latin typeface="Times New Roman"/>
                <a:cs typeface="Times New Roman"/>
              </a:rPr>
              <a:t>that</a:t>
            </a:r>
            <a:r>
              <a:rPr lang="es-ES" sz="1400" dirty="0">
                <a:latin typeface="Times New Roman"/>
                <a:cs typeface="Times New Roman"/>
              </a:rPr>
              <a:t> </a:t>
            </a:r>
            <a:r>
              <a:rPr lang="es-ES" sz="1400" dirty="0" err="1">
                <a:latin typeface="Times New Roman"/>
                <a:cs typeface="Times New Roman"/>
              </a:rPr>
              <a:t>stimulates</a:t>
            </a:r>
            <a:r>
              <a:rPr lang="es-ES" sz="1400" dirty="0">
                <a:latin typeface="Times New Roman"/>
                <a:cs typeface="Times New Roman"/>
              </a:rPr>
              <a:t> </a:t>
            </a:r>
            <a:r>
              <a:rPr lang="es-ES" sz="1400" dirty="0" err="1">
                <a:latin typeface="Times New Roman"/>
                <a:cs typeface="Times New Roman"/>
              </a:rPr>
              <a:t>creative</a:t>
            </a:r>
            <a:r>
              <a:rPr lang="es-ES" sz="1400" dirty="0">
                <a:latin typeface="Times New Roman"/>
                <a:cs typeface="Times New Roman"/>
              </a:rPr>
              <a:t> </a:t>
            </a:r>
            <a:r>
              <a:rPr lang="es-ES" sz="1400" dirty="0" err="1">
                <a:latin typeface="Times New Roman"/>
                <a:cs typeface="Times New Roman"/>
              </a:rPr>
              <a:t>thoughts</a:t>
            </a:r>
            <a:r>
              <a:rPr lang="es-ES" sz="1400" dirty="0">
                <a:latin typeface="Times New Roman"/>
                <a:cs typeface="Times New Roman"/>
              </a:rPr>
              <a:t>. </a:t>
            </a:r>
          </a:p>
        </p:txBody>
      </p:sp>
      <p:pic>
        <p:nvPicPr>
          <p:cNvPr id="5" name="Imagen 4"/>
          <p:cNvPicPr>
            <a:picLocks noChangeAspect="1"/>
          </p:cNvPicPr>
          <p:nvPr/>
        </p:nvPicPr>
        <p:blipFill rotWithShape="1">
          <a:blip r:embed="rId3"/>
          <a:srcRect l="12133" r="12038"/>
          <a:stretch/>
        </p:blipFill>
        <p:spPr>
          <a:xfrm>
            <a:off x="8524842" y="1203985"/>
            <a:ext cx="1075101" cy="797300"/>
          </a:xfrm>
          <a:prstGeom prst="rect">
            <a:avLst/>
          </a:prstGeom>
        </p:spPr>
      </p:pic>
      <p:sp>
        <p:nvSpPr>
          <p:cNvPr id="10" name="Rectángulo 9"/>
          <p:cNvSpPr/>
          <p:nvPr/>
        </p:nvSpPr>
        <p:spPr>
          <a:xfrm>
            <a:off x="5187384" y="4996656"/>
            <a:ext cx="4572000" cy="95410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r>
              <a:rPr lang="es-ES" sz="1400" i="1" dirty="0">
                <a:latin typeface="Times New Roman"/>
                <a:cs typeface="Times New Roman"/>
              </a:rPr>
              <a:t>“</a:t>
            </a:r>
            <a:r>
              <a:rPr lang="es-ES" sz="1400" i="1" dirty="0" err="1">
                <a:latin typeface="Times New Roman"/>
                <a:cs typeface="Times New Roman"/>
              </a:rPr>
              <a:t>Since</a:t>
            </a:r>
            <a:r>
              <a:rPr lang="es-ES" sz="1400" i="1" dirty="0">
                <a:latin typeface="Times New Roman"/>
                <a:cs typeface="Times New Roman"/>
              </a:rPr>
              <a:t> </a:t>
            </a:r>
            <a:r>
              <a:rPr lang="es-ES" sz="1400" i="1" dirty="0" err="1">
                <a:latin typeface="Times New Roman"/>
                <a:cs typeface="Times New Roman"/>
              </a:rPr>
              <a:t>the</a:t>
            </a:r>
            <a:r>
              <a:rPr lang="es-ES" sz="1400" i="1" dirty="0">
                <a:latin typeface="Times New Roman"/>
                <a:cs typeface="Times New Roman"/>
              </a:rPr>
              <a:t> </a:t>
            </a:r>
            <a:r>
              <a:rPr lang="es-ES" sz="1400" i="1" dirty="0" err="1">
                <a:latin typeface="Times New Roman"/>
                <a:cs typeface="Times New Roman"/>
              </a:rPr>
              <a:t>loss</a:t>
            </a:r>
            <a:r>
              <a:rPr lang="es-ES" sz="1400" i="1" dirty="0">
                <a:latin typeface="Times New Roman"/>
                <a:cs typeface="Times New Roman"/>
              </a:rPr>
              <a:t> of </a:t>
            </a:r>
            <a:r>
              <a:rPr lang="es-ES" sz="1400" i="1" dirty="0" err="1">
                <a:latin typeface="Times New Roman"/>
                <a:cs typeface="Times New Roman"/>
              </a:rPr>
              <a:t>you</a:t>
            </a:r>
            <a:r>
              <a:rPr lang="es-ES" sz="1400" i="1" dirty="0">
                <a:latin typeface="Times New Roman"/>
                <a:cs typeface="Times New Roman"/>
              </a:rPr>
              <a:t>,</a:t>
            </a:r>
          </a:p>
          <a:p>
            <a:pPr algn="ctr"/>
            <a:r>
              <a:rPr lang="es-ES" sz="1400" i="1" dirty="0">
                <a:latin typeface="Times New Roman"/>
                <a:cs typeface="Times New Roman"/>
              </a:rPr>
              <a:t>I've </a:t>
            </a:r>
            <a:r>
              <a:rPr lang="es-ES" sz="1400" i="1" dirty="0" err="1">
                <a:latin typeface="Times New Roman"/>
                <a:cs typeface="Times New Roman"/>
              </a:rPr>
              <a:t>learned</a:t>
            </a:r>
            <a:r>
              <a:rPr lang="es-ES" sz="1400" i="1" dirty="0">
                <a:latin typeface="Times New Roman"/>
                <a:cs typeface="Times New Roman"/>
              </a:rPr>
              <a:t> to </a:t>
            </a:r>
            <a:r>
              <a:rPr lang="es-ES" sz="1400" i="1" dirty="0" err="1">
                <a:latin typeface="Times New Roman"/>
                <a:cs typeface="Times New Roman"/>
              </a:rPr>
              <a:t>live</a:t>
            </a:r>
            <a:r>
              <a:rPr lang="es-ES" sz="1400" i="1" dirty="0">
                <a:latin typeface="Times New Roman"/>
                <a:cs typeface="Times New Roman"/>
              </a:rPr>
              <a:t> </a:t>
            </a:r>
            <a:r>
              <a:rPr lang="es-ES" sz="1400" i="1" dirty="0" err="1">
                <a:latin typeface="Times New Roman"/>
                <a:cs typeface="Times New Roman"/>
              </a:rPr>
              <a:t>for</a:t>
            </a:r>
            <a:r>
              <a:rPr lang="es-ES" sz="1400" i="1" dirty="0">
                <a:latin typeface="Times New Roman"/>
                <a:cs typeface="Times New Roman"/>
              </a:rPr>
              <a:t> </a:t>
            </a:r>
            <a:r>
              <a:rPr lang="es-ES" sz="1400" i="1" dirty="0" err="1">
                <a:latin typeface="Times New Roman"/>
                <a:cs typeface="Times New Roman"/>
              </a:rPr>
              <a:t>each</a:t>
            </a:r>
            <a:r>
              <a:rPr lang="es-ES" sz="1400" i="1" dirty="0">
                <a:latin typeface="Times New Roman"/>
                <a:cs typeface="Times New Roman"/>
              </a:rPr>
              <a:t> </a:t>
            </a:r>
            <a:r>
              <a:rPr lang="es-ES" sz="1400" i="1" dirty="0" err="1">
                <a:latin typeface="Times New Roman"/>
                <a:cs typeface="Times New Roman"/>
              </a:rPr>
              <a:t>day</a:t>
            </a:r>
            <a:endParaRPr lang="es-ES" sz="1400" i="1" dirty="0">
              <a:latin typeface="Times New Roman"/>
              <a:cs typeface="Times New Roman"/>
            </a:endParaRPr>
          </a:p>
          <a:p>
            <a:pPr algn="ctr"/>
            <a:r>
              <a:rPr lang="es-ES" sz="1400" i="1" dirty="0">
                <a:latin typeface="Times New Roman"/>
                <a:cs typeface="Times New Roman"/>
              </a:rPr>
              <a:t>And </a:t>
            </a:r>
            <a:r>
              <a:rPr lang="es-ES" sz="1400" i="1" dirty="0" err="1">
                <a:latin typeface="Times New Roman"/>
                <a:cs typeface="Times New Roman"/>
              </a:rPr>
              <a:t>take</a:t>
            </a:r>
            <a:r>
              <a:rPr lang="es-ES" sz="1400" i="1" dirty="0">
                <a:latin typeface="Times New Roman"/>
                <a:cs typeface="Times New Roman"/>
              </a:rPr>
              <a:t> </a:t>
            </a:r>
            <a:r>
              <a:rPr lang="es-ES" sz="1400" i="1" dirty="0" err="1">
                <a:latin typeface="Times New Roman"/>
                <a:cs typeface="Times New Roman"/>
              </a:rPr>
              <a:t>it</a:t>
            </a:r>
            <a:r>
              <a:rPr lang="es-ES" sz="1400" i="1" dirty="0">
                <a:latin typeface="Times New Roman"/>
                <a:cs typeface="Times New Roman"/>
              </a:rPr>
              <a:t> as a </a:t>
            </a:r>
            <a:r>
              <a:rPr lang="es-ES" sz="1400" i="1" dirty="0" err="1">
                <a:latin typeface="Times New Roman"/>
                <a:cs typeface="Times New Roman"/>
              </a:rPr>
              <a:t>blessing</a:t>
            </a:r>
            <a:r>
              <a:rPr lang="es-ES" sz="1400" i="1" dirty="0">
                <a:latin typeface="Times New Roman"/>
                <a:cs typeface="Times New Roman"/>
              </a:rPr>
              <a:t>,</a:t>
            </a:r>
          </a:p>
          <a:p>
            <a:pPr algn="ctr"/>
            <a:r>
              <a:rPr lang="es-ES" sz="1400" i="1" dirty="0" err="1">
                <a:latin typeface="Times New Roman"/>
                <a:cs typeface="Times New Roman"/>
              </a:rPr>
              <a:t>Knowing</a:t>
            </a:r>
            <a:r>
              <a:rPr lang="es-ES" sz="1400" i="1" dirty="0">
                <a:latin typeface="Times New Roman"/>
                <a:cs typeface="Times New Roman"/>
              </a:rPr>
              <a:t> </a:t>
            </a:r>
            <a:r>
              <a:rPr lang="es-ES" sz="1400" i="1" dirty="0" err="1">
                <a:latin typeface="Times New Roman"/>
                <a:cs typeface="Times New Roman"/>
              </a:rPr>
              <a:t>it</a:t>
            </a:r>
            <a:r>
              <a:rPr lang="es-ES" sz="1400" i="1" dirty="0">
                <a:latin typeface="Times New Roman"/>
                <a:cs typeface="Times New Roman"/>
              </a:rPr>
              <a:t> </a:t>
            </a:r>
            <a:r>
              <a:rPr lang="es-ES" sz="1400" i="1" dirty="0" err="1">
                <a:latin typeface="Times New Roman"/>
                <a:cs typeface="Times New Roman"/>
              </a:rPr>
              <a:t>may</a:t>
            </a:r>
            <a:r>
              <a:rPr lang="es-ES" sz="1400" i="1" dirty="0">
                <a:latin typeface="Times New Roman"/>
                <a:cs typeface="Times New Roman"/>
              </a:rPr>
              <a:t> </a:t>
            </a:r>
            <a:r>
              <a:rPr lang="es-ES" sz="1400" i="1" dirty="0" err="1">
                <a:latin typeface="Times New Roman"/>
                <a:cs typeface="Times New Roman"/>
              </a:rPr>
              <a:t>not</a:t>
            </a:r>
            <a:r>
              <a:rPr lang="es-ES" sz="1400" i="1" dirty="0">
                <a:latin typeface="Times New Roman"/>
                <a:cs typeface="Times New Roman"/>
              </a:rPr>
              <a:t> </a:t>
            </a:r>
            <a:r>
              <a:rPr lang="es-ES" sz="1400" i="1" dirty="0" err="1">
                <a:latin typeface="Times New Roman"/>
                <a:cs typeface="Times New Roman"/>
              </a:rPr>
              <a:t>always</a:t>
            </a:r>
            <a:r>
              <a:rPr lang="es-ES" sz="1400" i="1" dirty="0">
                <a:latin typeface="Times New Roman"/>
                <a:cs typeface="Times New Roman"/>
              </a:rPr>
              <a:t> be this </a:t>
            </a:r>
            <a:r>
              <a:rPr lang="es-ES" sz="1400" i="1" dirty="0" err="1">
                <a:latin typeface="Times New Roman"/>
                <a:cs typeface="Times New Roman"/>
              </a:rPr>
              <a:t>way</a:t>
            </a:r>
            <a:r>
              <a:rPr lang="es-ES" sz="1400" i="1" dirty="0">
                <a:latin typeface="Times New Roman"/>
                <a:cs typeface="Times New Roman"/>
              </a:rPr>
              <a:t>.”</a:t>
            </a:r>
          </a:p>
        </p:txBody>
      </p:sp>
      <p:pic>
        <p:nvPicPr>
          <p:cNvPr id="12" name="Imagen 11"/>
          <p:cNvPicPr>
            <a:picLocks noChangeAspect="1"/>
          </p:cNvPicPr>
          <p:nvPr/>
        </p:nvPicPr>
        <p:blipFill rotWithShape="1">
          <a:blip r:embed="rId4"/>
          <a:srcRect t="17328" b="6657"/>
          <a:stretch/>
        </p:blipFill>
        <p:spPr>
          <a:xfrm>
            <a:off x="1984316" y="4927240"/>
            <a:ext cx="2993519" cy="1340858"/>
          </a:xfrm>
          <a:prstGeom prst="rect">
            <a:avLst/>
          </a:prstGeom>
        </p:spPr>
      </p:pic>
      <p:sp>
        <p:nvSpPr>
          <p:cNvPr id="11" name="CuadroTexto 10"/>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err="1">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7</a:t>
            </a:r>
          </a:p>
        </p:txBody>
      </p:sp>
      <p:sp>
        <p:nvSpPr>
          <p:cNvPr id="13" name="Rectángulo 12"/>
          <p:cNvSpPr/>
          <p:nvPr/>
        </p:nvSpPr>
        <p:spPr>
          <a:xfrm>
            <a:off x="2331081" y="4236773"/>
            <a:ext cx="3516027" cy="400110"/>
          </a:xfrm>
          <a:prstGeom prst="rect">
            <a:avLst/>
          </a:prstGeom>
        </p:spPr>
        <p:txBody>
          <a:bodyPr wrap="none">
            <a:spAutoFit/>
          </a:bodyPr>
          <a:lstStyle/>
          <a:p>
            <a:r>
              <a:rPr lang="es-ES" sz="2000" b="1" dirty="0">
                <a:latin typeface="Times New Roman"/>
                <a:cs typeface="Times New Roman"/>
              </a:rPr>
              <a:t>SONG 1: </a:t>
            </a:r>
            <a:r>
              <a:rPr lang="es-ES" sz="2000" b="1" i="1" dirty="0">
                <a:latin typeface="Times New Roman"/>
                <a:cs typeface="Times New Roman"/>
              </a:rPr>
              <a:t>“SEE YOU AGAIN” </a:t>
            </a:r>
            <a:endParaRPr lang="es-ES" sz="2000" dirty="0"/>
          </a:p>
        </p:txBody>
      </p:sp>
    </p:spTree>
    <p:extLst>
      <p:ext uri="{BB962C8B-B14F-4D97-AF65-F5344CB8AC3E}">
        <p14:creationId xmlns:p14="http://schemas.microsoft.com/office/powerpoint/2010/main" val="25702583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202132" y="1486745"/>
            <a:ext cx="3353673"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ES_tradnl" sz="2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a:cs typeface="Times New Roman"/>
              </a:rPr>
              <a:t>‘</a:t>
            </a:r>
            <a:r>
              <a:rPr lang="es-ES_tradnl" sz="20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a:cs typeface="Times New Roman"/>
              </a:rPr>
              <a:t>Friendship </a:t>
            </a:r>
            <a:r>
              <a:rPr lang="es-ES_tradnl" sz="2000" b="1" cap="all" dirty="0" err="1">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a:cs typeface="Times New Roman"/>
              </a:rPr>
              <a:t>through</a:t>
            </a:r>
            <a:r>
              <a:rPr lang="es-ES_tradnl" sz="20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a:cs typeface="Times New Roman"/>
              </a:rPr>
              <a:t> music’ </a:t>
            </a:r>
            <a:endParaRPr lang="es-ES" sz="20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a:cs typeface="Times New Roman"/>
            </a:endParaRPr>
          </a:p>
        </p:txBody>
      </p:sp>
      <p:sp>
        <p:nvSpPr>
          <p:cNvPr id="8" name="CuadroTexto 7"/>
          <p:cNvSpPr txBox="1"/>
          <p:nvPr/>
        </p:nvSpPr>
        <p:spPr>
          <a:xfrm>
            <a:off x="1892160" y="4403133"/>
            <a:ext cx="4649350" cy="400110"/>
          </a:xfrm>
          <a:prstGeom prst="rect">
            <a:avLst/>
          </a:prstGeom>
          <a:noFill/>
        </p:spPr>
        <p:txBody>
          <a:bodyPr wrap="none" rtlCol="0">
            <a:spAutoFit/>
          </a:bodyPr>
          <a:lstStyle/>
          <a:p>
            <a:r>
              <a:rPr lang="es-ES" sz="2000" b="1" dirty="0">
                <a:latin typeface="Times New Roman"/>
                <a:ea typeface="Times New Roman"/>
                <a:cs typeface="Times New Roman"/>
                <a:sym typeface="Times New Roman"/>
              </a:rPr>
              <a:t>SONG 2: “ </a:t>
            </a:r>
            <a:r>
              <a:rPr lang="es-ES" sz="2000" b="1" i="1" dirty="0">
                <a:latin typeface="Times New Roman"/>
                <a:ea typeface="Times New Roman"/>
                <a:cs typeface="Times New Roman"/>
                <a:sym typeface="Times New Roman"/>
              </a:rPr>
              <a:t>I’LL BE THERE FOR YOU” </a:t>
            </a:r>
            <a:endParaRPr lang="es-ES" sz="2000" dirty="0"/>
          </a:p>
        </p:txBody>
      </p:sp>
      <p:sp>
        <p:nvSpPr>
          <p:cNvPr id="9" name="Rectángulo 8"/>
          <p:cNvSpPr/>
          <p:nvPr/>
        </p:nvSpPr>
        <p:spPr>
          <a:xfrm>
            <a:off x="2996131" y="4791530"/>
            <a:ext cx="1820522" cy="400110"/>
          </a:xfrm>
          <a:prstGeom prst="rect">
            <a:avLst/>
          </a:prstGeom>
        </p:spPr>
        <p:txBody>
          <a:bodyPr wrap="none">
            <a:spAutoFit/>
          </a:bodyPr>
          <a:lstStyle/>
          <a:p>
            <a:r>
              <a:rPr lang="es-ES" sz="2000" i="1" dirty="0">
                <a:latin typeface="Times New Roman"/>
                <a:cs typeface="Times New Roman"/>
              </a:rPr>
              <a:t>The </a:t>
            </a:r>
            <a:r>
              <a:rPr lang="es-ES" sz="2000" i="1" dirty="0" err="1">
                <a:latin typeface="Times New Roman"/>
                <a:cs typeface="Times New Roman"/>
              </a:rPr>
              <a:t>Rembrands</a:t>
            </a:r>
            <a:endParaRPr lang="es-ES" sz="2000" dirty="0"/>
          </a:p>
        </p:txBody>
      </p:sp>
      <p:pic>
        <p:nvPicPr>
          <p:cNvPr id="10" name="Google Shape;147;p19" descr="Imagen relacionada"/>
          <p:cNvPicPr preferRelativeResize="0"/>
          <p:nvPr/>
        </p:nvPicPr>
        <p:blipFill rotWithShape="1">
          <a:blip r:embed="rId2">
            <a:alphaModFix/>
          </a:blip>
          <a:srcRect t="3592" b="9041"/>
          <a:stretch/>
        </p:blipFill>
        <p:spPr>
          <a:xfrm>
            <a:off x="6196950" y="886660"/>
            <a:ext cx="3834532" cy="5022008"/>
          </a:xfrm>
          <a:prstGeom prst="rect">
            <a:avLst/>
          </a:prstGeom>
          <a:noFill/>
          <a:ln>
            <a:noFill/>
          </a:ln>
        </p:spPr>
      </p:pic>
      <p:sp>
        <p:nvSpPr>
          <p:cNvPr id="11" name="Rectángulo 10"/>
          <p:cNvSpPr/>
          <p:nvPr/>
        </p:nvSpPr>
        <p:spPr>
          <a:xfrm>
            <a:off x="1881561" y="3386073"/>
            <a:ext cx="3933168" cy="707886"/>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Analysis of </a:t>
            </a:r>
            <a:r>
              <a:rPr lang="es-ES_tradnl" sz="2000" b="1" dirty="0" err="1">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songs</a:t>
            </a: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 </a:t>
            </a:r>
            <a:r>
              <a:rPr lang="es-ES_tradnl" sz="2000" b="1" dirty="0" err="1">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by</a:t>
            </a: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 </a:t>
            </a:r>
            <a:r>
              <a:rPr lang="es-ES_tradnl" sz="2000" b="1" dirty="0" err="1">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using</a:t>
            </a: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 </a:t>
            </a:r>
            <a:r>
              <a:rPr lang="es-ES_tradnl" sz="2000" b="1" dirty="0" err="1">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seven</a:t>
            </a: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 </a:t>
            </a:r>
            <a:r>
              <a:rPr lang="es-ES_tradnl" sz="2000" b="1" dirty="0" err="1">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teaching</a:t>
            </a: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 </a:t>
            </a:r>
            <a:r>
              <a:rPr lang="es-ES_tradnl" sz="2000" b="1" dirty="0" err="1">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techniques</a:t>
            </a:r>
            <a:r>
              <a:rPr lang="es-ES_tradnl"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rPr>
              <a:t> .</a:t>
            </a:r>
            <a:endParaRPr lang="es-ES" sz="2000" b="1" dirty="0">
              <a:ln>
                <a:prstDash val="solid"/>
              </a:ln>
              <a:solidFill>
                <a:schemeClr val="tx1"/>
              </a:solidFill>
              <a:effectLst>
                <a:outerShdw blurRad="88000" dist="50800" dir="5040000" algn="tl">
                  <a:schemeClr val="accent4">
                    <a:tint val="80000"/>
                    <a:satMod val="250000"/>
                    <a:alpha val="45000"/>
                  </a:schemeClr>
                </a:outerShdw>
              </a:effectLst>
              <a:latin typeface="Times New Roman"/>
              <a:cs typeface="Times New Roman"/>
            </a:endParaRPr>
          </a:p>
        </p:txBody>
      </p:sp>
    </p:spTree>
    <p:extLst>
      <p:ext uri="{BB962C8B-B14F-4D97-AF65-F5344CB8AC3E}">
        <p14:creationId xmlns:p14="http://schemas.microsoft.com/office/powerpoint/2010/main" val="7670478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20"/>
          <p:cNvSpPr txBox="1"/>
          <p:nvPr/>
        </p:nvSpPr>
        <p:spPr>
          <a:xfrm>
            <a:off x="2973089" y="878281"/>
            <a:ext cx="7292941" cy="369332"/>
          </a:xfrm>
          <a:prstGeom prst="rect">
            <a:avLst/>
          </a:prstGeom>
          <a:noFill/>
          <a:ln>
            <a:noFill/>
          </a:ln>
        </p:spPr>
        <p:txBody>
          <a:bodyPr spcFirstLastPara="1" wrap="square" lIns="91425" tIns="45700" rIns="91425" bIns="45700" anchor="t" anchorCtr="0">
            <a:noAutofit/>
          </a:bodyPr>
          <a:lstStyle/>
          <a:p>
            <a:r>
              <a:rPr lang="es-ES" sz="2000" b="1" dirty="0">
                <a:solidFill>
                  <a:schemeClr val="dk1"/>
                </a:solidFill>
                <a:latin typeface="Times New Roman"/>
                <a:ea typeface="Times New Roman"/>
                <a:cs typeface="Times New Roman"/>
                <a:sym typeface="Times New Roman"/>
              </a:rPr>
              <a:t>BRAINSTORMING: </a:t>
            </a:r>
            <a:r>
              <a:rPr lang="es-ES" sz="2000" b="1" dirty="0" err="1">
                <a:solidFill>
                  <a:schemeClr val="dk1"/>
                </a:solidFill>
                <a:latin typeface="Times New Roman"/>
                <a:ea typeface="Times New Roman"/>
                <a:cs typeface="Times New Roman"/>
                <a:sym typeface="Times New Roman"/>
              </a:rPr>
              <a:t>Asking</a:t>
            </a:r>
            <a:r>
              <a:rPr lang="es-ES" sz="2000" b="1" dirty="0">
                <a:solidFill>
                  <a:schemeClr val="dk1"/>
                </a:solidFill>
                <a:latin typeface="Times New Roman"/>
                <a:ea typeface="Times New Roman"/>
                <a:cs typeface="Times New Roman"/>
                <a:sym typeface="Times New Roman"/>
              </a:rPr>
              <a:t> </a:t>
            </a:r>
            <a:r>
              <a:rPr lang="es-ES" sz="2000" b="1" dirty="0" err="1">
                <a:solidFill>
                  <a:schemeClr val="dk1"/>
                </a:solidFill>
                <a:latin typeface="Times New Roman"/>
                <a:ea typeface="Times New Roman"/>
                <a:cs typeface="Times New Roman"/>
                <a:sym typeface="Times New Roman"/>
              </a:rPr>
              <a:t>some</a:t>
            </a:r>
            <a:r>
              <a:rPr lang="es-ES" sz="2000" b="1" dirty="0">
                <a:solidFill>
                  <a:schemeClr val="dk1"/>
                </a:solidFill>
                <a:latin typeface="Times New Roman"/>
                <a:ea typeface="Times New Roman"/>
                <a:cs typeface="Times New Roman"/>
                <a:sym typeface="Times New Roman"/>
              </a:rPr>
              <a:t> </a:t>
            </a:r>
            <a:r>
              <a:rPr lang="es-ES" sz="2000" b="1" dirty="0" err="1">
                <a:solidFill>
                  <a:schemeClr val="dk1"/>
                </a:solidFill>
                <a:latin typeface="Times New Roman"/>
                <a:ea typeface="Times New Roman"/>
                <a:cs typeface="Times New Roman"/>
                <a:sym typeface="Times New Roman"/>
              </a:rPr>
              <a:t>questions</a:t>
            </a:r>
            <a:r>
              <a:rPr lang="es-ES" sz="2000" b="1" dirty="0">
                <a:solidFill>
                  <a:schemeClr val="dk1"/>
                </a:solidFill>
                <a:latin typeface="Times New Roman"/>
                <a:ea typeface="Times New Roman"/>
                <a:cs typeface="Times New Roman"/>
                <a:sym typeface="Times New Roman"/>
              </a:rPr>
              <a:t> </a:t>
            </a:r>
            <a:r>
              <a:rPr lang="es-ES" sz="2000" b="1" dirty="0" err="1">
                <a:solidFill>
                  <a:schemeClr val="dk1"/>
                </a:solidFill>
                <a:latin typeface="Times New Roman"/>
                <a:ea typeface="Times New Roman"/>
                <a:cs typeface="Times New Roman"/>
                <a:sym typeface="Times New Roman"/>
              </a:rPr>
              <a:t>about</a:t>
            </a:r>
            <a:r>
              <a:rPr lang="es-ES" sz="2000" b="1" dirty="0">
                <a:solidFill>
                  <a:schemeClr val="dk1"/>
                </a:solidFill>
                <a:latin typeface="Times New Roman"/>
                <a:ea typeface="Times New Roman"/>
                <a:cs typeface="Times New Roman"/>
                <a:sym typeface="Times New Roman"/>
              </a:rPr>
              <a:t> </a:t>
            </a:r>
            <a:r>
              <a:rPr lang="es-ES" sz="2000" b="1" dirty="0" err="1">
                <a:solidFill>
                  <a:schemeClr val="dk1"/>
                </a:solidFill>
                <a:latin typeface="Times New Roman"/>
                <a:ea typeface="Times New Roman"/>
                <a:cs typeface="Times New Roman"/>
                <a:sym typeface="Times New Roman"/>
              </a:rPr>
              <a:t>the</a:t>
            </a:r>
            <a:r>
              <a:rPr lang="es-ES" sz="2000" b="1" dirty="0">
                <a:solidFill>
                  <a:schemeClr val="dk1"/>
                </a:solidFill>
                <a:latin typeface="Times New Roman"/>
                <a:ea typeface="Times New Roman"/>
                <a:cs typeface="Times New Roman"/>
                <a:sym typeface="Times New Roman"/>
              </a:rPr>
              <a:t> </a:t>
            </a:r>
            <a:r>
              <a:rPr lang="es-ES" sz="2000" b="1" dirty="0" err="1">
                <a:solidFill>
                  <a:schemeClr val="dk1"/>
                </a:solidFill>
                <a:latin typeface="Times New Roman"/>
                <a:ea typeface="Times New Roman"/>
                <a:cs typeface="Times New Roman"/>
                <a:sym typeface="Times New Roman"/>
              </a:rPr>
              <a:t>title</a:t>
            </a:r>
            <a:r>
              <a:rPr lang="es-ES" sz="2000" b="1" dirty="0">
                <a:solidFill>
                  <a:schemeClr val="dk1"/>
                </a:solidFill>
                <a:latin typeface="Times New Roman"/>
                <a:ea typeface="Times New Roman"/>
                <a:cs typeface="Times New Roman"/>
                <a:sym typeface="Times New Roman"/>
              </a:rPr>
              <a:t>.</a:t>
            </a:r>
            <a:endParaRPr sz="2000" dirty="0"/>
          </a:p>
        </p:txBody>
      </p:sp>
      <p:sp>
        <p:nvSpPr>
          <p:cNvPr id="154" name="Google Shape;154;p20"/>
          <p:cNvSpPr txBox="1"/>
          <p:nvPr/>
        </p:nvSpPr>
        <p:spPr>
          <a:xfrm>
            <a:off x="2250236" y="1619482"/>
            <a:ext cx="7516534" cy="646331"/>
          </a:xfrm>
          <a:prstGeom prst="rect">
            <a:avLst/>
          </a:prstGeom>
          <a:noFill/>
          <a:ln>
            <a:noFill/>
          </a:ln>
        </p:spPr>
        <p:txBody>
          <a:bodyPr spcFirstLastPara="1" wrap="square" lIns="91425" tIns="45700" rIns="91425" bIns="45700" anchor="t" anchorCtr="0">
            <a:noAutofit/>
          </a:bodyPr>
          <a:lstStyle/>
          <a:p>
            <a:r>
              <a:rPr lang="es-ES" sz="1400" dirty="0">
                <a:solidFill>
                  <a:schemeClr val="dk1"/>
                </a:solidFill>
                <a:latin typeface="Times New Roman"/>
                <a:ea typeface="Times New Roman"/>
                <a:cs typeface="Times New Roman"/>
                <a:sym typeface="Wingdings"/>
              </a:rPr>
              <a:t></a:t>
            </a:r>
            <a:r>
              <a:rPr lang="es-ES" sz="1400" dirty="0">
                <a:solidFill>
                  <a:schemeClr val="dk1"/>
                </a:solidFill>
                <a:latin typeface="Times New Roman"/>
                <a:ea typeface="Times New Roman"/>
                <a:cs typeface="Times New Roman"/>
                <a:sym typeface="Times New Roman"/>
              </a:rPr>
              <a:t>In </a:t>
            </a:r>
            <a:r>
              <a:rPr lang="es-ES" sz="1400" dirty="0" err="1">
                <a:solidFill>
                  <a:schemeClr val="dk1"/>
                </a:solidFill>
                <a:latin typeface="Times New Roman"/>
                <a:ea typeface="Times New Roman"/>
                <a:cs typeface="Times New Roman"/>
                <a:sym typeface="Times New Roman"/>
              </a:rPr>
              <a:t>this</a:t>
            </a:r>
            <a:r>
              <a:rPr lang="es-ES" sz="1400" dirty="0">
                <a:solidFill>
                  <a:schemeClr val="dk1"/>
                </a:solidFill>
                <a:latin typeface="Times New Roman"/>
                <a:ea typeface="Times New Roman"/>
                <a:cs typeface="Times New Roman"/>
                <a:sym typeface="Times New Roman"/>
              </a:rPr>
              <a:t> case,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title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is</a:t>
            </a:r>
            <a:r>
              <a:rPr lang="es-ES" sz="1400"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I'll</a:t>
            </a:r>
            <a:r>
              <a:rPr lang="es-ES" sz="1400" i="1" dirty="0">
                <a:solidFill>
                  <a:schemeClr val="dk1"/>
                </a:solidFill>
                <a:latin typeface="Times New Roman"/>
                <a:ea typeface="Times New Roman"/>
                <a:cs typeface="Times New Roman"/>
                <a:sym typeface="Times New Roman"/>
              </a:rPr>
              <a:t> be </a:t>
            </a:r>
            <a:r>
              <a:rPr lang="es-ES" sz="1400" i="1" dirty="0" err="1">
                <a:solidFill>
                  <a:schemeClr val="dk1"/>
                </a:solidFill>
                <a:latin typeface="Times New Roman"/>
                <a:ea typeface="Times New Roman"/>
                <a:cs typeface="Times New Roman"/>
                <a:sym typeface="Times New Roman"/>
              </a:rPr>
              <a:t>there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for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you</a:t>
            </a:r>
            <a:r>
              <a:rPr lang="es-ES" sz="1400" dirty="0">
                <a:solidFill>
                  <a:schemeClr val="dk1"/>
                </a:solidFill>
                <a:latin typeface="Times New Roman"/>
                <a:ea typeface="Times New Roman"/>
                <a:cs typeface="Times New Roman"/>
                <a:sym typeface="Times New Roman"/>
              </a:rPr>
              <a:t>” so </a:t>
            </a:r>
            <a:r>
              <a:rPr lang="es-ES" sz="1400" dirty="0" err="1">
                <a:solidFill>
                  <a:schemeClr val="dk1"/>
                </a:solidFill>
                <a:latin typeface="Times New Roman"/>
                <a:ea typeface="Times New Roman"/>
                <a:cs typeface="Times New Roman"/>
                <a:sym typeface="Times New Roman"/>
              </a:rPr>
              <a:t>you</a:t>
            </a:r>
            <a:r>
              <a:rPr lang="es-ES" sz="1400" dirty="0">
                <a:solidFill>
                  <a:schemeClr val="dk1"/>
                </a:solidFill>
                <a:latin typeface="Times New Roman"/>
                <a:ea typeface="Times New Roman"/>
                <a:cs typeface="Times New Roman"/>
                <a:sym typeface="Times New Roman"/>
              </a:rPr>
              <a:t> can </a:t>
            </a:r>
            <a:r>
              <a:rPr lang="es-ES" sz="1400" dirty="0" err="1">
                <a:solidFill>
                  <a:schemeClr val="dk1"/>
                </a:solidFill>
                <a:latin typeface="Times New Roman"/>
                <a:ea typeface="Times New Roman"/>
                <a:cs typeface="Times New Roman"/>
                <a:sym typeface="Times New Roman"/>
              </a:rPr>
              <a:t>ask</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following</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questions</a:t>
            </a:r>
            <a:r>
              <a:rPr lang="es-ES" sz="1400" dirty="0">
                <a:solidFill>
                  <a:schemeClr val="dk1"/>
                </a:solidFill>
                <a:latin typeface="Times New Roman"/>
                <a:ea typeface="Times New Roman"/>
                <a:cs typeface="Times New Roman"/>
                <a:sym typeface="Times New Roman"/>
              </a:rPr>
              <a:t>: </a:t>
            </a:r>
            <a:endParaRPr sz="1400" dirty="0"/>
          </a:p>
        </p:txBody>
      </p:sp>
      <p:sp>
        <p:nvSpPr>
          <p:cNvPr id="156" name="Google Shape;156;p20"/>
          <p:cNvSpPr txBox="1"/>
          <p:nvPr/>
        </p:nvSpPr>
        <p:spPr>
          <a:xfrm>
            <a:off x="2488156" y="2322679"/>
            <a:ext cx="2582986" cy="923330"/>
          </a:xfrm>
          <a:prstGeom prst="rect">
            <a:avLst/>
          </a:prstGeom>
          <a:noFill/>
          <a:ln>
            <a:noFill/>
          </a:ln>
        </p:spPr>
        <p:txBody>
          <a:bodyPr spcFirstLastPara="1" wrap="square" lIns="91425" tIns="45700" rIns="91425" bIns="45700" anchor="t" anchorCtr="0">
            <a:noAutofit/>
          </a:bodyPr>
          <a:lstStyle/>
          <a:p>
            <a:pPr marL="285750" indent="-285750">
              <a:buClr>
                <a:schemeClr val="dk1"/>
              </a:buClr>
              <a:buSzPts val="1800"/>
              <a:buFont typeface="Times New Roman"/>
              <a:buChar char="-"/>
            </a:pPr>
            <a:r>
              <a:rPr lang="es-ES" sz="1400" dirty="0">
                <a:solidFill>
                  <a:schemeClr val="dk1"/>
                </a:solidFill>
                <a:latin typeface="Times New Roman"/>
                <a:ea typeface="Times New Roman"/>
                <a:cs typeface="Times New Roman"/>
                <a:sym typeface="Times New Roman"/>
              </a:rPr>
              <a:t>WHAT DO YOU THINK THE SONG IS ABOUT?</a:t>
            </a:r>
            <a:endParaRPr sz="1400" dirty="0"/>
          </a:p>
        </p:txBody>
      </p:sp>
      <p:sp>
        <p:nvSpPr>
          <p:cNvPr id="157" name="Google Shape;157;p20"/>
          <p:cNvSpPr txBox="1"/>
          <p:nvPr/>
        </p:nvSpPr>
        <p:spPr>
          <a:xfrm>
            <a:off x="2964106" y="3630155"/>
            <a:ext cx="7703895" cy="646331"/>
          </a:xfrm>
          <a:prstGeom prst="rect">
            <a:avLst/>
          </a:prstGeom>
          <a:noFill/>
          <a:ln>
            <a:noFill/>
          </a:ln>
        </p:spPr>
        <p:txBody>
          <a:bodyPr spcFirstLastPara="1" wrap="square" lIns="91425" tIns="45700" rIns="91425" bIns="45700" anchor="t" anchorCtr="0">
            <a:noAutofit/>
          </a:bodyPr>
          <a:lstStyle/>
          <a:p>
            <a:pPr marL="285750" indent="-285750">
              <a:buClr>
                <a:schemeClr val="dk1"/>
              </a:buClr>
              <a:buSzPts val="1800"/>
              <a:buFont typeface="Times New Roman"/>
              <a:buChar char="-"/>
            </a:pPr>
            <a:r>
              <a:rPr lang="es-ES" sz="1400" dirty="0">
                <a:solidFill>
                  <a:schemeClr val="dk1"/>
                </a:solidFill>
                <a:latin typeface="Times New Roman"/>
                <a:ea typeface="Times New Roman"/>
                <a:cs typeface="Times New Roman"/>
                <a:sym typeface="Times New Roman"/>
              </a:rPr>
              <a:t>WHOM WOULD YOU SAY “I´LL BE THERE FOR YOU” TO?</a:t>
            </a:r>
            <a:endParaRPr sz="1400" dirty="0"/>
          </a:p>
        </p:txBody>
      </p:sp>
      <p:sp>
        <p:nvSpPr>
          <p:cNvPr id="158" name="Google Shape;158;p20"/>
          <p:cNvSpPr txBox="1"/>
          <p:nvPr/>
        </p:nvSpPr>
        <p:spPr>
          <a:xfrm>
            <a:off x="7167469" y="2273363"/>
            <a:ext cx="2882885" cy="923330"/>
          </a:xfrm>
          <a:prstGeom prst="rect">
            <a:avLst/>
          </a:prstGeom>
          <a:noFill/>
          <a:ln>
            <a:noFill/>
          </a:ln>
        </p:spPr>
        <p:txBody>
          <a:bodyPr spcFirstLastPara="1" wrap="square" lIns="91425" tIns="45700" rIns="91425" bIns="45700" anchor="t" anchorCtr="0">
            <a:noAutofit/>
          </a:bodyPr>
          <a:lstStyle/>
          <a:p>
            <a:r>
              <a:rPr lang="es-ES" sz="1400" dirty="0">
                <a:solidFill>
                  <a:schemeClr val="dk1"/>
                </a:solidFill>
                <a:latin typeface="Times New Roman"/>
                <a:ea typeface="Times New Roman"/>
                <a:cs typeface="Times New Roman"/>
                <a:sym typeface="Times New Roman"/>
              </a:rPr>
              <a:t>WHAT DO YOU THINK THE WORD “THERE” REFERS TO IN THE TITLE?</a:t>
            </a:r>
            <a:endParaRPr sz="1400" dirty="0">
              <a:solidFill>
                <a:schemeClr val="dk1"/>
              </a:solidFill>
              <a:latin typeface="Century Gothic"/>
              <a:ea typeface="Century Gothic"/>
              <a:cs typeface="Century Gothic"/>
              <a:sym typeface="Century Gothic"/>
            </a:endParaRPr>
          </a:p>
        </p:txBody>
      </p:sp>
      <p:pic>
        <p:nvPicPr>
          <p:cNvPr id="160" name="Google Shape;160;p20" descr="Resultado de imagen de INTERROGACIÓN ICONO"/>
          <p:cNvPicPr preferRelativeResize="0"/>
          <p:nvPr/>
        </p:nvPicPr>
        <p:blipFill rotWithShape="1">
          <a:blip r:embed="rId3">
            <a:alphaModFix/>
          </a:blip>
          <a:srcRect/>
          <a:stretch/>
        </p:blipFill>
        <p:spPr>
          <a:xfrm>
            <a:off x="4890003" y="2084311"/>
            <a:ext cx="2283505" cy="1540412"/>
          </a:xfrm>
          <a:prstGeom prst="rect">
            <a:avLst/>
          </a:prstGeom>
          <a:noFill/>
          <a:ln>
            <a:noFill/>
          </a:ln>
        </p:spPr>
      </p:pic>
      <p:sp>
        <p:nvSpPr>
          <p:cNvPr id="14" name="CuadroTexto 13"/>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1</a:t>
            </a:r>
          </a:p>
        </p:txBody>
      </p:sp>
      <p:sp>
        <p:nvSpPr>
          <p:cNvPr id="2" name="Rectángulo 1"/>
          <p:cNvSpPr/>
          <p:nvPr/>
        </p:nvSpPr>
        <p:spPr>
          <a:xfrm>
            <a:off x="2193587" y="1253158"/>
            <a:ext cx="4649350" cy="400110"/>
          </a:xfrm>
          <a:prstGeom prst="rect">
            <a:avLst/>
          </a:prstGeom>
        </p:spPr>
        <p:txBody>
          <a:bodyPr wrap="none">
            <a:spAutoFit/>
          </a:bodyPr>
          <a:lstStyle/>
          <a:p>
            <a:r>
              <a:rPr lang="es-ES" sz="2000" b="1" dirty="0">
                <a:latin typeface="Times New Roman"/>
                <a:ea typeface="Times New Roman"/>
                <a:cs typeface="Times New Roman"/>
                <a:sym typeface="Times New Roman"/>
              </a:rPr>
              <a:t>SONG 2: “ </a:t>
            </a:r>
            <a:r>
              <a:rPr lang="es-ES" sz="2000" b="1" i="1" dirty="0">
                <a:latin typeface="Times New Roman"/>
                <a:ea typeface="Times New Roman"/>
                <a:cs typeface="Times New Roman"/>
                <a:sym typeface="Times New Roman"/>
              </a:rPr>
              <a:t>I’LL BE THERE FOR YOU” </a:t>
            </a:r>
            <a:endParaRPr lang="es-ES" sz="2000" dirty="0"/>
          </a:p>
        </p:txBody>
      </p:sp>
      <p:sp>
        <p:nvSpPr>
          <p:cNvPr id="16" name="CuadroTexto 15"/>
          <p:cNvSpPr txBox="1"/>
          <p:nvPr/>
        </p:nvSpPr>
        <p:spPr>
          <a:xfrm>
            <a:off x="2428199" y="5863488"/>
            <a:ext cx="7335277" cy="523220"/>
          </a:xfrm>
          <a:prstGeom prst="rect">
            <a:avLst/>
          </a:prstGeom>
          <a:noFill/>
        </p:spPr>
        <p:txBody>
          <a:bodyPr wrap="square" rtlCol="0">
            <a:spAutoFit/>
          </a:bodyPr>
          <a:lstStyle/>
          <a:p>
            <a:r>
              <a:rPr lang="es-ES" sz="1400" dirty="0">
                <a:latin typeface="Times New Roman"/>
                <a:cs typeface="Times New Roman"/>
                <a:sym typeface="Wingdings"/>
              </a:rPr>
              <a:t> </a:t>
            </a:r>
            <a:r>
              <a:rPr lang="es-ES" sz="1400" dirty="0" err="1">
                <a:latin typeface="Times New Roman"/>
                <a:cs typeface="Times New Roman"/>
              </a:rPr>
              <a:t>Such</a:t>
            </a:r>
            <a:r>
              <a:rPr lang="es-ES" sz="1400" dirty="0">
                <a:latin typeface="Times New Roman"/>
                <a:cs typeface="Times New Roman"/>
              </a:rPr>
              <a:t> </a:t>
            </a:r>
            <a:r>
              <a:rPr lang="es-ES" sz="1400" dirty="0" err="1">
                <a:latin typeface="Times New Roman"/>
                <a:cs typeface="Times New Roman"/>
              </a:rPr>
              <a:t>questions</a:t>
            </a:r>
            <a:r>
              <a:rPr lang="es-ES" sz="1400" dirty="0">
                <a:latin typeface="Times New Roman"/>
                <a:cs typeface="Times New Roman"/>
              </a:rPr>
              <a:t> </a:t>
            </a:r>
            <a:r>
              <a:rPr lang="es-ES" sz="1400" dirty="0" err="1">
                <a:latin typeface="Times New Roman"/>
                <a:cs typeface="Times New Roman"/>
              </a:rPr>
              <a:t>trigger</a:t>
            </a:r>
            <a:r>
              <a:rPr lang="es-ES" sz="1400" dirty="0">
                <a:latin typeface="Times New Roman"/>
                <a:cs typeface="Times New Roman"/>
              </a:rPr>
              <a:t> </a:t>
            </a:r>
            <a:r>
              <a:rPr lang="es-ES" sz="1400" dirty="0" err="1">
                <a:latin typeface="Times New Roman"/>
                <a:cs typeface="Times New Roman"/>
              </a:rPr>
              <a:t>an</a:t>
            </a:r>
            <a:r>
              <a:rPr lang="es-ES" sz="1400" dirty="0">
                <a:latin typeface="Times New Roman"/>
                <a:cs typeface="Times New Roman"/>
              </a:rPr>
              <a:t> </a:t>
            </a:r>
            <a:r>
              <a:rPr lang="es-ES" sz="1400" dirty="0" err="1">
                <a:latin typeface="Times New Roman"/>
                <a:cs typeface="Times New Roman"/>
              </a:rPr>
              <a:t>initial</a:t>
            </a:r>
            <a:r>
              <a:rPr lang="es-ES" sz="1400" dirty="0">
                <a:latin typeface="Times New Roman"/>
                <a:cs typeface="Times New Roman"/>
              </a:rPr>
              <a:t> </a:t>
            </a:r>
            <a:r>
              <a:rPr lang="es-ES" sz="1400" dirty="0" err="1">
                <a:latin typeface="Times New Roman"/>
                <a:cs typeface="Times New Roman"/>
              </a:rPr>
              <a:t>discussion</a:t>
            </a:r>
            <a:r>
              <a:rPr lang="es-ES" sz="1400" dirty="0">
                <a:latin typeface="Times New Roman"/>
                <a:cs typeface="Times New Roman"/>
              </a:rPr>
              <a:t> so </a:t>
            </a:r>
            <a:r>
              <a:rPr lang="es-ES" sz="1400" dirty="0" err="1">
                <a:latin typeface="Times New Roman"/>
                <a:cs typeface="Times New Roman"/>
              </a:rPr>
              <a:t>students</a:t>
            </a:r>
            <a:r>
              <a:rPr lang="es-ES" sz="1400" dirty="0">
                <a:latin typeface="Times New Roman"/>
                <a:cs typeface="Times New Roman"/>
              </a:rPr>
              <a:t> </a:t>
            </a:r>
            <a:r>
              <a:rPr lang="es-ES" sz="1400" dirty="0" err="1">
                <a:latin typeface="Times New Roman"/>
                <a:cs typeface="Times New Roman"/>
              </a:rPr>
              <a:t>together</a:t>
            </a:r>
            <a:r>
              <a:rPr lang="es-ES" sz="1400" dirty="0">
                <a:latin typeface="Times New Roman"/>
                <a:cs typeface="Times New Roman"/>
              </a:rPr>
              <a:t> </a:t>
            </a:r>
            <a:r>
              <a:rPr lang="es-ES" sz="1400" dirty="0" err="1">
                <a:latin typeface="Times New Roman"/>
                <a:cs typeface="Times New Roman"/>
              </a:rPr>
              <a:t>get</a:t>
            </a:r>
            <a:r>
              <a:rPr lang="es-ES" sz="1400" dirty="0">
                <a:latin typeface="Times New Roman"/>
                <a:cs typeface="Times New Roman"/>
              </a:rPr>
              <a:t> </a:t>
            </a:r>
            <a:r>
              <a:rPr lang="es-ES" sz="1400" dirty="0" err="1">
                <a:latin typeface="Times New Roman"/>
                <a:cs typeface="Times New Roman"/>
              </a:rPr>
              <a:t>feedback</a:t>
            </a:r>
            <a:r>
              <a:rPr lang="es-ES" sz="1400" dirty="0">
                <a:latin typeface="Times New Roman"/>
                <a:cs typeface="Times New Roman"/>
              </a:rPr>
              <a:t> </a:t>
            </a:r>
            <a:r>
              <a:rPr lang="es-ES" sz="1400" dirty="0" err="1">
                <a:latin typeface="Times New Roman"/>
                <a:cs typeface="Times New Roman"/>
              </a:rPr>
              <a:t>from</a:t>
            </a:r>
            <a:r>
              <a:rPr lang="es-ES" sz="1400" dirty="0">
                <a:latin typeface="Times New Roman"/>
                <a:cs typeface="Times New Roman"/>
              </a:rPr>
              <a:t> </a:t>
            </a:r>
            <a:r>
              <a:rPr lang="es-ES" sz="1400" dirty="0" err="1">
                <a:latin typeface="Times New Roman"/>
                <a:cs typeface="Times New Roman"/>
              </a:rPr>
              <a:t>each</a:t>
            </a:r>
            <a:r>
              <a:rPr lang="es-ES" sz="1400" dirty="0">
                <a:latin typeface="Times New Roman"/>
                <a:cs typeface="Times New Roman"/>
              </a:rPr>
              <a:t> </a:t>
            </a:r>
            <a:r>
              <a:rPr lang="es-ES" sz="1400" dirty="0" err="1">
                <a:latin typeface="Times New Roman"/>
                <a:cs typeface="Times New Roman"/>
              </a:rPr>
              <a:t>other</a:t>
            </a:r>
            <a:r>
              <a:rPr lang="es-ES" sz="1400" dirty="0">
                <a:latin typeface="Times New Roman"/>
                <a:cs typeface="Times New Roman"/>
              </a:rPr>
              <a:t> </a:t>
            </a:r>
            <a:r>
              <a:rPr lang="es-ES" sz="1400" dirty="0" err="1">
                <a:latin typeface="Times New Roman"/>
                <a:cs typeface="Times New Roman"/>
              </a:rPr>
              <a:t>on</a:t>
            </a:r>
            <a:r>
              <a:rPr lang="es-ES" sz="1400" dirty="0">
                <a:latin typeface="Times New Roman"/>
                <a:cs typeface="Times New Roman"/>
              </a:rPr>
              <a:t> </a:t>
            </a:r>
            <a:r>
              <a:rPr lang="es-ES" sz="1400" dirty="0" err="1">
                <a:latin typeface="Times New Roman"/>
                <a:cs typeface="Times New Roman"/>
              </a:rPr>
              <a:t>their</a:t>
            </a:r>
            <a:r>
              <a:rPr lang="es-ES" sz="1400" dirty="0">
                <a:latin typeface="Times New Roman"/>
                <a:cs typeface="Times New Roman"/>
              </a:rPr>
              <a:t> </a:t>
            </a:r>
            <a:r>
              <a:rPr lang="es-ES" sz="1400" dirty="0" err="1">
                <a:latin typeface="Times New Roman"/>
                <a:cs typeface="Times New Roman"/>
              </a:rPr>
              <a:t>thoughts</a:t>
            </a:r>
            <a:r>
              <a:rPr lang="es-ES" sz="1400" dirty="0">
                <a:latin typeface="Times New Roman"/>
                <a:cs typeface="Times New Roman"/>
              </a:rPr>
              <a:t> </a:t>
            </a:r>
            <a:r>
              <a:rPr lang="es-ES" sz="1400" dirty="0" err="1">
                <a:latin typeface="Times New Roman"/>
                <a:cs typeface="Times New Roman"/>
              </a:rPr>
              <a:t>before</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initial</a:t>
            </a:r>
            <a:r>
              <a:rPr lang="es-ES" sz="1400" dirty="0">
                <a:latin typeface="Times New Roman"/>
                <a:cs typeface="Times New Roman"/>
              </a:rPr>
              <a:t> </a:t>
            </a:r>
            <a:r>
              <a:rPr lang="es-ES" sz="1400" dirty="0" err="1">
                <a:latin typeface="Times New Roman"/>
                <a:cs typeface="Times New Roman"/>
              </a:rPr>
              <a:t>listening</a:t>
            </a:r>
            <a:r>
              <a:rPr lang="es-ES" sz="1400" dirty="0">
                <a:latin typeface="Times New Roman"/>
                <a:cs typeface="Times New Roman"/>
              </a:rPr>
              <a:t>.</a:t>
            </a:r>
          </a:p>
        </p:txBody>
      </p:sp>
      <p:pic>
        <p:nvPicPr>
          <p:cNvPr id="3" name="Imagen 2"/>
          <p:cNvPicPr>
            <a:picLocks noChangeAspect="1"/>
          </p:cNvPicPr>
          <p:nvPr/>
        </p:nvPicPr>
        <p:blipFill>
          <a:blip r:embed="rId4"/>
          <a:stretch>
            <a:fillRect/>
          </a:stretch>
        </p:blipFill>
        <p:spPr>
          <a:xfrm>
            <a:off x="4754378" y="4043909"/>
            <a:ext cx="2503041" cy="1668694"/>
          </a:xfrm>
          <a:prstGeom prst="rect">
            <a:avLst/>
          </a:prstGeom>
        </p:spPr>
      </p:pic>
      <p:pic>
        <p:nvPicPr>
          <p:cNvPr id="4" name="Imagen 3"/>
          <p:cNvPicPr>
            <a:picLocks noChangeAspect="1"/>
          </p:cNvPicPr>
          <p:nvPr/>
        </p:nvPicPr>
        <p:blipFill>
          <a:blip r:embed="rId5"/>
          <a:stretch>
            <a:fillRect/>
          </a:stretch>
        </p:blipFill>
        <p:spPr>
          <a:xfrm>
            <a:off x="1811919" y="4002735"/>
            <a:ext cx="2831491" cy="1705588"/>
          </a:xfrm>
          <a:prstGeom prst="rect">
            <a:avLst/>
          </a:prstGeom>
        </p:spPr>
      </p:pic>
      <p:pic>
        <p:nvPicPr>
          <p:cNvPr id="5" name="Imagen 4"/>
          <p:cNvPicPr>
            <a:picLocks noChangeAspect="1"/>
          </p:cNvPicPr>
          <p:nvPr/>
        </p:nvPicPr>
        <p:blipFill>
          <a:blip r:embed="rId6"/>
          <a:stretch>
            <a:fillRect/>
          </a:stretch>
        </p:blipFill>
        <p:spPr>
          <a:xfrm>
            <a:off x="7614864" y="4002211"/>
            <a:ext cx="2564572" cy="174309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Google Shape;169;p21"/>
          <p:cNvSpPr/>
          <p:nvPr/>
        </p:nvSpPr>
        <p:spPr>
          <a:xfrm>
            <a:off x="3199444" y="777835"/>
            <a:ext cx="7593539" cy="369332"/>
          </a:xfrm>
          <a:prstGeom prst="rect">
            <a:avLst/>
          </a:prstGeom>
          <a:noFill/>
          <a:ln>
            <a:noFill/>
          </a:ln>
        </p:spPr>
        <p:txBody>
          <a:bodyPr spcFirstLastPara="1" wrap="square" lIns="91425" tIns="45700" rIns="91425" bIns="45700" anchor="t" anchorCtr="0">
            <a:noAutofit/>
          </a:bodyPr>
          <a:lstStyle/>
          <a:p>
            <a:r>
              <a:rPr lang="es-ES" sz="2000" b="1" dirty="0">
                <a:solidFill>
                  <a:schemeClr val="dk1"/>
                </a:solidFill>
                <a:latin typeface="Times New Roman"/>
                <a:ea typeface="Times New Roman"/>
                <a:cs typeface="Times New Roman"/>
                <a:sym typeface="Times New Roman"/>
              </a:rPr>
              <a:t>SOUND DISCRIMINATION - LISTENING </a:t>
            </a:r>
            <a:r>
              <a:rPr lang="es-ES" sz="2000" b="1" dirty="0" err="1">
                <a:solidFill>
                  <a:schemeClr val="dk1"/>
                </a:solidFill>
                <a:latin typeface="Times New Roman"/>
                <a:ea typeface="Times New Roman"/>
                <a:cs typeface="Times New Roman"/>
                <a:sym typeface="Times New Roman"/>
              </a:rPr>
              <a:t>without</a:t>
            </a:r>
            <a:r>
              <a:rPr lang="es-ES" sz="2000" b="1" dirty="0">
                <a:solidFill>
                  <a:schemeClr val="dk1"/>
                </a:solidFill>
                <a:latin typeface="Times New Roman"/>
                <a:ea typeface="Times New Roman"/>
                <a:cs typeface="Times New Roman"/>
                <a:sym typeface="Times New Roman"/>
              </a:rPr>
              <a:t> </a:t>
            </a:r>
            <a:r>
              <a:rPr lang="es-ES" sz="2000" b="1" dirty="0" err="1">
                <a:solidFill>
                  <a:schemeClr val="dk1"/>
                </a:solidFill>
                <a:latin typeface="Times New Roman"/>
                <a:ea typeface="Times New Roman"/>
                <a:cs typeface="Times New Roman"/>
                <a:sym typeface="Times New Roman"/>
              </a:rPr>
              <a:t>lyrics</a:t>
            </a:r>
            <a:endParaRPr sz="2000" b="1" dirty="0">
              <a:solidFill>
                <a:schemeClr val="dk1"/>
              </a:solidFill>
              <a:latin typeface="Times New Roman"/>
              <a:ea typeface="Times New Roman"/>
              <a:cs typeface="Times New Roman"/>
              <a:sym typeface="Times New Roman"/>
            </a:endParaRPr>
          </a:p>
        </p:txBody>
      </p:sp>
      <p:sp>
        <p:nvSpPr>
          <p:cNvPr id="171" name="Google Shape;171;p21"/>
          <p:cNvSpPr txBox="1"/>
          <p:nvPr/>
        </p:nvSpPr>
        <p:spPr>
          <a:xfrm>
            <a:off x="2058046" y="1919883"/>
            <a:ext cx="8109061" cy="2031325"/>
          </a:xfrm>
          <a:prstGeom prst="rect">
            <a:avLst/>
          </a:prstGeom>
          <a:noFill/>
          <a:ln>
            <a:noFill/>
          </a:ln>
        </p:spPr>
        <p:txBody>
          <a:bodyPr spcFirstLastPara="1" wrap="square" lIns="91425" tIns="45700" rIns="91425" bIns="45700" anchor="t" anchorCtr="0">
            <a:noAutofit/>
          </a:bodyPr>
          <a:lstStyle/>
          <a:p>
            <a:r>
              <a:rPr lang="es-ES" sz="1400" dirty="0">
                <a:solidFill>
                  <a:schemeClr val="dk1"/>
                </a:solidFill>
                <a:latin typeface="Times New Roman"/>
                <a:ea typeface="Times New Roman"/>
                <a:cs typeface="Times New Roman"/>
                <a:sym typeface="Wingdings"/>
              </a:rPr>
              <a:t></a:t>
            </a:r>
            <a:r>
              <a:rPr lang="es-ES" sz="1400" dirty="0">
                <a:solidFill>
                  <a:schemeClr val="dk1"/>
                </a:solidFill>
                <a:latin typeface="Times New Roman"/>
                <a:ea typeface="Times New Roman"/>
                <a:cs typeface="Times New Roman"/>
                <a:sym typeface="Times New Roman"/>
              </a:rPr>
              <a:t>In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song</a:t>
            </a:r>
            <a:r>
              <a:rPr lang="es-ES" sz="1400"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I'll</a:t>
            </a:r>
            <a:r>
              <a:rPr lang="es-ES" sz="1400" i="1" dirty="0">
                <a:solidFill>
                  <a:schemeClr val="dk1"/>
                </a:solidFill>
                <a:latin typeface="Times New Roman"/>
                <a:ea typeface="Times New Roman"/>
                <a:cs typeface="Times New Roman"/>
                <a:sym typeface="Times New Roman"/>
              </a:rPr>
              <a:t> be </a:t>
            </a:r>
            <a:r>
              <a:rPr lang="es-ES" sz="1400" i="1" dirty="0" err="1">
                <a:solidFill>
                  <a:schemeClr val="dk1"/>
                </a:solidFill>
                <a:latin typeface="Times New Roman"/>
                <a:ea typeface="Times New Roman"/>
                <a:cs typeface="Times New Roman"/>
                <a:sym typeface="Times New Roman"/>
              </a:rPr>
              <a:t>there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for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you</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you</a:t>
            </a:r>
            <a:r>
              <a:rPr lang="es-ES" sz="1400" dirty="0">
                <a:solidFill>
                  <a:schemeClr val="dk1"/>
                </a:solidFill>
                <a:latin typeface="Times New Roman"/>
                <a:ea typeface="Times New Roman"/>
                <a:cs typeface="Times New Roman"/>
                <a:sym typeface="Times New Roman"/>
              </a:rPr>
              <a:t> can </a:t>
            </a:r>
            <a:r>
              <a:rPr lang="es-ES" sz="1400" dirty="0" err="1">
                <a:solidFill>
                  <a:schemeClr val="dk1"/>
                </a:solidFill>
                <a:latin typeface="Times New Roman"/>
                <a:ea typeface="Times New Roman"/>
                <a:cs typeface="Times New Roman"/>
                <a:sym typeface="Times New Roman"/>
              </a:rPr>
              <a:t>also</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distinguish</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many</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rhymes</a:t>
            </a:r>
            <a:r>
              <a:rPr lang="es-ES" sz="1400" dirty="0">
                <a:solidFill>
                  <a:schemeClr val="dk1"/>
                </a:solidFill>
                <a:latin typeface="Times New Roman"/>
                <a:ea typeface="Times New Roman"/>
                <a:cs typeface="Times New Roman"/>
                <a:sym typeface="Times New Roman"/>
              </a:rPr>
              <a:t> in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middle</a:t>
            </a:r>
            <a:r>
              <a:rPr lang="es-ES" sz="1400" dirty="0">
                <a:solidFill>
                  <a:schemeClr val="dk1"/>
                </a:solidFill>
                <a:latin typeface="Times New Roman"/>
                <a:ea typeface="Times New Roman"/>
                <a:cs typeface="Times New Roman"/>
                <a:sym typeface="Times New Roman"/>
              </a:rPr>
              <a:t> of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verses and at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end</a:t>
            </a:r>
            <a:r>
              <a:rPr lang="es-ES" sz="1400" dirty="0">
                <a:solidFill>
                  <a:schemeClr val="dk1"/>
                </a:solidFill>
                <a:latin typeface="Times New Roman"/>
                <a:ea typeface="Times New Roman"/>
                <a:cs typeface="Times New Roman"/>
                <a:sym typeface="Times New Roman"/>
              </a:rPr>
              <a:t> of </a:t>
            </a:r>
            <a:r>
              <a:rPr lang="es-ES" sz="1400" dirty="0" err="1">
                <a:solidFill>
                  <a:schemeClr val="dk1"/>
                </a:solidFill>
                <a:latin typeface="Times New Roman"/>
                <a:ea typeface="Times New Roman"/>
                <a:cs typeface="Times New Roman"/>
                <a:sym typeface="Times New Roman"/>
              </a:rPr>
              <a:t>them</a:t>
            </a:r>
            <a:r>
              <a:rPr lang="es-ES" sz="1400" dirty="0">
                <a:solidFill>
                  <a:schemeClr val="dk1"/>
                </a:solidFill>
                <a:latin typeface="Times New Roman"/>
                <a:ea typeface="Times New Roman"/>
                <a:cs typeface="Times New Roman"/>
                <a:sym typeface="Times New Roman"/>
              </a:rPr>
              <a:t>.</a:t>
            </a:r>
            <a:endParaRPr sz="1400" dirty="0">
              <a:solidFill>
                <a:schemeClr val="dk1"/>
              </a:solidFill>
              <a:latin typeface="Times New Roman"/>
              <a:ea typeface="Times New Roman"/>
              <a:cs typeface="Times New Roman"/>
              <a:sym typeface="Times New Roman"/>
            </a:endParaRPr>
          </a:p>
        </p:txBody>
      </p:sp>
      <p:sp>
        <p:nvSpPr>
          <p:cNvPr id="172" name="Google Shape;172;p21"/>
          <p:cNvSpPr txBox="1"/>
          <p:nvPr/>
        </p:nvSpPr>
        <p:spPr>
          <a:xfrm>
            <a:off x="4173007" y="4291563"/>
            <a:ext cx="3910383" cy="1022232"/>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algn="just"/>
            <a:r>
              <a:rPr lang="es-ES" sz="1400" i="1" dirty="0">
                <a:solidFill>
                  <a:schemeClr val="dk1"/>
                </a:solidFill>
                <a:latin typeface="Times New Roman"/>
                <a:ea typeface="Times New Roman"/>
                <a:cs typeface="Times New Roman"/>
                <a:sym typeface="Times New Roman"/>
              </a:rPr>
              <a:t>“</a:t>
            </a:r>
            <a:r>
              <a:rPr lang="es-ES" sz="1400" i="1" dirty="0">
                <a:latin typeface="Times New Roman"/>
                <a:cs typeface="Times New Roman"/>
              </a:rPr>
              <a:t>So no </a:t>
            </a:r>
            <a:r>
              <a:rPr lang="es-ES" sz="1400" i="1" dirty="0" err="1">
                <a:latin typeface="Times New Roman"/>
                <a:cs typeface="Times New Roman"/>
              </a:rPr>
              <a:t>one</a:t>
            </a:r>
            <a:r>
              <a:rPr lang="es-ES" sz="1400" i="1" dirty="0">
                <a:latin typeface="Times New Roman"/>
                <a:cs typeface="Times New Roman"/>
              </a:rPr>
              <a:t> </a:t>
            </a:r>
            <a:r>
              <a:rPr lang="es-ES" sz="1400" i="1" dirty="0" err="1">
                <a:latin typeface="Times New Roman"/>
                <a:cs typeface="Times New Roman"/>
              </a:rPr>
              <a:t>told</a:t>
            </a:r>
            <a:r>
              <a:rPr lang="es-ES" sz="1400" i="1" dirty="0">
                <a:latin typeface="Times New Roman"/>
                <a:cs typeface="Times New Roman"/>
              </a:rPr>
              <a:t> </a:t>
            </a:r>
            <a:r>
              <a:rPr lang="es-ES" sz="1400" i="1" dirty="0" err="1">
                <a:latin typeface="Times New Roman"/>
                <a:cs typeface="Times New Roman"/>
              </a:rPr>
              <a:t>you</a:t>
            </a:r>
            <a:r>
              <a:rPr lang="es-ES" sz="1400" i="1" dirty="0">
                <a:latin typeface="Times New Roman"/>
                <a:cs typeface="Times New Roman"/>
              </a:rPr>
              <a:t> </a:t>
            </a:r>
            <a:r>
              <a:rPr lang="es-ES" sz="1400" i="1" dirty="0" err="1">
                <a:latin typeface="Times New Roman"/>
                <a:cs typeface="Times New Roman"/>
              </a:rPr>
              <a:t>life</a:t>
            </a:r>
            <a:r>
              <a:rPr lang="es-ES" sz="1400" i="1" dirty="0">
                <a:latin typeface="Times New Roman"/>
                <a:cs typeface="Times New Roman"/>
              </a:rPr>
              <a:t> </a:t>
            </a:r>
            <a:r>
              <a:rPr lang="es-ES" sz="1400" i="1" dirty="0" err="1">
                <a:latin typeface="Times New Roman"/>
                <a:cs typeface="Times New Roman"/>
              </a:rPr>
              <a:t>was</a:t>
            </a:r>
            <a:r>
              <a:rPr lang="es-ES" sz="1400" i="1" dirty="0">
                <a:latin typeface="Times New Roman"/>
                <a:cs typeface="Times New Roman"/>
              </a:rPr>
              <a:t> </a:t>
            </a:r>
            <a:r>
              <a:rPr lang="es-ES" sz="1400" i="1" dirty="0" err="1">
                <a:latin typeface="Times New Roman"/>
                <a:cs typeface="Times New Roman"/>
              </a:rPr>
              <a:t>gonna</a:t>
            </a:r>
            <a:r>
              <a:rPr lang="es-ES" sz="1400" i="1" dirty="0">
                <a:latin typeface="Times New Roman"/>
                <a:cs typeface="Times New Roman"/>
              </a:rPr>
              <a:t> be </a:t>
            </a:r>
            <a:r>
              <a:rPr lang="es-ES" sz="1400" i="1" dirty="0" err="1">
                <a:latin typeface="Times New Roman"/>
                <a:cs typeface="Times New Roman"/>
              </a:rPr>
              <a:t>this</a:t>
            </a:r>
            <a:r>
              <a:rPr lang="es-ES" sz="1400" i="1" dirty="0">
                <a:latin typeface="Times New Roman"/>
                <a:cs typeface="Times New Roman"/>
              </a:rPr>
              <a:t> </a:t>
            </a:r>
            <a:r>
              <a:rPr lang="es-ES" sz="1400" b="1" i="1" dirty="0" err="1">
                <a:latin typeface="Times New Roman"/>
                <a:cs typeface="Times New Roman"/>
              </a:rPr>
              <a:t>way</a:t>
            </a:r>
            <a:endParaRPr lang="es-ES" sz="1400" b="1" i="1" dirty="0">
              <a:latin typeface="Times New Roman"/>
              <a:cs typeface="Times New Roman"/>
            </a:endParaRPr>
          </a:p>
          <a:p>
            <a:pPr algn="just"/>
            <a:r>
              <a:rPr lang="es-ES" sz="1400" i="1" dirty="0">
                <a:latin typeface="Times New Roman"/>
                <a:cs typeface="Times New Roman"/>
              </a:rPr>
              <a:t>   </a:t>
            </a:r>
            <a:r>
              <a:rPr lang="es-ES" sz="1400" i="1" dirty="0" err="1">
                <a:latin typeface="Times New Roman"/>
                <a:cs typeface="Times New Roman"/>
              </a:rPr>
              <a:t>Your</a:t>
            </a:r>
            <a:r>
              <a:rPr lang="es-ES" sz="1400" i="1" dirty="0">
                <a:latin typeface="Times New Roman"/>
                <a:cs typeface="Times New Roman"/>
              </a:rPr>
              <a:t> </a:t>
            </a:r>
            <a:r>
              <a:rPr lang="es-ES" sz="1400" i="1" dirty="0" err="1">
                <a:latin typeface="Times New Roman"/>
                <a:cs typeface="Times New Roman"/>
              </a:rPr>
              <a:t>job's</a:t>
            </a:r>
            <a:r>
              <a:rPr lang="es-ES" sz="1400" i="1" dirty="0">
                <a:latin typeface="Times New Roman"/>
                <a:cs typeface="Times New Roman"/>
              </a:rPr>
              <a:t> a </a:t>
            </a:r>
            <a:r>
              <a:rPr lang="es-ES" sz="1400" b="1" i="1" dirty="0" err="1">
                <a:latin typeface="Times New Roman"/>
                <a:cs typeface="Times New Roman"/>
              </a:rPr>
              <a:t>joke</a:t>
            </a:r>
            <a:r>
              <a:rPr lang="es-ES" sz="1400" i="1" dirty="0">
                <a:latin typeface="Times New Roman"/>
                <a:cs typeface="Times New Roman"/>
              </a:rPr>
              <a:t>, </a:t>
            </a:r>
            <a:r>
              <a:rPr lang="es-ES" sz="1400" i="1" dirty="0" err="1">
                <a:latin typeface="Times New Roman"/>
                <a:cs typeface="Times New Roman"/>
              </a:rPr>
              <a:t>you're</a:t>
            </a:r>
            <a:r>
              <a:rPr lang="es-ES" sz="1400" i="1" dirty="0">
                <a:latin typeface="Times New Roman"/>
                <a:cs typeface="Times New Roman"/>
              </a:rPr>
              <a:t> </a:t>
            </a:r>
            <a:r>
              <a:rPr lang="es-ES" sz="1400" b="1" i="1" dirty="0" err="1">
                <a:latin typeface="Times New Roman"/>
                <a:cs typeface="Times New Roman"/>
              </a:rPr>
              <a:t>broke</a:t>
            </a:r>
            <a:endParaRPr lang="es-ES" sz="1400" b="1" i="1" dirty="0">
              <a:latin typeface="Times New Roman"/>
              <a:cs typeface="Times New Roman"/>
            </a:endParaRPr>
          </a:p>
          <a:p>
            <a:pPr algn="just"/>
            <a:r>
              <a:rPr lang="es-ES" sz="1400" i="1" dirty="0">
                <a:latin typeface="Times New Roman"/>
                <a:cs typeface="Times New Roman"/>
              </a:rPr>
              <a:t>   </a:t>
            </a:r>
            <a:r>
              <a:rPr lang="es-ES" sz="1400" i="1" dirty="0" err="1">
                <a:latin typeface="Times New Roman"/>
                <a:cs typeface="Times New Roman"/>
              </a:rPr>
              <a:t>Your</a:t>
            </a:r>
            <a:r>
              <a:rPr lang="es-ES" sz="1400" i="1" dirty="0">
                <a:latin typeface="Times New Roman"/>
                <a:cs typeface="Times New Roman"/>
              </a:rPr>
              <a:t> </a:t>
            </a:r>
            <a:r>
              <a:rPr lang="es-ES" sz="1400" i="1" dirty="0" err="1">
                <a:latin typeface="Times New Roman"/>
                <a:cs typeface="Times New Roman"/>
              </a:rPr>
              <a:t>love</a:t>
            </a:r>
            <a:r>
              <a:rPr lang="es-ES" sz="1400" i="1" dirty="0">
                <a:latin typeface="Times New Roman"/>
                <a:cs typeface="Times New Roman"/>
              </a:rPr>
              <a:t> </a:t>
            </a:r>
            <a:r>
              <a:rPr lang="es-ES" sz="1400" i="1" dirty="0" err="1">
                <a:latin typeface="Times New Roman"/>
                <a:cs typeface="Times New Roman"/>
              </a:rPr>
              <a:t>life's</a:t>
            </a:r>
            <a:r>
              <a:rPr lang="es-ES" sz="1400" i="1" dirty="0">
                <a:latin typeface="Times New Roman"/>
                <a:cs typeface="Times New Roman"/>
              </a:rPr>
              <a:t> </a:t>
            </a:r>
            <a:r>
              <a:rPr lang="es-ES" sz="1400" b="1" i="1" dirty="0">
                <a:latin typeface="Times New Roman"/>
                <a:cs typeface="Times New Roman"/>
              </a:rPr>
              <a:t>D.O.A</a:t>
            </a:r>
            <a:r>
              <a:rPr lang="es-ES" sz="1400" i="1" dirty="0">
                <a:solidFill>
                  <a:schemeClr val="dk1"/>
                </a:solidFill>
                <a:latin typeface="Times New Roman"/>
                <a:ea typeface="Times New Roman"/>
                <a:cs typeface="Times New Roman"/>
                <a:sym typeface="Times New Roman"/>
              </a:rPr>
              <a:t>”</a:t>
            </a:r>
            <a:endParaRPr sz="1400" i="1" dirty="0">
              <a:solidFill>
                <a:schemeClr val="dk1"/>
              </a:solidFill>
              <a:latin typeface="Times New Roman"/>
              <a:ea typeface="Times New Roman"/>
              <a:cs typeface="Times New Roman"/>
              <a:sym typeface="Times New Roman"/>
            </a:endParaRPr>
          </a:p>
        </p:txBody>
      </p:sp>
      <p:sp>
        <p:nvSpPr>
          <p:cNvPr id="173" name="Google Shape;173;p21"/>
          <p:cNvSpPr/>
          <p:nvPr/>
        </p:nvSpPr>
        <p:spPr>
          <a:xfrm>
            <a:off x="2193567" y="5598435"/>
            <a:ext cx="4188326" cy="923330"/>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r>
              <a:rPr lang="es-ES" sz="1400" i="1" dirty="0">
                <a:solidFill>
                  <a:schemeClr val="dk1"/>
                </a:solidFill>
                <a:latin typeface="Times New Roman"/>
                <a:ea typeface="Times New Roman"/>
                <a:cs typeface="Times New Roman"/>
                <a:sym typeface="Times New Roman"/>
              </a:rPr>
              <a:t>“</a:t>
            </a:r>
            <a:r>
              <a:rPr lang="es-ES" sz="1400" i="1" dirty="0">
                <a:latin typeface="Times New Roman"/>
                <a:cs typeface="Times New Roman"/>
              </a:rPr>
              <a:t>It's </a:t>
            </a:r>
            <a:r>
              <a:rPr lang="es-ES" sz="1400" i="1" dirty="0" err="1">
                <a:latin typeface="Times New Roman"/>
                <a:cs typeface="Times New Roman"/>
              </a:rPr>
              <a:t>like</a:t>
            </a:r>
            <a:r>
              <a:rPr lang="es-ES" sz="1400" i="1" dirty="0">
                <a:latin typeface="Times New Roman"/>
                <a:cs typeface="Times New Roman"/>
              </a:rPr>
              <a:t> </a:t>
            </a:r>
            <a:r>
              <a:rPr lang="es-ES" sz="1400" i="1" dirty="0" err="1">
                <a:latin typeface="Times New Roman"/>
                <a:cs typeface="Times New Roman"/>
              </a:rPr>
              <a:t>you're</a:t>
            </a:r>
            <a:r>
              <a:rPr lang="es-ES" sz="1400" i="1" dirty="0">
                <a:latin typeface="Times New Roman"/>
                <a:cs typeface="Times New Roman"/>
              </a:rPr>
              <a:t> </a:t>
            </a:r>
            <a:r>
              <a:rPr lang="es-ES" sz="1400" i="1" dirty="0" err="1">
                <a:latin typeface="Times New Roman"/>
                <a:cs typeface="Times New Roman"/>
              </a:rPr>
              <a:t>always</a:t>
            </a:r>
            <a:r>
              <a:rPr lang="es-ES" sz="1400" i="1" dirty="0">
                <a:latin typeface="Times New Roman"/>
                <a:cs typeface="Times New Roman"/>
              </a:rPr>
              <a:t> </a:t>
            </a:r>
            <a:r>
              <a:rPr lang="es-ES" sz="1400" i="1" dirty="0" err="1">
                <a:latin typeface="Times New Roman"/>
                <a:cs typeface="Times New Roman"/>
              </a:rPr>
              <a:t>stuck</a:t>
            </a:r>
            <a:r>
              <a:rPr lang="es-ES" sz="1400" i="1" dirty="0">
                <a:latin typeface="Times New Roman"/>
                <a:cs typeface="Times New Roman"/>
              </a:rPr>
              <a:t> in </a:t>
            </a:r>
            <a:r>
              <a:rPr lang="es-ES" sz="1400" i="1" dirty="0" err="1">
                <a:latin typeface="Times New Roman"/>
                <a:cs typeface="Times New Roman"/>
              </a:rPr>
              <a:t>second</a:t>
            </a:r>
            <a:r>
              <a:rPr lang="es-ES" sz="1400" i="1" dirty="0">
                <a:latin typeface="Times New Roman"/>
                <a:cs typeface="Times New Roman"/>
              </a:rPr>
              <a:t> </a:t>
            </a:r>
            <a:r>
              <a:rPr lang="es-ES" sz="1400" b="1" i="1" dirty="0" err="1">
                <a:latin typeface="Times New Roman"/>
                <a:cs typeface="Times New Roman"/>
              </a:rPr>
              <a:t>gear</a:t>
            </a:r>
            <a:endParaRPr lang="es-ES" sz="1400" b="1" i="1" dirty="0">
              <a:latin typeface="Times New Roman"/>
              <a:cs typeface="Times New Roman"/>
            </a:endParaRPr>
          </a:p>
          <a:p>
            <a:r>
              <a:rPr lang="es-ES" sz="1400" i="1" dirty="0">
                <a:latin typeface="Times New Roman"/>
                <a:cs typeface="Times New Roman"/>
              </a:rPr>
              <a:t>  </a:t>
            </a:r>
            <a:r>
              <a:rPr lang="es-ES" sz="1400" i="1" dirty="0" err="1">
                <a:latin typeface="Times New Roman"/>
                <a:cs typeface="Times New Roman"/>
              </a:rPr>
              <a:t>When</a:t>
            </a:r>
            <a:r>
              <a:rPr lang="es-ES" sz="1400" i="1" dirty="0">
                <a:latin typeface="Times New Roman"/>
                <a:cs typeface="Times New Roman"/>
              </a:rPr>
              <a:t> </a:t>
            </a:r>
            <a:r>
              <a:rPr lang="es-ES" sz="1400" i="1" dirty="0" err="1">
                <a:latin typeface="Times New Roman"/>
                <a:cs typeface="Times New Roman"/>
              </a:rPr>
              <a:t>it</a:t>
            </a:r>
            <a:r>
              <a:rPr lang="es-ES" sz="1400" i="1" dirty="0">
                <a:latin typeface="Times New Roman"/>
                <a:cs typeface="Times New Roman"/>
              </a:rPr>
              <a:t> </a:t>
            </a:r>
            <a:r>
              <a:rPr lang="es-ES" sz="1400" i="1" dirty="0" err="1">
                <a:latin typeface="Times New Roman"/>
                <a:cs typeface="Times New Roman"/>
              </a:rPr>
              <a:t>hasn't</a:t>
            </a:r>
            <a:r>
              <a:rPr lang="es-ES" sz="1400" i="1" dirty="0">
                <a:latin typeface="Times New Roman"/>
                <a:cs typeface="Times New Roman"/>
              </a:rPr>
              <a:t> </a:t>
            </a:r>
            <a:r>
              <a:rPr lang="es-ES" sz="1400" i="1" dirty="0" err="1">
                <a:latin typeface="Times New Roman"/>
                <a:cs typeface="Times New Roman"/>
              </a:rPr>
              <a:t>been</a:t>
            </a:r>
            <a:r>
              <a:rPr lang="es-ES" sz="1400" i="1" dirty="0">
                <a:latin typeface="Times New Roman"/>
                <a:cs typeface="Times New Roman"/>
              </a:rPr>
              <a:t> </a:t>
            </a:r>
            <a:r>
              <a:rPr lang="es-ES" sz="1400" i="1" dirty="0" err="1">
                <a:latin typeface="Times New Roman"/>
                <a:cs typeface="Times New Roman"/>
              </a:rPr>
              <a:t>your</a:t>
            </a:r>
            <a:r>
              <a:rPr lang="es-ES" sz="1400" i="1" dirty="0">
                <a:latin typeface="Times New Roman"/>
                <a:cs typeface="Times New Roman"/>
              </a:rPr>
              <a:t> </a:t>
            </a:r>
            <a:r>
              <a:rPr lang="es-ES" sz="1400" i="1" dirty="0" err="1">
                <a:latin typeface="Times New Roman"/>
                <a:cs typeface="Times New Roman"/>
              </a:rPr>
              <a:t>day</a:t>
            </a:r>
            <a:r>
              <a:rPr lang="es-ES" sz="1400" i="1" dirty="0">
                <a:latin typeface="Times New Roman"/>
                <a:cs typeface="Times New Roman"/>
              </a:rPr>
              <a:t>, </a:t>
            </a:r>
            <a:r>
              <a:rPr lang="es-ES" sz="1400" i="1" dirty="0" err="1">
                <a:latin typeface="Times New Roman"/>
                <a:cs typeface="Times New Roman"/>
              </a:rPr>
              <a:t>your</a:t>
            </a:r>
            <a:r>
              <a:rPr lang="es-ES" sz="1400" i="1" dirty="0">
                <a:latin typeface="Times New Roman"/>
                <a:cs typeface="Times New Roman"/>
              </a:rPr>
              <a:t> </a:t>
            </a:r>
            <a:r>
              <a:rPr lang="es-ES" sz="1400" i="1" dirty="0" err="1">
                <a:latin typeface="Times New Roman"/>
                <a:cs typeface="Times New Roman"/>
              </a:rPr>
              <a:t>week</a:t>
            </a:r>
            <a:r>
              <a:rPr lang="es-ES" sz="1400" i="1" dirty="0">
                <a:latin typeface="Times New Roman"/>
                <a:cs typeface="Times New Roman"/>
              </a:rPr>
              <a:t>, </a:t>
            </a:r>
            <a:r>
              <a:rPr lang="es-ES" sz="1400" i="1" dirty="0" err="1">
                <a:latin typeface="Times New Roman"/>
                <a:cs typeface="Times New Roman"/>
              </a:rPr>
              <a:t>your</a:t>
            </a:r>
            <a:r>
              <a:rPr lang="es-ES" sz="1400" i="1" dirty="0">
                <a:latin typeface="Times New Roman"/>
                <a:cs typeface="Times New Roman"/>
              </a:rPr>
              <a:t> </a:t>
            </a:r>
            <a:r>
              <a:rPr lang="es-ES" sz="1400" i="1" dirty="0" err="1">
                <a:latin typeface="Times New Roman"/>
                <a:cs typeface="Times New Roman"/>
              </a:rPr>
              <a:t>month</a:t>
            </a:r>
            <a:endParaRPr lang="es-ES" sz="1400" i="1" dirty="0">
              <a:latin typeface="Times New Roman"/>
              <a:cs typeface="Times New Roman"/>
            </a:endParaRPr>
          </a:p>
          <a:p>
            <a:r>
              <a:rPr lang="es-ES" sz="1400" i="1" dirty="0">
                <a:latin typeface="Times New Roman"/>
                <a:cs typeface="Times New Roman"/>
              </a:rPr>
              <a:t>  </a:t>
            </a:r>
            <a:r>
              <a:rPr lang="es-ES" sz="1400" i="1" dirty="0" err="1">
                <a:latin typeface="Times New Roman"/>
                <a:cs typeface="Times New Roman"/>
              </a:rPr>
              <a:t>Or</a:t>
            </a:r>
            <a:r>
              <a:rPr lang="es-ES" sz="1400" i="1" dirty="0">
                <a:latin typeface="Times New Roman"/>
                <a:cs typeface="Times New Roman"/>
              </a:rPr>
              <a:t> </a:t>
            </a:r>
            <a:r>
              <a:rPr lang="es-ES" sz="1400" i="1" dirty="0" err="1">
                <a:latin typeface="Times New Roman"/>
                <a:cs typeface="Times New Roman"/>
              </a:rPr>
              <a:t>even</a:t>
            </a:r>
            <a:r>
              <a:rPr lang="es-ES" sz="1400" i="1" dirty="0">
                <a:latin typeface="Times New Roman"/>
                <a:cs typeface="Times New Roman"/>
              </a:rPr>
              <a:t> </a:t>
            </a:r>
            <a:r>
              <a:rPr lang="es-ES" sz="1400" i="1" dirty="0" err="1">
                <a:latin typeface="Times New Roman"/>
                <a:cs typeface="Times New Roman"/>
              </a:rPr>
              <a:t>your</a:t>
            </a:r>
            <a:r>
              <a:rPr lang="es-ES" sz="1400" i="1" dirty="0">
                <a:latin typeface="Times New Roman"/>
                <a:cs typeface="Times New Roman"/>
              </a:rPr>
              <a:t> </a:t>
            </a:r>
            <a:r>
              <a:rPr lang="es-ES" sz="1400" b="1" i="1" dirty="0" err="1">
                <a:latin typeface="Times New Roman"/>
                <a:cs typeface="Times New Roman"/>
              </a:rPr>
              <a:t>year</a:t>
            </a:r>
            <a:r>
              <a:rPr lang="es-ES" sz="1400" i="1" dirty="0">
                <a:solidFill>
                  <a:schemeClr val="dk1"/>
                </a:solidFill>
                <a:latin typeface="Times New Roman"/>
                <a:ea typeface="Times New Roman"/>
                <a:cs typeface="Times New Roman"/>
                <a:sym typeface="Times New Roman"/>
              </a:rPr>
              <a:t>”</a:t>
            </a:r>
            <a:endParaRPr sz="1400" i="1" dirty="0">
              <a:latin typeface="Times New Roman"/>
              <a:cs typeface="Times New Roman"/>
            </a:endParaRPr>
          </a:p>
        </p:txBody>
      </p:sp>
      <p:sp>
        <p:nvSpPr>
          <p:cNvPr id="174" name="Google Shape;174;p21"/>
          <p:cNvSpPr/>
          <p:nvPr/>
        </p:nvSpPr>
        <p:spPr>
          <a:xfrm>
            <a:off x="2165144" y="2428812"/>
            <a:ext cx="7360820" cy="1190717"/>
          </a:xfrm>
          <a:prstGeom prst="rect">
            <a:avLst/>
          </a:prstGeom>
          <a:noFill/>
          <a:ln>
            <a:noFill/>
          </a:ln>
        </p:spPr>
        <p:txBody>
          <a:bodyPr spcFirstLastPara="1" wrap="square" lIns="91425" tIns="45700" rIns="91425" bIns="45700" anchor="t" anchorCtr="0">
            <a:noAutofit/>
          </a:bodyPr>
          <a:lstStyle/>
          <a:p>
            <a:r>
              <a:rPr lang="es-ES" sz="1400" dirty="0" err="1">
                <a:solidFill>
                  <a:schemeClr val="dk1"/>
                </a:solidFill>
                <a:latin typeface="Times New Roman"/>
                <a:ea typeface="Times New Roman"/>
                <a:cs typeface="Times New Roman"/>
                <a:sym typeface="Times New Roman"/>
              </a:rPr>
              <a:t>Then</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before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listening</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to</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song</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you</a:t>
            </a:r>
            <a:r>
              <a:rPr lang="es-ES" sz="1400" dirty="0">
                <a:solidFill>
                  <a:schemeClr val="dk1"/>
                </a:solidFill>
                <a:latin typeface="Times New Roman"/>
                <a:ea typeface="Times New Roman"/>
                <a:cs typeface="Times New Roman"/>
                <a:sym typeface="Times New Roman"/>
              </a:rPr>
              <a:t> can </a:t>
            </a:r>
            <a:r>
              <a:rPr lang="es-ES" sz="1400" dirty="0" err="1">
                <a:solidFill>
                  <a:schemeClr val="dk1"/>
                </a:solidFill>
                <a:latin typeface="Times New Roman"/>
                <a:ea typeface="Times New Roman"/>
                <a:cs typeface="Times New Roman"/>
                <a:sym typeface="Times New Roman"/>
              </a:rPr>
              <a:t>give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to</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students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some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words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from</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verses, </a:t>
            </a:r>
            <a:r>
              <a:rPr lang="es-ES" sz="1400" dirty="0" err="1">
                <a:solidFill>
                  <a:schemeClr val="dk1"/>
                </a:solidFill>
                <a:latin typeface="Times New Roman"/>
                <a:ea typeface="Times New Roman"/>
                <a:cs typeface="Times New Roman"/>
                <a:sym typeface="Times New Roman"/>
              </a:rPr>
              <a:t>for</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example</a:t>
            </a:r>
            <a:r>
              <a:rPr lang="es-ES" sz="1400" dirty="0">
                <a:solidFill>
                  <a:schemeClr val="dk1"/>
                </a:solidFill>
                <a:latin typeface="Times New Roman"/>
                <a:ea typeface="Times New Roman"/>
                <a:cs typeface="Times New Roman"/>
                <a:sym typeface="Times New Roman"/>
              </a:rPr>
              <a:t>:</a:t>
            </a:r>
          </a:p>
        </p:txBody>
      </p:sp>
      <p:pic>
        <p:nvPicPr>
          <p:cNvPr id="175" name="Google Shape;175;p21" descr="Resultado de imagen de oido icono"/>
          <p:cNvPicPr preferRelativeResize="0"/>
          <p:nvPr/>
        </p:nvPicPr>
        <p:blipFill rotWithShape="1">
          <a:blip r:embed="rId3">
            <a:alphaModFix/>
          </a:blip>
          <a:srcRect/>
          <a:stretch/>
        </p:blipFill>
        <p:spPr>
          <a:xfrm>
            <a:off x="2713810" y="4161784"/>
            <a:ext cx="918566" cy="1053378"/>
          </a:xfrm>
          <a:prstGeom prst="rect">
            <a:avLst/>
          </a:prstGeom>
          <a:noFill/>
          <a:ln>
            <a:noFill/>
          </a:ln>
        </p:spPr>
      </p:pic>
      <p:pic>
        <p:nvPicPr>
          <p:cNvPr id="176" name="Google Shape;176;p21" descr="Resultado de imagen de musica icono"/>
          <p:cNvPicPr preferRelativeResize="0"/>
          <p:nvPr/>
        </p:nvPicPr>
        <p:blipFill rotWithShape="1">
          <a:blip r:embed="rId4">
            <a:alphaModFix/>
          </a:blip>
          <a:srcRect/>
          <a:stretch/>
        </p:blipFill>
        <p:spPr>
          <a:xfrm>
            <a:off x="8887248" y="3683558"/>
            <a:ext cx="1511861" cy="1511861"/>
          </a:xfrm>
          <a:prstGeom prst="rect">
            <a:avLst/>
          </a:prstGeom>
          <a:ln/>
        </p:spPr>
        <p:style>
          <a:lnRef idx="2">
            <a:schemeClr val="dk1"/>
          </a:lnRef>
          <a:fillRef idx="1">
            <a:schemeClr val="lt1"/>
          </a:fillRef>
          <a:effectRef idx="0">
            <a:schemeClr val="dk1"/>
          </a:effectRef>
          <a:fontRef idx="minor">
            <a:schemeClr val="dk1"/>
          </a:fontRef>
        </p:style>
      </p:pic>
      <p:sp>
        <p:nvSpPr>
          <p:cNvPr id="11" name="CuadroTexto 10"/>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err="1">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2</a:t>
            </a:r>
          </a:p>
        </p:txBody>
      </p:sp>
      <p:sp>
        <p:nvSpPr>
          <p:cNvPr id="12" name="Rectángulo 11"/>
          <p:cNvSpPr/>
          <p:nvPr/>
        </p:nvSpPr>
        <p:spPr>
          <a:xfrm>
            <a:off x="874769" y="1341644"/>
            <a:ext cx="4649350" cy="400110"/>
          </a:xfrm>
          <a:prstGeom prst="rect">
            <a:avLst/>
          </a:prstGeom>
        </p:spPr>
        <p:txBody>
          <a:bodyPr wrap="none">
            <a:spAutoFit/>
          </a:bodyPr>
          <a:lstStyle/>
          <a:p>
            <a:r>
              <a:rPr lang="es-ES" sz="2000" b="1" dirty="0">
                <a:latin typeface="Times New Roman"/>
                <a:ea typeface="Times New Roman"/>
                <a:cs typeface="Times New Roman"/>
                <a:sym typeface="Times New Roman"/>
              </a:rPr>
              <a:t>SONG 2: “ </a:t>
            </a:r>
            <a:r>
              <a:rPr lang="es-ES" sz="2000" b="1" i="1" dirty="0">
                <a:latin typeface="Times New Roman"/>
                <a:ea typeface="Times New Roman"/>
                <a:cs typeface="Times New Roman"/>
                <a:sym typeface="Times New Roman"/>
              </a:rPr>
              <a:t>I’LL BE THERE FOR YOU” </a:t>
            </a:r>
            <a:endParaRPr lang="es-ES" sz="2000" dirty="0"/>
          </a:p>
        </p:txBody>
      </p:sp>
      <p:sp>
        <p:nvSpPr>
          <p:cNvPr id="19" name="Google Shape;173;p21"/>
          <p:cNvSpPr/>
          <p:nvPr/>
        </p:nvSpPr>
        <p:spPr>
          <a:xfrm>
            <a:off x="7047699" y="5627545"/>
            <a:ext cx="2996113" cy="923330"/>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r>
              <a:rPr lang="es-ES" sz="1400" i="1" dirty="0">
                <a:latin typeface="Times New Roman"/>
                <a:cs typeface="Times New Roman"/>
              </a:rPr>
              <a:t>“You're </a:t>
            </a:r>
            <a:r>
              <a:rPr lang="es-ES" sz="1400" i="1" dirty="0" err="1">
                <a:latin typeface="Times New Roman"/>
                <a:cs typeface="Times New Roman"/>
              </a:rPr>
              <a:t>still</a:t>
            </a:r>
            <a:r>
              <a:rPr lang="es-ES" sz="1400" i="1" dirty="0">
                <a:latin typeface="Times New Roman"/>
                <a:cs typeface="Times New Roman"/>
              </a:rPr>
              <a:t> in </a:t>
            </a:r>
            <a:r>
              <a:rPr lang="es-ES" sz="1400" i="1" dirty="0" err="1">
                <a:latin typeface="Times New Roman"/>
                <a:cs typeface="Times New Roman"/>
              </a:rPr>
              <a:t>bed</a:t>
            </a:r>
            <a:r>
              <a:rPr lang="es-ES" sz="1400" i="1" dirty="0">
                <a:latin typeface="Times New Roman"/>
                <a:cs typeface="Times New Roman"/>
              </a:rPr>
              <a:t> at ten </a:t>
            </a:r>
          </a:p>
          <a:p>
            <a:r>
              <a:rPr lang="es-ES" sz="1400" i="1" dirty="0">
                <a:latin typeface="Times New Roman"/>
                <a:cs typeface="Times New Roman"/>
              </a:rPr>
              <a:t>  And </a:t>
            </a:r>
            <a:r>
              <a:rPr lang="es-ES" sz="1400" i="1" dirty="0" err="1">
                <a:latin typeface="Times New Roman"/>
                <a:cs typeface="Times New Roman"/>
              </a:rPr>
              <a:t>work</a:t>
            </a:r>
            <a:r>
              <a:rPr lang="es-ES" sz="1400" i="1" dirty="0">
                <a:latin typeface="Times New Roman"/>
                <a:cs typeface="Times New Roman"/>
              </a:rPr>
              <a:t> </a:t>
            </a:r>
            <a:r>
              <a:rPr lang="es-ES" sz="1400" i="1" dirty="0" err="1">
                <a:latin typeface="Times New Roman"/>
                <a:cs typeface="Times New Roman"/>
              </a:rPr>
              <a:t>began</a:t>
            </a:r>
            <a:r>
              <a:rPr lang="es-ES" sz="1400" i="1" dirty="0">
                <a:latin typeface="Times New Roman"/>
                <a:cs typeface="Times New Roman"/>
              </a:rPr>
              <a:t> at </a:t>
            </a:r>
            <a:r>
              <a:rPr lang="es-ES" sz="1400" b="1" i="1" dirty="0" err="1">
                <a:latin typeface="Times New Roman"/>
                <a:cs typeface="Times New Roman"/>
              </a:rPr>
              <a:t>eight</a:t>
            </a:r>
            <a:endParaRPr lang="es-ES" sz="1400" b="1" i="1" dirty="0">
              <a:latin typeface="Times New Roman"/>
              <a:cs typeface="Times New Roman"/>
            </a:endParaRPr>
          </a:p>
          <a:p>
            <a:r>
              <a:rPr lang="es-ES" sz="1400" i="1" dirty="0">
                <a:latin typeface="Times New Roman"/>
                <a:cs typeface="Times New Roman"/>
              </a:rPr>
              <a:t>  </a:t>
            </a:r>
            <a:r>
              <a:rPr lang="es-ES" sz="1400" i="1" dirty="0" err="1">
                <a:latin typeface="Times New Roman"/>
                <a:cs typeface="Times New Roman"/>
              </a:rPr>
              <a:t>You've</a:t>
            </a:r>
            <a:r>
              <a:rPr lang="es-ES" sz="1400" i="1" dirty="0">
                <a:latin typeface="Times New Roman"/>
                <a:cs typeface="Times New Roman"/>
              </a:rPr>
              <a:t> </a:t>
            </a:r>
            <a:r>
              <a:rPr lang="es-ES" sz="1400" i="1" dirty="0" err="1">
                <a:latin typeface="Times New Roman"/>
                <a:cs typeface="Times New Roman"/>
              </a:rPr>
              <a:t>burned</a:t>
            </a:r>
            <a:r>
              <a:rPr lang="es-ES" sz="1400" i="1" dirty="0">
                <a:latin typeface="Times New Roman"/>
                <a:cs typeface="Times New Roman"/>
              </a:rPr>
              <a:t> </a:t>
            </a:r>
            <a:r>
              <a:rPr lang="es-ES" sz="1400" i="1" dirty="0" err="1">
                <a:latin typeface="Times New Roman"/>
                <a:cs typeface="Times New Roman"/>
              </a:rPr>
              <a:t>your</a:t>
            </a:r>
            <a:r>
              <a:rPr lang="es-ES" sz="1400" i="1" dirty="0">
                <a:latin typeface="Times New Roman"/>
                <a:cs typeface="Times New Roman"/>
              </a:rPr>
              <a:t> </a:t>
            </a:r>
            <a:r>
              <a:rPr lang="es-ES" sz="1400" i="1" dirty="0" err="1">
                <a:latin typeface="Times New Roman"/>
                <a:cs typeface="Times New Roman"/>
              </a:rPr>
              <a:t>breakfast</a:t>
            </a:r>
            <a:r>
              <a:rPr lang="es-ES" sz="1400" i="1" dirty="0">
                <a:latin typeface="Times New Roman"/>
                <a:cs typeface="Times New Roman"/>
              </a:rPr>
              <a:t>, </a:t>
            </a:r>
          </a:p>
          <a:p>
            <a:r>
              <a:rPr lang="es-ES" sz="1400" i="1" dirty="0">
                <a:latin typeface="Times New Roman"/>
                <a:cs typeface="Times New Roman"/>
              </a:rPr>
              <a:t>  So </a:t>
            </a:r>
            <a:r>
              <a:rPr lang="es-ES" sz="1400" i="1" dirty="0" err="1">
                <a:latin typeface="Times New Roman"/>
                <a:cs typeface="Times New Roman"/>
              </a:rPr>
              <a:t>far</a:t>
            </a:r>
            <a:r>
              <a:rPr lang="es-ES" sz="1400" i="1" dirty="0">
                <a:latin typeface="Times New Roman"/>
                <a:cs typeface="Times New Roman"/>
              </a:rPr>
              <a:t> </a:t>
            </a:r>
            <a:r>
              <a:rPr lang="es-ES" sz="1400" i="1" dirty="0" err="1">
                <a:latin typeface="Times New Roman"/>
                <a:cs typeface="Times New Roman"/>
              </a:rPr>
              <a:t>things</a:t>
            </a:r>
            <a:r>
              <a:rPr lang="es-ES" sz="1400" i="1" dirty="0">
                <a:latin typeface="Times New Roman"/>
                <a:cs typeface="Times New Roman"/>
              </a:rPr>
              <a:t> are </a:t>
            </a:r>
            <a:r>
              <a:rPr lang="es-ES" sz="1400" i="1" dirty="0" err="1">
                <a:latin typeface="Times New Roman"/>
                <a:cs typeface="Times New Roman"/>
              </a:rPr>
              <a:t>going</a:t>
            </a:r>
            <a:r>
              <a:rPr lang="es-ES" sz="1400" i="1" dirty="0">
                <a:latin typeface="Times New Roman"/>
                <a:cs typeface="Times New Roman"/>
              </a:rPr>
              <a:t> </a:t>
            </a:r>
            <a:r>
              <a:rPr lang="es-ES" sz="1400" b="1" i="1" dirty="0" err="1">
                <a:latin typeface="Times New Roman"/>
                <a:cs typeface="Times New Roman"/>
              </a:rPr>
              <a:t>great</a:t>
            </a:r>
            <a:r>
              <a:rPr lang="es-ES" sz="1400" i="1" dirty="0">
                <a:latin typeface="Times New Roman"/>
                <a:cs typeface="Times New Roman"/>
              </a:rPr>
              <a:t>”</a:t>
            </a:r>
          </a:p>
          <a:p>
            <a:endParaRPr lang="es-ES" sz="1400" dirty="0">
              <a:latin typeface="Times New Roman"/>
              <a:cs typeface="Times New Roman"/>
            </a:endParaRPr>
          </a:p>
          <a:p>
            <a:endParaRPr sz="1400" dirty="0">
              <a:latin typeface="Times New Roman"/>
              <a:cs typeface="Times New Roman"/>
            </a:endParaRPr>
          </a:p>
        </p:txBody>
      </p:sp>
      <p:sp>
        <p:nvSpPr>
          <p:cNvPr id="7" name="CuadroTexto 6"/>
          <p:cNvSpPr txBox="1"/>
          <p:nvPr/>
        </p:nvSpPr>
        <p:spPr>
          <a:xfrm>
            <a:off x="3034009" y="3016486"/>
            <a:ext cx="1590529" cy="523220"/>
          </a:xfrm>
          <a:prstGeom prst="rect">
            <a:avLst/>
          </a:prstGeom>
          <a:noFill/>
        </p:spPr>
        <p:txBody>
          <a:bodyPr wrap="square" numCol="1" rtlCol="0">
            <a:spAutoFit/>
          </a:bodyPr>
          <a:lstStyle/>
          <a:p>
            <a:pPr marL="285750" indent="-285750">
              <a:buFontTx/>
              <a:buChar char="-"/>
            </a:pPr>
            <a:r>
              <a:rPr lang="es-ES" sz="1400" b="1" i="1" dirty="0">
                <a:solidFill>
                  <a:schemeClr val="dk1"/>
                </a:solidFill>
                <a:latin typeface="Times New Roman"/>
                <a:ea typeface="Times New Roman"/>
                <a:cs typeface="Times New Roman"/>
                <a:sym typeface="Times New Roman"/>
              </a:rPr>
              <a:t>WAY</a:t>
            </a:r>
          </a:p>
          <a:p>
            <a:pPr marL="285750" indent="-285750">
              <a:buFontTx/>
              <a:buChar char="-"/>
            </a:pPr>
            <a:r>
              <a:rPr lang="es-ES" sz="1400" b="1" i="1" dirty="0">
                <a:solidFill>
                  <a:schemeClr val="dk1"/>
                </a:solidFill>
                <a:latin typeface="Times New Roman"/>
                <a:ea typeface="Times New Roman"/>
                <a:cs typeface="Times New Roman"/>
                <a:sym typeface="Times New Roman"/>
              </a:rPr>
              <a:t>JOKE</a:t>
            </a:r>
          </a:p>
        </p:txBody>
      </p:sp>
      <p:sp>
        <p:nvSpPr>
          <p:cNvPr id="8" name="Rectángulo 7"/>
          <p:cNvSpPr/>
          <p:nvPr/>
        </p:nvSpPr>
        <p:spPr>
          <a:xfrm>
            <a:off x="4678087" y="2957798"/>
            <a:ext cx="2008463" cy="523220"/>
          </a:xfrm>
          <a:prstGeom prst="rect">
            <a:avLst/>
          </a:prstGeom>
        </p:spPr>
        <p:txBody>
          <a:bodyPr wrap="square">
            <a:spAutoFit/>
          </a:bodyPr>
          <a:lstStyle/>
          <a:p>
            <a:pPr marL="285750" indent="-285750">
              <a:buFontTx/>
              <a:buChar char="-"/>
            </a:pPr>
            <a:r>
              <a:rPr lang="es-ES" sz="1400" b="1" i="1" dirty="0">
                <a:solidFill>
                  <a:schemeClr val="dk1"/>
                </a:solidFill>
                <a:latin typeface="Times New Roman"/>
                <a:ea typeface="Times New Roman"/>
                <a:cs typeface="Times New Roman"/>
                <a:sym typeface="Times New Roman"/>
              </a:rPr>
              <a:t>GEAR</a:t>
            </a:r>
          </a:p>
          <a:p>
            <a:pPr marL="285750" indent="-285750">
              <a:buFontTx/>
              <a:buChar char="-"/>
            </a:pPr>
            <a:r>
              <a:rPr lang="es-ES" sz="1400" b="1" i="1" dirty="0">
                <a:solidFill>
                  <a:schemeClr val="dk1"/>
                </a:solidFill>
                <a:latin typeface="Times New Roman"/>
                <a:ea typeface="Times New Roman"/>
                <a:cs typeface="Times New Roman"/>
                <a:sym typeface="Times New Roman"/>
              </a:rPr>
              <a:t>EIGHT</a:t>
            </a:r>
          </a:p>
        </p:txBody>
      </p:sp>
      <p:sp>
        <p:nvSpPr>
          <p:cNvPr id="13" name="Rectángulo 12"/>
          <p:cNvSpPr/>
          <p:nvPr/>
        </p:nvSpPr>
        <p:spPr>
          <a:xfrm>
            <a:off x="1792891" y="3669640"/>
            <a:ext cx="7027886" cy="307777"/>
          </a:xfrm>
          <a:prstGeom prst="rect">
            <a:avLst/>
          </a:prstGeom>
        </p:spPr>
        <p:txBody>
          <a:bodyPr wrap="none">
            <a:spAutoFit/>
          </a:bodyPr>
          <a:lstStyle/>
          <a:p>
            <a:r>
              <a:rPr lang="es-ES" sz="1400" dirty="0">
                <a:latin typeface="Times New Roman"/>
                <a:cs typeface="Times New Roman"/>
                <a:sym typeface="Wingdings"/>
              </a:rPr>
              <a:t></a:t>
            </a:r>
            <a:r>
              <a:rPr lang="es-ES" sz="1400" dirty="0">
                <a:latin typeface="Times New Roman"/>
                <a:cs typeface="Times New Roman"/>
              </a:rPr>
              <a:t> Once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students</a:t>
            </a:r>
            <a:r>
              <a:rPr lang="es-ES" sz="1400" dirty="0">
                <a:latin typeface="Times New Roman"/>
                <a:cs typeface="Times New Roman"/>
              </a:rPr>
              <a:t> </a:t>
            </a:r>
            <a:r>
              <a:rPr lang="es-ES" sz="1400" dirty="0" err="1">
                <a:latin typeface="Times New Roman"/>
                <a:cs typeface="Times New Roman"/>
              </a:rPr>
              <a:t>know</a:t>
            </a:r>
            <a:r>
              <a:rPr lang="es-ES" sz="1400" dirty="0">
                <a:latin typeface="Times New Roman"/>
                <a:cs typeface="Times New Roman"/>
              </a:rPr>
              <a:t> </a:t>
            </a:r>
            <a:r>
              <a:rPr lang="es-ES" sz="1400" dirty="0" err="1">
                <a:latin typeface="Times New Roman"/>
                <a:cs typeface="Times New Roman"/>
              </a:rPr>
              <a:t>theses</a:t>
            </a:r>
            <a:r>
              <a:rPr lang="es-ES" sz="1400" dirty="0">
                <a:latin typeface="Times New Roman"/>
                <a:cs typeface="Times New Roman"/>
              </a:rPr>
              <a:t> </a:t>
            </a:r>
            <a:r>
              <a:rPr lang="es-ES" sz="1400" dirty="0" err="1">
                <a:latin typeface="Times New Roman"/>
                <a:cs typeface="Times New Roman"/>
              </a:rPr>
              <a:t>words</a:t>
            </a:r>
            <a:r>
              <a:rPr lang="es-ES" sz="1400" dirty="0">
                <a:latin typeface="Times New Roman"/>
                <a:cs typeface="Times New Roman"/>
              </a:rPr>
              <a:t>, </a:t>
            </a:r>
            <a:r>
              <a:rPr lang="es-ES" sz="1400" dirty="0" err="1">
                <a:latin typeface="Times New Roman"/>
                <a:cs typeface="Times New Roman"/>
              </a:rPr>
              <a:t>they</a:t>
            </a:r>
            <a:r>
              <a:rPr lang="es-ES" sz="1400" dirty="0">
                <a:latin typeface="Times New Roman"/>
                <a:cs typeface="Times New Roman"/>
              </a:rPr>
              <a:t> </a:t>
            </a:r>
            <a:r>
              <a:rPr lang="es-ES" sz="1400" dirty="0" err="1">
                <a:latin typeface="Times New Roman"/>
                <a:cs typeface="Times New Roman"/>
              </a:rPr>
              <a:t>have</a:t>
            </a:r>
            <a:r>
              <a:rPr lang="es-ES" sz="1400" dirty="0">
                <a:latin typeface="Times New Roman"/>
                <a:cs typeface="Times New Roman"/>
              </a:rPr>
              <a:t> </a:t>
            </a:r>
            <a:r>
              <a:rPr lang="es-ES" sz="1400" dirty="0" err="1">
                <a:latin typeface="Times New Roman"/>
                <a:cs typeface="Times New Roman"/>
              </a:rPr>
              <a:t>to</a:t>
            </a:r>
            <a:r>
              <a:rPr lang="es-ES" sz="1400" dirty="0">
                <a:latin typeface="Times New Roman"/>
                <a:cs typeface="Times New Roman"/>
              </a:rPr>
              <a:t> </a:t>
            </a:r>
            <a:r>
              <a:rPr lang="es-ES" sz="1400" dirty="0" err="1">
                <a:latin typeface="Times New Roman"/>
                <a:cs typeface="Times New Roman"/>
              </a:rPr>
              <a:t>find</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other</a:t>
            </a:r>
            <a:r>
              <a:rPr lang="es-ES" sz="1400" dirty="0">
                <a:latin typeface="Times New Roman"/>
                <a:cs typeface="Times New Roman"/>
              </a:rPr>
              <a:t> </a:t>
            </a:r>
            <a:r>
              <a:rPr lang="es-ES" sz="1400" dirty="0" err="1">
                <a:latin typeface="Times New Roman"/>
                <a:cs typeface="Times New Roman"/>
              </a:rPr>
              <a:t>words</a:t>
            </a:r>
            <a:r>
              <a:rPr lang="es-ES" sz="1400" dirty="0">
                <a:latin typeface="Times New Roman"/>
                <a:cs typeface="Times New Roman"/>
              </a:rPr>
              <a:t> </a:t>
            </a:r>
            <a:r>
              <a:rPr lang="es-ES" sz="1400" dirty="0" err="1">
                <a:latin typeface="Times New Roman"/>
                <a:cs typeface="Times New Roman"/>
              </a:rPr>
              <a:t>rhyming</a:t>
            </a:r>
            <a:r>
              <a:rPr lang="es-ES" sz="1400" dirty="0">
                <a:latin typeface="Times New Roman"/>
                <a:cs typeface="Times New Roman"/>
              </a:rPr>
              <a:t> </a:t>
            </a:r>
            <a:r>
              <a:rPr lang="es-ES" sz="1400" dirty="0" err="1">
                <a:latin typeface="Times New Roman"/>
                <a:cs typeface="Times New Roman"/>
              </a:rPr>
              <a:t>with</a:t>
            </a:r>
            <a:r>
              <a:rPr lang="es-ES" sz="1400" dirty="0">
                <a:latin typeface="Times New Roman"/>
                <a:cs typeface="Times New Roman"/>
              </a:rPr>
              <a:t> </a:t>
            </a:r>
            <a:r>
              <a:rPr lang="es-ES" sz="1400" dirty="0" err="1">
                <a:latin typeface="Times New Roman"/>
                <a:cs typeface="Times New Roman"/>
              </a:rPr>
              <a:t>them</a:t>
            </a:r>
            <a:r>
              <a:rPr lang="es-ES" sz="1400" dirty="0">
                <a:latin typeface="Times New Roman"/>
                <a:cs typeface="Times New Roman"/>
              </a:rPr>
              <a:t>.</a:t>
            </a:r>
          </a:p>
        </p:txBody>
      </p:sp>
      <p:sp>
        <p:nvSpPr>
          <p:cNvPr id="2" name="CuadroTexto 1"/>
          <p:cNvSpPr txBox="1"/>
          <p:nvPr/>
        </p:nvSpPr>
        <p:spPr>
          <a:xfrm>
            <a:off x="5592795" y="1146597"/>
            <a:ext cx="4414026" cy="738664"/>
          </a:xfrm>
          <a:prstGeom prst="rect">
            <a:avLst/>
          </a:prstGeom>
          <a:noFill/>
        </p:spPr>
        <p:txBody>
          <a:bodyPr wrap="square" rtlCol="0">
            <a:spAutoFit/>
          </a:bodyPr>
          <a:lstStyle/>
          <a:p>
            <a:r>
              <a:rPr lang="es-ES" sz="1400" dirty="0" err="1">
                <a:latin typeface="Times New Roman"/>
                <a:cs typeface="Times New Roman"/>
              </a:rPr>
              <a:t>Before</a:t>
            </a:r>
            <a:r>
              <a:rPr lang="es-ES" sz="1400" dirty="0">
                <a:latin typeface="Times New Roman"/>
                <a:cs typeface="Times New Roman"/>
              </a:rPr>
              <a:t> </a:t>
            </a:r>
            <a:r>
              <a:rPr lang="es-ES" sz="1400" dirty="0" err="1">
                <a:latin typeface="Times New Roman"/>
                <a:cs typeface="Times New Roman"/>
              </a:rPr>
              <a:t>listening</a:t>
            </a:r>
            <a:r>
              <a:rPr lang="es-ES" sz="1400" dirty="0">
                <a:latin typeface="Times New Roman"/>
                <a:cs typeface="Times New Roman"/>
              </a:rPr>
              <a:t> </a:t>
            </a:r>
            <a:r>
              <a:rPr lang="es-ES" sz="1400" dirty="0" err="1">
                <a:latin typeface="Times New Roman"/>
                <a:cs typeface="Times New Roman"/>
              </a:rPr>
              <a:t>you</a:t>
            </a:r>
            <a:r>
              <a:rPr lang="es-ES" sz="1400" dirty="0">
                <a:latin typeface="Times New Roman"/>
                <a:cs typeface="Times New Roman"/>
              </a:rPr>
              <a:t> can </a:t>
            </a:r>
            <a:r>
              <a:rPr lang="es-ES" sz="1400" dirty="0" err="1">
                <a:latin typeface="Times New Roman"/>
                <a:cs typeface="Times New Roman"/>
              </a:rPr>
              <a:t>give</a:t>
            </a:r>
            <a:r>
              <a:rPr lang="es-ES" sz="1400" dirty="0">
                <a:latin typeface="Times New Roman"/>
                <a:cs typeface="Times New Roman"/>
              </a:rPr>
              <a:t> </a:t>
            </a:r>
            <a:r>
              <a:rPr lang="es-ES" sz="1400" dirty="0" err="1">
                <a:latin typeface="Times New Roman"/>
                <a:cs typeface="Times New Roman"/>
              </a:rPr>
              <a:t>three</a:t>
            </a:r>
            <a:r>
              <a:rPr lang="es-ES" sz="1400" dirty="0">
                <a:latin typeface="Times New Roman"/>
                <a:cs typeface="Times New Roman"/>
              </a:rPr>
              <a:t> </a:t>
            </a:r>
            <a:r>
              <a:rPr lang="es-ES" sz="1400" dirty="0" err="1">
                <a:latin typeface="Times New Roman"/>
                <a:cs typeface="Times New Roman"/>
              </a:rPr>
              <a:t>or</a:t>
            </a:r>
            <a:r>
              <a:rPr lang="es-ES" sz="1400" dirty="0">
                <a:latin typeface="Times New Roman"/>
                <a:cs typeface="Times New Roman"/>
              </a:rPr>
              <a:t> </a:t>
            </a:r>
            <a:r>
              <a:rPr lang="es-ES" sz="1400" dirty="0" err="1">
                <a:latin typeface="Times New Roman"/>
                <a:cs typeface="Times New Roman"/>
              </a:rPr>
              <a:t>four</a:t>
            </a:r>
            <a:r>
              <a:rPr lang="es-ES" sz="1400" dirty="0">
                <a:latin typeface="Times New Roman"/>
                <a:cs typeface="Times New Roman"/>
              </a:rPr>
              <a:t> </a:t>
            </a:r>
            <a:r>
              <a:rPr lang="es-ES" sz="1400" dirty="0" err="1">
                <a:latin typeface="Times New Roman"/>
                <a:cs typeface="Times New Roman"/>
              </a:rPr>
              <a:t>words</a:t>
            </a:r>
            <a:r>
              <a:rPr lang="es-ES" sz="1400" dirty="0">
                <a:latin typeface="Times New Roman"/>
                <a:cs typeface="Times New Roman"/>
              </a:rPr>
              <a:t> </a:t>
            </a:r>
            <a:r>
              <a:rPr lang="es-ES" sz="1400" dirty="0" err="1">
                <a:latin typeface="Times New Roman"/>
                <a:cs typeface="Times New Roman"/>
              </a:rPr>
              <a:t>from</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song</a:t>
            </a:r>
            <a:r>
              <a:rPr lang="es-ES" sz="1400" dirty="0">
                <a:latin typeface="Times New Roman"/>
                <a:cs typeface="Times New Roman"/>
              </a:rPr>
              <a:t> and </a:t>
            </a:r>
            <a:r>
              <a:rPr lang="es-ES" sz="1400" dirty="0" err="1">
                <a:latin typeface="Times New Roman"/>
                <a:cs typeface="Times New Roman"/>
              </a:rPr>
              <a:t>ask</a:t>
            </a:r>
            <a:r>
              <a:rPr lang="es-ES" sz="1400" dirty="0">
                <a:latin typeface="Times New Roman"/>
                <a:cs typeface="Times New Roman"/>
              </a:rPr>
              <a:t> </a:t>
            </a:r>
            <a:r>
              <a:rPr lang="es-ES" sz="1400" dirty="0" err="1">
                <a:latin typeface="Times New Roman"/>
                <a:cs typeface="Times New Roman"/>
              </a:rPr>
              <a:t>to</a:t>
            </a:r>
            <a:r>
              <a:rPr lang="es-ES" sz="1400" dirty="0">
                <a:latin typeface="Times New Roman"/>
                <a:cs typeface="Times New Roman"/>
              </a:rPr>
              <a:t> </a:t>
            </a:r>
            <a:r>
              <a:rPr lang="es-ES" sz="1400" dirty="0" err="1">
                <a:latin typeface="Times New Roman"/>
                <a:cs typeface="Times New Roman"/>
              </a:rPr>
              <a:t>them</a:t>
            </a:r>
            <a:r>
              <a:rPr lang="es-ES" sz="1400" dirty="0">
                <a:latin typeface="Times New Roman"/>
                <a:cs typeface="Times New Roman"/>
              </a:rPr>
              <a:t> </a:t>
            </a:r>
            <a:r>
              <a:rPr lang="es-ES" sz="1400" dirty="0" err="1">
                <a:latin typeface="Times New Roman"/>
                <a:cs typeface="Times New Roman"/>
              </a:rPr>
              <a:t>to</a:t>
            </a:r>
            <a:r>
              <a:rPr lang="es-ES" sz="1400" dirty="0">
                <a:latin typeface="Times New Roman"/>
                <a:cs typeface="Times New Roman"/>
              </a:rPr>
              <a:t> listen </a:t>
            </a:r>
            <a:r>
              <a:rPr lang="es-ES" sz="1400" dirty="0" err="1">
                <a:latin typeface="Times New Roman"/>
                <a:cs typeface="Times New Roman"/>
              </a:rPr>
              <a:t>out</a:t>
            </a:r>
            <a:r>
              <a:rPr lang="es-ES" sz="1400" dirty="0">
                <a:latin typeface="Times New Roman"/>
                <a:cs typeface="Times New Roman"/>
              </a:rPr>
              <a:t> </a:t>
            </a:r>
            <a:r>
              <a:rPr lang="es-ES" sz="1400" dirty="0" err="1">
                <a:latin typeface="Times New Roman"/>
                <a:cs typeface="Times New Roman"/>
              </a:rPr>
              <a:t>for</a:t>
            </a:r>
            <a:r>
              <a:rPr lang="es-ES" sz="1400" dirty="0">
                <a:latin typeface="Times New Roman"/>
                <a:cs typeface="Times New Roman"/>
              </a:rPr>
              <a:t> </a:t>
            </a:r>
            <a:r>
              <a:rPr lang="es-ES" sz="1400" b="1" dirty="0" err="1">
                <a:latin typeface="Times New Roman"/>
                <a:cs typeface="Times New Roman"/>
              </a:rPr>
              <a:t>the</a:t>
            </a:r>
            <a:r>
              <a:rPr lang="es-ES" sz="1400" b="1" dirty="0">
                <a:latin typeface="Times New Roman"/>
                <a:cs typeface="Times New Roman"/>
              </a:rPr>
              <a:t> </a:t>
            </a:r>
            <a:r>
              <a:rPr lang="es-ES" sz="1400" b="1" dirty="0" err="1">
                <a:latin typeface="Times New Roman"/>
                <a:cs typeface="Times New Roman"/>
              </a:rPr>
              <a:t>words</a:t>
            </a:r>
            <a:r>
              <a:rPr lang="es-ES" sz="1400" b="1" dirty="0">
                <a:latin typeface="Times New Roman"/>
                <a:cs typeface="Times New Roman"/>
              </a:rPr>
              <a:t> </a:t>
            </a:r>
            <a:r>
              <a:rPr lang="es-ES" sz="1400" b="1" dirty="0" err="1">
                <a:latin typeface="Times New Roman"/>
                <a:cs typeface="Times New Roman"/>
              </a:rPr>
              <a:t>that</a:t>
            </a:r>
            <a:r>
              <a:rPr lang="es-ES" sz="1400" b="1" dirty="0">
                <a:latin typeface="Times New Roman"/>
                <a:cs typeface="Times New Roman"/>
              </a:rPr>
              <a:t> </a:t>
            </a:r>
            <a:r>
              <a:rPr lang="es-ES" sz="1400" b="1" dirty="0" err="1">
                <a:latin typeface="Times New Roman"/>
                <a:cs typeface="Times New Roman"/>
              </a:rPr>
              <a:t>rhyme</a:t>
            </a:r>
            <a:r>
              <a:rPr lang="es-ES" sz="1400" b="1" dirty="0">
                <a:latin typeface="Times New Roman"/>
                <a:cs typeface="Times New Roman"/>
              </a:rPr>
              <a:t> </a:t>
            </a:r>
            <a:r>
              <a:rPr lang="es-ES" sz="1400" dirty="0" err="1">
                <a:latin typeface="Times New Roman"/>
                <a:cs typeface="Times New Roman"/>
              </a:rPr>
              <a:t>with</a:t>
            </a:r>
            <a:r>
              <a:rPr lang="es-ES" sz="1400" dirty="0">
                <a:latin typeface="Times New Roman"/>
                <a:cs typeface="Times New Roman"/>
              </a:rPr>
              <a:t> </a:t>
            </a:r>
            <a:r>
              <a:rPr lang="es-ES" sz="1400" dirty="0" err="1">
                <a:latin typeface="Times New Roman"/>
                <a:cs typeface="Times New Roman"/>
              </a:rPr>
              <a:t>them</a:t>
            </a:r>
            <a:r>
              <a:rPr lang="es-ES" sz="1400" dirty="0">
                <a:latin typeface="Times New Roman"/>
                <a:cs typeface="Times New Roman"/>
              </a:rPr>
              <a:t>. </a:t>
            </a:r>
          </a:p>
        </p:txBody>
      </p:sp>
      <p:sp>
        <p:nvSpPr>
          <p:cNvPr id="9" name="CuadroTexto 8"/>
          <p:cNvSpPr txBox="1"/>
          <p:nvPr/>
        </p:nvSpPr>
        <p:spPr>
          <a:xfrm>
            <a:off x="2559693" y="5252149"/>
            <a:ext cx="1183337" cy="400110"/>
          </a:xfrm>
          <a:prstGeom prst="rect">
            <a:avLst/>
          </a:prstGeom>
          <a:noFill/>
        </p:spPr>
        <p:txBody>
          <a:bodyPr wrap="none" rtlCol="0">
            <a:spAutoFit/>
          </a:bodyPr>
          <a:lstStyle/>
          <a:p>
            <a:r>
              <a:rPr lang="es-ES" sz="2000" b="1" dirty="0">
                <a:latin typeface="Times New Roman"/>
                <a:cs typeface="Times New Roman"/>
              </a:rPr>
              <a:t>2. GEAR</a:t>
            </a:r>
          </a:p>
        </p:txBody>
      </p:sp>
      <p:sp>
        <p:nvSpPr>
          <p:cNvPr id="10" name="CuadroTexto 9"/>
          <p:cNvSpPr txBox="1"/>
          <p:nvPr/>
        </p:nvSpPr>
        <p:spPr>
          <a:xfrm>
            <a:off x="8379304" y="5289136"/>
            <a:ext cx="1281120" cy="400110"/>
          </a:xfrm>
          <a:prstGeom prst="rect">
            <a:avLst/>
          </a:prstGeom>
          <a:noFill/>
        </p:spPr>
        <p:txBody>
          <a:bodyPr wrap="none" rtlCol="0">
            <a:spAutoFit/>
          </a:bodyPr>
          <a:lstStyle/>
          <a:p>
            <a:r>
              <a:rPr lang="es-ES" sz="2000" b="1" dirty="0">
                <a:latin typeface="Times New Roman"/>
                <a:cs typeface="Times New Roman"/>
              </a:rPr>
              <a:t>3. EIGHT</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P spid="173"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13A21CF-9C89-4B29-A463-7413433FB76C}"/>
              </a:ext>
            </a:extLst>
          </p:cNvPr>
          <p:cNvSpPr/>
          <p:nvPr/>
        </p:nvSpPr>
        <p:spPr>
          <a:xfrm>
            <a:off x="727969" y="353727"/>
            <a:ext cx="10910655" cy="2197846"/>
          </a:xfrm>
          <a:prstGeom prst="rect">
            <a:avLst/>
          </a:prstGeom>
        </p:spPr>
        <p:txBody>
          <a:bodyPr wrap="square">
            <a:spAutoFit/>
          </a:bodyPr>
          <a:lstStyle/>
          <a:p>
            <a:pPr lvl="0" algn="just">
              <a:lnSpc>
                <a:spcPct val="150000"/>
              </a:lnSpc>
              <a:spcAft>
                <a:spcPts val="800"/>
              </a:spcAf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Rock and roll - a genre of popular music that originated and evolved in the United States during the late 1940s and early 1950s from musical styles such as gospel, jump blues, jazz, boogie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woogie</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rhythm and blues, and country music.;</a:t>
            </a:r>
          </a:p>
          <a:p>
            <a:pPr lvl="0" algn="just">
              <a:lnSpc>
                <a:spcPct val="150000"/>
              </a:lnSpc>
              <a:spcAft>
                <a:spcPts val="800"/>
              </a:spcAf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The students are asked: ‘Why are these elements presented in twos, as a pair?’ They are to find other examples of pairs in the text and explain what they think they have been used.</a:t>
            </a:r>
          </a:p>
          <a:p>
            <a:pPr algn="just">
              <a:lnSpc>
                <a:spcPct val="150000"/>
              </a:lnSpc>
              <a:spcAft>
                <a:spcPts val="800"/>
              </a:spcAft>
            </a:pPr>
            <a:r>
              <a:rPr lang="en-US" sz="1400" b="1" dirty="0">
                <a:latin typeface="Times New Roman" panose="02020603050405020304" pitchFamily="18" charset="0"/>
                <a:cs typeface="Times New Roman" panose="02020603050405020304" pitchFamily="18" charset="0"/>
              </a:rPr>
              <a:t>7. Matching items of vocabulary</a:t>
            </a:r>
            <a:r>
              <a:rPr lang="en-US" sz="1400" dirty="0">
                <a:latin typeface="Times New Roman" panose="02020603050405020304" pitchFamily="18" charset="0"/>
                <a:cs typeface="Times New Roman" panose="02020603050405020304" pitchFamily="18" charset="0"/>
              </a:rPr>
              <a:t>. The teacher gives the students a worksheet in which they have to match items of vocabulary from the song with their explanation. They will try to understand the meaning from the context</a:t>
            </a:r>
            <a:r>
              <a:rPr lang="ro-RO" sz="1400" dirty="0">
                <a:latin typeface="Times New Roman" panose="02020603050405020304" pitchFamily="18" charset="0"/>
                <a:cs typeface="Times New Roman" panose="02020603050405020304" pitchFamily="18" charset="0"/>
              </a:rPr>
              <a:t>.</a:t>
            </a:r>
            <a:endPar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xmlns="" id="{74E2377A-6FBE-4144-B45C-03714475E4D0}"/>
              </a:ext>
            </a:extLst>
          </p:cNvPr>
          <p:cNvGraphicFramePr>
            <a:graphicFrameLocks noGrp="1"/>
          </p:cNvGraphicFramePr>
          <p:nvPr>
            <p:extLst>
              <p:ext uri="{D42A27DB-BD31-4B8C-83A1-F6EECF244321}">
                <p14:modId xmlns:p14="http://schemas.microsoft.com/office/powerpoint/2010/main" val="1656945940"/>
              </p:ext>
            </p:extLst>
          </p:nvPr>
        </p:nvGraphicFramePr>
        <p:xfrm>
          <a:off x="615520" y="2551573"/>
          <a:ext cx="11443316" cy="3390708"/>
        </p:xfrm>
        <a:graphic>
          <a:graphicData uri="http://schemas.openxmlformats.org/drawingml/2006/table">
            <a:tbl>
              <a:tblPr firstRow="1" firstCol="1" bandRow="1"/>
              <a:tblGrid>
                <a:gridCol w="2047782">
                  <a:extLst>
                    <a:ext uri="{9D8B030D-6E8A-4147-A177-3AD203B41FA5}">
                      <a16:colId xmlns:a16="http://schemas.microsoft.com/office/drawing/2014/main" xmlns="" val="3589719998"/>
                    </a:ext>
                  </a:extLst>
                </a:gridCol>
                <a:gridCol w="9395534">
                  <a:extLst>
                    <a:ext uri="{9D8B030D-6E8A-4147-A177-3AD203B41FA5}">
                      <a16:colId xmlns:a16="http://schemas.microsoft.com/office/drawing/2014/main" xmlns="" val="3519618470"/>
                    </a:ext>
                  </a:extLst>
                </a:gridCol>
              </a:tblGrid>
              <a:tr h="484590">
                <a:tc>
                  <a:txBody>
                    <a:bodyPr/>
                    <a:lstStyle/>
                    <a:p>
                      <a:pPr marL="0" lvl="0" indent="0" algn="just">
                        <a:lnSpc>
                          <a:spcPct val="150000"/>
                        </a:lnSpc>
                        <a:spcAft>
                          <a:spcPts val="800"/>
                        </a:spcAft>
                        <a:buFont typeface="+mj-lt"/>
                        <a:buNone/>
                      </a:pPr>
                      <a:r>
                        <a:rPr lang="en-US" sz="1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1.Pull somebody apart</a:t>
                      </a:r>
                      <a:endParaRPr lang="ro-R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US"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 homeboy, a boy or man from your own town, or someone who is a close friend</a:t>
                      </a:r>
                      <a:endParaRPr lang="ro-R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7716808"/>
                  </a:ext>
                </a:extLst>
              </a:tr>
              <a:tr h="541538">
                <a:tc>
                  <a:txBody>
                    <a:bodyPr/>
                    <a:lstStyle/>
                    <a:p>
                      <a:pPr marL="0" lvl="0" indent="0" algn="just">
                        <a:lnSpc>
                          <a:spcPct val="150000"/>
                        </a:lnSpc>
                        <a:spcAft>
                          <a:spcPts val="800"/>
                        </a:spcAft>
                        <a:buFont typeface="+mj-lt"/>
                        <a:buNone/>
                      </a:pPr>
                      <a:r>
                        <a:rPr lang="en-US" sz="1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2.Dude</a:t>
                      </a:r>
                      <a:endParaRPr lang="ro-RO" sz="1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just">
                        <a:lnSpc>
                          <a:spcPct val="150000"/>
                        </a:lnSpc>
                        <a:spcAft>
                          <a:spcPts val="800"/>
                        </a:spcAft>
                        <a:buFont typeface="+mj-lt"/>
                        <a:buNone/>
                      </a:pPr>
                      <a:r>
                        <a:rPr lang="ro-RO" sz="1400" b="0" i="0" kern="1200" dirty="0">
                          <a:solidFill>
                            <a:schemeClr val="tx1"/>
                          </a:solidFill>
                          <a:effectLst/>
                          <a:latin typeface="Times New Roman" panose="02020603050405020304" pitchFamily="18" charset="0"/>
                          <a:ea typeface="+mn-ea"/>
                          <a:cs typeface="Times New Roman" panose="02020603050405020304" pitchFamily="18" charset="0"/>
                        </a:rPr>
                        <a:t>/d(j)uːd/</a:t>
                      </a:r>
                      <a:endParaRPr lang="ro-R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b) a person who treats diseases by pressing a person's joints (= places where two bones are connected), especially those in the back</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69890184"/>
                  </a:ext>
                </a:extLst>
              </a:tr>
              <a:tr h="346229">
                <a:tc>
                  <a:txBody>
                    <a:bodyPr/>
                    <a:lstStyle/>
                    <a:p>
                      <a:pPr algn="just">
                        <a:lnSpc>
                          <a:spcPct val="150000"/>
                        </a:lnSpc>
                        <a:spcAft>
                          <a:spcPts val="800"/>
                        </a:spcAft>
                      </a:pPr>
                      <a:r>
                        <a:rPr lang="en-US" sz="1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3.Chiropractor</a:t>
                      </a:r>
                      <a:endParaRPr lang="ro-RO" sz="1400" b="0" i="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pPr>
                      <a:r>
                        <a:rPr lang="ro-RO" sz="1400" b="0" i="0" kern="1200" dirty="0">
                          <a:solidFill>
                            <a:schemeClr val="tx1"/>
                          </a:solidFill>
                          <a:effectLst/>
                          <a:latin typeface="Times New Roman" panose="02020603050405020304" pitchFamily="18" charset="0"/>
                          <a:ea typeface="+mn-ea"/>
                          <a:cs typeface="Times New Roman" panose="02020603050405020304" pitchFamily="18" charset="0"/>
                        </a:rPr>
                        <a:t>/ˈkʌɪrə(ʊ)ˌpraktə/</a:t>
                      </a:r>
                      <a:endParaRPr lang="ro-R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US"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c)to be willing and prepared to help or defend someone; to look out for someone in case they need assistance.</a:t>
                      </a:r>
                      <a:endParaRPr lang="ro-R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28766836"/>
                  </a:ext>
                </a:extLst>
              </a:tr>
              <a:tr h="276434">
                <a:tc>
                  <a:txBody>
                    <a:bodyPr/>
                    <a:lstStyle/>
                    <a:p>
                      <a:pPr algn="just">
                        <a:lnSpc>
                          <a:spcPct val="150000"/>
                        </a:lnSpc>
                        <a:spcAft>
                          <a:spcPts val="800"/>
                        </a:spcAft>
                      </a:pPr>
                      <a:r>
                        <a:rPr lang="en-US"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14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Homie</a:t>
                      </a:r>
                      <a:r>
                        <a:rPr lang="en-US" sz="14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homey</a:t>
                      </a:r>
                      <a:endParaRPr lang="ro-R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US"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d)to thoroughly understand one's </a:t>
                      </a:r>
                      <a:r>
                        <a:rPr lang="en-US" sz="1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personality</a:t>
                      </a:r>
                      <a:endParaRPr lang="ro-R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4111354"/>
                  </a:ext>
                </a:extLst>
              </a:tr>
              <a:tr h="412600">
                <a:tc>
                  <a:txBody>
                    <a:bodyPr/>
                    <a:lstStyle/>
                    <a:p>
                      <a:pPr algn="just">
                        <a:lnSpc>
                          <a:spcPct val="150000"/>
                        </a:lnSpc>
                        <a:spcAft>
                          <a:spcPts val="800"/>
                        </a:spcAft>
                      </a:pPr>
                      <a:r>
                        <a:rPr lang="en-US"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5.To get somebody</a:t>
                      </a:r>
                      <a:endParaRPr lang="ro-R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14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 man; a guy (often as a form of address, mainly US slang)/any man, or one who comes from a city and dresses in a stylish way</a:t>
                      </a:r>
                      <a:endParaRPr lang="ro-R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11077216"/>
                  </a:ext>
                </a:extLst>
              </a:tr>
              <a:tr h="690118">
                <a:tc>
                  <a:txBody>
                    <a:bodyPr/>
                    <a:lstStyle/>
                    <a:p>
                      <a:pPr algn="just">
                        <a:lnSpc>
                          <a:spcPct val="150000"/>
                        </a:lnSpc>
                        <a:spcAft>
                          <a:spcPts val="8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6. To get (someone's) back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US" sz="1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f)to separate/ to make the relationships between people in a group bad or difficult</a:t>
                      </a:r>
                      <a:endParaRPr lang="ro-RO"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85740358"/>
                  </a:ext>
                </a:extLst>
              </a:tr>
            </a:tbl>
          </a:graphicData>
        </a:graphic>
      </p:graphicFrame>
      <p:sp>
        <p:nvSpPr>
          <p:cNvPr id="2" name="Rectangle 1">
            <a:extLst>
              <a:ext uri="{FF2B5EF4-FFF2-40B4-BE49-F238E27FC236}">
                <a16:creationId xmlns:a16="http://schemas.microsoft.com/office/drawing/2014/main" xmlns="" id="{B5187B8A-D049-436B-B100-E0AD672CDB39}"/>
              </a:ext>
            </a:extLst>
          </p:cNvPr>
          <p:cNvSpPr/>
          <p:nvPr/>
        </p:nvSpPr>
        <p:spPr>
          <a:xfrm>
            <a:off x="615520" y="5903123"/>
            <a:ext cx="8635012" cy="802592"/>
          </a:xfrm>
          <a:prstGeom prst="rect">
            <a:avLst/>
          </a:prstGeom>
        </p:spPr>
        <p:txBody>
          <a:bodyPr wrap="square">
            <a:spAutoFit/>
          </a:bodyPr>
          <a:lstStyle/>
          <a:p>
            <a:pPr marL="457200" lvl="0" algn="just">
              <a:lnSpc>
                <a:spcPct val="150000"/>
              </a:lnSpc>
              <a:spcAft>
                <a:spcPts val="800"/>
              </a:spcAft>
            </a:pPr>
            <a:r>
              <a:rPr lang="en-US" sz="1400" dirty="0">
                <a:solidFill>
                  <a:srgbClr val="000000"/>
                </a:solidFill>
                <a:latin typeface="Times New Roman" panose="02020603050405020304" pitchFamily="18" charset="0"/>
                <a:ea typeface="Times New Roman" panose="02020603050405020304" pitchFamily="18" charset="0"/>
              </a:rPr>
              <a:t>Answers.</a:t>
            </a:r>
            <a:endParaRPr lang="ro-RO" sz="1400" dirty="0">
              <a:solidFill>
                <a:prstClr val="black"/>
              </a:solidFill>
              <a:latin typeface="Times New Roman" panose="02020603050405020304" pitchFamily="18" charset="0"/>
              <a:ea typeface="Times New Roman" panose="02020603050405020304" pitchFamily="18" charset="0"/>
            </a:endParaRPr>
          </a:p>
          <a:p>
            <a:pPr marL="457200" lvl="0" algn="just">
              <a:lnSpc>
                <a:spcPct val="150000"/>
              </a:lnSpc>
              <a:spcAft>
                <a:spcPts val="800"/>
              </a:spcAft>
            </a:pPr>
            <a:r>
              <a:rPr lang="en-US" sz="1400" dirty="0">
                <a:solidFill>
                  <a:srgbClr val="000000"/>
                </a:solidFill>
                <a:latin typeface="Times New Roman" panose="02020603050405020304" pitchFamily="18" charset="0"/>
                <a:ea typeface="Times New Roman" panose="02020603050405020304" pitchFamily="18" charset="0"/>
              </a:rPr>
              <a:t>1-f; 2-e; 3-b; 4-a; 5-d; 6-c</a:t>
            </a:r>
            <a:endParaRPr lang="ro-RO" sz="14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355574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3" name="Google Shape;183;p22"/>
          <p:cNvSpPr/>
          <p:nvPr/>
        </p:nvSpPr>
        <p:spPr>
          <a:xfrm>
            <a:off x="1137686" y="718526"/>
            <a:ext cx="7285167" cy="369332"/>
          </a:xfrm>
          <a:prstGeom prst="rect">
            <a:avLst/>
          </a:prstGeom>
          <a:noFill/>
          <a:ln>
            <a:noFill/>
          </a:ln>
        </p:spPr>
        <p:txBody>
          <a:bodyPr spcFirstLastPara="1" wrap="square" lIns="91425" tIns="45700" rIns="91425" bIns="45700" anchor="t" anchorCtr="0">
            <a:noAutofit/>
          </a:bodyPr>
          <a:lstStyle/>
          <a:p>
            <a:r>
              <a:rPr lang="es-ES" sz="2000" b="1" dirty="0">
                <a:solidFill>
                  <a:schemeClr val="dk1"/>
                </a:solidFill>
                <a:latin typeface="Times New Roman"/>
                <a:ea typeface="Times New Roman"/>
                <a:cs typeface="Times New Roman"/>
                <a:sym typeface="Times New Roman"/>
              </a:rPr>
              <a:t>WORDS IDENTIFICATION - LISTENING </a:t>
            </a:r>
            <a:r>
              <a:rPr lang="es-ES" sz="2000" b="1" dirty="0" err="1">
                <a:solidFill>
                  <a:schemeClr val="dk1"/>
                </a:solidFill>
                <a:latin typeface="Times New Roman"/>
                <a:ea typeface="Times New Roman"/>
                <a:cs typeface="Times New Roman"/>
                <a:sym typeface="Times New Roman"/>
              </a:rPr>
              <a:t>without</a:t>
            </a:r>
            <a:r>
              <a:rPr lang="es-ES" sz="2000" b="1" dirty="0">
                <a:solidFill>
                  <a:schemeClr val="dk1"/>
                </a:solidFill>
                <a:latin typeface="Times New Roman"/>
                <a:ea typeface="Times New Roman"/>
                <a:cs typeface="Times New Roman"/>
                <a:sym typeface="Times New Roman"/>
              </a:rPr>
              <a:t> </a:t>
            </a:r>
            <a:r>
              <a:rPr lang="es-ES" sz="2000" b="1" dirty="0" err="1">
                <a:solidFill>
                  <a:schemeClr val="dk1"/>
                </a:solidFill>
                <a:latin typeface="Times New Roman"/>
                <a:ea typeface="Times New Roman"/>
                <a:cs typeface="Times New Roman"/>
                <a:sym typeface="Times New Roman"/>
              </a:rPr>
              <a:t>lyrics</a:t>
            </a:r>
            <a:endParaRPr sz="2000" b="1" dirty="0">
              <a:solidFill>
                <a:schemeClr val="dk1"/>
              </a:solidFill>
              <a:latin typeface="Times New Roman"/>
              <a:ea typeface="Times New Roman"/>
              <a:cs typeface="Times New Roman"/>
              <a:sym typeface="Times New Roman"/>
            </a:endParaRPr>
          </a:p>
        </p:txBody>
      </p:sp>
      <p:sp>
        <p:nvSpPr>
          <p:cNvPr id="184" name="Google Shape;184;p22"/>
          <p:cNvSpPr txBox="1"/>
          <p:nvPr/>
        </p:nvSpPr>
        <p:spPr>
          <a:xfrm>
            <a:off x="1265790" y="1683289"/>
            <a:ext cx="8844475" cy="1240683"/>
          </a:xfrm>
          <a:prstGeom prst="rect">
            <a:avLst/>
          </a:prstGeom>
          <a:noFill/>
          <a:ln>
            <a:noFill/>
          </a:ln>
        </p:spPr>
        <p:txBody>
          <a:bodyPr spcFirstLastPara="1" wrap="square" lIns="91425" tIns="45700" rIns="91425" bIns="45700" anchor="t" anchorCtr="0">
            <a:noAutofit/>
          </a:bodyPr>
          <a:lstStyle/>
          <a:p>
            <a:r>
              <a:rPr lang="es-ES" sz="1400" dirty="0">
                <a:solidFill>
                  <a:schemeClr val="dk1"/>
                </a:solidFill>
                <a:latin typeface="Times New Roman"/>
                <a:ea typeface="Times New Roman"/>
                <a:cs typeface="Times New Roman"/>
                <a:sym typeface="Wingdings"/>
              </a:rPr>
              <a:t></a:t>
            </a:r>
            <a:r>
              <a:rPr lang="es-ES" sz="1400" dirty="0" err="1">
                <a:solidFill>
                  <a:schemeClr val="dk1"/>
                </a:solidFill>
                <a:latin typeface="Times New Roman"/>
                <a:ea typeface="Times New Roman"/>
                <a:cs typeface="Times New Roman"/>
                <a:sym typeface="Times New Roman"/>
              </a:rPr>
              <a:t>This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could</a:t>
            </a:r>
            <a:r>
              <a:rPr lang="es-ES" sz="1400" dirty="0">
                <a:solidFill>
                  <a:schemeClr val="dk1"/>
                </a:solidFill>
                <a:latin typeface="Times New Roman"/>
                <a:ea typeface="Times New Roman"/>
                <a:cs typeface="Times New Roman"/>
                <a:sym typeface="Times New Roman"/>
              </a:rPr>
              <a:t> be a </a:t>
            </a:r>
            <a:r>
              <a:rPr lang="es-ES" sz="1400" dirty="0" err="1">
                <a:solidFill>
                  <a:schemeClr val="dk1"/>
                </a:solidFill>
                <a:latin typeface="Times New Roman"/>
                <a:ea typeface="Times New Roman"/>
                <a:cs typeface="Times New Roman"/>
                <a:sym typeface="Times New Roman"/>
              </a:rPr>
              <a:t>fill</a:t>
            </a:r>
            <a:r>
              <a:rPr lang="es-ES" sz="1400" dirty="0">
                <a:solidFill>
                  <a:schemeClr val="dk1"/>
                </a:solidFill>
                <a:latin typeface="Times New Roman"/>
                <a:ea typeface="Times New Roman"/>
                <a:cs typeface="Times New Roman"/>
                <a:sym typeface="Times New Roman"/>
              </a:rPr>
              <a:t> in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gaps </a:t>
            </a:r>
            <a:r>
              <a:rPr lang="es-ES" sz="1400" dirty="0" err="1">
                <a:solidFill>
                  <a:schemeClr val="dk1"/>
                </a:solidFill>
                <a:latin typeface="Times New Roman"/>
                <a:ea typeface="Times New Roman"/>
                <a:cs typeface="Times New Roman"/>
                <a:sym typeface="Times New Roman"/>
              </a:rPr>
              <a:t>activity</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with</a:t>
            </a:r>
            <a:r>
              <a:rPr lang="es-ES" sz="1400"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I'll</a:t>
            </a:r>
            <a:r>
              <a:rPr lang="es-ES" sz="1400" i="1" dirty="0">
                <a:solidFill>
                  <a:schemeClr val="dk1"/>
                </a:solidFill>
                <a:latin typeface="Times New Roman"/>
                <a:ea typeface="Times New Roman"/>
                <a:cs typeface="Times New Roman"/>
                <a:sym typeface="Times New Roman"/>
              </a:rPr>
              <a:t> be </a:t>
            </a:r>
            <a:r>
              <a:rPr lang="es-ES" sz="1400" i="1" dirty="0" err="1">
                <a:solidFill>
                  <a:schemeClr val="dk1"/>
                </a:solidFill>
                <a:latin typeface="Times New Roman"/>
                <a:ea typeface="Times New Roman"/>
                <a:cs typeface="Times New Roman"/>
                <a:sym typeface="Times New Roman"/>
              </a:rPr>
              <a:t>there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for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you</a:t>
            </a:r>
            <a:r>
              <a:rPr lang="es-ES" sz="1400" dirty="0">
                <a:solidFill>
                  <a:schemeClr val="dk1"/>
                </a:solidFill>
                <a:latin typeface="Times New Roman"/>
                <a:ea typeface="Times New Roman"/>
                <a:cs typeface="Times New Roman"/>
                <a:sym typeface="Times New Roman"/>
              </a:rPr>
              <a:t>”</a:t>
            </a:r>
            <a:endParaRPr sz="1400" dirty="0">
              <a:latin typeface="Times New Roman"/>
              <a:cs typeface="Times New Roman"/>
            </a:endParaRPr>
          </a:p>
          <a:p>
            <a:endParaRPr sz="1400" dirty="0">
              <a:solidFill>
                <a:schemeClr val="dk1"/>
              </a:solidFill>
              <a:latin typeface="Times New Roman"/>
              <a:ea typeface="Times New Roman"/>
              <a:cs typeface="Times New Roman"/>
              <a:sym typeface="Times New Roman"/>
            </a:endParaRPr>
          </a:p>
          <a:p>
            <a:pPr lvl="0"/>
            <a:r>
              <a:rPr lang="es-ES" sz="1400" b="1" dirty="0">
                <a:solidFill>
                  <a:schemeClr val="dk1"/>
                </a:solidFill>
                <a:latin typeface="Times New Roman"/>
                <a:ea typeface="Times New Roman"/>
                <a:cs typeface="Times New Roman"/>
                <a:sym typeface="Times New Roman"/>
              </a:rPr>
              <a:t>1. </a:t>
            </a:r>
            <a:r>
              <a:rPr lang="es-ES" sz="1400" dirty="0">
                <a:solidFill>
                  <a:schemeClr val="dk1"/>
                </a:solidFill>
                <a:latin typeface="Times New Roman"/>
                <a:ea typeface="Times New Roman"/>
                <a:cs typeface="Times New Roman"/>
                <a:sym typeface="Times New Roman"/>
              </a:rPr>
              <a:t>FILL IN THE GAPS WITH THE FOLLOWING WORDS: </a:t>
            </a:r>
            <a:r>
              <a:rPr lang="es-ES" sz="1400" b="1" i="1" dirty="0">
                <a:solidFill>
                  <a:schemeClr val="dk1"/>
                </a:solidFill>
                <a:latin typeface="Times New Roman"/>
                <a:ea typeface="Times New Roman"/>
                <a:cs typeface="Times New Roman"/>
                <a:sym typeface="Times New Roman"/>
              </a:rPr>
              <a:t> </a:t>
            </a:r>
            <a:r>
              <a:rPr lang="es-ES" sz="1400" b="1" i="1" dirty="0" err="1">
                <a:solidFill>
                  <a:schemeClr val="dk1"/>
                </a:solidFill>
                <a:latin typeface="Times New Roman"/>
                <a:ea typeface="Times New Roman"/>
                <a:cs typeface="Times New Roman"/>
                <a:sym typeface="Times New Roman"/>
              </a:rPr>
              <a:t>began</a:t>
            </a:r>
            <a:r>
              <a:rPr lang="es-ES" sz="1400" b="1" i="1" dirty="0">
                <a:solidFill>
                  <a:schemeClr val="dk1"/>
                </a:solidFill>
                <a:latin typeface="Times New Roman"/>
                <a:ea typeface="Times New Roman"/>
                <a:cs typeface="Times New Roman"/>
                <a:sym typeface="Times New Roman"/>
              </a:rPr>
              <a:t> – </a:t>
            </a:r>
            <a:r>
              <a:rPr lang="es-ES" sz="1400" b="1" i="1" dirty="0" err="1">
                <a:solidFill>
                  <a:schemeClr val="dk1"/>
                </a:solidFill>
                <a:latin typeface="Times New Roman"/>
                <a:ea typeface="Times New Roman"/>
                <a:cs typeface="Times New Roman"/>
                <a:sym typeface="Times New Roman"/>
              </a:rPr>
              <a:t>warned</a:t>
            </a:r>
            <a:r>
              <a:rPr lang="es-ES" sz="1400" b="1" i="1" dirty="0">
                <a:solidFill>
                  <a:schemeClr val="dk1"/>
                </a:solidFill>
                <a:latin typeface="Times New Roman"/>
                <a:ea typeface="Times New Roman"/>
                <a:cs typeface="Times New Roman"/>
                <a:sym typeface="Times New Roman"/>
              </a:rPr>
              <a:t> -  </a:t>
            </a:r>
            <a:r>
              <a:rPr lang="es-ES" sz="1400" b="1" i="1" dirty="0" err="1">
                <a:solidFill>
                  <a:schemeClr val="dk1"/>
                </a:solidFill>
                <a:latin typeface="Times New Roman"/>
                <a:ea typeface="Times New Roman"/>
                <a:cs typeface="Times New Roman"/>
                <a:sym typeface="Times New Roman"/>
              </a:rPr>
              <a:t>great</a:t>
            </a:r>
            <a:r>
              <a:rPr lang="es-ES" sz="1400" b="1" i="1" dirty="0">
                <a:solidFill>
                  <a:schemeClr val="dk1"/>
                </a:solidFill>
                <a:latin typeface="Times New Roman"/>
                <a:ea typeface="Times New Roman"/>
                <a:cs typeface="Times New Roman"/>
                <a:sym typeface="Times New Roman"/>
              </a:rPr>
              <a:t> - </a:t>
            </a:r>
            <a:r>
              <a:rPr lang="es-ES" sz="1400" b="1" i="1" dirty="0" err="1">
                <a:solidFill>
                  <a:schemeClr val="dk1"/>
                </a:solidFill>
                <a:latin typeface="Times New Roman"/>
                <a:ea typeface="Times New Roman"/>
                <a:cs typeface="Times New Roman"/>
                <a:sym typeface="Times New Roman"/>
              </a:rPr>
              <a:t>bed</a:t>
            </a:r>
            <a:endParaRPr sz="1400" dirty="0">
              <a:latin typeface="Times New Roman"/>
              <a:cs typeface="Times New Roman"/>
            </a:endParaRPr>
          </a:p>
          <a:p>
            <a:r>
              <a:rPr lang="es-ES" sz="1400" b="1" i="1" dirty="0">
                <a:solidFill>
                  <a:schemeClr val="dk1"/>
                </a:solidFill>
                <a:latin typeface="Times New Roman"/>
                <a:ea typeface="Times New Roman"/>
                <a:cs typeface="Times New Roman"/>
                <a:sym typeface="Times New Roman"/>
              </a:rPr>
              <a:t>                     </a:t>
            </a:r>
            <a:endParaRPr sz="1400" b="1" i="1" dirty="0">
              <a:solidFill>
                <a:schemeClr val="dk1"/>
              </a:solidFill>
              <a:latin typeface="Times New Roman"/>
              <a:ea typeface="Times New Roman"/>
              <a:cs typeface="Times New Roman"/>
              <a:sym typeface="Times New Roman"/>
            </a:endParaRPr>
          </a:p>
        </p:txBody>
      </p:sp>
      <p:sp>
        <p:nvSpPr>
          <p:cNvPr id="185" name="Google Shape;185;p22"/>
          <p:cNvSpPr/>
          <p:nvPr/>
        </p:nvSpPr>
        <p:spPr>
          <a:xfrm>
            <a:off x="2988467" y="2512483"/>
            <a:ext cx="2887910" cy="1309505"/>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r>
              <a:rPr lang="es-ES" sz="1400" i="1" dirty="0">
                <a:solidFill>
                  <a:schemeClr val="dk1"/>
                </a:solidFill>
                <a:latin typeface="Times New Roman"/>
                <a:ea typeface="Times New Roman"/>
                <a:cs typeface="Times New Roman"/>
                <a:sym typeface="Times New Roman"/>
              </a:rPr>
              <a:t>“You're </a:t>
            </a:r>
            <a:r>
              <a:rPr lang="es-ES" sz="1400" i="1" dirty="0" err="1">
                <a:solidFill>
                  <a:schemeClr val="dk1"/>
                </a:solidFill>
                <a:latin typeface="Times New Roman"/>
                <a:ea typeface="Times New Roman"/>
                <a:cs typeface="Times New Roman"/>
                <a:sym typeface="Times New Roman"/>
              </a:rPr>
              <a:t>still</a:t>
            </a:r>
            <a:r>
              <a:rPr lang="es-ES" sz="1400" i="1" dirty="0">
                <a:solidFill>
                  <a:schemeClr val="dk1"/>
                </a:solidFill>
                <a:latin typeface="Times New Roman"/>
                <a:ea typeface="Times New Roman"/>
                <a:cs typeface="Times New Roman"/>
                <a:sym typeface="Times New Roman"/>
              </a:rPr>
              <a:t> in________ at ten </a:t>
            </a:r>
            <a:endParaRPr sz="1400" dirty="0">
              <a:latin typeface="Times New Roman"/>
              <a:cs typeface="Times New Roman"/>
            </a:endParaRPr>
          </a:p>
          <a:p>
            <a:r>
              <a:rPr lang="es-ES" sz="1400" i="1" dirty="0">
                <a:solidFill>
                  <a:schemeClr val="dk1"/>
                </a:solidFill>
                <a:latin typeface="Times New Roman"/>
                <a:ea typeface="Times New Roman"/>
                <a:cs typeface="Times New Roman"/>
                <a:sym typeface="Times New Roman"/>
              </a:rPr>
              <a:t>And </a:t>
            </a:r>
            <a:r>
              <a:rPr lang="es-ES" sz="1400" i="1" dirty="0" err="1">
                <a:solidFill>
                  <a:schemeClr val="dk1"/>
                </a:solidFill>
                <a:latin typeface="Times New Roman"/>
                <a:ea typeface="Times New Roman"/>
                <a:cs typeface="Times New Roman"/>
                <a:sym typeface="Times New Roman"/>
              </a:rPr>
              <a:t>work</a:t>
            </a:r>
            <a:r>
              <a:rPr lang="es-ES" sz="1400" i="1" dirty="0">
                <a:solidFill>
                  <a:schemeClr val="dk1"/>
                </a:solidFill>
                <a:latin typeface="Times New Roman"/>
                <a:ea typeface="Times New Roman"/>
                <a:cs typeface="Times New Roman"/>
                <a:sym typeface="Times New Roman"/>
              </a:rPr>
              <a:t>_________ at </a:t>
            </a:r>
            <a:r>
              <a:rPr lang="es-ES" sz="1400" i="1" dirty="0" err="1">
                <a:solidFill>
                  <a:schemeClr val="dk1"/>
                </a:solidFill>
                <a:latin typeface="Times New Roman"/>
                <a:ea typeface="Times New Roman"/>
                <a:cs typeface="Times New Roman"/>
                <a:sym typeface="Times New Roman"/>
              </a:rPr>
              <a:t>eight</a:t>
            </a:r>
            <a:r>
              <a:rPr lang="es-ES" sz="1400" i="1" dirty="0">
                <a:solidFill>
                  <a:schemeClr val="dk1"/>
                </a:solidFill>
                <a:latin typeface="Times New Roman"/>
                <a:ea typeface="Times New Roman"/>
                <a:cs typeface="Times New Roman"/>
                <a:sym typeface="Times New Roman"/>
              </a:rPr>
              <a:t/>
            </a:r>
            <a:br>
              <a:rPr lang="es-ES" sz="1400" i="1" dirty="0">
                <a:solidFill>
                  <a:schemeClr val="dk1"/>
                </a:solidFill>
                <a:latin typeface="Times New Roman"/>
                <a:ea typeface="Times New Roman"/>
                <a:cs typeface="Times New Roman"/>
                <a:sym typeface="Times New Roman"/>
              </a:rPr>
            </a:br>
            <a:r>
              <a:rPr lang="es-ES" sz="1400" i="1" dirty="0" err="1">
                <a:solidFill>
                  <a:schemeClr val="dk1"/>
                </a:solidFill>
                <a:latin typeface="Times New Roman"/>
                <a:ea typeface="Times New Roman"/>
                <a:cs typeface="Times New Roman"/>
                <a:sym typeface="Times New Roman"/>
              </a:rPr>
              <a:t>You've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burned</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your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breakfast</a:t>
            </a:r>
            <a:r>
              <a:rPr lang="es-ES" sz="1400" i="1" dirty="0">
                <a:solidFill>
                  <a:schemeClr val="dk1"/>
                </a:solidFill>
                <a:latin typeface="Times New Roman"/>
                <a:ea typeface="Times New Roman"/>
                <a:cs typeface="Times New Roman"/>
                <a:sym typeface="Times New Roman"/>
              </a:rPr>
              <a:t/>
            </a:r>
            <a:br>
              <a:rPr lang="es-ES" sz="1400" i="1" dirty="0">
                <a:solidFill>
                  <a:schemeClr val="dk1"/>
                </a:solidFill>
                <a:latin typeface="Times New Roman"/>
                <a:ea typeface="Times New Roman"/>
                <a:cs typeface="Times New Roman"/>
                <a:sym typeface="Times New Roman"/>
              </a:rPr>
            </a:br>
            <a:r>
              <a:rPr lang="es-ES" sz="1400" i="1" dirty="0">
                <a:solidFill>
                  <a:schemeClr val="dk1"/>
                </a:solidFill>
                <a:latin typeface="Times New Roman"/>
                <a:ea typeface="Times New Roman"/>
                <a:cs typeface="Times New Roman"/>
                <a:sym typeface="Times New Roman"/>
              </a:rPr>
              <a:t>So </a:t>
            </a:r>
            <a:r>
              <a:rPr lang="es-ES" sz="1400" i="1" dirty="0" err="1">
                <a:solidFill>
                  <a:schemeClr val="dk1"/>
                </a:solidFill>
                <a:latin typeface="Times New Roman"/>
                <a:ea typeface="Times New Roman"/>
                <a:cs typeface="Times New Roman"/>
                <a:sym typeface="Times New Roman"/>
              </a:rPr>
              <a:t>far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things</a:t>
            </a:r>
            <a:r>
              <a:rPr lang="es-ES" sz="1400" i="1" dirty="0">
                <a:solidFill>
                  <a:schemeClr val="dk1"/>
                </a:solidFill>
                <a:latin typeface="Times New Roman"/>
                <a:ea typeface="Times New Roman"/>
                <a:cs typeface="Times New Roman"/>
                <a:sym typeface="Times New Roman"/>
              </a:rPr>
              <a:t> are </a:t>
            </a:r>
            <a:r>
              <a:rPr lang="es-ES" sz="1400" i="1" dirty="0" err="1">
                <a:solidFill>
                  <a:schemeClr val="dk1"/>
                </a:solidFill>
                <a:latin typeface="Times New Roman"/>
                <a:ea typeface="Times New Roman"/>
                <a:cs typeface="Times New Roman"/>
                <a:sym typeface="Times New Roman"/>
              </a:rPr>
              <a:t>going</a:t>
            </a:r>
            <a:r>
              <a:rPr lang="es-ES" sz="1400" i="1" dirty="0">
                <a:solidFill>
                  <a:schemeClr val="dk1"/>
                </a:solidFill>
                <a:latin typeface="Times New Roman"/>
                <a:ea typeface="Times New Roman"/>
                <a:cs typeface="Times New Roman"/>
                <a:sym typeface="Times New Roman"/>
              </a:rPr>
              <a:t>__________</a:t>
            </a:r>
            <a:br>
              <a:rPr lang="es-ES" sz="1400" i="1" dirty="0">
                <a:solidFill>
                  <a:schemeClr val="dk1"/>
                </a:solidFill>
                <a:latin typeface="Times New Roman"/>
                <a:ea typeface="Times New Roman"/>
                <a:cs typeface="Times New Roman"/>
                <a:sym typeface="Times New Roman"/>
              </a:rPr>
            </a:br>
            <a:r>
              <a:rPr lang="es-ES" sz="1400" i="1" dirty="0" err="1">
                <a:solidFill>
                  <a:schemeClr val="dk1"/>
                </a:solidFill>
                <a:latin typeface="Times New Roman"/>
                <a:ea typeface="Times New Roman"/>
                <a:cs typeface="Times New Roman"/>
                <a:sym typeface="Times New Roman"/>
              </a:rPr>
              <a:t>Your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mother</a:t>
            </a:r>
            <a:r>
              <a:rPr lang="es-ES" sz="1400" i="1" dirty="0">
                <a:solidFill>
                  <a:schemeClr val="dk1"/>
                </a:solidFill>
                <a:latin typeface="Times New Roman"/>
                <a:ea typeface="Times New Roman"/>
                <a:cs typeface="Times New Roman"/>
                <a:sym typeface="Times New Roman"/>
              </a:rPr>
              <a:t>___________ </a:t>
            </a:r>
            <a:r>
              <a:rPr lang="es-ES" sz="1400" i="1" dirty="0" err="1">
                <a:solidFill>
                  <a:schemeClr val="dk1"/>
                </a:solidFill>
                <a:latin typeface="Times New Roman"/>
                <a:ea typeface="Times New Roman"/>
                <a:cs typeface="Times New Roman"/>
                <a:sym typeface="Times New Roman"/>
              </a:rPr>
              <a:t>you</a:t>
            </a:r>
            <a:r>
              <a:rPr lang="es-ES" sz="1400" i="1" dirty="0">
                <a:solidFill>
                  <a:schemeClr val="dk1"/>
                </a:solidFill>
                <a:latin typeface="Times New Roman"/>
                <a:ea typeface="Times New Roman"/>
                <a:cs typeface="Times New Roman"/>
                <a:sym typeface="Times New Roman"/>
              </a:rPr>
              <a:t>”</a:t>
            </a:r>
            <a:endParaRPr sz="1400" i="1" dirty="0">
              <a:solidFill>
                <a:schemeClr val="dk1"/>
              </a:solidFill>
              <a:latin typeface="Times New Roman"/>
              <a:ea typeface="Times New Roman"/>
              <a:cs typeface="Times New Roman"/>
              <a:sym typeface="Times New Roman"/>
            </a:endParaRPr>
          </a:p>
        </p:txBody>
      </p:sp>
      <p:sp>
        <p:nvSpPr>
          <p:cNvPr id="9" name="CuadroTexto 8"/>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err="1">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3</a:t>
            </a:r>
          </a:p>
        </p:txBody>
      </p:sp>
      <p:sp>
        <p:nvSpPr>
          <p:cNvPr id="10" name="Rectángulo 9"/>
          <p:cNvSpPr/>
          <p:nvPr/>
        </p:nvSpPr>
        <p:spPr>
          <a:xfrm>
            <a:off x="1016348" y="1291555"/>
            <a:ext cx="4649350" cy="400110"/>
          </a:xfrm>
          <a:prstGeom prst="rect">
            <a:avLst/>
          </a:prstGeom>
        </p:spPr>
        <p:txBody>
          <a:bodyPr wrap="none">
            <a:spAutoFit/>
          </a:bodyPr>
          <a:lstStyle/>
          <a:p>
            <a:r>
              <a:rPr lang="es-ES" sz="2000" b="1" dirty="0">
                <a:latin typeface="Times New Roman"/>
                <a:ea typeface="Times New Roman"/>
                <a:cs typeface="Times New Roman"/>
                <a:sym typeface="Times New Roman"/>
              </a:rPr>
              <a:t>SONG 2: “ </a:t>
            </a:r>
            <a:r>
              <a:rPr lang="es-ES" sz="2000" b="1" i="1" dirty="0">
                <a:latin typeface="Times New Roman"/>
                <a:ea typeface="Times New Roman"/>
                <a:cs typeface="Times New Roman"/>
                <a:sym typeface="Times New Roman"/>
              </a:rPr>
              <a:t>I’LL BE THERE FOR YOU” </a:t>
            </a:r>
            <a:endParaRPr lang="es-ES" sz="2000" dirty="0"/>
          </a:p>
        </p:txBody>
      </p:sp>
      <p:sp>
        <p:nvSpPr>
          <p:cNvPr id="2" name="CuadroTexto 1"/>
          <p:cNvSpPr txBox="1"/>
          <p:nvPr/>
        </p:nvSpPr>
        <p:spPr>
          <a:xfrm>
            <a:off x="2066505" y="3871302"/>
            <a:ext cx="7767699" cy="738664"/>
          </a:xfrm>
          <a:prstGeom prst="rect">
            <a:avLst/>
          </a:prstGeom>
          <a:noFill/>
        </p:spPr>
        <p:txBody>
          <a:bodyPr wrap="square" rtlCol="0">
            <a:spAutoFit/>
          </a:bodyPr>
          <a:lstStyle/>
          <a:p>
            <a:r>
              <a:rPr lang="es-ES" sz="1400" dirty="0">
                <a:solidFill>
                  <a:schemeClr val="dk1"/>
                </a:solidFill>
                <a:latin typeface="Times New Roman"/>
                <a:ea typeface="Times New Roman"/>
                <a:cs typeface="Times New Roman"/>
                <a:sym typeface="Wingdings"/>
              </a:rPr>
              <a:t></a:t>
            </a:r>
            <a:r>
              <a:rPr lang="es-ES" sz="1400" dirty="0" err="1">
                <a:solidFill>
                  <a:schemeClr val="dk1"/>
                </a:solidFill>
                <a:latin typeface="Times New Roman"/>
                <a:ea typeface="Times New Roman"/>
                <a:cs typeface="Times New Roman"/>
                <a:sym typeface="Times New Roman"/>
              </a:rPr>
              <a:t>Depending</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on</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students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level</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you</a:t>
            </a:r>
            <a:r>
              <a:rPr lang="es-ES" sz="1400" dirty="0">
                <a:solidFill>
                  <a:schemeClr val="dk1"/>
                </a:solidFill>
                <a:latin typeface="Times New Roman"/>
                <a:ea typeface="Times New Roman"/>
                <a:cs typeface="Times New Roman"/>
                <a:sym typeface="Times New Roman"/>
              </a:rPr>
              <a:t> can </a:t>
            </a:r>
            <a:r>
              <a:rPr lang="es-ES" sz="1400" dirty="0" err="1">
                <a:solidFill>
                  <a:schemeClr val="dk1"/>
                </a:solidFill>
                <a:latin typeface="Times New Roman"/>
                <a:ea typeface="Times New Roman"/>
                <a:cs typeface="Times New Roman"/>
                <a:sym typeface="Times New Roman"/>
              </a:rPr>
              <a:t>also</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make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fill</a:t>
            </a:r>
            <a:r>
              <a:rPr lang="es-ES" sz="1400" dirty="0">
                <a:solidFill>
                  <a:schemeClr val="dk1"/>
                </a:solidFill>
                <a:latin typeface="Times New Roman"/>
                <a:ea typeface="Times New Roman"/>
                <a:cs typeface="Times New Roman"/>
                <a:sym typeface="Times New Roman"/>
              </a:rPr>
              <a:t> in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gaps </a:t>
            </a:r>
            <a:r>
              <a:rPr lang="es-ES" sz="1400" dirty="0" err="1">
                <a:solidFill>
                  <a:schemeClr val="dk1"/>
                </a:solidFill>
                <a:latin typeface="Times New Roman"/>
                <a:ea typeface="Times New Roman"/>
                <a:cs typeface="Times New Roman"/>
                <a:sym typeface="Times New Roman"/>
              </a:rPr>
              <a:t>activity</a:t>
            </a:r>
            <a:r>
              <a:rPr lang="es-ES" sz="1400" dirty="0">
                <a:solidFill>
                  <a:schemeClr val="dk1"/>
                </a:solidFill>
                <a:latin typeface="Times New Roman"/>
                <a:ea typeface="Times New Roman"/>
                <a:cs typeface="Times New Roman"/>
                <a:sym typeface="Times New Roman"/>
              </a:rPr>
              <a:t> more </a:t>
            </a:r>
            <a:r>
              <a:rPr lang="es-ES" sz="1400" dirty="0" err="1">
                <a:solidFill>
                  <a:schemeClr val="dk1"/>
                </a:solidFill>
                <a:latin typeface="Times New Roman"/>
                <a:ea typeface="Times New Roman"/>
                <a:cs typeface="Times New Roman"/>
                <a:sym typeface="Times New Roman"/>
              </a:rPr>
              <a:t>complicated</a:t>
            </a:r>
            <a:r>
              <a:rPr lang="es-ES" sz="1400" dirty="0">
                <a:solidFill>
                  <a:schemeClr val="dk1"/>
                </a:solidFill>
                <a:latin typeface="Times New Roman"/>
                <a:ea typeface="Times New Roman"/>
                <a:cs typeface="Times New Roman"/>
                <a:sym typeface="Times New Roman"/>
              </a:rPr>
              <a:t>. You can </a:t>
            </a:r>
            <a:r>
              <a:rPr lang="es-ES" sz="1400" dirty="0" err="1">
                <a:solidFill>
                  <a:schemeClr val="dk1"/>
                </a:solidFill>
                <a:latin typeface="Times New Roman"/>
                <a:ea typeface="Times New Roman"/>
                <a:cs typeface="Times New Roman"/>
                <a:sym typeface="Times New Roman"/>
              </a:rPr>
              <a:t>take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out</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part</a:t>
            </a:r>
            <a:r>
              <a:rPr lang="es-ES" sz="1400" dirty="0">
                <a:solidFill>
                  <a:schemeClr val="dk1"/>
                </a:solidFill>
                <a:latin typeface="Times New Roman"/>
                <a:ea typeface="Times New Roman"/>
                <a:cs typeface="Times New Roman"/>
                <a:sym typeface="Times New Roman"/>
              </a:rPr>
              <a:t> of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lyrics</a:t>
            </a:r>
            <a:r>
              <a:rPr lang="es-ES" sz="1400" dirty="0">
                <a:solidFill>
                  <a:schemeClr val="dk1"/>
                </a:solidFill>
                <a:latin typeface="Times New Roman"/>
                <a:ea typeface="Times New Roman"/>
                <a:cs typeface="Times New Roman"/>
                <a:sym typeface="Times New Roman"/>
              </a:rPr>
              <a:t> and </a:t>
            </a:r>
            <a:r>
              <a:rPr lang="es-ES" sz="1400" dirty="0" err="1">
                <a:solidFill>
                  <a:schemeClr val="dk1"/>
                </a:solidFill>
                <a:latin typeface="Times New Roman"/>
                <a:ea typeface="Times New Roman"/>
                <a:cs typeface="Times New Roman"/>
                <a:sym typeface="Times New Roman"/>
              </a:rPr>
              <a:t>leave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spaces</a:t>
            </a:r>
            <a:r>
              <a:rPr lang="es-ES" sz="1400" dirty="0">
                <a:solidFill>
                  <a:schemeClr val="dk1"/>
                </a:solidFill>
                <a:latin typeface="Times New Roman"/>
                <a:ea typeface="Times New Roman"/>
                <a:cs typeface="Times New Roman"/>
                <a:sym typeface="Times New Roman"/>
              </a:rPr>
              <a:t> in </a:t>
            </a:r>
            <a:r>
              <a:rPr lang="es-ES" sz="1400" dirty="0" err="1">
                <a:solidFill>
                  <a:schemeClr val="dk1"/>
                </a:solidFill>
                <a:latin typeface="Times New Roman"/>
                <a:ea typeface="Times New Roman"/>
                <a:cs typeface="Times New Roman"/>
                <a:sym typeface="Times New Roman"/>
              </a:rPr>
              <a:t>blank</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that</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students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have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to</a:t>
            </a:r>
            <a:r>
              <a:rPr lang="es-ES" sz="1400" dirty="0">
                <a:solidFill>
                  <a:schemeClr val="dk1"/>
                </a:solidFill>
                <a:latin typeface="Times New Roman"/>
                <a:ea typeface="Times New Roman"/>
                <a:cs typeface="Times New Roman"/>
                <a:sym typeface="Times New Roman"/>
              </a:rPr>
              <a:t> complete </a:t>
            </a:r>
            <a:r>
              <a:rPr lang="es-ES" sz="1400" dirty="0" err="1">
                <a:solidFill>
                  <a:schemeClr val="dk1"/>
                </a:solidFill>
                <a:latin typeface="Times New Roman"/>
                <a:ea typeface="Times New Roman"/>
                <a:cs typeface="Times New Roman"/>
                <a:sym typeface="Times New Roman"/>
              </a:rPr>
              <a:t>by</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themselves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For</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example</a:t>
            </a:r>
            <a:r>
              <a:rPr lang="es-ES" sz="1400" dirty="0">
                <a:solidFill>
                  <a:schemeClr val="dk1"/>
                </a:solidFill>
                <a:latin typeface="Times New Roman"/>
                <a:ea typeface="Times New Roman"/>
                <a:cs typeface="Times New Roman"/>
                <a:sym typeface="Times New Roman"/>
              </a:rPr>
              <a:t>:</a:t>
            </a:r>
            <a:endParaRPr lang="es-ES" sz="1400" dirty="0"/>
          </a:p>
        </p:txBody>
      </p:sp>
      <p:sp>
        <p:nvSpPr>
          <p:cNvPr id="3" name="CuadroTexto 2"/>
          <p:cNvSpPr txBox="1"/>
          <p:nvPr/>
        </p:nvSpPr>
        <p:spPr>
          <a:xfrm>
            <a:off x="1436698" y="4595921"/>
            <a:ext cx="4238212" cy="307777"/>
          </a:xfrm>
          <a:prstGeom prst="rect">
            <a:avLst/>
          </a:prstGeom>
          <a:noFill/>
        </p:spPr>
        <p:txBody>
          <a:bodyPr wrap="none" rtlCol="0">
            <a:spAutoFit/>
          </a:bodyPr>
          <a:lstStyle/>
          <a:p>
            <a:r>
              <a:rPr lang="es-ES" sz="1400" b="1" dirty="0">
                <a:solidFill>
                  <a:schemeClr val="dk1"/>
                </a:solidFill>
                <a:latin typeface="Times New Roman"/>
                <a:ea typeface="Times New Roman"/>
                <a:cs typeface="Times New Roman"/>
                <a:sym typeface="Times New Roman"/>
              </a:rPr>
              <a:t>2. </a:t>
            </a:r>
            <a:r>
              <a:rPr lang="es-ES" sz="1400" dirty="0">
                <a:solidFill>
                  <a:schemeClr val="dk1"/>
                </a:solidFill>
                <a:latin typeface="Times New Roman"/>
                <a:ea typeface="Times New Roman"/>
                <a:cs typeface="Times New Roman"/>
                <a:sym typeface="Times New Roman"/>
              </a:rPr>
              <a:t>FILL IN THE GAPS WITH WORDS OR PHRASES:</a:t>
            </a:r>
            <a:endParaRPr lang="es-ES" sz="1400" dirty="0"/>
          </a:p>
        </p:txBody>
      </p:sp>
      <p:sp>
        <p:nvSpPr>
          <p:cNvPr id="13" name="Google Shape;185;p22"/>
          <p:cNvSpPr/>
          <p:nvPr/>
        </p:nvSpPr>
        <p:spPr>
          <a:xfrm>
            <a:off x="2351768" y="5019719"/>
            <a:ext cx="6224810" cy="1309505"/>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numCol="2" anchor="t" anchorCtr="0">
            <a:noAutofit/>
          </a:bodyPr>
          <a:lstStyle/>
          <a:p>
            <a:r>
              <a:rPr lang="es-ES" sz="1400" i="1" dirty="0">
                <a:solidFill>
                  <a:schemeClr val="dk1"/>
                </a:solidFill>
                <a:latin typeface="Times New Roman"/>
                <a:ea typeface="Times New Roman"/>
                <a:cs typeface="Times New Roman"/>
                <a:sym typeface="Times New Roman"/>
              </a:rPr>
              <a:t>“</a:t>
            </a:r>
            <a:r>
              <a:rPr lang="es-ES" sz="1400" i="1" dirty="0">
                <a:latin typeface="Times New Roman"/>
                <a:cs typeface="Times New Roman"/>
              </a:rPr>
              <a:t>No </a:t>
            </a:r>
            <a:r>
              <a:rPr lang="es-ES" sz="1400" i="1" dirty="0" err="1">
                <a:latin typeface="Times New Roman"/>
                <a:cs typeface="Times New Roman"/>
              </a:rPr>
              <a:t>one</a:t>
            </a:r>
            <a:r>
              <a:rPr lang="es-ES" sz="1400" i="1" dirty="0">
                <a:latin typeface="Times New Roman"/>
                <a:cs typeface="Times New Roman"/>
              </a:rPr>
              <a:t> </a:t>
            </a:r>
            <a:r>
              <a:rPr lang="es-ES" sz="1400" i="1" dirty="0" err="1">
                <a:latin typeface="Times New Roman"/>
                <a:cs typeface="Times New Roman"/>
              </a:rPr>
              <a:t>could</a:t>
            </a:r>
            <a:r>
              <a:rPr lang="es-ES" sz="1400" i="1" dirty="0">
                <a:latin typeface="Times New Roman"/>
                <a:cs typeface="Times New Roman"/>
              </a:rPr>
              <a:t> </a:t>
            </a:r>
            <a:r>
              <a:rPr lang="es-ES" sz="1400" i="1" dirty="0" err="1">
                <a:latin typeface="Times New Roman"/>
                <a:cs typeface="Times New Roman"/>
              </a:rPr>
              <a:t>ever</a:t>
            </a:r>
            <a:r>
              <a:rPr lang="es-ES" sz="1400" i="1" dirty="0">
                <a:latin typeface="Times New Roman"/>
                <a:cs typeface="Times New Roman"/>
              </a:rPr>
              <a:t> _________me</a:t>
            </a:r>
          </a:p>
          <a:p>
            <a:r>
              <a:rPr lang="es-ES" sz="1400" i="1" dirty="0">
                <a:latin typeface="Times New Roman"/>
                <a:cs typeface="Times New Roman"/>
              </a:rPr>
              <a:t>No </a:t>
            </a:r>
            <a:r>
              <a:rPr lang="es-ES" sz="1400" i="1" dirty="0" err="1">
                <a:latin typeface="Times New Roman"/>
                <a:cs typeface="Times New Roman"/>
              </a:rPr>
              <a:t>one</a:t>
            </a:r>
            <a:r>
              <a:rPr lang="es-ES" sz="1400" i="1" dirty="0">
                <a:latin typeface="Times New Roman"/>
                <a:cs typeface="Times New Roman"/>
              </a:rPr>
              <a:t> </a:t>
            </a:r>
            <a:r>
              <a:rPr lang="es-ES" sz="1400" i="1" dirty="0" err="1">
                <a:latin typeface="Times New Roman"/>
                <a:cs typeface="Times New Roman"/>
              </a:rPr>
              <a:t>could</a:t>
            </a:r>
            <a:r>
              <a:rPr lang="es-ES" sz="1400" i="1" dirty="0">
                <a:latin typeface="Times New Roman"/>
                <a:cs typeface="Times New Roman"/>
              </a:rPr>
              <a:t> </a:t>
            </a:r>
            <a:r>
              <a:rPr lang="es-ES" sz="1400" i="1" dirty="0" err="1">
                <a:latin typeface="Times New Roman"/>
                <a:cs typeface="Times New Roman"/>
              </a:rPr>
              <a:t>ever</a:t>
            </a:r>
            <a:r>
              <a:rPr lang="es-ES" sz="1400" i="1" dirty="0">
                <a:latin typeface="Times New Roman"/>
                <a:cs typeface="Times New Roman"/>
              </a:rPr>
              <a:t> __________me</a:t>
            </a:r>
          </a:p>
          <a:p>
            <a:r>
              <a:rPr lang="es-ES" sz="1400" i="1" dirty="0" err="1">
                <a:latin typeface="Times New Roman"/>
                <a:cs typeface="Times New Roman"/>
              </a:rPr>
              <a:t>Seems</a:t>
            </a:r>
            <a:r>
              <a:rPr lang="es-ES" sz="1400" i="1" dirty="0">
                <a:latin typeface="Times New Roman"/>
                <a:cs typeface="Times New Roman"/>
              </a:rPr>
              <a:t> </a:t>
            </a:r>
            <a:r>
              <a:rPr lang="es-ES" sz="1400" i="1" dirty="0" err="1">
                <a:latin typeface="Times New Roman"/>
                <a:cs typeface="Times New Roman"/>
              </a:rPr>
              <a:t>you're</a:t>
            </a:r>
            <a:r>
              <a:rPr lang="es-ES" sz="1400" i="1" dirty="0">
                <a:latin typeface="Times New Roman"/>
                <a:cs typeface="Times New Roman"/>
              </a:rPr>
              <a:t> _______________</a:t>
            </a:r>
          </a:p>
          <a:p>
            <a:r>
              <a:rPr lang="es-ES" sz="1400" i="1" dirty="0" err="1">
                <a:latin typeface="Times New Roman"/>
                <a:cs typeface="Times New Roman"/>
              </a:rPr>
              <a:t>who</a:t>
            </a:r>
            <a:r>
              <a:rPr lang="es-ES" sz="1400" i="1" dirty="0">
                <a:latin typeface="Times New Roman"/>
                <a:cs typeface="Times New Roman"/>
              </a:rPr>
              <a:t> </a:t>
            </a:r>
            <a:r>
              <a:rPr lang="es-ES" sz="1400" i="1" dirty="0" err="1">
                <a:latin typeface="Times New Roman"/>
                <a:cs typeface="Times New Roman"/>
              </a:rPr>
              <a:t>knows</a:t>
            </a:r>
            <a:r>
              <a:rPr lang="es-ES" sz="1400" i="1" dirty="0">
                <a:latin typeface="Times New Roman"/>
                <a:cs typeface="Times New Roman"/>
              </a:rPr>
              <a:t> </a:t>
            </a:r>
          </a:p>
          <a:p>
            <a:r>
              <a:rPr lang="es-ES" sz="1400" i="1" dirty="0" err="1">
                <a:latin typeface="Times New Roman"/>
                <a:cs typeface="Times New Roman"/>
              </a:rPr>
              <a:t>What</a:t>
            </a:r>
            <a:r>
              <a:rPr lang="es-ES" sz="1400" i="1" dirty="0">
                <a:latin typeface="Times New Roman"/>
                <a:cs typeface="Times New Roman"/>
              </a:rPr>
              <a:t> </a:t>
            </a:r>
            <a:r>
              <a:rPr lang="es-ES" sz="1400" i="1" dirty="0" err="1">
                <a:latin typeface="Times New Roman"/>
                <a:cs typeface="Times New Roman"/>
              </a:rPr>
              <a:t>it's</a:t>
            </a:r>
            <a:r>
              <a:rPr lang="es-ES" sz="1400" i="1" dirty="0">
                <a:latin typeface="Times New Roman"/>
                <a:cs typeface="Times New Roman"/>
              </a:rPr>
              <a:t> _____________</a:t>
            </a:r>
            <a:r>
              <a:rPr lang="es-ES" sz="1400" i="1" dirty="0" err="1">
                <a:latin typeface="Times New Roman"/>
                <a:cs typeface="Times New Roman"/>
              </a:rPr>
              <a:t>to</a:t>
            </a:r>
            <a:r>
              <a:rPr lang="es-ES" sz="1400" i="1" dirty="0">
                <a:latin typeface="Times New Roman"/>
                <a:cs typeface="Times New Roman"/>
              </a:rPr>
              <a:t> be me</a:t>
            </a:r>
          </a:p>
          <a:p>
            <a:r>
              <a:rPr lang="es-ES" sz="1400" i="1" dirty="0" err="1">
                <a:latin typeface="Times New Roman"/>
                <a:cs typeface="Times New Roman"/>
              </a:rPr>
              <a:t>Someone</a:t>
            </a:r>
            <a:r>
              <a:rPr lang="es-ES" sz="1400" i="1" dirty="0">
                <a:latin typeface="Times New Roman"/>
                <a:cs typeface="Times New Roman"/>
              </a:rPr>
              <a:t> </a:t>
            </a:r>
            <a:r>
              <a:rPr lang="es-ES" sz="1400" i="1" dirty="0" err="1">
                <a:latin typeface="Times New Roman"/>
                <a:cs typeface="Times New Roman"/>
              </a:rPr>
              <a:t>to</a:t>
            </a:r>
            <a:r>
              <a:rPr lang="es-ES" sz="1400" i="1" dirty="0">
                <a:latin typeface="Times New Roman"/>
                <a:cs typeface="Times New Roman"/>
              </a:rPr>
              <a:t> </a:t>
            </a:r>
            <a:r>
              <a:rPr lang="es-ES" sz="1400" i="1" dirty="0" err="1">
                <a:latin typeface="Times New Roman"/>
                <a:cs typeface="Times New Roman"/>
              </a:rPr>
              <a:t>face</a:t>
            </a:r>
            <a:r>
              <a:rPr lang="es-ES" sz="1400" i="1" dirty="0">
                <a:latin typeface="Times New Roman"/>
                <a:cs typeface="Times New Roman"/>
              </a:rPr>
              <a:t> </a:t>
            </a:r>
            <a:r>
              <a:rPr lang="es-ES" sz="1400" i="1" dirty="0" err="1">
                <a:latin typeface="Times New Roman"/>
                <a:cs typeface="Times New Roman"/>
              </a:rPr>
              <a:t>the</a:t>
            </a:r>
            <a:r>
              <a:rPr lang="es-ES" sz="1400" i="1" dirty="0">
                <a:latin typeface="Times New Roman"/>
                <a:cs typeface="Times New Roman"/>
              </a:rPr>
              <a:t> _______</a:t>
            </a:r>
            <a:r>
              <a:rPr lang="es-ES" sz="1400" i="1" dirty="0" err="1">
                <a:latin typeface="Times New Roman"/>
                <a:cs typeface="Times New Roman"/>
              </a:rPr>
              <a:t>with</a:t>
            </a:r>
            <a:endParaRPr lang="es-ES" sz="1400" i="1" dirty="0">
              <a:latin typeface="Times New Roman"/>
              <a:cs typeface="Times New Roman"/>
            </a:endParaRPr>
          </a:p>
          <a:p>
            <a:r>
              <a:rPr lang="es-ES" sz="1400" i="1" dirty="0" err="1">
                <a:latin typeface="Times New Roman"/>
                <a:cs typeface="Times New Roman"/>
              </a:rPr>
              <a:t>Make</a:t>
            </a:r>
            <a:r>
              <a:rPr lang="es-ES" sz="1400" i="1" dirty="0">
                <a:latin typeface="Times New Roman"/>
                <a:cs typeface="Times New Roman"/>
              </a:rPr>
              <a:t> </a:t>
            </a:r>
            <a:r>
              <a:rPr lang="es-ES" sz="1400" i="1" dirty="0" err="1">
                <a:latin typeface="Times New Roman"/>
                <a:cs typeface="Times New Roman"/>
              </a:rPr>
              <a:t>it</a:t>
            </a:r>
            <a:r>
              <a:rPr lang="es-ES" sz="1400" i="1" dirty="0">
                <a:latin typeface="Times New Roman"/>
                <a:cs typeface="Times New Roman"/>
              </a:rPr>
              <a:t> </a:t>
            </a:r>
            <a:r>
              <a:rPr lang="es-ES" sz="1400" i="1" dirty="0" err="1">
                <a:latin typeface="Times New Roman"/>
                <a:cs typeface="Times New Roman"/>
              </a:rPr>
              <a:t>through</a:t>
            </a:r>
            <a:r>
              <a:rPr lang="es-ES" sz="1400" i="1" dirty="0">
                <a:latin typeface="Times New Roman"/>
                <a:cs typeface="Times New Roman"/>
              </a:rPr>
              <a:t> </a:t>
            </a:r>
            <a:r>
              <a:rPr lang="es-ES" sz="1400" i="1" dirty="0" err="1">
                <a:latin typeface="Times New Roman"/>
                <a:cs typeface="Times New Roman"/>
              </a:rPr>
              <a:t>all</a:t>
            </a:r>
            <a:r>
              <a:rPr lang="es-ES" sz="1400" i="1" dirty="0">
                <a:latin typeface="Times New Roman"/>
                <a:cs typeface="Times New Roman"/>
              </a:rPr>
              <a:t> </a:t>
            </a:r>
            <a:r>
              <a:rPr lang="es-ES" sz="1400" i="1" dirty="0" err="1">
                <a:latin typeface="Times New Roman"/>
                <a:cs typeface="Times New Roman"/>
              </a:rPr>
              <a:t>the</a:t>
            </a:r>
            <a:r>
              <a:rPr lang="es-ES" sz="1400" i="1" dirty="0">
                <a:latin typeface="Times New Roman"/>
                <a:cs typeface="Times New Roman"/>
              </a:rPr>
              <a:t> ________</a:t>
            </a:r>
            <a:r>
              <a:rPr lang="es-ES" sz="1400" i="1" dirty="0" err="1">
                <a:latin typeface="Times New Roman"/>
                <a:cs typeface="Times New Roman"/>
              </a:rPr>
              <a:t>with</a:t>
            </a:r>
            <a:endParaRPr lang="es-ES" sz="1400" i="1" dirty="0">
              <a:latin typeface="Times New Roman"/>
              <a:cs typeface="Times New Roman"/>
            </a:endParaRPr>
          </a:p>
          <a:p>
            <a:r>
              <a:rPr lang="es-ES" sz="1400" i="1" dirty="0" err="1">
                <a:latin typeface="Times New Roman"/>
                <a:cs typeface="Times New Roman"/>
              </a:rPr>
              <a:t>Someone</a:t>
            </a:r>
            <a:r>
              <a:rPr lang="es-ES" sz="1400" i="1" dirty="0">
                <a:latin typeface="Times New Roman"/>
                <a:cs typeface="Times New Roman"/>
              </a:rPr>
              <a:t> </a:t>
            </a:r>
            <a:r>
              <a:rPr lang="es-ES" sz="1400" i="1" dirty="0" err="1">
                <a:latin typeface="Times New Roman"/>
                <a:cs typeface="Times New Roman"/>
              </a:rPr>
              <a:t>I'll</a:t>
            </a:r>
            <a:r>
              <a:rPr lang="es-ES" sz="1400" i="1" dirty="0">
                <a:latin typeface="Times New Roman"/>
                <a:cs typeface="Times New Roman"/>
              </a:rPr>
              <a:t> </a:t>
            </a:r>
            <a:r>
              <a:rPr lang="es-ES" sz="1400" i="1" dirty="0" err="1">
                <a:latin typeface="Times New Roman"/>
                <a:cs typeface="Times New Roman"/>
              </a:rPr>
              <a:t>always</a:t>
            </a:r>
            <a:r>
              <a:rPr lang="es-ES" sz="1400" i="1" dirty="0">
                <a:latin typeface="Times New Roman"/>
                <a:cs typeface="Times New Roman"/>
              </a:rPr>
              <a:t> _________</a:t>
            </a:r>
            <a:r>
              <a:rPr lang="es-ES" sz="1400" i="1" dirty="0" err="1">
                <a:latin typeface="Times New Roman"/>
                <a:cs typeface="Times New Roman"/>
              </a:rPr>
              <a:t>with</a:t>
            </a:r>
            <a:endParaRPr lang="es-ES" sz="1400" i="1" dirty="0">
              <a:latin typeface="Times New Roman"/>
              <a:cs typeface="Times New Roman"/>
            </a:endParaRPr>
          </a:p>
          <a:p>
            <a:r>
              <a:rPr lang="es-ES" sz="1400" i="1" dirty="0" err="1">
                <a:latin typeface="Times New Roman"/>
                <a:cs typeface="Times New Roman"/>
              </a:rPr>
              <a:t>Even</a:t>
            </a:r>
            <a:r>
              <a:rPr lang="es-ES" sz="1400" i="1" dirty="0">
                <a:latin typeface="Times New Roman"/>
                <a:cs typeface="Times New Roman"/>
              </a:rPr>
              <a:t> at __________, </a:t>
            </a:r>
            <a:r>
              <a:rPr lang="es-ES" sz="1400" i="1" dirty="0" err="1">
                <a:latin typeface="Times New Roman"/>
                <a:cs typeface="Times New Roman"/>
              </a:rPr>
              <a:t>I'm</a:t>
            </a:r>
            <a:r>
              <a:rPr lang="es-ES" sz="1400" i="1" dirty="0">
                <a:latin typeface="Times New Roman"/>
                <a:cs typeface="Times New Roman"/>
              </a:rPr>
              <a:t> ________</a:t>
            </a:r>
            <a:r>
              <a:rPr lang="es-ES" sz="1400" i="1" dirty="0" err="1">
                <a:latin typeface="Times New Roman"/>
                <a:cs typeface="Times New Roman"/>
              </a:rPr>
              <a:t>with</a:t>
            </a:r>
            <a:r>
              <a:rPr lang="es-ES" sz="1400" i="1" dirty="0">
                <a:latin typeface="Times New Roman"/>
                <a:cs typeface="Times New Roman"/>
              </a:rPr>
              <a:t> </a:t>
            </a:r>
            <a:r>
              <a:rPr lang="es-ES" sz="1400" i="1" dirty="0" err="1">
                <a:latin typeface="Times New Roman"/>
                <a:cs typeface="Times New Roman"/>
              </a:rPr>
              <a:t>you</a:t>
            </a:r>
            <a:r>
              <a:rPr lang="es-ES" sz="1400" i="1" dirty="0">
                <a:latin typeface="Times New Roman"/>
                <a:cs typeface="Times New Roman"/>
              </a:rPr>
              <a:t>, </a:t>
            </a:r>
            <a:r>
              <a:rPr lang="es-ES" sz="1400" i="1" dirty="0" err="1">
                <a:latin typeface="Times New Roman"/>
                <a:cs typeface="Times New Roman"/>
              </a:rPr>
              <a:t>yeah</a:t>
            </a:r>
            <a:r>
              <a:rPr lang="es-ES" sz="1400" i="1" dirty="0">
                <a:latin typeface="Times New Roman"/>
                <a:cs typeface="Times New Roman"/>
              </a:rPr>
              <a:t>”</a:t>
            </a:r>
          </a:p>
        </p:txBody>
      </p:sp>
      <p:pic>
        <p:nvPicPr>
          <p:cNvPr id="14" name="Google Shape;186;p22" descr="Resultado de imagen de completar icono"/>
          <p:cNvPicPr preferRelativeResize="0"/>
          <p:nvPr/>
        </p:nvPicPr>
        <p:blipFill rotWithShape="1">
          <a:blip r:embed="rId3">
            <a:alphaModFix/>
          </a:blip>
          <a:srcRect/>
          <a:stretch/>
        </p:blipFill>
        <p:spPr>
          <a:xfrm>
            <a:off x="8780542" y="5133312"/>
            <a:ext cx="1218394" cy="1023305"/>
          </a:xfrm>
          <a:prstGeom prst="rect">
            <a:avLst/>
          </a:prstGeom>
          <a:noFill/>
          <a:ln>
            <a:noFill/>
          </a:ln>
        </p:spPr>
      </p:pic>
      <p:pic>
        <p:nvPicPr>
          <p:cNvPr id="5" name="Imagen 4"/>
          <p:cNvPicPr>
            <a:picLocks noChangeAspect="1"/>
          </p:cNvPicPr>
          <p:nvPr/>
        </p:nvPicPr>
        <p:blipFill rotWithShape="1">
          <a:blip r:embed="rId4"/>
          <a:srcRect t="8902" r="420" b="17819"/>
          <a:stretch/>
        </p:blipFill>
        <p:spPr>
          <a:xfrm>
            <a:off x="6503973" y="2539773"/>
            <a:ext cx="2188224" cy="1319201"/>
          </a:xfrm>
          <a:prstGeom prst="rect">
            <a:avLst/>
          </a:prstGeom>
        </p:spPr>
      </p:pic>
      <p:sp>
        <p:nvSpPr>
          <p:cNvPr id="4" name="CuadroTexto 3"/>
          <p:cNvSpPr txBox="1"/>
          <p:nvPr/>
        </p:nvSpPr>
        <p:spPr>
          <a:xfrm>
            <a:off x="5869545" y="1351824"/>
            <a:ext cx="3520194" cy="307777"/>
          </a:xfrm>
          <a:prstGeom prst="rect">
            <a:avLst/>
          </a:prstGeom>
          <a:noFill/>
        </p:spPr>
        <p:txBody>
          <a:bodyPr wrap="none" rtlCol="0">
            <a:spAutoFit/>
          </a:bodyPr>
          <a:lstStyle/>
          <a:p>
            <a:r>
              <a:rPr lang="es-ES" sz="1400" dirty="0">
                <a:latin typeface="Times New Roman"/>
                <a:cs typeface="Times New Roman"/>
              </a:rPr>
              <a:t>You can </a:t>
            </a:r>
            <a:r>
              <a:rPr lang="es-ES" sz="1400" dirty="0" err="1">
                <a:latin typeface="Times New Roman"/>
                <a:cs typeface="Times New Roman"/>
              </a:rPr>
              <a:t>make</a:t>
            </a:r>
            <a:r>
              <a:rPr lang="es-ES" sz="1400" dirty="0">
                <a:latin typeface="Times New Roman"/>
                <a:cs typeface="Times New Roman"/>
              </a:rPr>
              <a:t> a </a:t>
            </a:r>
            <a:r>
              <a:rPr lang="es-ES" sz="1400" b="1" dirty="0" err="1">
                <a:latin typeface="Times New Roman"/>
                <a:cs typeface="Times New Roman"/>
              </a:rPr>
              <a:t>lyric</a:t>
            </a:r>
            <a:r>
              <a:rPr lang="es-ES" sz="1400" b="1" dirty="0">
                <a:latin typeface="Times New Roman"/>
                <a:cs typeface="Times New Roman"/>
              </a:rPr>
              <a:t> </a:t>
            </a:r>
            <a:r>
              <a:rPr lang="es-ES" sz="1400" b="1" dirty="0" err="1">
                <a:latin typeface="Times New Roman"/>
                <a:cs typeface="Times New Roman"/>
              </a:rPr>
              <a:t>worksheet</a:t>
            </a:r>
            <a:r>
              <a:rPr lang="es-ES" sz="1400" b="1" dirty="0">
                <a:latin typeface="Times New Roman"/>
                <a:cs typeface="Times New Roman"/>
              </a:rPr>
              <a:t> as a gap </a:t>
            </a:r>
            <a:r>
              <a:rPr lang="es-ES" sz="1400" b="1" dirty="0" err="1">
                <a:latin typeface="Times New Roman"/>
                <a:cs typeface="Times New Roman"/>
              </a:rPr>
              <a:t>fill</a:t>
            </a:r>
            <a:r>
              <a:rPr lang="es-ES" sz="1400" dirty="0">
                <a:latin typeface="Times New Roman"/>
                <a:cs typeface="Times New Roman"/>
              </a:rPr>
              <a:t> </a:t>
            </a:r>
          </a:p>
        </p:txBody>
      </p:sp>
      <p:sp>
        <p:nvSpPr>
          <p:cNvPr id="6" name="CuadroTexto 5"/>
          <p:cNvSpPr txBox="1"/>
          <p:nvPr/>
        </p:nvSpPr>
        <p:spPr>
          <a:xfrm>
            <a:off x="3854310" y="2700049"/>
            <a:ext cx="759054" cy="369332"/>
          </a:xfrm>
          <a:prstGeom prst="rect">
            <a:avLst/>
          </a:prstGeom>
          <a:noFill/>
        </p:spPr>
        <p:txBody>
          <a:bodyPr wrap="none" rtlCol="0">
            <a:spAutoFit/>
          </a:bodyPr>
          <a:lstStyle/>
          <a:p>
            <a:r>
              <a:rPr lang="es-ES" dirty="0" err="1"/>
              <a:t>began</a:t>
            </a:r>
            <a:endParaRPr lang="es-ES" dirty="0"/>
          </a:p>
        </p:txBody>
      </p:sp>
      <p:sp>
        <p:nvSpPr>
          <p:cNvPr id="8" name="CuadroTexto 7"/>
          <p:cNvSpPr txBox="1"/>
          <p:nvPr/>
        </p:nvSpPr>
        <p:spPr>
          <a:xfrm>
            <a:off x="4236531" y="2490456"/>
            <a:ext cx="543739" cy="369332"/>
          </a:xfrm>
          <a:prstGeom prst="rect">
            <a:avLst/>
          </a:prstGeom>
          <a:noFill/>
        </p:spPr>
        <p:txBody>
          <a:bodyPr wrap="none" rtlCol="0">
            <a:spAutoFit/>
          </a:bodyPr>
          <a:lstStyle/>
          <a:p>
            <a:r>
              <a:rPr lang="es-ES" dirty="0" err="1"/>
              <a:t>bed</a:t>
            </a:r>
            <a:endParaRPr lang="es-ES" dirty="0"/>
          </a:p>
        </p:txBody>
      </p:sp>
      <p:sp>
        <p:nvSpPr>
          <p:cNvPr id="11" name="CuadroTexto 10"/>
          <p:cNvSpPr txBox="1"/>
          <p:nvPr/>
        </p:nvSpPr>
        <p:spPr>
          <a:xfrm>
            <a:off x="4766708" y="3131563"/>
            <a:ext cx="671659" cy="369332"/>
          </a:xfrm>
          <a:prstGeom prst="rect">
            <a:avLst/>
          </a:prstGeom>
          <a:noFill/>
        </p:spPr>
        <p:txBody>
          <a:bodyPr wrap="none" rtlCol="0">
            <a:spAutoFit/>
          </a:bodyPr>
          <a:lstStyle/>
          <a:p>
            <a:r>
              <a:rPr lang="es-ES" dirty="0" err="1"/>
              <a:t>great</a:t>
            </a:r>
            <a:endParaRPr lang="es-ES" dirty="0"/>
          </a:p>
        </p:txBody>
      </p:sp>
      <p:sp>
        <p:nvSpPr>
          <p:cNvPr id="12" name="CuadroTexto 11"/>
          <p:cNvSpPr txBox="1"/>
          <p:nvPr/>
        </p:nvSpPr>
        <p:spPr>
          <a:xfrm>
            <a:off x="4137892" y="3378143"/>
            <a:ext cx="897040" cy="369332"/>
          </a:xfrm>
          <a:prstGeom prst="rect">
            <a:avLst/>
          </a:prstGeom>
          <a:noFill/>
        </p:spPr>
        <p:txBody>
          <a:bodyPr wrap="none" rtlCol="0">
            <a:spAutoFit/>
          </a:bodyPr>
          <a:lstStyle/>
          <a:p>
            <a:r>
              <a:rPr lang="es-ES" dirty="0" err="1"/>
              <a:t>warned</a:t>
            </a:r>
            <a:endParaRPr lang="es-E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animBg="1"/>
      <p:bldP spid="6" grpId="0"/>
      <p:bldP spid="8" grpId="0"/>
      <p:bldP spid="11" grpId="0"/>
      <p:bldP spid="1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23"/>
          <p:cNvSpPr txBox="1"/>
          <p:nvPr/>
        </p:nvSpPr>
        <p:spPr>
          <a:xfrm>
            <a:off x="1494222" y="737860"/>
            <a:ext cx="7669926" cy="646331"/>
          </a:xfrm>
          <a:prstGeom prst="rect">
            <a:avLst/>
          </a:prstGeom>
          <a:noFill/>
          <a:ln>
            <a:noFill/>
          </a:ln>
        </p:spPr>
        <p:txBody>
          <a:bodyPr spcFirstLastPara="1" wrap="square" lIns="91425" tIns="45700" rIns="91425" bIns="45700" anchor="t" anchorCtr="0">
            <a:noAutofit/>
          </a:bodyPr>
          <a:lstStyle/>
          <a:p>
            <a:r>
              <a:rPr lang="es-ES" sz="2000" b="1" dirty="0">
                <a:solidFill>
                  <a:schemeClr val="dk1"/>
                </a:solidFill>
                <a:latin typeface="Times New Roman"/>
                <a:ea typeface="Times New Roman"/>
                <a:cs typeface="Times New Roman"/>
                <a:sym typeface="Times New Roman"/>
              </a:rPr>
              <a:t>READING and PRONOUNCIATION PRACTISE</a:t>
            </a:r>
            <a:r>
              <a:rPr lang="es-ES" sz="2000" i="1" dirty="0">
                <a:solidFill>
                  <a:schemeClr val="dk1"/>
                </a:solidFill>
                <a:latin typeface="Century Gothic"/>
                <a:ea typeface="Century Gothic"/>
                <a:cs typeface="Century Gothic"/>
                <a:sym typeface="Century Gothic"/>
              </a:rPr>
              <a:t> - </a:t>
            </a:r>
            <a:r>
              <a:rPr lang="es-ES" sz="2000" b="1" dirty="0">
                <a:solidFill>
                  <a:schemeClr val="dk1"/>
                </a:solidFill>
                <a:latin typeface="Times New Roman"/>
                <a:ea typeface="Times New Roman"/>
                <a:cs typeface="Times New Roman"/>
                <a:sym typeface="Times New Roman"/>
              </a:rPr>
              <a:t>LISTENING </a:t>
            </a:r>
            <a:r>
              <a:rPr lang="es-ES" sz="2000" b="1" dirty="0" err="1">
                <a:solidFill>
                  <a:schemeClr val="dk1"/>
                </a:solidFill>
                <a:latin typeface="Times New Roman"/>
                <a:ea typeface="Times New Roman"/>
                <a:cs typeface="Times New Roman"/>
                <a:sym typeface="Times New Roman"/>
              </a:rPr>
              <a:t>with</a:t>
            </a:r>
            <a:r>
              <a:rPr lang="es-ES" sz="2000" b="1" dirty="0">
                <a:solidFill>
                  <a:schemeClr val="dk1"/>
                </a:solidFill>
                <a:latin typeface="Times New Roman"/>
                <a:ea typeface="Times New Roman"/>
                <a:cs typeface="Times New Roman"/>
                <a:sym typeface="Times New Roman"/>
              </a:rPr>
              <a:t> </a:t>
            </a:r>
            <a:r>
              <a:rPr lang="es-ES" sz="2000" b="1" dirty="0" err="1">
                <a:solidFill>
                  <a:schemeClr val="dk1"/>
                </a:solidFill>
                <a:latin typeface="Times New Roman"/>
                <a:ea typeface="Times New Roman"/>
                <a:cs typeface="Times New Roman"/>
                <a:sym typeface="Times New Roman"/>
              </a:rPr>
              <a:t>lyrics</a:t>
            </a:r>
            <a:endParaRPr sz="2000" b="1" dirty="0">
              <a:solidFill>
                <a:schemeClr val="dk1"/>
              </a:solidFill>
              <a:latin typeface="Times New Roman"/>
              <a:ea typeface="Times New Roman"/>
              <a:cs typeface="Times New Roman"/>
              <a:sym typeface="Times New Roman"/>
            </a:endParaRPr>
          </a:p>
          <a:p>
            <a:endParaRPr sz="2000" dirty="0">
              <a:solidFill>
                <a:schemeClr val="dk1"/>
              </a:solidFill>
              <a:latin typeface="Century Gothic"/>
              <a:ea typeface="Century Gothic"/>
              <a:cs typeface="Century Gothic"/>
              <a:sym typeface="Century Gothic"/>
            </a:endParaRPr>
          </a:p>
        </p:txBody>
      </p:sp>
      <p:sp>
        <p:nvSpPr>
          <p:cNvPr id="194" name="Google Shape;194;p23"/>
          <p:cNvSpPr txBox="1"/>
          <p:nvPr/>
        </p:nvSpPr>
        <p:spPr>
          <a:xfrm>
            <a:off x="2011044" y="1884502"/>
            <a:ext cx="7782964" cy="369332"/>
          </a:xfrm>
          <a:prstGeom prst="rect">
            <a:avLst/>
          </a:prstGeom>
          <a:noFill/>
          <a:ln>
            <a:noFill/>
          </a:ln>
        </p:spPr>
        <p:txBody>
          <a:bodyPr spcFirstLastPara="1" wrap="square" lIns="91425" tIns="45700" rIns="91425" bIns="45700" anchor="t" anchorCtr="0">
            <a:noAutofit/>
          </a:bodyPr>
          <a:lstStyle/>
          <a:p>
            <a:r>
              <a:rPr lang="es-ES" sz="1400" dirty="0">
                <a:solidFill>
                  <a:schemeClr val="dk1"/>
                </a:solidFill>
                <a:latin typeface="Times New Roman"/>
                <a:ea typeface="Times New Roman"/>
                <a:cs typeface="Times New Roman"/>
                <a:sym typeface="Wingdings"/>
              </a:rPr>
              <a:t></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These</a:t>
            </a:r>
            <a:r>
              <a:rPr lang="es-ES" sz="1400" dirty="0">
                <a:solidFill>
                  <a:schemeClr val="dk1"/>
                </a:solidFill>
                <a:latin typeface="Times New Roman"/>
                <a:ea typeface="Times New Roman"/>
                <a:cs typeface="Times New Roman"/>
                <a:sym typeface="Times New Roman"/>
              </a:rPr>
              <a:t> are </a:t>
            </a:r>
            <a:r>
              <a:rPr lang="es-ES" sz="1400" dirty="0" err="1">
                <a:solidFill>
                  <a:schemeClr val="dk1"/>
                </a:solidFill>
                <a:latin typeface="Times New Roman"/>
                <a:ea typeface="Times New Roman"/>
                <a:cs typeface="Times New Roman"/>
                <a:sym typeface="Times New Roman"/>
              </a:rPr>
              <a:t>possible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fragments</a:t>
            </a:r>
            <a:r>
              <a:rPr lang="es-ES" sz="1400" dirty="0">
                <a:solidFill>
                  <a:schemeClr val="dk1"/>
                </a:solidFill>
                <a:latin typeface="Times New Roman"/>
                <a:ea typeface="Times New Roman"/>
                <a:cs typeface="Times New Roman"/>
                <a:sym typeface="Times New Roman"/>
              </a:rPr>
              <a:t> of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song</a:t>
            </a:r>
            <a:r>
              <a:rPr lang="es-ES" sz="1400"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I'll</a:t>
            </a:r>
            <a:r>
              <a:rPr lang="es-ES" sz="1400" i="1" dirty="0">
                <a:solidFill>
                  <a:schemeClr val="dk1"/>
                </a:solidFill>
                <a:latin typeface="Times New Roman"/>
                <a:ea typeface="Times New Roman"/>
                <a:cs typeface="Times New Roman"/>
                <a:sym typeface="Times New Roman"/>
              </a:rPr>
              <a:t> be </a:t>
            </a:r>
            <a:r>
              <a:rPr lang="es-ES" sz="1400" i="1" dirty="0" err="1">
                <a:solidFill>
                  <a:schemeClr val="dk1"/>
                </a:solidFill>
                <a:latin typeface="Times New Roman"/>
                <a:ea typeface="Times New Roman"/>
                <a:cs typeface="Times New Roman"/>
                <a:sym typeface="Times New Roman"/>
              </a:rPr>
              <a:t>there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for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you</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we</a:t>
            </a:r>
            <a:r>
              <a:rPr lang="es-ES" sz="1400" dirty="0">
                <a:solidFill>
                  <a:schemeClr val="dk1"/>
                </a:solidFill>
                <a:latin typeface="Times New Roman"/>
                <a:ea typeface="Times New Roman"/>
                <a:cs typeface="Times New Roman"/>
                <a:sym typeface="Times New Roman"/>
              </a:rPr>
              <a:t> can </a:t>
            </a:r>
            <a:r>
              <a:rPr lang="es-ES" sz="1400" dirty="0" err="1">
                <a:solidFill>
                  <a:schemeClr val="dk1"/>
                </a:solidFill>
                <a:latin typeface="Times New Roman"/>
                <a:ea typeface="Times New Roman"/>
                <a:cs typeface="Times New Roman"/>
                <a:sym typeface="Times New Roman"/>
              </a:rPr>
              <a:t>work</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with</a:t>
            </a:r>
            <a:r>
              <a:rPr lang="es-ES" sz="1400" dirty="0">
                <a:solidFill>
                  <a:schemeClr val="dk1"/>
                </a:solidFill>
                <a:latin typeface="Times New Roman"/>
                <a:ea typeface="Times New Roman"/>
                <a:cs typeface="Times New Roman"/>
                <a:sym typeface="Times New Roman"/>
              </a:rPr>
              <a:t>:</a:t>
            </a:r>
            <a:endParaRPr sz="1400" dirty="0"/>
          </a:p>
        </p:txBody>
      </p:sp>
      <p:sp>
        <p:nvSpPr>
          <p:cNvPr id="195" name="Google Shape;195;p23"/>
          <p:cNvSpPr txBox="1"/>
          <p:nvPr/>
        </p:nvSpPr>
        <p:spPr>
          <a:xfrm>
            <a:off x="2213561" y="2395541"/>
            <a:ext cx="2688772" cy="1562064"/>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r>
              <a:rPr lang="es-ES" sz="1400" i="1" dirty="0">
                <a:latin typeface="Times New Roman"/>
                <a:cs typeface="Times New Roman"/>
              </a:rPr>
              <a:t>“</a:t>
            </a:r>
            <a:r>
              <a:rPr lang="es-ES" sz="1400" i="1" dirty="0" err="1">
                <a:latin typeface="Times New Roman"/>
                <a:cs typeface="Times New Roman"/>
              </a:rPr>
              <a:t>I'll</a:t>
            </a:r>
            <a:r>
              <a:rPr lang="es-ES" sz="1400" i="1" dirty="0">
                <a:latin typeface="Times New Roman"/>
                <a:cs typeface="Times New Roman"/>
              </a:rPr>
              <a:t> be </a:t>
            </a:r>
            <a:r>
              <a:rPr lang="es-ES" sz="1400" i="1" dirty="0" err="1">
                <a:latin typeface="Times New Roman"/>
                <a:cs typeface="Times New Roman"/>
              </a:rPr>
              <a:t>there</a:t>
            </a:r>
            <a:r>
              <a:rPr lang="es-ES" sz="1400" i="1" dirty="0">
                <a:latin typeface="Times New Roman"/>
                <a:cs typeface="Times New Roman"/>
              </a:rPr>
              <a:t> </a:t>
            </a:r>
            <a:r>
              <a:rPr lang="es-ES" sz="1400" i="1" dirty="0" err="1">
                <a:latin typeface="Times New Roman"/>
                <a:cs typeface="Times New Roman"/>
              </a:rPr>
              <a:t>for</a:t>
            </a:r>
            <a:r>
              <a:rPr lang="es-ES" sz="1400" i="1" dirty="0">
                <a:latin typeface="Times New Roman"/>
                <a:cs typeface="Times New Roman"/>
              </a:rPr>
              <a:t> </a:t>
            </a:r>
            <a:r>
              <a:rPr lang="es-ES" sz="1400" i="1" dirty="0" err="1">
                <a:latin typeface="Times New Roman"/>
                <a:cs typeface="Times New Roman"/>
              </a:rPr>
              <a:t>you</a:t>
            </a:r>
            <a:endParaRPr lang="es-ES" sz="1400" i="1" dirty="0">
              <a:latin typeface="Times New Roman"/>
              <a:cs typeface="Times New Roman"/>
            </a:endParaRPr>
          </a:p>
          <a:p>
            <a:r>
              <a:rPr lang="es-ES" sz="1400" i="1" dirty="0">
                <a:latin typeface="Times New Roman"/>
                <a:cs typeface="Times New Roman"/>
              </a:rPr>
              <a:t>(</a:t>
            </a:r>
            <a:r>
              <a:rPr lang="es-ES" sz="1400" i="1" dirty="0" err="1">
                <a:latin typeface="Times New Roman"/>
                <a:cs typeface="Times New Roman"/>
              </a:rPr>
              <a:t>When</a:t>
            </a:r>
            <a:r>
              <a:rPr lang="es-ES" sz="1400" i="1" dirty="0">
                <a:latin typeface="Times New Roman"/>
                <a:cs typeface="Times New Roman"/>
              </a:rPr>
              <a:t> </a:t>
            </a:r>
            <a:r>
              <a:rPr lang="es-ES" sz="1400" i="1" dirty="0" err="1">
                <a:latin typeface="Times New Roman"/>
                <a:cs typeface="Times New Roman"/>
              </a:rPr>
              <a:t>the</a:t>
            </a:r>
            <a:r>
              <a:rPr lang="es-ES" sz="1400" i="1" dirty="0">
                <a:latin typeface="Times New Roman"/>
                <a:cs typeface="Times New Roman"/>
              </a:rPr>
              <a:t> rain </a:t>
            </a:r>
            <a:r>
              <a:rPr lang="es-ES" sz="1400" i="1" dirty="0" err="1">
                <a:latin typeface="Times New Roman"/>
                <a:cs typeface="Times New Roman"/>
              </a:rPr>
              <a:t>starts</a:t>
            </a:r>
            <a:r>
              <a:rPr lang="es-ES" sz="1400" i="1" dirty="0">
                <a:latin typeface="Times New Roman"/>
                <a:cs typeface="Times New Roman"/>
              </a:rPr>
              <a:t> </a:t>
            </a:r>
            <a:r>
              <a:rPr lang="es-ES" sz="1400" i="1" dirty="0" err="1">
                <a:latin typeface="Times New Roman"/>
                <a:cs typeface="Times New Roman"/>
              </a:rPr>
              <a:t>to</a:t>
            </a:r>
            <a:r>
              <a:rPr lang="es-ES" sz="1400" i="1" dirty="0">
                <a:latin typeface="Times New Roman"/>
                <a:cs typeface="Times New Roman"/>
              </a:rPr>
              <a:t> </a:t>
            </a:r>
            <a:r>
              <a:rPr lang="es-ES" sz="1400" b="1" i="1" dirty="0" err="1">
                <a:latin typeface="Times New Roman"/>
                <a:cs typeface="Times New Roman"/>
              </a:rPr>
              <a:t>pour</a:t>
            </a:r>
            <a:r>
              <a:rPr lang="es-ES" sz="1400" i="1" dirty="0">
                <a:latin typeface="Times New Roman"/>
                <a:cs typeface="Times New Roman"/>
              </a:rPr>
              <a:t>)</a:t>
            </a:r>
          </a:p>
          <a:p>
            <a:r>
              <a:rPr lang="es-ES" sz="1400" i="1" dirty="0" err="1">
                <a:latin typeface="Times New Roman"/>
                <a:cs typeface="Times New Roman"/>
              </a:rPr>
              <a:t>I'll</a:t>
            </a:r>
            <a:r>
              <a:rPr lang="es-ES" sz="1400" i="1" dirty="0">
                <a:latin typeface="Times New Roman"/>
                <a:cs typeface="Times New Roman"/>
              </a:rPr>
              <a:t> be </a:t>
            </a:r>
            <a:r>
              <a:rPr lang="es-ES" sz="1400" i="1" dirty="0" err="1">
                <a:latin typeface="Times New Roman"/>
                <a:cs typeface="Times New Roman"/>
              </a:rPr>
              <a:t>there</a:t>
            </a:r>
            <a:r>
              <a:rPr lang="es-ES" sz="1400" i="1" dirty="0">
                <a:latin typeface="Times New Roman"/>
                <a:cs typeface="Times New Roman"/>
              </a:rPr>
              <a:t> </a:t>
            </a:r>
            <a:r>
              <a:rPr lang="es-ES" sz="1400" i="1" dirty="0" err="1">
                <a:latin typeface="Times New Roman"/>
                <a:cs typeface="Times New Roman"/>
              </a:rPr>
              <a:t>for</a:t>
            </a:r>
            <a:r>
              <a:rPr lang="es-ES" sz="1400" i="1" dirty="0">
                <a:latin typeface="Times New Roman"/>
                <a:cs typeface="Times New Roman"/>
              </a:rPr>
              <a:t> </a:t>
            </a:r>
            <a:r>
              <a:rPr lang="es-ES" sz="1400" i="1" dirty="0" err="1">
                <a:latin typeface="Times New Roman"/>
                <a:cs typeface="Times New Roman"/>
              </a:rPr>
              <a:t>you</a:t>
            </a:r>
            <a:endParaRPr lang="es-ES" sz="1400" i="1" dirty="0">
              <a:latin typeface="Times New Roman"/>
              <a:cs typeface="Times New Roman"/>
            </a:endParaRPr>
          </a:p>
          <a:p>
            <a:r>
              <a:rPr lang="es-ES" sz="1400" i="1" dirty="0">
                <a:latin typeface="Times New Roman"/>
                <a:cs typeface="Times New Roman"/>
              </a:rPr>
              <a:t>(</a:t>
            </a:r>
            <a:r>
              <a:rPr lang="es-ES" sz="1400" i="1" dirty="0" err="1">
                <a:latin typeface="Times New Roman"/>
                <a:cs typeface="Times New Roman"/>
              </a:rPr>
              <a:t>Like</a:t>
            </a:r>
            <a:r>
              <a:rPr lang="es-ES" sz="1400" i="1" dirty="0">
                <a:latin typeface="Times New Roman"/>
                <a:cs typeface="Times New Roman"/>
              </a:rPr>
              <a:t> </a:t>
            </a:r>
            <a:r>
              <a:rPr lang="es-ES" sz="1400" i="1" dirty="0" err="1">
                <a:latin typeface="Times New Roman"/>
                <a:cs typeface="Times New Roman"/>
              </a:rPr>
              <a:t>I've</a:t>
            </a:r>
            <a:r>
              <a:rPr lang="es-ES" sz="1400" i="1" dirty="0">
                <a:latin typeface="Times New Roman"/>
                <a:cs typeface="Times New Roman"/>
              </a:rPr>
              <a:t> </a:t>
            </a:r>
            <a:r>
              <a:rPr lang="es-ES" sz="1400" i="1" dirty="0" err="1">
                <a:latin typeface="Times New Roman"/>
                <a:cs typeface="Times New Roman"/>
              </a:rPr>
              <a:t>been</a:t>
            </a:r>
            <a:r>
              <a:rPr lang="es-ES" sz="1400" i="1" dirty="0">
                <a:latin typeface="Times New Roman"/>
                <a:cs typeface="Times New Roman"/>
              </a:rPr>
              <a:t> </a:t>
            </a:r>
            <a:r>
              <a:rPr lang="es-ES" sz="1400" i="1" dirty="0" err="1">
                <a:latin typeface="Times New Roman"/>
                <a:cs typeface="Times New Roman"/>
              </a:rPr>
              <a:t>there</a:t>
            </a:r>
            <a:r>
              <a:rPr lang="es-ES" sz="1400" i="1" dirty="0">
                <a:latin typeface="Times New Roman"/>
                <a:cs typeface="Times New Roman"/>
              </a:rPr>
              <a:t> </a:t>
            </a:r>
            <a:r>
              <a:rPr lang="es-ES" sz="1400" i="1" dirty="0" err="1">
                <a:latin typeface="Times New Roman"/>
                <a:cs typeface="Times New Roman"/>
              </a:rPr>
              <a:t>before</a:t>
            </a:r>
            <a:r>
              <a:rPr lang="es-ES" sz="1400" i="1" dirty="0">
                <a:latin typeface="Times New Roman"/>
                <a:cs typeface="Times New Roman"/>
              </a:rPr>
              <a:t>)</a:t>
            </a:r>
          </a:p>
          <a:p>
            <a:r>
              <a:rPr lang="es-ES" sz="1400" i="1" dirty="0" err="1">
                <a:latin typeface="Times New Roman"/>
                <a:cs typeface="Times New Roman"/>
              </a:rPr>
              <a:t>I'll</a:t>
            </a:r>
            <a:r>
              <a:rPr lang="es-ES" sz="1400" i="1" dirty="0">
                <a:latin typeface="Times New Roman"/>
                <a:cs typeface="Times New Roman"/>
              </a:rPr>
              <a:t> be </a:t>
            </a:r>
            <a:r>
              <a:rPr lang="es-ES" sz="1400" i="1" dirty="0" err="1">
                <a:latin typeface="Times New Roman"/>
                <a:cs typeface="Times New Roman"/>
              </a:rPr>
              <a:t>there</a:t>
            </a:r>
            <a:r>
              <a:rPr lang="es-ES" sz="1400" i="1" dirty="0">
                <a:latin typeface="Times New Roman"/>
                <a:cs typeface="Times New Roman"/>
              </a:rPr>
              <a:t> </a:t>
            </a:r>
            <a:r>
              <a:rPr lang="es-ES" sz="1400" i="1" dirty="0" err="1">
                <a:latin typeface="Times New Roman"/>
                <a:cs typeface="Times New Roman"/>
              </a:rPr>
              <a:t>for</a:t>
            </a:r>
            <a:r>
              <a:rPr lang="es-ES" sz="1400" i="1" dirty="0">
                <a:latin typeface="Times New Roman"/>
                <a:cs typeface="Times New Roman"/>
              </a:rPr>
              <a:t> </a:t>
            </a:r>
            <a:r>
              <a:rPr lang="es-ES" sz="1400" i="1" dirty="0" err="1">
                <a:latin typeface="Times New Roman"/>
                <a:cs typeface="Times New Roman"/>
              </a:rPr>
              <a:t>you</a:t>
            </a:r>
            <a:endParaRPr lang="es-ES" sz="1400" i="1" dirty="0">
              <a:latin typeface="Times New Roman"/>
              <a:cs typeface="Times New Roman"/>
            </a:endParaRPr>
          </a:p>
          <a:p>
            <a:r>
              <a:rPr lang="es-ES" sz="1400" i="1" dirty="0">
                <a:latin typeface="Times New Roman"/>
                <a:cs typeface="Times New Roman"/>
              </a:rPr>
              <a:t>('Cause </a:t>
            </a:r>
            <a:r>
              <a:rPr lang="es-ES" sz="1400" i="1" dirty="0" err="1">
                <a:latin typeface="Times New Roman"/>
                <a:cs typeface="Times New Roman"/>
              </a:rPr>
              <a:t>you're</a:t>
            </a:r>
            <a:r>
              <a:rPr lang="es-ES" sz="1400" i="1" dirty="0">
                <a:latin typeface="Times New Roman"/>
                <a:cs typeface="Times New Roman"/>
              </a:rPr>
              <a:t> </a:t>
            </a:r>
            <a:r>
              <a:rPr lang="es-ES" sz="1400" i="1" dirty="0" err="1">
                <a:latin typeface="Times New Roman"/>
                <a:cs typeface="Times New Roman"/>
              </a:rPr>
              <a:t>there</a:t>
            </a:r>
            <a:r>
              <a:rPr lang="es-ES" sz="1400" i="1" dirty="0">
                <a:latin typeface="Times New Roman"/>
                <a:cs typeface="Times New Roman"/>
              </a:rPr>
              <a:t> </a:t>
            </a:r>
            <a:r>
              <a:rPr lang="es-ES" sz="1400" i="1" dirty="0" err="1">
                <a:latin typeface="Times New Roman"/>
                <a:cs typeface="Times New Roman"/>
              </a:rPr>
              <a:t>for</a:t>
            </a:r>
            <a:r>
              <a:rPr lang="es-ES" sz="1400" i="1" dirty="0">
                <a:latin typeface="Times New Roman"/>
                <a:cs typeface="Times New Roman"/>
              </a:rPr>
              <a:t> me </a:t>
            </a:r>
            <a:r>
              <a:rPr lang="es-ES" sz="1400" i="1" dirty="0" err="1">
                <a:latin typeface="Times New Roman"/>
                <a:cs typeface="Times New Roman"/>
              </a:rPr>
              <a:t>too</a:t>
            </a:r>
            <a:r>
              <a:rPr lang="es-ES" sz="1400" i="1" dirty="0">
                <a:latin typeface="Times New Roman"/>
                <a:cs typeface="Times New Roman"/>
              </a:rPr>
              <a:t>)”</a:t>
            </a:r>
            <a:endParaRPr sz="1400" i="1" dirty="0">
              <a:solidFill>
                <a:schemeClr val="dk1"/>
              </a:solidFill>
              <a:latin typeface="Times New Roman"/>
              <a:ea typeface="Times New Roman"/>
              <a:cs typeface="Times New Roman"/>
              <a:sym typeface="Times New Roman"/>
            </a:endParaRPr>
          </a:p>
        </p:txBody>
      </p:sp>
      <p:pic>
        <p:nvPicPr>
          <p:cNvPr id="196" name="Google Shape;196;p23" descr="Resultado de imagen de leer musica dibujo"/>
          <p:cNvPicPr preferRelativeResize="0"/>
          <p:nvPr/>
        </p:nvPicPr>
        <p:blipFill rotWithShape="1">
          <a:blip r:embed="rId3">
            <a:alphaModFix/>
          </a:blip>
          <a:srcRect b="8755"/>
          <a:stretch/>
        </p:blipFill>
        <p:spPr>
          <a:xfrm>
            <a:off x="5189694" y="4963906"/>
            <a:ext cx="1647599" cy="1543124"/>
          </a:xfrm>
          <a:prstGeom prst="rect">
            <a:avLst/>
          </a:prstGeom>
          <a:noFill/>
          <a:ln>
            <a:noFill/>
          </a:ln>
        </p:spPr>
      </p:pic>
      <p:pic>
        <p:nvPicPr>
          <p:cNvPr id="197" name="Google Shape;197;p23" descr="Resultado de imagen de gif musica"/>
          <p:cNvPicPr preferRelativeResize="0"/>
          <p:nvPr/>
        </p:nvPicPr>
        <p:blipFill rotWithShape="1">
          <a:blip r:embed="rId4">
            <a:alphaModFix/>
          </a:blip>
          <a:srcRect/>
          <a:stretch/>
        </p:blipFill>
        <p:spPr>
          <a:xfrm>
            <a:off x="1896928" y="4920032"/>
            <a:ext cx="3239670" cy="1749952"/>
          </a:xfrm>
          <a:prstGeom prst="rect">
            <a:avLst/>
          </a:prstGeom>
          <a:noFill/>
          <a:ln>
            <a:noFill/>
          </a:ln>
        </p:spPr>
      </p:pic>
      <p:pic>
        <p:nvPicPr>
          <p:cNvPr id="198" name="Google Shape;198;p23" descr="Resultado de imagen de gif musica"/>
          <p:cNvPicPr preferRelativeResize="0"/>
          <p:nvPr/>
        </p:nvPicPr>
        <p:blipFill rotWithShape="1">
          <a:blip r:embed="rId4">
            <a:alphaModFix/>
          </a:blip>
          <a:srcRect/>
          <a:stretch/>
        </p:blipFill>
        <p:spPr>
          <a:xfrm>
            <a:off x="6655994" y="4846860"/>
            <a:ext cx="3770036" cy="1835453"/>
          </a:xfrm>
          <a:prstGeom prst="rect">
            <a:avLst/>
          </a:prstGeom>
          <a:noFill/>
          <a:ln>
            <a:noFill/>
          </a:ln>
        </p:spPr>
      </p:pic>
      <p:sp>
        <p:nvSpPr>
          <p:cNvPr id="10" name="CuadroTexto 9"/>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err="1">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4</a:t>
            </a:r>
          </a:p>
        </p:txBody>
      </p:sp>
      <p:sp>
        <p:nvSpPr>
          <p:cNvPr id="12" name="Rectángulo 11"/>
          <p:cNvSpPr/>
          <p:nvPr/>
        </p:nvSpPr>
        <p:spPr>
          <a:xfrm>
            <a:off x="1417438" y="1462748"/>
            <a:ext cx="4649350" cy="400110"/>
          </a:xfrm>
          <a:prstGeom prst="rect">
            <a:avLst/>
          </a:prstGeom>
        </p:spPr>
        <p:txBody>
          <a:bodyPr wrap="none">
            <a:spAutoFit/>
          </a:bodyPr>
          <a:lstStyle/>
          <a:p>
            <a:r>
              <a:rPr lang="es-ES" sz="2000" b="1" dirty="0">
                <a:latin typeface="Times New Roman"/>
                <a:ea typeface="Times New Roman"/>
                <a:cs typeface="Times New Roman"/>
                <a:sym typeface="Times New Roman"/>
              </a:rPr>
              <a:t>SONG 2: “ </a:t>
            </a:r>
            <a:r>
              <a:rPr lang="es-ES" sz="2000" b="1" i="1" dirty="0">
                <a:latin typeface="Times New Roman"/>
                <a:ea typeface="Times New Roman"/>
                <a:cs typeface="Times New Roman"/>
                <a:sym typeface="Times New Roman"/>
              </a:rPr>
              <a:t>I’LL BE THERE FOR YOU” </a:t>
            </a:r>
            <a:endParaRPr lang="es-ES" sz="2000" dirty="0"/>
          </a:p>
        </p:txBody>
      </p:sp>
      <p:sp>
        <p:nvSpPr>
          <p:cNvPr id="15" name="Google Shape;195;p23"/>
          <p:cNvSpPr txBox="1"/>
          <p:nvPr/>
        </p:nvSpPr>
        <p:spPr>
          <a:xfrm>
            <a:off x="2214463" y="4216514"/>
            <a:ext cx="2626222" cy="1134267"/>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r>
              <a:rPr lang="es-ES" sz="1400" i="1" dirty="0">
                <a:latin typeface="Times New Roman"/>
                <a:cs typeface="Times New Roman"/>
              </a:rPr>
              <a:t>“It's </a:t>
            </a:r>
            <a:r>
              <a:rPr lang="es-ES" sz="1400" i="1" dirty="0" err="1">
                <a:latin typeface="Times New Roman"/>
                <a:cs typeface="Times New Roman"/>
              </a:rPr>
              <a:t>like</a:t>
            </a:r>
            <a:r>
              <a:rPr lang="es-ES" sz="1400" i="1" dirty="0">
                <a:latin typeface="Times New Roman"/>
                <a:cs typeface="Times New Roman"/>
              </a:rPr>
              <a:t> </a:t>
            </a:r>
            <a:r>
              <a:rPr lang="es-ES" sz="1400" i="1" dirty="0" err="1">
                <a:latin typeface="Times New Roman"/>
                <a:cs typeface="Times New Roman"/>
              </a:rPr>
              <a:t>you're</a:t>
            </a:r>
            <a:r>
              <a:rPr lang="es-ES" sz="1400" i="1" dirty="0">
                <a:latin typeface="Times New Roman"/>
                <a:cs typeface="Times New Roman"/>
              </a:rPr>
              <a:t> </a:t>
            </a:r>
            <a:r>
              <a:rPr lang="es-ES" sz="1400" i="1" dirty="0" err="1">
                <a:latin typeface="Times New Roman"/>
                <a:cs typeface="Times New Roman"/>
              </a:rPr>
              <a:t>always</a:t>
            </a:r>
            <a:r>
              <a:rPr lang="es-ES" sz="1400" i="1" dirty="0">
                <a:latin typeface="Times New Roman"/>
                <a:cs typeface="Times New Roman"/>
              </a:rPr>
              <a:t> </a:t>
            </a:r>
            <a:r>
              <a:rPr lang="es-ES" sz="1400" b="1" i="1" dirty="0" err="1">
                <a:latin typeface="Times New Roman"/>
                <a:cs typeface="Times New Roman"/>
              </a:rPr>
              <a:t>stuck</a:t>
            </a:r>
            <a:r>
              <a:rPr lang="es-ES" sz="1400" i="1" dirty="0">
                <a:latin typeface="Times New Roman"/>
                <a:cs typeface="Times New Roman"/>
              </a:rPr>
              <a:t> in </a:t>
            </a:r>
            <a:r>
              <a:rPr lang="es-ES" sz="1400" i="1" dirty="0" err="1">
                <a:latin typeface="Times New Roman"/>
                <a:cs typeface="Times New Roman"/>
              </a:rPr>
              <a:t>second</a:t>
            </a:r>
            <a:r>
              <a:rPr lang="es-ES" sz="1400" i="1" dirty="0">
                <a:latin typeface="Times New Roman"/>
                <a:cs typeface="Times New Roman"/>
              </a:rPr>
              <a:t> </a:t>
            </a:r>
            <a:r>
              <a:rPr lang="es-ES" sz="1400" b="1" i="1" dirty="0" err="1">
                <a:latin typeface="Times New Roman"/>
                <a:cs typeface="Times New Roman"/>
              </a:rPr>
              <a:t>gear</a:t>
            </a:r>
            <a:endParaRPr lang="es-ES" sz="1400" b="1" i="1" dirty="0">
              <a:latin typeface="Times New Roman"/>
              <a:cs typeface="Times New Roman"/>
            </a:endParaRPr>
          </a:p>
          <a:p>
            <a:r>
              <a:rPr lang="es-ES" sz="1400" i="1" dirty="0" err="1">
                <a:latin typeface="Times New Roman"/>
                <a:cs typeface="Times New Roman"/>
              </a:rPr>
              <a:t>When</a:t>
            </a:r>
            <a:r>
              <a:rPr lang="es-ES" sz="1400" i="1" dirty="0">
                <a:latin typeface="Times New Roman"/>
                <a:cs typeface="Times New Roman"/>
              </a:rPr>
              <a:t> </a:t>
            </a:r>
            <a:r>
              <a:rPr lang="es-ES" sz="1400" i="1" dirty="0" err="1">
                <a:latin typeface="Times New Roman"/>
                <a:cs typeface="Times New Roman"/>
              </a:rPr>
              <a:t>it</a:t>
            </a:r>
            <a:r>
              <a:rPr lang="es-ES" sz="1400" i="1" dirty="0">
                <a:latin typeface="Times New Roman"/>
                <a:cs typeface="Times New Roman"/>
              </a:rPr>
              <a:t> </a:t>
            </a:r>
            <a:r>
              <a:rPr lang="es-ES" sz="1400" i="1" dirty="0" err="1">
                <a:latin typeface="Times New Roman"/>
                <a:cs typeface="Times New Roman"/>
              </a:rPr>
              <a:t>hasn't</a:t>
            </a:r>
            <a:r>
              <a:rPr lang="es-ES" sz="1400" i="1" dirty="0">
                <a:latin typeface="Times New Roman"/>
                <a:cs typeface="Times New Roman"/>
              </a:rPr>
              <a:t> </a:t>
            </a:r>
            <a:r>
              <a:rPr lang="es-ES" sz="1400" i="1" dirty="0" err="1">
                <a:latin typeface="Times New Roman"/>
                <a:cs typeface="Times New Roman"/>
              </a:rPr>
              <a:t>been</a:t>
            </a:r>
            <a:r>
              <a:rPr lang="es-ES" sz="1400" i="1" dirty="0">
                <a:latin typeface="Times New Roman"/>
                <a:cs typeface="Times New Roman"/>
              </a:rPr>
              <a:t> </a:t>
            </a:r>
            <a:r>
              <a:rPr lang="es-ES" sz="1400" i="1" dirty="0" err="1">
                <a:latin typeface="Times New Roman"/>
                <a:cs typeface="Times New Roman"/>
              </a:rPr>
              <a:t>your</a:t>
            </a:r>
            <a:r>
              <a:rPr lang="es-ES" sz="1400" i="1" dirty="0">
                <a:latin typeface="Times New Roman"/>
                <a:cs typeface="Times New Roman"/>
              </a:rPr>
              <a:t> </a:t>
            </a:r>
            <a:r>
              <a:rPr lang="es-ES" sz="1400" i="1" dirty="0" err="1">
                <a:latin typeface="Times New Roman"/>
                <a:cs typeface="Times New Roman"/>
              </a:rPr>
              <a:t>day</a:t>
            </a:r>
            <a:r>
              <a:rPr lang="es-ES" sz="1400" i="1" dirty="0">
                <a:latin typeface="Times New Roman"/>
                <a:cs typeface="Times New Roman"/>
              </a:rPr>
              <a:t>, </a:t>
            </a:r>
            <a:r>
              <a:rPr lang="es-ES" sz="1400" i="1" dirty="0" err="1">
                <a:latin typeface="Times New Roman"/>
                <a:cs typeface="Times New Roman"/>
              </a:rPr>
              <a:t>your</a:t>
            </a:r>
            <a:r>
              <a:rPr lang="es-ES" sz="1400" i="1" dirty="0">
                <a:latin typeface="Times New Roman"/>
                <a:cs typeface="Times New Roman"/>
              </a:rPr>
              <a:t> </a:t>
            </a:r>
            <a:r>
              <a:rPr lang="es-ES" sz="1400" i="1" dirty="0" err="1">
                <a:latin typeface="Times New Roman"/>
                <a:cs typeface="Times New Roman"/>
              </a:rPr>
              <a:t>week</a:t>
            </a:r>
            <a:r>
              <a:rPr lang="es-ES" sz="1400" i="1" dirty="0">
                <a:latin typeface="Times New Roman"/>
                <a:cs typeface="Times New Roman"/>
              </a:rPr>
              <a:t>, </a:t>
            </a:r>
            <a:r>
              <a:rPr lang="es-ES" sz="1400" i="1" dirty="0" err="1">
                <a:latin typeface="Times New Roman"/>
                <a:cs typeface="Times New Roman"/>
              </a:rPr>
              <a:t>your</a:t>
            </a:r>
            <a:r>
              <a:rPr lang="es-ES" sz="1400" i="1" dirty="0">
                <a:latin typeface="Times New Roman"/>
                <a:cs typeface="Times New Roman"/>
              </a:rPr>
              <a:t> </a:t>
            </a:r>
            <a:r>
              <a:rPr lang="es-ES" sz="1400" i="1" dirty="0" err="1">
                <a:latin typeface="Times New Roman"/>
                <a:cs typeface="Times New Roman"/>
              </a:rPr>
              <a:t>month</a:t>
            </a:r>
            <a:endParaRPr lang="es-ES" sz="1400" i="1" dirty="0">
              <a:latin typeface="Times New Roman"/>
              <a:cs typeface="Times New Roman"/>
            </a:endParaRPr>
          </a:p>
          <a:p>
            <a:r>
              <a:rPr lang="es-ES" sz="1400" i="1" dirty="0" err="1">
                <a:latin typeface="Times New Roman"/>
                <a:cs typeface="Times New Roman"/>
              </a:rPr>
              <a:t>Or</a:t>
            </a:r>
            <a:r>
              <a:rPr lang="es-ES" sz="1400" i="1" dirty="0">
                <a:latin typeface="Times New Roman"/>
                <a:cs typeface="Times New Roman"/>
              </a:rPr>
              <a:t> </a:t>
            </a:r>
            <a:r>
              <a:rPr lang="es-ES" sz="1400" i="1" dirty="0" err="1">
                <a:latin typeface="Times New Roman"/>
                <a:cs typeface="Times New Roman"/>
              </a:rPr>
              <a:t>even</a:t>
            </a:r>
            <a:r>
              <a:rPr lang="es-ES" sz="1400" i="1" dirty="0">
                <a:latin typeface="Times New Roman"/>
                <a:cs typeface="Times New Roman"/>
              </a:rPr>
              <a:t> </a:t>
            </a:r>
            <a:r>
              <a:rPr lang="es-ES" sz="1400" i="1" dirty="0" err="1">
                <a:latin typeface="Times New Roman"/>
                <a:cs typeface="Times New Roman"/>
              </a:rPr>
              <a:t>your</a:t>
            </a:r>
            <a:r>
              <a:rPr lang="es-ES" sz="1400" i="1" dirty="0">
                <a:latin typeface="Times New Roman"/>
                <a:cs typeface="Times New Roman"/>
              </a:rPr>
              <a:t> </a:t>
            </a:r>
            <a:r>
              <a:rPr lang="es-ES" sz="1400" i="1" dirty="0" err="1">
                <a:latin typeface="Times New Roman"/>
                <a:cs typeface="Times New Roman"/>
              </a:rPr>
              <a:t>year</a:t>
            </a:r>
            <a:r>
              <a:rPr lang="es-ES" sz="1400" i="1" dirty="0">
                <a:latin typeface="Times New Roman"/>
                <a:cs typeface="Times New Roman"/>
              </a:rPr>
              <a:t>”</a:t>
            </a:r>
          </a:p>
        </p:txBody>
      </p:sp>
      <p:sp>
        <p:nvSpPr>
          <p:cNvPr id="5" name="CuadroTexto 4"/>
          <p:cNvSpPr txBox="1"/>
          <p:nvPr/>
        </p:nvSpPr>
        <p:spPr>
          <a:xfrm>
            <a:off x="5999674" y="2613746"/>
            <a:ext cx="4068796" cy="954107"/>
          </a:xfrm>
          <a:prstGeom prst="rect">
            <a:avLst/>
          </a:prstGeom>
          <a:noFill/>
        </p:spPr>
        <p:txBody>
          <a:bodyPr wrap="square" rtlCol="0">
            <a:spAutoFit/>
          </a:bodyPr>
          <a:lstStyle/>
          <a:p>
            <a:r>
              <a:rPr lang="es-ES" sz="1400" dirty="0" err="1">
                <a:latin typeface="Times New Roman"/>
                <a:cs typeface="Times New Roman"/>
              </a:rPr>
              <a:t>When</a:t>
            </a:r>
            <a:r>
              <a:rPr lang="es-ES" sz="1400" dirty="0">
                <a:latin typeface="Times New Roman"/>
                <a:cs typeface="Times New Roman"/>
              </a:rPr>
              <a:t> </a:t>
            </a:r>
            <a:r>
              <a:rPr lang="es-ES" sz="1400" dirty="0" err="1">
                <a:latin typeface="Times New Roman"/>
                <a:cs typeface="Times New Roman"/>
              </a:rPr>
              <a:t>students</a:t>
            </a:r>
            <a:r>
              <a:rPr lang="es-ES" sz="1400" dirty="0">
                <a:latin typeface="Times New Roman"/>
                <a:cs typeface="Times New Roman"/>
              </a:rPr>
              <a:t> are </a:t>
            </a:r>
            <a:r>
              <a:rPr lang="es-ES" sz="1400" dirty="0" err="1">
                <a:latin typeface="Times New Roman"/>
                <a:cs typeface="Times New Roman"/>
              </a:rPr>
              <a:t>reading</a:t>
            </a:r>
            <a:r>
              <a:rPr lang="es-ES" sz="1400" dirty="0">
                <a:latin typeface="Times New Roman"/>
                <a:cs typeface="Times New Roman"/>
              </a:rPr>
              <a:t> </a:t>
            </a:r>
            <a:r>
              <a:rPr lang="es-ES" sz="1400" dirty="0" err="1">
                <a:latin typeface="Times New Roman"/>
                <a:cs typeface="Times New Roman"/>
              </a:rPr>
              <a:t>these</a:t>
            </a:r>
            <a:r>
              <a:rPr lang="es-ES" sz="1400" dirty="0">
                <a:latin typeface="Times New Roman"/>
                <a:cs typeface="Times New Roman"/>
              </a:rPr>
              <a:t> </a:t>
            </a:r>
            <a:r>
              <a:rPr lang="es-ES" sz="1400" dirty="0" err="1">
                <a:latin typeface="Times New Roman"/>
                <a:cs typeface="Times New Roman"/>
              </a:rPr>
              <a:t>lines</a:t>
            </a:r>
            <a:r>
              <a:rPr lang="es-ES" sz="1400" dirty="0">
                <a:latin typeface="Times New Roman"/>
                <a:cs typeface="Times New Roman"/>
              </a:rPr>
              <a:t> </a:t>
            </a:r>
            <a:r>
              <a:rPr lang="es-ES" sz="1400" dirty="0" err="1">
                <a:latin typeface="Times New Roman"/>
                <a:cs typeface="Times New Roman"/>
              </a:rPr>
              <a:t>teachers</a:t>
            </a:r>
            <a:r>
              <a:rPr lang="es-ES" sz="1400" dirty="0">
                <a:latin typeface="Times New Roman"/>
                <a:cs typeface="Times New Roman"/>
              </a:rPr>
              <a:t> </a:t>
            </a:r>
            <a:r>
              <a:rPr lang="es-ES" sz="1400" dirty="0" err="1">
                <a:latin typeface="Times New Roman"/>
                <a:cs typeface="Times New Roman"/>
              </a:rPr>
              <a:t>will</a:t>
            </a:r>
            <a:r>
              <a:rPr lang="es-ES" sz="1400" dirty="0">
                <a:latin typeface="Times New Roman"/>
                <a:cs typeface="Times New Roman"/>
              </a:rPr>
              <a:t> </a:t>
            </a:r>
            <a:r>
              <a:rPr lang="es-ES" sz="1400" b="1" dirty="0" err="1">
                <a:latin typeface="Times New Roman"/>
                <a:cs typeface="Times New Roman"/>
              </a:rPr>
              <a:t>check</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b="1" dirty="0" err="1">
                <a:latin typeface="Times New Roman"/>
                <a:cs typeface="Times New Roman"/>
              </a:rPr>
              <a:t>pronounciation</a:t>
            </a:r>
            <a:r>
              <a:rPr lang="es-ES" sz="1400" dirty="0">
                <a:latin typeface="Times New Roman"/>
                <a:cs typeface="Times New Roman"/>
              </a:rPr>
              <a:t>. </a:t>
            </a:r>
            <a:r>
              <a:rPr lang="es-ES" sz="1400" dirty="0" err="1">
                <a:latin typeface="Times New Roman"/>
                <a:cs typeface="Times New Roman"/>
              </a:rPr>
              <a:t>They</a:t>
            </a:r>
            <a:r>
              <a:rPr lang="es-ES" sz="1400" dirty="0">
                <a:latin typeface="Times New Roman"/>
                <a:cs typeface="Times New Roman"/>
              </a:rPr>
              <a:t> can </a:t>
            </a:r>
            <a:r>
              <a:rPr lang="es-ES" sz="1400" dirty="0" err="1">
                <a:latin typeface="Times New Roman"/>
                <a:cs typeface="Times New Roman"/>
              </a:rPr>
              <a:t>pay</a:t>
            </a:r>
            <a:r>
              <a:rPr lang="es-ES" sz="1400" dirty="0">
                <a:latin typeface="Times New Roman"/>
                <a:cs typeface="Times New Roman"/>
              </a:rPr>
              <a:t> </a:t>
            </a:r>
            <a:r>
              <a:rPr lang="es-ES" sz="1400" dirty="0" err="1">
                <a:latin typeface="Times New Roman"/>
                <a:cs typeface="Times New Roman"/>
              </a:rPr>
              <a:t>attention</a:t>
            </a:r>
            <a:r>
              <a:rPr lang="es-ES" sz="1400" dirty="0">
                <a:latin typeface="Times New Roman"/>
                <a:cs typeface="Times New Roman"/>
              </a:rPr>
              <a:t> </a:t>
            </a:r>
            <a:r>
              <a:rPr lang="es-ES" sz="1400" dirty="0" err="1">
                <a:latin typeface="Times New Roman"/>
                <a:cs typeface="Times New Roman"/>
              </a:rPr>
              <a:t>to</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pronounciation</a:t>
            </a:r>
            <a:r>
              <a:rPr lang="es-ES" sz="1400" dirty="0">
                <a:latin typeface="Times New Roman"/>
                <a:cs typeface="Times New Roman"/>
              </a:rPr>
              <a:t> of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vowels</a:t>
            </a:r>
            <a:r>
              <a:rPr lang="es-ES" sz="1400" dirty="0">
                <a:latin typeface="Times New Roman"/>
                <a:cs typeface="Times New Roman"/>
              </a:rPr>
              <a:t> in </a:t>
            </a:r>
            <a:r>
              <a:rPr lang="es-ES" sz="1400" dirty="0" err="1">
                <a:latin typeface="Times New Roman"/>
                <a:cs typeface="Times New Roman"/>
              </a:rPr>
              <a:t>theses</a:t>
            </a:r>
            <a:r>
              <a:rPr lang="es-ES" sz="1400" dirty="0">
                <a:latin typeface="Times New Roman"/>
                <a:cs typeface="Times New Roman"/>
              </a:rPr>
              <a:t> </a:t>
            </a:r>
            <a:r>
              <a:rPr lang="es-ES" sz="1400" dirty="0" err="1">
                <a:latin typeface="Times New Roman"/>
                <a:cs typeface="Times New Roman"/>
              </a:rPr>
              <a:t>words</a:t>
            </a:r>
            <a:r>
              <a:rPr lang="es-ES" sz="1400" dirty="0">
                <a:latin typeface="Times New Roman"/>
                <a:cs typeface="Times New Roman"/>
              </a:rPr>
              <a:t>:</a:t>
            </a:r>
          </a:p>
          <a:p>
            <a:endParaRPr lang="es-ES" sz="1400" dirty="0">
              <a:latin typeface="Times New Roman"/>
              <a:cs typeface="Times New Roman"/>
            </a:endParaRPr>
          </a:p>
        </p:txBody>
      </p:sp>
      <p:sp>
        <p:nvSpPr>
          <p:cNvPr id="20" name="Rectángulo 19"/>
          <p:cNvSpPr/>
          <p:nvPr/>
        </p:nvSpPr>
        <p:spPr>
          <a:xfrm>
            <a:off x="6167385" y="4890210"/>
            <a:ext cx="184731" cy="369332"/>
          </a:xfrm>
          <a:prstGeom prst="rect">
            <a:avLst/>
          </a:prstGeom>
        </p:spPr>
        <p:txBody>
          <a:bodyPr wrap="none">
            <a:spAutoFit/>
          </a:bodyPr>
          <a:lstStyle/>
          <a:p>
            <a:r>
              <a:rPr lang="es-ES" dirty="0"/>
              <a:t>‪</a:t>
            </a:r>
          </a:p>
        </p:txBody>
      </p:sp>
      <p:sp>
        <p:nvSpPr>
          <p:cNvPr id="3" name="CuadroTexto 2"/>
          <p:cNvSpPr txBox="1"/>
          <p:nvPr/>
        </p:nvSpPr>
        <p:spPr>
          <a:xfrm>
            <a:off x="5568137" y="1676742"/>
            <a:ext cx="184731" cy="369332"/>
          </a:xfrm>
          <a:prstGeom prst="rect">
            <a:avLst/>
          </a:prstGeom>
          <a:noFill/>
        </p:spPr>
        <p:txBody>
          <a:bodyPr wrap="none" rtlCol="0">
            <a:spAutoFit/>
          </a:bodyPr>
          <a:lstStyle/>
          <a:p>
            <a:endParaRPr lang="es-ES" dirty="0"/>
          </a:p>
        </p:txBody>
      </p:sp>
      <p:sp>
        <p:nvSpPr>
          <p:cNvPr id="4" name="Rectángulo 3"/>
          <p:cNvSpPr/>
          <p:nvPr/>
        </p:nvSpPr>
        <p:spPr>
          <a:xfrm>
            <a:off x="5622463" y="1404345"/>
            <a:ext cx="4572000" cy="523220"/>
          </a:xfrm>
          <a:prstGeom prst="rect">
            <a:avLst/>
          </a:prstGeom>
        </p:spPr>
        <p:txBody>
          <a:bodyPr>
            <a:spAutoFit/>
          </a:bodyPr>
          <a:lstStyle/>
          <a:p>
            <a:pPr marL="285750" indent="-285750">
              <a:buFontTx/>
              <a:buChar char="-"/>
            </a:pPr>
            <a:r>
              <a:rPr lang="es-ES" sz="1400" dirty="0" err="1">
                <a:latin typeface="Times New Roman"/>
                <a:cs typeface="Times New Roman"/>
              </a:rPr>
              <a:t>Teachers</a:t>
            </a:r>
            <a:r>
              <a:rPr lang="es-ES" sz="1400" dirty="0">
                <a:latin typeface="Times New Roman"/>
                <a:cs typeface="Times New Roman"/>
              </a:rPr>
              <a:t> can </a:t>
            </a:r>
            <a:r>
              <a:rPr lang="es-ES" sz="1400" dirty="0" err="1">
                <a:latin typeface="Times New Roman"/>
                <a:cs typeface="Times New Roman"/>
              </a:rPr>
              <a:t>make</a:t>
            </a:r>
            <a:r>
              <a:rPr lang="es-ES" sz="1400" dirty="0">
                <a:latin typeface="Times New Roman"/>
                <a:cs typeface="Times New Roman"/>
              </a:rPr>
              <a:t> </a:t>
            </a:r>
            <a:r>
              <a:rPr lang="es-ES" sz="1400" dirty="0" err="1">
                <a:latin typeface="Times New Roman"/>
                <a:cs typeface="Times New Roman"/>
              </a:rPr>
              <a:t>them</a:t>
            </a:r>
            <a:r>
              <a:rPr lang="es-ES" sz="1400" dirty="0">
                <a:latin typeface="Times New Roman"/>
                <a:cs typeface="Times New Roman"/>
              </a:rPr>
              <a:t> </a:t>
            </a:r>
            <a:r>
              <a:rPr lang="es-ES" sz="1400" b="1" dirty="0" err="1">
                <a:latin typeface="Times New Roman"/>
                <a:cs typeface="Times New Roman"/>
              </a:rPr>
              <a:t>read</a:t>
            </a:r>
            <a:r>
              <a:rPr lang="es-ES" sz="1400" b="1" dirty="0">
                <a:latin typeface="Times New Roman"/>
                <a:cs typeface="Times New Roman"/>
              </a:rPr>
              <a:t> </a:t>
            </a:r>
            <a:r>
              <a:rPr lang="es-ES" sz="1400" b="1" dirty="0" err="1">
                <a:latin typeface="Times New Roman"/>
                <a:cs typeface="Times New Roman"/>
              </a:rPr>
              <a:t>some</a:t>
            </a:r>
            <a:r>
              <a:rPr lang="es-ES" sz="1400" b="1" dirty="0">
                <a:latin typeface="Times New Roman"/>
                <a:cs typeface="Times New Roman"/>
              </a:rPr>
              <a:t> </a:t>
            </a:r>
            <a:r>
              <a:rPr lang="es-ES" sz="1400" b="1" dirty="0" err="1">
                <a:latin typeface="Times New Roman"/>
                <a:cs typeface="Times New Roman"/>
              </a:rPr>
              <a:t>lines</a:t>
            </a:r>
            <a:r>
              <a:rPr lang="es-ES" sz="1400" b="1" dirty="0">
                <a:latin typeface="Times New Roman"/>
                <a:cs typeface="Times New Roman"/>
              </a:rPr>
              <a:t> </a:t>
            </a:r>
            <a:r>
              <a:rPr lang="es-ES" sz="1400" b="1" dirty="0" err="1">
                <a:latin typeface="Times New Roman"/>
                <a:cs typeface="Times New Roman"/>
              </a:rPr>
              <a:t>to</a:t>
            </a:r>
            <a:r>
              <a:rPr lang="es-ES" sz="1400" b="1" dirty="0">
                <a:latin typeface="Times New Roman"/>
                <a:cs typeface="Times New Roman"/>
              </a:rPr>
              <a:t> </a:t>
            </a:r>
            <a:r>
              <a:rPr lang="es-ES" sz="1400" b="1" dirty="0" err="1">
                <a:latin typeface="Times New Roman"/>
                <a:cs typeface="Times New Roman"/>
              </a:rPr>
              <a:t>check</a:t>
            </a:r>
            <a:r>
              <a:rPr lang="es-ES" sz="1400" dirty="0">
                <a:latin typeface="Times New Roman"/>
                <a:cs typeface="Times New Roman"/>
              </a:rPr>
              <a:t> </a:t>
            </a:r>
            <a:r>
              <a:rPr lang="es-ES" sz="1400" dirty="0" err="1">
                <a:latin typeface="Times New Roman"/>
                <a:cs typeface="Times New Roman"/>
              </a:rPr>
              <a:t>if</a:t>
            </a:r>
            <a:r>
              <a:rPr lang="es-ES" sz="1400" dirty="0">
                <a:latin typeface="Times New Roman"/>
                <a:cs typeface="Times New Roman"/>
              </a:rPr>
              <a:t> </a:t>
            </a:r>
            <a:r>
              <a:rPr lang="es-ES" sz="1400" dirty="0" err="1">
                <a:latin typeface="Times New Roman"/>
                <a:cs typeface="Times New Roman"/>
              </a:rPr>
              <a:t>they</a:t>
            </a:r>
            <a:r>
              <a:rPr lang="es-ES" sz="1400" dirty="0">
                <a:latin typeface="Times New Roman"/>
                <a:cs typeface="Times New Roman"/>
              </a:rPr>
              <a:t> </a:t>
            </a:r>
            <a:r>
              <a:rPr lang="es-ES" sz="1400" dirty="0" err="1">
                <a:latin typeface="Times New Roman"/>
                <a:cs typeface="Times New Roman"/>
              </a:rPr>
              <a:t>paid</a:t>
            </a:r>
            <a:r>
              <a:rPr lang="es-ES" sz="1400" dirty="0">
                <a:latin typeface="Times New Roman"/>
                <a:cs typeface="Times New Roman"/>
              </a:rPr>
              <a:t> </a:t>
            </a:r>
            <a:r>
              <a:rPr lang="es-ES" sz="1400" dirty="0" err="1">
                <a:latin typeface="Times New Roman"/>
                <a:cs typeface="Times New Roman"/>
              </a:rPr>
              <a:t>attention</a:t>
            </a:r>
            <a:r>
              <a:rPr lang="es-ES" sz="1400" dirty="0">
                <a:latin typeface="Times New Roman"/>
                <a:cs typeface="Times New Roman"/>
              </a:rPr>
              <a:t> </a:t>
            </a:r>
            <a:r>
              <a:rPr lang="es-ES" sz="1400" dirty="0" err="1">
                <a:latin typeface="Times New Roman"/>
                <a:cs typeface="Times New Roman"/>
              </a:rPr>
              <a:t>to</a:t>
            </a:r>
            <a:r>
              <a:rPr lang="es-ES" sz="1400" dirty="0">
                <a:latin typeface="Times New Roman"/>
                <a:cs typeface="Times New Roman"/>
              </a:rPr>
              <a:t> </a:t>
            </a:r>
            <a:r>
              <a:rPr lang="es-ES" sz="1400" b="1" dirty="0" err="1">
                <a:latin typeface="Times New Roman"/>
                <a:cs typeface="Times New Roman"/>
              </a:rPr>
              <a:t>pronounciation</a:t>
            </a:r>
            <a:r>
              <a:rPr lang="es-ES" sz="1400" dirty="0">
                <a:latin typeface="Times New Roman"/>
                <a:cs typeface="Times New Roman"/>
              </a:rPr>
              <a:t>. </a:t>
            </a:r>
          </a:p>
        </p:txBody>
      </p:sp>
      <p:sp>
        <p:nvSpPr>
          <p:cNvPr id="6" name="Rectángulo 5"/>
          <p:cNvSpPr/>
          <p:nvPr/>
        </p:nvSpPr>
        <p:spPr>
          <a:xfrm>
            <a:off x="5881387" y="3642371"/>
            <a:ext cx="1708816" cy="954107"/>
          </a:xfrm>
          <a:prstGeom prst="rect">
            <a:avLst/>
          </a:prstGeom>
        </p:spPr>
        <p:txBody>
          <a:bodyPr wrap="square">
            <a:spAutoFit/>
          </a:bodyPr>
          <a:lstStyle/>
          <a:p>
            <a:pPr marL="285750" indent="-285750">
              <a:buFontTx/>
              <a:buChar char="-"/>
            </a:pPr>
            <a:r>
              <a:rPr lang="es-ES" sz="1400" dirty="0">
                <a:latin typeface="Times New Roman"/>
                <a:cs typeface="Times New Roman"/>
              </a:rPr>
              <a:t>Stuck: [ˈ</a:t>
            </a:r>
            <a:r>
              <a:rPr lang="es-ES" sz="1400" dirty="0" err="1">
                <a:latin typeface="Times New Roman"/>
                <a:cs typeface="Times New Roman"/>
              </a:rPr>
              <a:t>stʌk</a:t>
            </a:r>
            <a:r>
              <a:rPr lang="es-ES" sz="1400" dirty="0">
                <a:latin typeface="Times New Roman"/>
                <a:cs typeface="Times New Roman"/>
              </a:rPr>
              <a:t>]</a:t>
            </a:r>
          </a:p>
          <a:p>
            <a:pPr marL="285750" indent="-285750">
              <a:buFontTx/>
              <a:buChar char="-"/>
            </a:pPr>
            <a:r>
              <a:rPr lang="es-ES" sz="1400" dirty="0" err="1">
                <a:latin typeface="Times New Roman"/>
                <a:cs typeface="Times New Roman"/>
              </a:rPr>
              <a:t>Pour</a:t>
            </a:r>
            <a:r>
              <a:rPr lang="es-ES" sz="1400" dirty="0">
                <a:latin typeface="Times New Roman"/>
                <a:cs typeface="Times New Roman"/>
              </a:rPr>
              <a:t>: [ˈ</a:t>
            </a:r>
            <a:r>
              <a:rPr lang="es-ES" sz="1400" dirty="0" err="1">
                <a:latin typeface="Times New Roman"/>
                <a:cs typeface="Times New Roman"/>
              </a:rPr>
              <a:t>pɔː</a:t>
            </a:r>
            <a:r>
              <a:rPr lang="es-ES" sz="1400" baseline="30000" dirty="0" err="1">
                <a:latin typeface="Times New Roman"/>
                <a:cs typeface="Times New Roman"/>
              </a:rPr>
              <a:t>r</a:t>
            </a:r>
            <a:r>
              <a:rPr lang="es-ES" sz="1400" dirty="0">
                <a:latin typeface="Times New Roman"/>
                <a:cs typeface="Times New Roman"/>
              </a:rPr>
              <a:t>] </a:t>
            </a:r>
          </a:p>
          <a:p>
            <a:pPr marL="285750" indent="-285750">
              <a:buFontTx/>
              <a:buChar char="-"/>
            </a:pPr>
            <a:r>
              <a:rPr lang="es-ES" sz="1400" dirty="0" err="1">
                <a:latin typeface="Times New Roman"/>
                <a:cs typeface="Times New Roman"/>
              </a:rPr>
              <a:t>Too</a:t>
            </a:r>
            <a:r>
              <a:rPr lang="es-ES" sz="1400" dirty="0">
                <a:latin typeface="Times New Roman"/>
                <a:cs typeface="Times New Roman"/>
              </a:rPr>
              <a:t>: [ˈtuː]</a:t>
            </a:r>
          </a:p>
          <a:p>
            <a:pPr marL="285750" indent="-285750">
              <a:buFontTx/>
              <a:buChar char="-"/>
            </a:pPr>
            <a:r>
              <a:rPr lang="es-ES" sz="1400" dirty="0" err="1">
                <a:latin typeface="Times New Roman"/>
                <a:cs typeface="Times New Roman"/>
              </a:rPr>
              <a:t>Gear</a:t>
            </a:r>
            <a:r>
              <a:rPr lang="es-ES" sz="1400" dirty="0">
                <a:latin typeface="Times New Roman"/>
                <a:cs typeface="Times New Roman"/>
              </a:rPr>
              <a:t>: [ˈ</a:t>
            </a:r>
            <a:r>
              <a:rPr lang="es-ES" sz="1400" dirty="0" err="1">
                <a:latin typeface="Times New Roman"/>
                <a:cs typeface="Times New Roman"/>
              </a:rPr>
              <a:t>gɪə</a:t>
            </a:r>
            <a:r>
              <a:rPr lang="es-ES" sz="1400" baseline="30000" dirty="0" err="1">
                <a:latin typeface="Times New Roman"/>
                <a:cs typeface="Times New Roman"/>
              </a:rPr>
              <a:t>r</a:t>
            </a:r>
            <a:r>
              <a:rPr lang="es-ES" sz="1400" dirty="0">
                <a:latin typeface="Times New Roman"/>
                <a:cs typeface="Times New Roman"/>
              </a:rPr>
              <a:t>]</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p:nvPr/>
        </p:nvSpPr>
        <p:spPr>
          <a:xfrm>
            <a:off x="7428585" y="459339"/>
            <a:ext cx="184666" cy="369332"/>
          </a:xfrm>
          <a:prstGeom prst="rect">
            <a:avLst/>
          </a:prstGeom>
          <a:noFill/>
          <a:ln>
            <a:noFill/>
          </a:ln>
        </p:spPr>
        <p:txBody>
          <a:bodyPr spcFirstLastPara="1" wrap="square" lIns="91425" tIns="45700" rIns="91425" bIns="45700" anchor="t" anchorCtr="0">
            <a:noAutofit/>
          </a:bodyPr>
          <a:lstStyle/>
          <a:p>
            <a:endParaRPr>
              <a:solidFill>
                <a:schemeClr val="dk1"/>
              </a:solidFill>
              <a:latin typeface="Century Gothic"/>
              <a:ea typeface="Century Gothic"/>
              <a:cs typeface="Century Gothic"/>
              <a:sym typeface="Century Gothic"/>
            </a:endParaRPr>
          </a:p>
        </p:txBody>
      </p:sp>
      <p:sp>
        <p:nvSpPr>
          <p:cNvPr id="204" name="Google Shape;204;p24"/>
          <p:cNvSpPr/>
          <p:nvPr/>
        </p:nvSpPr>
        <p:spPr>
          <a:xfrm>
            <a:off x="1988502" y="1930969"/>
            <a:ext cx="7952514" cy="670448"/>
          </a:xfrm>
          <a:prstGeom prst="rect">
            <a:avLst/>
          </a:prstGeom>
          <a:noFill/>
          <a:ln>
            <a:noFill/>
          </a:ln>
        </p:spPr>
        <p:txBody>
          <a:bodyPr spcFirstLastPara="1" wrap="square" lIns="91425" tIns="45700" rIns="91425" bIns="45700" anchor="t" anchorCtr="0">
            <a:noAutofit/>
          </a:bodyPr>
          <a:lstStyle/>
          <a:p>
            <a:pPr>
              <a:buClr>
                <a:schemeClr val="dk1"/>
              </a:buClr>
              <a:buSzPts val="1800"/>
            </a:pPr>
            <a:r>
              <a:rPr lang="es-ES" sz="1400" dirty="0">
                <a:solidFill>
                  <a:schemeClr val="dk1"/>
                </a:solidFill>
                <a:latin typeface="Times New Roman"/>
                <a:ea typeface="Times New Roman"/>
                <a:cs typeface="Times New Roman"/>
                <a:sym typeface="Wingdings"/>
              </a:rPr>
              <a:t> </a:t>
            </a:r>
            <a:r>
              <a:rPr lang="es-ES" sz="1400" dirty="0">
                <a:solidFill>
                  <a:schemeClr val="dk1"/>
                </a:solidFill>
                <a:latin typeface="Times New Roman"/>
                <a:ea typeface="Times New Roman"/>
                <a:cs typeface="Times New Roman"/>
                <a:sym typeface="Times New Roman"/>
              </a:rPr>
              <a:t>Paying </a:t>
            </a:r>
            <a:r>
              <a:rPr lang="es-ES" sz="1400" dirty="0" err="1">
                <a:solidFill>
                  <a:schemeClr val="dk1"/>
                </a:solidFill>
                <a:latin typeface="Times New Roman"/>
                <a:ea typeface="Times New Roman"/>
                <a:cs typeface="Times New Roman"/>
                <a:sym typeface="Times New Roman"/>
              </a:rPr>
              <a:t>attention</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to</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I'll</a:t>
            </a:r>
            <a:r>
              <a:rPr lang="es-ES" sz="1400" i="1" dirty="0">
                <a:solidFill>
                  <a:schemeClr val="dk1"/>
                </a:solidFill>
                <a:latin typeface="Times New Roman"/>
                <a:ea typeface="Times New Roman"/>
                <a:cs typeface="Times New Roman"/>
                <a:sym typeface="Times New Roman"/>
              </a:rPr>
              <a:t> be </a:t>
            </a:r>
            <a:r>
              <a:rPr lang="es-ES" sz="1400" i="1" dirty="0" err="1">
                <a:solidFill>
                  <a:schemeClr val="dk1"/>
                </a:solidFill>
                <a:latin typeface="Times New Roman"/>
                <a:ea typeface="Times New Roman"/>
                <a:cs typeface="Times New Roman"/>
                <a:sym typeface="Times New Roman"/>
              </a:rPr>
              <a:t>there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for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you</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lyrics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we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find</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many</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expressions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we</a:t>
            </a:r>
            <a:r>
              <a:rPr lang="es-ES" sz="1400" dirty="0">
                <a:solidFill>
                  <a:schemeClr val="dk1"/>
                </a:solidFill>
                <a:latin typeface="Times New Roman"/>
                <a:ea typeface="Times New Roman"/>
                <a:cs typeface="Times New Roman"/>
                <a:sym typeface="Times New Roman"/>
              </a:rPr>
              <a:t> can </a:t>
            </a:r>
            <a:r>
              <a:rPr lang="es-ES" sz="1400" dirty="0" err="1">
                <a:solidFill>
                  <a:schemeClr val="dk1"/>
                </a:solidFill>
                <a:latin typeface="Times New Roman"/>
                <a:ea typeface="Times New Roman"/>
                <a:cs typeface="Times New Roman"/>
                <a:sym typeface="Times New Roman"/>
              </a:rPr>
              <a:t>explain</a:t>
            </a:r>
            <a:r>
              <a:rPr lang="es-ES" sz="1400" dirty="0">
                <a:solidFill>
                  <a:schemeClr val="dk1"/>
                </a:solidFill>
                <a:latin typeface="Times New Roman"/>
                <a:ea typeface="Times New Roman"/>
                <a:cs typeface="Times New Roman"/>
                <a:sym typeface="Times New Roman"/>
              </a:rPr>
              <a:t>. Look at </a:t>
            </a:r>
            <a:r>
              <a:rPr lang="es-ES" sz="1400" dirty="0" err="1">
                <a:solidFill>
                  <a:schemeClr val="dk1"/>
                </a:solidFill>
                <a:latin typeface="Times New Roman"/>
                <a:ea typeface="Times New Roman"/>
                <a:cs typeface="Times New Roman"/>
                <a:sym typeface="Times New Roman"/>
              </a:rPr>
              <a:t>this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paragraph</a:t>
            </a:r>
            <a:r>
              <a:rPr lang="es-ES" sz="1400" dirty="0">
                <a:solidFill>
                  <a:schemeClr val="dk1"/>
                </a:solidFill>
                <a:latin typeface="Times New Roman"/>
                <a:ea typeface="Times New Roman"/>
                <a:cs typeface="Times New Roman"/>
                <a:sym typeface="Times New Roman"/>
              </a:rPr>
              <a:t>:</a:t>
            </a:r>
            <a:endParaRPr sz="1400" dirty="0">
              <a:solidFill>
                <a:schemeClr val="dk1"/>
              </a:solidFill>
              <a:latin typeface="Times New Roman"/>
              <a:ea typeface="Times New Roman"/>
              <a:cs typeface="Times New Roman"/>
              <a:sym typeface="Times New Roman"/>
            </a:endParaRPr>
          </a:p>
        </p:txBody>
      </p:sp>
      <p:sp>
        <p:nvSpPr>
          <p:cNvPr id="205" name="Google Shape;205;p24"/>
          <p:cNvSpPr/>
          <p:nvPr/>
        </p:nvSpPr>
        <p:spPr>
          <a:xfrm>
            <a:off x="1258816" y="632730"/>
            <a:ext cx="5137645" cy="369332"/>
          </a:xfrm>
          <a:prstGeom prst="rect">
            <a:avLst/>
          </a:prstGeom>
          <a:noFill/>
          <a:ln>
            <a:noFill/>
          </a:ln>
        </p:spPr>
        <p:txBody>
          <a:bodyPr spcFirstLastPara="1" wrap="square" lIns="91425" tIns="45700" rIns="91425" bIns="45700" anchor="t" anchorCtr="0">
            <a:noAutofit/>
          </a:bodyPr>
          <a:lstStyle/>
          <a:p>
            <a:r>
              <a:rPr lang="es-ES" sz="2000" b="1" dirty="0">
                <a:solidFill>
                  <a:schemeClr val="dk1"/>
                </a:solidFill>
                <a:latin typeface="Times New Roman"/>
                <a:ea typeface="Times New Roman"/>
                <a:cs typeface="Times New Roman"/>
                <a:sym typeface="Times New Roman"/>
              </a:rPr>
              <a:t>TEACHING AND REVIEWING VOCABULARY</a:t>
            </a:r>
            <a:endParaRPr sz="2000" dirty="0">
              <a:solidFill>
                <a:schemeClr val="dk1"/>
              </a:solidFill>
              <a:latin typeface="Century Gothic"/>
              <a:ea typeface="Century Gothic"/>
              <a:cs typeface="Century Gothic"/>
              <a:sym typeface="Century Gothic"/>
            </a:endParaRPr>
          </a:p>
        </p:txBody>
      </p:sp>
      <p:sp>
        <p:nvSpPr>
          <p:cNvPr id="206" name="Google Shape;206;p24"/>
          <p:cNvSpPr txBox="1"/>
          <p:nvPr/>
        </p:nvSpPr>
        <p:spPr>
          <a:xfrm>
            <a:off x="2152814" y="2549416"/>
            <a:ext cx="5153808" cy="923330"/>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algn="ctr"/>
            <a:r>
              <a:rPr lang="es-ES" sz="1400" i="1" dirty="0">
                <a:solidFill>
                  <a:schemeClr val="dk1"/>
                </a:solidFill>
                <a:latin typeface="Times New Roman"/>
                <a:ea typeface="Times New Roman"/>
                <a:cs typeface="Times New Roman"/>
                <a:sym typeface="Times New Roman"/>
              </a:rPr>
              <a:t>“</a:t>
            </a:r>
            <a:r>
              <a:rPr lang="es-ES" sz="1400" dirty="0">
                <a:solidFill>
                  <a:schemeClr val="dk1"/>
                </a:solidFill>
                <a:latin typeface="Times New Roman"/>
                <a:ea typeface="Times New Roman"/>
                <a:cs typeface="Times New Roman"/>
                <a:sym typeface="Times New Roman"/>
              </a:rPr>
              <a:t>So no </a:t>
            </a:r>
            <a:r>
              <a:rPr lang="es-ES" sz="1400" dirty="0" err="1">
                <a:solidFill>
                  <a:schemeClr val="dk1"/>
                </a:solidFill>
                <a:latin typeface="Times New Roman"/>
                <a:ea typeface="Times New Roman"/>
                <a:cs typeface="Times New Roman"/>
                <a:sym typeface="Times New Roman"/>
              </a:rPr>
              <a:t>one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told</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you</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life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was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gonna</a:t>
            </a:r>
            <a:r>
              <a:rPr lang="es-ES" sz="1400" dirty="0">
                <a:solidFill>
                  <a:schemeClr val="dk1"/>
                </a:solidFill>
                <a:latin typeface="Times New Roman"/>
                <a:ea typeface="Times New Roman"/>
                <a:cs typeface="Times New Roman"/>
                <a:sym typeface="Times New Roman"/>
              </a:rPr>
              <a:t> be </a:t>
            </a:r>
            <a:r>
              <a:rPr lang="es-ES" sz="1400" dirty="0" err="1">
                <a:solidFill>
                  <a:schemeClr val="dk1"/>
                </a:solidFill>
                <a:latin typeface="Times New Roman"/>
                <a:ea typeface="Times New Roman"/>
                <a:cs typeface="Times New Roman"/>
                <a:sym typeface="Times New Roman"/>
              </a:rPr>
              <a:t>this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way</a:t>
            </a:r>
            <a:r>
              <a:rPr lang="es-ES" sz="1400" dirty="0">
                <a:solidFill>
                  <a:schemeClr val="dk1"/>
                </a:solidFill>
                <a:latin typeface="Times New Roman"/>
                <a:ea typeface="Times New Roman"/>
                <a:cs typeface="Times New Roman"/>
                <a:sym typeface="Times New Roman"/>
              </a:rPr>
              <a:t/>
            </a:r>
            <a:br>
              <a:rPr lang="es-ES" sz="1400" dirty="0">
                <a:solidFill>
                  <a:schemeClr val="dk1"/>
                </a:solidFill>
                <a:latin typeface="Times New Roman"/>
                <a:ea typeface="Times New Roman"/>
                <a:cs typeface="Times New Roman"/>
                <a:sym typeface="Times New Roman"/>
              </a:rPr>
            </a:br>
            <a:r>
              <a:rPr lang="es-ES" sz="1400" b="1" dirty="0" err="1">
                <a:solidFill>
                  <a:schemeClr val="dk1"/>
                </a:solidFill>
                <a:latin typeface="Times New Roman"/>
                <a:ea typeface="Times New Roman"/>
                <a:cs typeface="Times New Roman"/>
                <a:sym typeface="Times New Roman"/>
              </a:rPr>
              <a:t>Your</a:t>
            </a:r>
            <a:r>
              <a:rPr lang="es-ES" sz="1400" b="1" dirty="0">
                <a:solidFill>
                  <a:schemeClr val="dk1"/>
                </a:solidFill>
                <a:latin typeface="Times New Roman"/>
                <a:ea typeface="Times New Roman"/>
                <a:cs typeface="Times New Roman"/>
                <a:sym typeface="Times New Roman"/>
              </a:rPr>
              <a:t> </a:t>
            </a:r>
            <a:r>
              <a:rPr lang="es-ES" sz="1400" b="1" dirty="0" err="1">
                <a:solidFill>
                  <a:schemeClr val="dk1"/>
                </a:solidFill>
                <a:latin typeface="Times New Roman"/>
                <a:ea typeface="Times New Roman"/>
                <a:cs typeface="Times New Roman"/>
                <a:sym typeface="Times New Roman"/>
              </a:rPr>
              <a:t>job's</a:t>
            </a:r>
            <a:r>
              <a:rPr lang="es-ES" sz="1400" b="1" dirty="0">
                <a:solidFill>
                  <a:schemeClr val="dk1"/>
                </a:solidFill>
                <a:latin typeface="Times New Roman"/>
                <a:ea typeface="Times New Roman"/>
                <a:cs typeface="Times New Roman"/>
                <a:sym typeface="Times New Roman"/>
              </a:rPr>
              <a:t> a </a:t>
            </a:r>
            <a:r>
              <a:rPr lang="es-ES" sz="1400" b="1" dirty="0" err="1">
                <a:solidFill>
                  <a:schemeClr val="dk1"/>
                </a:solidFill>
                <a:latin typeface="Times New Roman"/>
                <a:ea typeface="Times New Roman"/>
                <a:cs typeface="Times New Roman"/>
                <a:sym typeface="Times New Roman"/>
              </a:rPr>
              <a:t>joke</a:t>
            </a:r>
            <a:r>
              <a:rPr lang="es-ES" sz="1400" dirty="0">
                <a:solidFill>
                  <a:schemeClr val="dk1"/>
                </a:solidFill>
                <a:latin typeface="Times New Roman"/>
                <a:ea typeface="Times New Roman"/>
                <a:cs typeface="Times New Roman"/>
                <a:sym typeface="Times New Roman"/>
              </a:rPr>
              <a:t>, </a:t>
            </a:r>
            <a:r>
              <a:rPr lang="es-ES" sz="1400" b="1" dirty="0" err="1">
                <a:solidFill>
                  <a:schemeClr val="dk1"/>
                </a:solidFill>
                <a:latin typeface="Times New Roman"/>
                <a:ea typeface="Times New Roman"/>
                <a:cs typeface="Times New Roman"/>
                <a:sym typeface="Times New Roman"/>
              </a:rPr>
              <a:t>you're</a:t>
            </a:r>
            <a:r>
              <a:rPr lang="es-ES" sz="1400" b="1" dirty="0">
                <a:solidFill>
                  <a:schemeClr val="dk1"/>
                </a:solidFill>
                <a:latin typeface="Times New Roman"/>
                <a:ea typeface="Times New Roman"/>
                <a:cs typeface="Times New Roman"/>
                <a:sym typeface="Times New Roman"/>
              </a:rPr>
              <a:t> </a:t>
            </a:r>
            <a:r>
              <a:rPr lang="es-ES" sz="1400" b="1" dirty="0" err="1">
                <a:solidFill>
                  <a:schemeClr val="dk1"/>
                </a:solidFill>
                <a:latin typeface="Times New Roman"/>
                <a:ea typeface="Times New Roman"/>
                <a:cs typeface="Times New Roman"/>
                <a:sym typeface="Times New Roman"/>
              </a:rPr>
              <a:t>broke</a:t>
            </a:r>
            <a:r>
              <a:rPr lang="es-ES" sz="1400" dirty="0">
                <a:solidFill>
                  <a:schemeClr val="dk1"/>
                </a:solidFill>
                <a:latin typeface="Times New Roman"/>
                <a:ea typeface="Times New Roman"/>
                <a:cs typeface="Times New Roman"/>
                <a:sym typeface="Times New Roman"/>
              </a:rPr>
              <a:t>, </a:t>
            </a:r>
            <a:r>
              <a:rPr lang="es-ES" sz="1400" b="1" dirty="0" err="1">
                <a:solidFill>
                  <a:schemeClr val="dk1"/>
                </a:solidFill>
                <a:latin typeface="Times New Roman"/>
                <a:ea typeface="Times New Roman"/>
                <a:cs typeface="Times New Roman"/>
                <a:sym typeface="Times New Roman"/>
              </a:rPr>
              <a:t>your</a:t>
            </a:r>
            <a:r>
              <a:rPr lang="es-ES" sz="1400" b="1" dirty="0">
                <a:solidFill>
                  <a:schemeClr val="dk1"/>
                </a:solidFill>
                <a:latin typeface="Times New Roman"/>
                <a:ea typeface="Times New Roman"/>
                <a:cs typeface="Times New Roman"/>
                <a:sym typeface="Times New Roman"/>
              </a:rPr>
              <a:t> </a:t>
            </a:r>
            <a:r>
              <a:rPr lang="es-ES" sz="1400" b="1" dirty="0" err="1">
                <a:solidFill>
                  <a:schemeClr val="dk1"/>
                </a:solidFill>
                <a:latin typeface="Times New Roman"/>
                <a:ea typeface="Times New Roman"/>
                <a:cs typeface="Times New Roman"/>
                <a:sym typeface="Times New Roman"/>
              </a:rPr>
              <a:t>love</a:t>
            </a:r>
            <a:r>
              <a:rPr lang="es-ES" sz="1400" b="1" dirty="0">
                <a:solidFill>
                  <a:schemeClr val="dk1"/>
                </a:solidFill>
                <a:latin typeface="Times New Roman"/>
                <a:ea typeface="Times New Roman"/>
                <a:cs typeface="Times New Roman"/>
                <a:sym typeface="Times New Roman"/>
              </a:rPr>
              <a:t> </a:t>
            </a:r>
            <a:r>
              <a:rPr lang="es-ES" sz="1400" b="1" dirty="0" err="1">
                <a:solidFill>
                  <a:schemeClr val="dk1"/>
                </a:solidFill>
                <a:latin typeface="Times New Roman"/>
                <a:ea typeface="Times New Roman"/>
                <a:cs typeface="Times New Roman"/>
                <a:sym typeface="Times New Roman"/>
              </a:rPr>
              <a:t>life's</a:t>
            </a:r>
            <a:r>
              <a:rPr lang="es-ES" sz="1400" b="1" dirty="0">
                <a:solidFill>
                  <a:schemeClr val="dk1"/>
                </a:solidFill>
                <a:latin typeface="Times New Roman"/>
                <a:ea typeface="Times New Roman"/>
                <a:cs typeface="Times New Roman"/>
                <a:sym typeface="Times New Roman"/>
              </a:rPr>
              <a:t> D.O.A</a:t>
            </a:r>
            <a:r>
              <a:rPr lang="es-ES" sz="1400" dirty="0">
                <a:solidFill>
                  <a:schemeClr val="dk1"/>
                </a:solidFill>
                <a:latin typeface="Times New Roman"/>
                <a:ea typeface="Times New Roman"/>
                <a:cs typeface="Times New Roman"/>
                <a:sym typeface="Times New Roman"/>
              </a:rPr>
              <a:t>.</a:t>
            </a:r>
            <a:br>
              <a:rPr lang="es-ES" sz="1400" dirty="0">
                <a:solidFill>
                  <a:schemeClr val="dk1"/>
                </a:solidFill>
                <a:latin typeface="Times New Roman"/>
                <a:ea typeface="Times New Roman"/>
                <a:cs typeface="Times New Roman"/>
                <a:sym typeface="Times New Roman"/>
              </a:rPr>
            </a:br>
            <a:r>
              <a:rPr lang="es-ES" sz="1400" dirty="0">
                <a:solidFill>
                  <a:schemeClr val="dk1"/>
                </a:solidFill>
                <a:latin typeface="Times New Roman"/>
                <a:ea typeface="Times New Roman"/>
                <a:cs typeface="Times New Roman"/>
                <a:sym typeface="Times New Roman"/>
              </a:rPr>
              <a:t>It's </a:t>
            </a:r>
            <a:r>
              <a:rPr lang="es-ES" sz="1400" dirty="0" err="1">
                <a:solidFill>
                  <a:schemeClr val="dk1"/>
                </a:solidFill>
                <a:latin typeface="Times New Roman"/>
                <a:ea typeface="Times New Roman"/>
                <a:cs typeface="Times New Roman"/>
                <a:sym typeface="Times New Roman"/>
              </a:rPr>
              <a:t>like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you're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always</a:t>
            </a:r>
            <a:r>
              <a:rPr lang="es-ES" sz="1400" dirty="0">
                <a:solidFill>
                  <a:schemeClr val="dk1"/>
                </a:solidFill>
                <a:latin typeface="Times New Roman"/>
                <a:ea typeface="Times New Roman"/>
                <a:cs typeface="Times New Roman"/>
                <a:sym typeface="Times New Roman"/>
              </a:rPr>
              <a:t> </a:t>
            </a:r>
            <a:r>
              <a:rPr lang="es-ES" sz="1400" b="1" dirty="0" err="1">
                <a:solidFill>
                  <a:schemeClr val="dk1"/>
                </a:solidFill>
                <a:latin typeface="Times New Roman"/>
                <a:ea typeface="Times New Roman"/>
                <a:cs typeface="Times New Roman"/>
                <a:sym typeface="Times New Roman"/>
              </a:rPr>
              <a:t>stuck</a:t>
            </a:r>
            <a:r>
              <a:rPr lang="es-ES" sz="1400" b="1" dirty="0">
                <a:solidFill>
                  <a:schemeClr val="dk1"/>
                </a:solidFill>
                <a:latin typeface="Times New Roman"/>
                <a:ea typeface="Times New Roman"/>
                <a:cs typeface="Times New Roman"/>
                <a:sym typeface="Times New Roman"/>
              </a:rPr>
              <a:t> in </a:t>
            </a:r>
            <a:r>
              <a:rPr lang="es-ES" sz="1400" b="1" dirty="0" err="1">
                <a:solidFill>
                  <a:schemeClr val="dk1"/>
                </a:solidFill>
                <a:latin typeface="Times New Roman"/>
                <a:ea typeface="Times New Roman"/>
                <a:cs typeface="Times New Roman"/>
                <a:sym typeface="Times New Roman"/>
              </a:rPr>
              <a:t>second</a:t>
            </a:r>
            <a:r>
              <a:rPr lang="es-ES" sz="1400" b="1" dirty="0">
                <a:solidFill>
                  <a:schemeClr val="dk1"/>
                </a:solidFill>
                <a:latin typeface="Times New Roman"/>
                <a:ea typeface="Times New Roman"/>
                <a:cs typeface="Times New Roman"/>
                <a:sym typeface="Times New Roman"/>
              </a:rPr>
              <a:t> </a:t>
            </a:r>
            <a:r>
              <a:rPr lang="es-ES" sz="1400" b="1" dirty="0" err="1">
                <a:solidFill>
                  <a:schemeClr val="dk1"/>
                </a:solidFill>
                <a:latin typeface="Times New Roman"/>
                <a:ea typeface="Times New Roman"/>
                <a:cs typeface="Times New Roman"/>
                <a:sym typeface="Times New Roman"/>
              </a:rPr>
              <a:t>gear</a:t>
            </a:r>
            <a:r>
              <a:rPr lang="es-ES" sz="1400" i="1" dirty="0">
                <a:solidFill>
                  <a:schemeClr val="dk1"/>
                </a:solidFill>
                <a:latin typeface="Times New Roman"/>
                <a:ea typeface="Times New Roman"/>
                <a:cs typeface="Times New Roman"/>
                <a:sym typeface="Times New Roman"/>
              </a:rPr>
              <a:t>”</a:t>
            </a:r>
            <a:endParaRPr sz="1400" dirty="0"/>
          </a:p>
        </p:txBody>
      </p:sp>
      <p:sp>
        <p:nvSpPr>
          <p:cNvPr id="207" name="Google Shape;207;p24"/>
          <p:cNvSpPr/>
          <p:nvPr/>
        </p:nvSpPr>
        <p:spPr>
          <a:xfrm>
            <a:off x="1902197" y="3944139"/>
            <a:ext cx="3850885" cy="531285"/>
          </a:xfrm>
          <a:prstGeom prst="rect">
            <a:avLst/>
          </a:prstGeom>
          <a:noFill/>
          <a:ln>
            <a:noFill/>
          </a:ln>
        </p:spPr>
        <p:txBody>
          <a:bodyPr spcFirstLastPara="1" wrap="square" lIns="91425" tIns="45700" rIns="91425" bIns="45700" anchor="t" anchorCtr="0">
            <a:noAutofit/>
          </a:bodyPr>
          <a:lstStyle/>
          <a:p>
            <a:pPr marL="285750" indent="-285750">
              <a:buClr>
                <a:schemeClr val="dk1"/>
              </a:buClr>
              <a:buSzPts val="1800"/>
              <a:buFont typeface="Times New Roman"/>
              <a:buChar char="-"/>
            </a:pP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WHAT DOES ‘</a:t>
            </a:r>
            <a:r>
              <a:rPr lang="es-ES" sz="1400" b="1" dirty="0">
                <a:solidFill>
                  <a:schemeClr val="dk1"/>
                </a:solidFill>
                <a:latin typeface="Times New Roman" panose="02020603050405020304" pitchFamily="18" charset="0"/>
                <a:ea typeface="Times New Roman"/>
                <a:cs typeface="Times New Roman" panose="02020603050405020304" pitchFamily="18" charset="0"/>
                <a:sym typeface="Times New Roman"/>
              </a:rPr>
              <a:t>YOUR LOVE LIFE’S D.O.A</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MEAN?:</a:t>
            </a:r>
            <a:endParaRPr sz="1400" dirty="0">
              <a:latin typeface="Times New Roman" panose="02020603050405020304" pitchFamily="18" charset="0"/>
              <a:cs typeface="Times New Roman" panose="02020603050405020304" pitchFamily="18" charset="0"/>
            </a:endParaRPr>
          </a:p>
          <a:p>
            <a:pPr lvl="0"/>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D.O.A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means</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dead</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on</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arrival</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so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it</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means</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your</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sentimental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life</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is</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dead</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because</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you</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don´t</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have</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s-ES" sz="1400" dirty="0" err="1">
                <a:solidFill>
                  <a:schemeClr val="dk1"/>
                </a:solidFill>
                <a:latin typeface="Times New Roman" panose="02020603050405020304" pitchFamily="18" charset="0"/>
                <a:ea typeface="Times New Roman"/>
                <a:cs typeface="Times New Roman" panose="02020603050405020304" pitchFamily="18" charset="0"/>
                <a:sym typeface="Times New Roman"/>
              </a:rPr>
              <a:t>one</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a:t>
            </a:r>
            <a:endParaRPr sz="14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285750" indent="-285750">
              <a:buClr>
                <a:schemeClr val="dk1"/>
              </a:buClr>
              <a:buSzPts val="1800"/>
              <a:buFont typeface="Times New Roman"/>
              <a:buChar char="-"/>
            </a:pP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WHAT DOES ‘</a:t>
            </a:r>
            <a:r>
              <a:rPr lang="es-ES" sz="1400" b="1" dirty="0">
                <a:solidFill>
                  <a:schemeClr val="dk1"/>
                </a:solidFill>
                <a:latin typeface="Times New Roman" panose="02020603050405020304" pitchFamily="18" charset="0"/>
                <a:ea typeface="Times New Roman"/>
                <a:cs typeface="Times New Roman" panose="02020603050405020304" pitchFamily="18" charset="0"/>
                <a:sym typeface="Times New Roman"/>
              </a:rPr>
              <a:t>STUCK IN SECOND GEAR</a:t>
            </a:r>
            <a:r>
              <a:rPr lang="es-ES" sz="1400" dirty="0">
                <a:solidFill>
                  <a:schemeClr val="dk1"/>
                </a:solidFill>
                <a:latin typeface="Times New Roman" panose="02020603050405020304" pitchFamily="18" charset="0"/>
                <a:ea typeface="Times New Roman"/>
                <a:cs typeface="Times New Roman" panose="02020603050405020304" pitchFamily="18" charset="0"/>
                <a:sym typeface="Times New Roman"/>
              </a:rPr>
              <a:t>’ REFER TO?:</a:t>
            </a:r>
            <a:endParaRPr sz="1400" dirty="0">
              <a:latin typeface="Times New Roman" panose="02020603050405020304" pitchFamily="18" charset="0"/>
              <a:cs typeface="Times New Roman" panose="02020603050405020304" pitchFamily="18" charset="0"/>
            </a:endParaRPr>
          </a:p>
        </p:txBody>
      </p:sp>
      <p:sp>
        <p:nvSpPr>
          <p:cNvPr id="208" name="Google Shape;208;p24"/>
          <p:cNvSpPr/>
          <p:nvPr/>
        </p:nvSpPr>
        <p:spPr>
          <a:xfrm>
            <a:off x="2062506" y="3408489"/>
            <a:ext cx="3313728" cy="646331"/>
          </a:xfrm>
          <a:prstGeom prst="rect">
            <a:avLst/>
          </a:prstGeom>
          <a:noFill/>
          <a:ln>
            <a:noFill/>
          </a:ln>
        </p:spPr>
        <p:txBody>
          <a:bodyPr spcFirstLastPara="1" wrap="square" lIns="91425" tIns="45700" rIns="91425" bIns="45700" anchor="t" anchorCtr="0">
            <a:noAutofit/>
          </a:bodyPr>
          <a:lstStyle/>
          <a:p>
            <a:pPr>
              <a:buClr>
                <a:schemeClr val="dk1"/>
              </a:buClr>
              <a:buSzPts val="1800"/>
            </a:pPr>
            <a:r>
              <a:rPr lang="es-ES" sz="1400" dirty="0" err="1">
                <a:solidFill>
                  <a:schemeClr val="dk1"/>
                </a:solidFill>
                <a:latin typeface="Times New Roman"/>
                <a:ea typeface="Times New Roman"/>
                <a:cs typeface="Times New Roman"/>
                <a:sym typeface="Wingdings"/>
              </a:rPr>
              <a:t>Then</a:t>
            </a:r>
            <a:r>
              <a:rPr lang="es-ES" sz="1400" dirty="0">
                <a:solidFill>
                  <a:schemeClr val="dk1"/>
                </a:solidFill>
                <a:latin typeface="Times New Roman"/>
                <a:ea typeface="Times New Roman"/>
                <a:cs typeface="Times New Roman"/>
                <a:sym typeface="Wingdings"/>
              </a:rPr>
              <a:t>, </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we</a:t>
            </a:r>
            <a:r>
              <a:rPr lang="es-ES" sz="1400" dirty="0">
                <a:solidFill>
                  <a:schemeClr val="dk1"/>
                </a:solidFill>
                <a:latin typeface="Times New Roman"/>
                <a:ea typeface="Times New Roman"/>
                <a:cs typeface="Times New Roman"/>
                <a:sym typeface="Times New Roman"/>
              </a:rPr>
              <a:t> can </a:t>
            </a:r>
            <a:r>
              <a:rPr lang="es-ES" sz="1400" dirty="0" err="1">
                <a:solidFill>
                  <a:schemeClr val="dk1"/>
                </a:solidFill>
                <a:latin typeface="Times New Roman"/>
                <a:ea typeface="Times New Roman"/>
                <a:cs typeface="Times New Roman"/>
                <a:sym typeface="Times New Roman"/>
              </a:rPr>
              <a:t>make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questions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like</a:t>
            </a:r>
            <a:r>
              <a:rPr lang="es-ES" sz="1400" dirty="0">
                <a:solidFill>
                  <a:schemeClr val="dk1"/>
                </a:solidFill>
                <a:latin typeface="Times New Roman"/>
                <a:ea typeface="Times New Roman"/>
                <a:cs typeface="Times New Roman"/>
                <a:sym typeface="Times New Roman"/>
              </a:rPr>
              <a:t>:</a:t>
            </a:r>
            <a:endParaRPr sz="1400" dirty="0"/>
          </a:p>
        </p:txBody>
      </p:sp>
      <p:sp>
        <p:nvSpPr>
          <p:cNvPr id="211" name="Google Shape;211;p24"/>
          <p:cNvSpPr/>
          <p:nvPr/>
        </p:nvSpPr>
        <p:spPr>
          <a:xfrm>
            <a:off x="6113831" y="3892723"/>
            <a:ext cx="3925379" cy="717160"/>
          </a:xfrm>
          <a:prstGeom prst="rect">
            <a:avLst/>
          </a:prstGeom>
          <a:noFill/>
          <a:ln>
            <a:noFill/>
          </a:ln>
        </p:spPr>
        <p:txBody>
          <a:bodyPr spcFirstLastPara="1" wrap="square" lIns="91425" tIns="45700" rIns="91425" bIns="45700" anchor="t" anchorCtr="0">
            <a:noAutofit/>
          </a:bodyPr>
          <a:lstStyle/>
          <a:p>
            <a:pPr marL="285750" indent="-285750">
              <a:buClr>
                <a:schemeClr val="dk1"/>
              </a:buClr>
              <a:buSzPts val="1800"/>
              <a:buFont typeface="Times New Roman"/>
              <a:buChar char="-"/>
            </a:pPr>
            <a:r>
              <a:rPr lang="es-ES" sz="1400" dirty="0">
                <a:solidFill>
                  <a:schemeClr val="dk1"/>
                </a:solidFill>
                <a:latin typeface="Times New Roman"/>
                <a:ea typeface="Times New Roman"/>
                <a:cs typeface="Times New Roman"/>
                <a:sym typeface="Times New Roman"/>
              </a:rPr>
              <a:t>WHAT DOES THE AUTHOR WANT TO SAY WITH THE PHRASE ‘</a:t>
            </a:r>
            <a:r>
              <a:rPr lang="es-ES" sz="1400" b="1" dirty="0">
                <a:solidFill>
                  <a:schemeClr val="dk1"/>
                </a:solidFill>
                <a:latin typeface="Times New Roman"/>
                <a:ea typeface="Times New Roman"/>
                <a:cs typeface="Times New Roman"/>
                <a:sym typeface="Times New Roman"/>
              </a:rPr>
              <a:t>YOUR JOB’S A JOKE</a:t>
            </a:r>
            <a:r>
              <a:rPr lang="es-ES" sz="1400" dirty="0">
                <a:solidFill>
                  <a:schemeClr val="dk1"/>
                </a:solidFill>
                <a:latin typeface="Times New Roman"/>
                <a:ea typeface="Times New Roman"/>
                <a:cs typeface="Times New Roman"/>
                <a:sym typeface="Times New Roman"/>
              </a:rPr>
              <a:t>’ ?:</a:t>
            </a:r>
          </a:p>
          <a:p>
            <a:pPr marL="285750" indent="-285750">
              <a:buClr>
                <a:schemeClr val="dk1"/>
              </a:buClr>
              <a:buSzPts val="1800"/>
              <a:buFont typeface="Times New Roman"/>
              <a:buChar char="-"/>
            </a:pPr>
            <a:endParaRPr lang="es-ES" sz="1400" dirty="0">
              <a:solidFill>
                <a:schemeClr val="dk1"/>
              </a:solidFill>
              <a:latin typeface="Times New Roman"/>
              <a:ea typeface="Times New Roman"/>
              <a:cs typeface="Times New Roman"/>
              <a:sym typeface="Times New Roman"/>
            </a:endParaRPr>
          </a:p>
          <a:p>
            <a:pPr marL="285750" indent="-285750">
              <a:buClr>
                <a:schemeClr val="dk1"/>
              </a:buClr>
              <a:buSzPts val="1800"/>
              <a:buFont typeface="Times New Roman"/>
              <a:buChar char="-"/>
            </a:pPr>
            <a:endParaRPr lang="es-ES" sz="1400" dirty="0">
              <a:solidFill>
                <a:schemeClr val="dk1"/>
              </a:solidFill>
              <a:latin typeface="Times New Roman"/>
              <a:ea typeface="Times New Roman"/>
              <a:cs typeface="Times New Roman"/>
              <a:sym typeface="Times New Roman"/>
            </a:endParaRPr>
          </a:p>
          <a:p>
            <a:pPr marL="285750" indent="-285750">
              <a:buClr>
                <a:schemeClr val="dk1"/>
              </a:buClr>
              <a:buSzPts val="1800"/>
              <a:buFont typeface="Times New Roman"/>
              <a:buChar char="-"/>
            </a:pPr>
            <a:endParaRPr lang="es-ES" sz="1400" dirty="0">
              <a:solidFill>
                <a:schemeClr val="dk1"/>
              </a:solidFill>
              <a:latin typeface="Times New Roman"/>
              <a:ea typeface="Times New Roman"/>
              <a:cs typeface="Times New Roman"/>
              <a:sym typeface="Times New Roman"/>
            </a:endParaRPr>
          </a:p>
          <a:p>
            <a:pPr>
              <a:buClr>
                <a:schemeClr val="dk1"/>
              </a:buClr>
              <a:buSzPts val="1800"/>
            </a:pPr>
            <a:endParaRPr lang="es-ES" sz="1400" dirty="0">
              <a:solidFill>
                <a:schemeClr val="dk1"/>
              </a:solidFill>
              <a:latin typeface="Times New Roman"/>
              <a:ea typeface="Times New Roman"/>
              <a:cs typeface="Times New Roman"/>
              <a:sym typeface="Times New Roman"/>
            </a:endParaRPr>
          </a:p>
          <a:p>
            <a:pPr marL="285750" indent="-285750">
              <a:buClr>
                <a:schemeClr val="dk1"/>
              </a:buClr>
              <a:buSzPts val="1800"/>
              <a:buFont typeface="Times New Roman"/>
              <a:buChar char="-"/>
            </a:pPr>
            <a:endParaRPr sz="1400" dirty="0"/>
          </a:p>
        </p:txBody>
      </p:sp>
      <p:sp>
        <p:nvSpPr>
          <p:cNvPr id="11" name="CuadroTexto 10"/>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err="1">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5</a:t>
            </a:r>
          </a:p>
        </p:txBody>
      </p:sp>
      <p:sp>
        <p:nvSpPr>
          <p:cNvPr id="12" name="Rectángulo 11"/>
          <p:cNvSpPr/>
          <p:nvPr/>
        </p:nvSpPr>
        <p:spPr>
          <a:xfrm>
            <a:off x="1005094" y="1405293"/>
            <a:ext cx="4649350" cy="400110"/>
          </a:xfrm>
          <a:prstGeom prst="rect">
            <a:avLst/>
          </a:prstGeom>
        </p:spPr>
        <p:txBody>
          <a:bodyPr wrap="none">
            <a:spAutoFit/>
          </a:bodyPr>
          <a:lstStyle/>
          <a:p>
            <a:r>
              <a:rPr lang="es-ES" sz="2000" b="1" dirty="0">
                <a:latin typeface="Times New Roman"/>
                <a:ea typeface="Times New Roman"/>
                <a:cs typeface="Times New Roman"/>
                <a:sym typeface="Times New Roman"/>
              </a:rPr>
              <a:t>SONG 2: “ </a:t>
            </a:r>
            <a:r>
              <a:rPr lang="es-ES" sz="2000" b="1" i="1" dirty="0">
                <a:latin typeface="Times New Roman"/>
                <a:ea typeface="Times New Roman"/>
                <a:cs typeface="Times New Roman"/>
                <a:sym typeface="Times New Roman"/>
              </a:rPr>
              <a:t>I’LL BE THERE FOR YOU” </a:t>
            </a:r>
            <a:endParaRPr lang="es-ES" sz="2000" dirty="0"/>
          </a:p>
        </p:txBody>
      </p:sp>
      <p:pic>
        <p:nvPicPr>
          <p:cNvPr id="2" name="Imagen 1"/>
          <p:cNvPicPr>
            <a:picLocks noChangeAspect="1"/>
          </p:cNvPicPr>
          <p:nvPr/>
        </p:nvPicPr>
        <p:blipFill>
          <a:blip r:embed="rId3"/>
          <a:stretch>
            <a:fillRect/>
          </a:stretch>
        </p:blipFill>
        <p:spPr>
          <a:xfrm>
            <a:off x="7526159" y="2345876"/>
            <a:ext cx="2576120" cy="1648717"/>
          </a:xfrm>
          <a:prstGeom prst="rect">
            <a:avLst/>
          </a:prstGeom>
        </p:spPr>
      </p:pic>
      <p:sp>
        <p:nvSpPr>
          <p:cNvPr id="3" name="CuadroTexto 2"/>
          <p:cNvSpPr txBox="1"/>
          <p:nvPr/>
        </p:nvSpPr>
        <p:spPr>
          <a:xfrm>
            <a:off x="5654444" y="1269887"/>
            <a:ext cx="3896179" cy="738664"/>
          </a:xfrm>
          <a:prstGeom prst="rect">
            <a:avLst/>
          </a:prstGeom>
          <a:noFill/>
        </p:spPr>
        <p:txBody>
          <a:bodyPr wrap="square" rtlCol="0">
            <a:spAutoFit/>
          </a:bodyPr>
          <a:lstStyle/>
          <a:p>
            <a:r>
              <a:rPr lang="es-ES" sz="1400" dirty="0" err="1">
                <a:latin typeface="Times New Roman"/>
                <a:cs typeface="Times New Roman"/>
              </a:rPr>
              <a:t>Songs</a:t>
            </a:r>
            <a:r>
              <a:rPr lang="es-ES" sz="1400" dirty="0">
                <a:latin typeface="Times New Roman"/>
                <a:cs typeface="Times New Roman"/>
              </a:rPr>
              <a:t> </a:t>
            </a:r>
            <a:r>
              <a:rPr lang="es-ES" sz="1400" dirty="0" err="1">
                <a:latin typeface="Times New Roman"/>
                <a:cs typeface="Times New Roman"/>
              </a:rPr>
              <a:t>often</a:t>
            </a:r>
            <a:r>
              <a:rPr lang="es-ES" sz="1400" dirty="0">
                <a:latin typeface="Times New Roman"/>
                <a:cs typeface="Times New Roman"/>
              </a:rPr>
              <a:t> </a:t>
            </a:r>
            <a:r>
              <a:rPr lang="es-ES" sz="1400" dirty="0" err="1">
                <a:latin typeface="Times New Roman"/>
                <a:cs typeface="Times New Roman"/>
              </a:rPr>
              <a:t>serve</a:t>
            </a:r>
            <a:r>
              <a:rPr lang="es-ES" sz="1400" dirty="0">
                <a:latin typeface="Times New Roman"/>
                <a:cs typeface="Times New Roman"/>
              </a:rPr>
              <a:t> as </a:t>
            </a:r>
            <a:r>
              <a:rPr lang="es-ES" sz="1400" dirty="0" err="1">
                <a:latin typeface="Times New Roman"/>
                <a:cs typeface="Times New Roman"/>
              </a:rPr>
              <a:t>really</a:t>
            </a:r>
            <a:r>
              <a:rPr lang="es-ES" sz="1400" dirty="0">
                <a:latin typeface="Times New Roman"/>
                <a:cs typeface="Times New Roman"/>
              </a:rPr>
              <a:t> </a:t>
            </a:r>
            <a:r>
              <a:rPr lang="es-ES" sz="1400" dirty="0" err="1">
                <a:latin typeface="Times New Roman"/>
                <a:cs typeface="Times New Roman"/>
              </a:rPr>
              <a:t>good</a:t>
            </a:r>
            <a:r>
              <a:rPr lang="es-ES" sz="1400" dirty="0">
                <a:latin typeface="Times New Roman"/>
                <a:cs typeface="Times New Roman"/>
              </a:rPr>
              <a:t> </a:t>
            </a:r>
            <a:r>
              <a:rPr lang="es-ES" sz="1400" dirty="0" err="1">
                <a:latin typeface="Times New Roman"/>
                <a:cs typeface="Times New Roman"/>
              </a:rPr>
              <a:t>contexts</a:t>
            </a:r>
            <a:r>
              <a:rPr lang="es-ES" sz="1400" dirty="0">
                <a:latin typeface="Times New Roman"/>
                <a:cs typeface="Times New Roman"/>
              </a:rPr>
              <a:t> </a:t>
            </a:r>
            <a:r>
              <a:rPr lang="es-ES" sz="1400" dirty="0" err="1">
                <a:latin typeface="Times New Roman"/>
                <a:cs typeface="Times New Roman"/>
              </a:rPr>
              <a:t>to</a:t>
            </a:r>
            <a:r>
              <a:rPr lang="es-ES" sz="1400" dirty="0">
                <a:latin typeface="Times New Roman"/>
                <a:cs typeface="Times New Roman"/>
              </a:rPr>
              <a:t> </a:t>
            </a:r>
            <a:r>
              <a:rPr lang="es-ES" sz="1400" b="1" dirty="0" err="1">
                <a:latin typeface="Times New Roman"/>
                <a:cs typeface="Times New Roman"/>
              </a:rPr>
              <a:t>review</a:t>
            </a:r>
            <a:r>
              <a:rPr lang="es-ES" sz="1400" b="1" dirty="0">
                <a:latin typeface="Times New Roman"/>
                <a:cs typeface="Times New Roman"/>
              </a:rPr>
              <a:t> and </a:t>
            </a:r>
            <a:r>
              <a:rPr lang="es-ES" sz="1400" b="1" dirty="0" err="1">
                <a:latin typeface="Times New Roman"/>
                <a:cs typeface="Times New Roman"/>
              </a:rPr>
              <a:t>learn</a:t>
            </a:r>
            <a:r>
              <a:rPr lang="es-ES" sz="1400" b="1" dirty="0">
                <a:latin typeface="Times New Roman"/>
                <a:cs typeface="Times New Roman"/>
              </a:rPr>
              <a:t> </a:t>
            </a:r>
            <a:r>
              <a:rPr lang="es-ES" sz="1400" b="1" dirty="0" err="1">
                <a:latin typeface="Times New Roman"/>
                <a:cs typeface="Times New Roman"/>
              </a:rPr>
              <a:t>vocabulary</a:t>
            </a:r>
            <a:r>
              <a:rPr lang="es-ES" sz="1400" b="1" dirty="0">
                <a:latin typeface="Times New Roman"/>
                <a:cs typeface="Times New Roman"/>
              </a:rPr>
              <a:t>, </a:t>
            </a:r>
            <a:r>
              <a:rPr lang="es-ES" sz="1400" b="1" dirty="0" err="1">
                <a:latin typeface="Times New Roman"/>
                <a:cs typeface="Times New Roman"/>
              </a:rPr>
              <a:t>phrases</a:t>
            </a:r>
            <a:r>
              <a:rPr lang="es-ES" sz="1400" dirty="0">
                <a:latin typeface="Times New Roman"/>
                <a:cs typeface="Times New Roman"/>
              </a:rPr>
              <a:t>  </a:t>
            </a:r>
            <a:r>
              <a:rPr lang="es-ES" sz="1400" b="1" dirty="0" err="1">
                <a:latin typeface="Times New Roman"/>
                <a:cs typeface="Times New Roman"/>
              </a:rPr>
              <a:t>expressions</a:t>
            </a:r>
            <a:r>
              <a:rPr lang="es-ES" sz="1400" b="1" dirty="0">
                <a:latin typeface="Times New Roman"/>
                <a:cs typeface="Times New Roman"/>
              </a:rPr>
              <a:t> and </a:t>
            </a:r>
            <a:r>
              <a:rPr lang="es-ES" sz="1400" b="1" dirty="0" err="1">
                <a:latin typeface="Times New Roman"/>
                <a:cs typeface="Times New Roman"/>
              </a:rPr>
              <a:t>idioms</a:t>
            </a:r>
            <a:r>
              <a:rPr lang="es-ES" sz="1400" dirty="0">
                <a:latin typeface="Times New Roman"/>
                <a:cs typeface="Times New Roman"/>
              </a:rPr>
              <a:t>, </a:t>
            </a:r>
            <a:endParaRPr lang="es-ES" sz="1400" dirty="0"/>
          </a:p>
        </p:txBody>
      </p:sp>
      <p:sp>
        <p:nvSpPr>
          <p:cNvPr id="4" name="Rectángulo 3"/>
          <p:cNvSpPr/>
          <p:nvPr/>
        </p:nvSpPr>
        <p:spPr>
          <a:xfrm>
            <a:off x="1980199" y="5474071"/>
            <a:ext cx="3797542" cy="523220"/>
          </a:xfrm>
          <a:prstGeom prst="rect">
            <a:avLst/>
          </a:prstGeom>
        </p:spPr>
        <p:txBody>
          <a:bodyPr wrap="square">
            <a:spAutoFit/>
          </a:bodyPr>
          <a:lstStyle/>
          <a:p>
            <a:pPr lvl="0">
              <a:buClr>
                <a:schemeClr val="dk1"/>
              </a:buClr>
              <a:buSzPts val="1800"/>
            </a:pPr>
            <a:r>
              <a:rPr lang="es-ES" sz="1400" dirty="0">
                <a:solidFill>
                  <a:schemeClr val="dk1"/>
                </a:solidFill>
                <a:latin typeface="Times New Roman"/>
                <a:ea typeface="Times New Roman"/>
                <a:cs typeface="Times New Roman"/>
                <a:sym typeface="Times New Roman"/>
              </a:rPr>
              <a:t>I </a:t>
            </a:r>
            <a:r>
              <a:rPr lang="es-ES" sz="1400" dirty="0" err="1">
                <a:solidFill>
                  <a:schemeClr val="dk1"/>
                </a:solidFill>
                <a:latin typeface="Times New Roman"/>
                <a:ea typeface="Times New Roman"/>
                <a:cs typeface="Times New Roman"/>
                <a:sym typeface="Times New Roman"/>
              </a:rPr>
              <a:t>refers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to</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gear</a:t>
            </a:r>
            <a:r>
              <a:rPr lang="es-ES" sz="1400" dirty="0">
                <a:solidFill>
                  <a:schemeClr val="dk1"/>
                </a:solidFill>
                <a:latin typeface="Times New Roman"/>
                <a:ea typeface="Times New Roman"/>
                <a:cs typeface="Times New Roman"/>
                <a:sym typeface="Times New Roman"/>
              </a:rPr>
              <a:t> in a car, so </a:t>
            </a:r>
            <a:r>
              <a:rPr lang="es-ES" sz="1400" dirty="0" err="1">
                <a:solidFill>
                  <a:schemeClr val="dk1"/>
                </a:solidFill>
                <a:latin typeface="Times New Roman"/>
                <a:ea typeface="Times New Roman"/>
                <a:cs typeface="Times New Roman"/>
                <a:sym typeface="Times New Roman"/>
              </a:rPr>
              <a:t>it</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means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you</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cannot</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move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fast</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you</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cannot</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make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progress</a:t>
            </a:r>
            <a:r>
              <a:rPr lang="es-ES" sz="1400" dirty="0">
                <a:solidFill>
                  <a:schemeClr val="dk1"/>
                </a:solidFill>
                <a:latin typeface="Times New Roman"/>
                <a:ea typeface="Times New Roman"/>
                <a:cs typeface="Times New Roman"/>
                <a:sym typeface="Times New Roman"/>
              </a:rPr>
              <a:t> in </a:t>
            </a:r>
            <a:r>
              <a:rPr lang="es-ES" sz="1400" dirty="0" err="1">
                <a:solidFill>
                  <a:schemeClr val="dk1"/>
                </a:solidFill>
                <a:latin typeface="Times New Roman"/>
                <a:ea typeface="Times New Roman"/>
                <a:cs typeface="Times New Roman"/>
                <a:sym typeface="Times New Roman"/>
              </a:rPr>
              <a:t>your</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life</a:t>
            </a:r>
            <a:r>
              <a:rPr lang="es-ES" sz="1400" dirty="0">
                <a:solidFill>
                  <a:schemeClr val="dk1"/>
                </a:solidFill>
                <a:latin typeface="Times New Roman"/>
                <a:ea typeface="Times New Roman"/>
                <a:cs typeface="Times New Roman"/>
                <a:sym typeface="Times New Roman"/>
              </a:rPr>
              <a:t>.</a:t>
            </a:r>
            <a:endParaRPr lang="es-ES" sz="1400" dirty="0"/>
          </a:p>
        </p:txBody>
      </p:sp>
      <p:sp>
        <p:nvSpPr>
          <p:cNvPr id="5" name="Rectángulo 4"/>
          <p:cNvSpPr/>
          <p:nvPr/>
        </p:nvSpPr>
        <p:spPr>
          <a:xfrm>
            <a:off x="6140309" y="4609883"/>
            <a:ext cx="3878842" cy="523220"/>
          </a:xfrm>
          <a:prstGeom prst="rect">
            <a:avLst/>
          </a:prstGeom>
        </p:spPr>
        <p:txBody>
          <a:bodyPr wrap="square">
            <a:spAutoFit/>
          </a:bodyPr>
          <a:lstStyle/>
          <a:p>
            <a:pPr lvl="0">
              <a:buClr>
                <a:schemeClr val="dk1"/>
              </a:buClr>
              <a:buSzPts val="1800"/>
            </a:pPr>
            <a:r>
              <a:rPr lang="es-ES" sz="1400" dirty="0">
                <a:solidFill>
                  <a:schemeClr val="dk1"/>
                </a:solidFill>
                <a:latin typeface="Times New Roman"/>
                <a:ea typeface="Times New Roman"/>
                <a:cs typeface="Times New Roman"/>
                <a:sym typeface="Times New Roman"/>
              </a:rPr>
              <a:t>The </a:t>
            </a:r>
            <a:r>
              <a:rPr lang="es-ES" sz="1400" dirty="0" err="1">
                <a:solidFill>
                  <a:schemeClr val="dk1"/>
                </a:solidFill>
                <a:latin typeface="Times New Roman"/>
                <a:ea typeface="Times New Roman"/>
                <a:cs typeface="Times New Roman"/>
                <a:sym typeface="Times New Roman"/>
              </a:rPr>
              <a:t>author</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wants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to</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say</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that</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person</a:t>
            </a:r>
            <a:r>
              <a:rPr lang="es-ES" sz="1400" dirty="0">
                <a:solidFill>
                  <a:schemeClr val="dk1"/>
                </a:solidFill>
                <a:latin typeface="Times New Roman"/>
                <a:ea typeface="Times New Roman"/>
                <a:cs typeface="Times New Roman"/>
                <a:sym typeface="Times New Roman"/>
              </a:rPr>
              <a:t> has a </a:t>
            </a:r>
            <a:r>
              <a:rPr lang="es-ES" sz="1400" dirty="0" err="1">
                <a:solidFill>
                  <a:schemeClr val="dk1"/>
                </a:solidFill>
                <a:latin typeface="Times New Roman"/>
                <a:ea typeface="Times New Roman"/>
                <a:cs typeface="Times New Roman"/>
                <a:sym typeface="Times New Roman"/>
              </a:rPr>
              <a:t>bad</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job</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probably</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with</a:t>
            </a:r>
            <a:r>
              <a:rPr lang="es-ES" sz="1400" dirty="0">
                <a:solidFill>
                  <a:schemeClr val="dk1"/>
                </a:solidFill>
                <a:latin typeface="Times New Roman"/>
                <a:ea typeface="Times New Roman"/>
                <a:cs typeface="Times New Roman"/>
                <a:sym typeface="Times New Roman"/>
              </a:rPr>
              <a:t> a </a:t>
            </a:r>
            <a:r>
              <a:rPr lang="es-ES" sz="1400" dirty="0" err="1">
                <a:solidFill>
                  <a:schemeClr val="dk1"/>
                </a:solidFill>
                <a:latin typeface="Times New Roman"/>
                <a:ea typeface="Times New Roman"/>
                <a:cs typeface="Times New Roman"/>
                <a:sym typeface="Times New Roman"/>
              </a:rPr>
              <a:t>low</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salary</a:t>
            </a:r>
            <a:r>
              <a:rPr lang="es-ES" sz="1400" dirty="0">
                <a:solidFill>
                  <a:schemeClr val="dk1"/>
                </a:solidFill>
                <a:latin typeface="Times New Roman"/>
                <a:ea typeface="Times New Roman"/>
                <a:cs typeface="Times New Roman"/>
                <a:sym typeface="Times New Roman"/>
              </a:rPr>
              <a:t>.</a:t>
            </a:r>
          </a:p>
        </p:txBody>
      </p:sp>
      <p:sp>
        <p:nvSpPr>
          <p:cNvPr id="6" name="Rectángulo 5"/>
          <p:cNvSpPr/>
          <p:nvPr/>
        </p:nvSpPr>
        <p:spPr>
          <a:xfrm>
            <a:off x="6096000" y="5250990"/>
            <a:ext cx="4572000" cy="523220"/>
          </a:xfrm>
          <a:prstGeom prst="rect">
            <a:avLst/>
          </a:prstGeom>
        </p:spPr>
        <p:txBody>
          <a:bodyPr>
            <a:spAutoFit/>
          </a:bodyPr>
          <a:lstStyle/>
          <a:p>
            <a:pPr marL="285750" indent="-285750">
              <a:buClr>
                <a:schemeClr val="dk1"/>
              </a:buClr>
              <a:buSzPts val="1800"/>
              <a:buFont typeface="Times New Roman"/>
              <a:buChar char="-"/>
            </a:pPr>
            <a:r>
              <a:rPr lang="es-ES" sz="1400" dirty="0">
                <a:solidFill>
                  <a:schemeClr val="dk1"/>
                </a:solidFill>
                <a:latin typeface="Times New Roman"/>
                <a:ea typeface="Times New Roman"/>
                <a:cs typeface="Times New Roman"/>
                <a:sym typeface="Times New Roman"/>
              </a:rPr>
              <a:t>WHAT DOES THIS EXPRESSION MEAN: </a:t>
            </a:r>
            <a:r>
              <a:rPr lang="es-ES" sz="1400" b="1" dirty="0">
                <a:solidFill>
                  <a:schemeClr val="dk1"/>
                </a:solidFill>
                <a:latin typeface="Times New Roman"/>
                <a:ea typeface="Times New Roman"/>
                <a:cs typeface="Times New Roman"/>
                <a:sym typeface="Times New Roman"/>
              </a:rPr>
              <a:t>“YOU´RE BROKE”? :</a:t>
            </a:r>
          </a:p>
        </p:txBody>
      </p:sp>
      <p:sp>
        <p:nvSpPr>
          <p:cNvPr id="7" name="Rectángulo 6"/>
          <p:cNvSpPr/>
          <p:nvPr/>
        </p:nvSpPr>
        <p:spPr>
          <a:xfrm>
            <a:off x="6200798" y="5740910"/>
            <a:ext cx="3124573" cy="307777"/>
          </a:xfrm>
          <a:prstGeom prst="rect">
            <a:avLst/>
          </a:prstGeom>
        </p:spPr>
        <p:txBody>
          <a:bodyPr wrap="none">
            <a:spAutoFit/>
          </a:bodyPr>
          <a:lstStyle/>
          <a:p>
            <a:pPr lvl="0">
              <a:buClr>
                <a:schemeClr val="dk1"/>
              </a:buClr>
              <a:buSzPts val="1800"/>
            </a:pPr>
            <a:r>
              <a:rPr lang="es-ES" sz="1400" dirty="0">
                <a:solidFill>
                  <a:schemeClr val="dk1"/>
                </a:solidFill>
                <a:latin typeface="Times New Roman"/>
                <a:ea typeface="Times New Roman"/>
                <a:cs typeface="Times New Roman"/>
                <a:sym typeface="Times New Roman"/>
              </a:rPr>
              <a:t>It </a:t>
            </a:r>
            <a:r>
              <a:rPr lang="es-ES" sz="1400" dirty="0" err="1">
                <a:solidFill>
                  <a:schemeClr val="dk1"/>
                </a:solidFill>
                <a:latin typeface="Times New Roman"/>
                <a:ea typeface="Times New Roman"/>
                <a:cs typeface="Times New Roman"/>
                <a:sym typeface="Times New Roman"/>
              </a:rPr>
              <a:t>means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that</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person</a:t>
            </a:r>
            <a:r>
              <a:rPr lang="es-ES" sz="1400" dirty="0">
                <a:solidFill>
                  <a:schemeClr val="dk1"/>
                </a:solidFill>
                <a:latin typeface="Times New Roman"/>
                <a:ea typeface="Times New Roman"/>
                <a:cs typeface="Times New Roman"/>
                <a:sym typeface="Times New Roman"/>
              </a:rPr>
              <a:t> has no </a:t>
            </a:r>
            <a:r>
              <a:rPr lang="es-ES" sz="1400" dirty="0" err="1">
                <a:solidFill>
                  <a:schemeClr val="dk1"/>
                </a:solidFill>
                <a:latin typeface="Times New Roman"/>
                <a:ea typeface="Times New Roman"/>
                <a:cs typeface="Times New Roman"/>
                <a:sym typeface="Times New Roman"/>
              </a:rPr>
              <a:t>money</a:t>
            </a:r>
            <a:r>
              <a:rPr lang="es-ES" sz="1400" dirty="0">
                <a:solidFill>
                  <a:schemeClr val="dk1"/>
                </a:solidFill>
                <a:latin typeface="Times New Roman"/>
                <a:ea typeface="Times New Roman"/>
                <a:cs typeface="Times New Roman"/>
                <a:sym typeface="Times New Roman"/>
              </a:rPr>
              <a:t> at </a:t>
            </a:r>
            <a:r>
              <a:rPr lang="es-ES" sz="1400" dirty="0" err="1">
                <a:solidFill>
                  <a:schemeClr val="dk1"/>
                </a:solidFill>
                <a:latin typeface="Times New Roman"/>
                <a:ea typeface="Times New Roman"/>
                <a:cs typeface="Times New Roman"/>
                <a:sym typeface="Times New Roman"/>
              </a:rPr>
              <a:t>all</a:t>
            </a:r>
            <a:r>
              <a:rPr lang="es-ES" sz="1400" dirty="0">
                <a:solidFill>
                  <a:schemeClr val="dk1"/>
                </a:solidFill>
                <a:latin typeface="Times New Roman"/>
                <a:ea typeface="Times New Roman"/>
                <a:cs typeface="Times New Roman"/>
                <a:sym typeface="Times New Roman"/>
              </a:rPr>
              <a:t>.</a:t>
            </a:r>
            <a:endParaRPr lang="es-ES" sz="1400" b="1" dirty="0">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p:bldP spid="4" grpId="0"/>
      <p:bldP spid="5" grpId="0"/>
      <p:bldP spid="6"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5"/>
          <p:cNvSpPr txBox="1"/>
          <p:nvPr/>
        </p:nvSpPr>
        <p:spPr>
          <a:xfrm>
            <a:off x="7428585" y="459339"/>
            <a:ext cx="184666" cy="369332"/>
          </a:xfrm>
          <a:prstGeom prst="rect">
            <a:avLst/>
          </a:prstGeom>
          <a:noFill/>
          <a:ln>
            <a:noFill/>
          </a:ln>
        </p:spPr>
        <p:txBody>
          <a:bodyPr spcFirstLastPara="1" wrap="square" lIns="91425" tIns="45700" rIns="91425" bIns="45700" anchor="t" anchorCtr="0">
            <a:noAutofit/>
          </a:bodyPr>
          <a:lstStyle/>
          <a:p>
            <a:endParaRPr>
              <a:solidFill>
                <a:schemeClr val="dk1"/>
              </a:solidFill>
              <a:latin typeface="Century Gothic"/>
              <a:ea typeface="Century Gothic"/>
              <a:cs typeface="Century Gothic"/>
              <a:sym typeface="Century Gothic"/>
            </a:endParaRPr>
          </a:p>
        </p:txBody>
      </p:sp>
      <p:sp>
        <p:nvSpPr>
          <p:cNvPr id="218" name="Google Shape;218;p25"/>
          <p:cNvSpPr/>
          <p:nvPr/>
        </p:nvSpPr>
        <p:spPr>
          <a:xfrm>
            <a:off x="2337372" y="865921"/>
            <a:ext cx="3168077" cy="333422"/>
          </a:xfrm>
          <a:prstGeom prst="rect">
            <a:avLst/>
          </a:prstGeom>
          <a:noFill/>
          <a:ln>
            <a:noFill/>
          </a:ln>
        </p:spPr>
        <p:txBody>
          <a:bodyPr spcFirstLastPara="1" wrap="square" lIns="91425" tIns="45700" rIns="91425" bIns="45700" anchor="t" anchorCtr="0">
            <a:noAutofit/>
          </a:bodyPr>
          <a:lstStyle/>
          <a:p>
            <a:r>
              <a:rPr lang="es-ES" sz="2000" b="1" dirty="0">
                <a:solidFill>
                  <a:schemeClr val="dk1"/>
                </a:solidFill>
                <a:latin typeface="Times New Roman"/>
                <a:ea typeface="Times New Roman"/>
                <a:cs typeface="Times New Roman"/>
                <a:sym typeface="Times New Roman"/>
              </a:rPr>
              <a:t>GRAMMAR REVIEW:  </a:t>
            </a:r>
            <a:endParaRPr sz="2000" dirty="0">
              <a:solidFill>
                <a:schemeClr val="dk1"/>
              </a:solidFill>
              <a:latin typeface="Century Gothic"/>
              <a:ea typeface="Century Gothic"/>
              <a:cs typeface="Century Gothic"/>
              <a:sym typeface="Century Gothic"/>
            </a:endParaRPr>
          </a:p>
        </p:txBody>
      </p:sp>
      <p:sp>
        <p:nvSpPr>
          <p:cNvPr id="219" name="Google Shape;219;p25"/>
          <p:cNvSpPr/>
          <p:nvPr/>
        </p:nvSpPr>
        <p:spPr>
          <a:xfrm>
            <a:off x="2337373" y="2355633"/>
            <a:ext cx="3617968" cy="1799237"/>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r>
              <a:rPr lang="es-ES" sz="1400" i="1" dirty="0">
                <a:solidFill>
                  <a:schemeClr val="dk1"/>
                </a:solidFill>
                <a:latin typeface="Times New Roman"/>
                <a:ea typeface="Times New Roman"/>
                <a:cs typeface="Times New Roman"/>
                <a:sym typeface="Times New Roman"/>
              </a:rPr>
              <a:t>So no </a:t>
            </a:r>
            <a:r>
              <a:rPr lang="es-ES" sz="1400" i="1" dirty="0" err="1">
                <a:solidFill>
                  <a:schemeClr val="dk1"/>
                </a:solidFill>
                <a:latin typeface="Times New Roman"/>
                <a:ea typeface="Times New Roman"/>
                <a:cs typeface="Times New Roman"/>
                <a:sym typeface="Times New Roman"/>
              </a:rPr>
              <a:t>one</a:t>
            </a:r>
            <a:r>
              <a:rPr lang="es-ES" sz="1400" i="1" dirty="0">
                <a:solidFill>
                  <a:schemeClr val="dk1"/>
                </a:solidFill>
                <a:latin typeface="Times New Roman"/>
                <a:ea typeface="Times New Roman"/>
                <a:cs typeface="Times New Roman"/>
                <a:sym typeface="Times New Roman"/>
              </a:rPr>
              <a:t> </a:t>
            </a:r>
            <a:r>
              <a:rPr lang="es-ES" sz="1400" b="1" i="1" dirty="0" err="1">
                <a:solidFill>
                  <a:schemeClr val="dk1"/>
                </a:solidFill>
                <a:latin typeface="Times New Roman"/>
                <a:ea typeface="Times New Roman"/>
                <a:cs typeface="Times New Roman"/>
                <a:sym typeface="Times New Roman"/>
              </a:rPr>
              <a:t>told</a:t>
            </a:r>
            <a:r>
              <a:rPr lang="es-ES" sz="1400" b="1" i="1" dirty="0">
                <a:solidFill>
                  <a:schemeClr val="dk1"/>
                </a:solidFill>
                <a:latin typeface="Times New Roman"/>
                <a:ea typeface="Times New Roman"/>
                <a:cs typeface="Times New Roman"/>
                <a:sym typeface="Times New Roman"/>
              </a:rPr>
              <a:t>(1) </a:t>
            </a:r>
            <a:r>
              <a:rPr lang="es-ES" sz="1400" i="1" dirty="0" err="1">
                <a:solidFill>
                  <a:schemeClr val="dk1"/>
                </a:solidFill>
                <a:latin typeface="Times New Roman"/>
                <a:ea typeface="Times New Roman"/>
                <a:cs typeface="Times New Roman"/>
                <a:sym typeface="Times New Roman"/>
              </a:rPr>
              <a:t>you</a:t>
            </a:r>
            <a:r>
              <a:rPr lang="es-ES" sz="1400" i="1" dirty="0">
                <a:solidFill>
                  <a:schemeClr val="dk1"/>
                </a:solidFill>
                <a:latin typeface="Times New Roman"/>
                <a:ea typeface="Times New Roman"/>
                <a:cs typeface="Times New Roman"/>
                <a:sym typeface="Times New Roman"/>
              </a:rPr>
              <a:t/>
            </a:r>
            <a:br>
              <a:rPr lang="es-ES" sz="1400" i="1" dirty="0">
                <a:solidFill>
                  <a:schemeClr val="dk1"/>
                </a:solidFill>
                <a:latin typeface="Times New Roman"/>
                <a:ea typeface="Times New Roman"/>
                <a:cs typeface="Times New Roman"/>
                <a:sym typeface="Times New Roman"/>
              </a:rPr>
            </a:br>
            <a:r>
              <a:rPr lang="es-ES" sz="1400" i="1" dirty="0" err="1">
                <a:solidFill>
                  <a:schemeClr val="dk1"/>
                </a:solidFill>
                <a:latin typeface="Times New Roman"/>
                <a:ea typeface="Times New Roman"/>
                <a:cs typeface="Times New Roman"/>
                <a:sym typeface="Times New Roman"/>
              </a:rPr>
              <a:t>Life</a:t>
            </a:r>
            <a:r>
              <a:rPr lang="es-ES" sz="1400" i="1" dirty="0">
                <a:solidFill>
                  <a:schemeClr val="dk1"/>
                </a:solidFill>
                <a:latin typeface="Times New Roman"/>
                <a:ea typeface="Times New Roman"/>
                <a:cs typeface="Times New Roman"/>
                <a:sym typeface="Times New Roman"/>
              </a:rPr>
              <a:t> </a:t>
            </a:r>
            <a:r>
              <a:rPr lang="es-ES" sz="1400" b="1" i="1" dirty="0" err="1">
                <a:solidFill>
                  <a:schemeClr val="dk1"/>
                </a:solidFill>
                <a:latin typeface="Times New Roman"/>
                <a:ea typeface="Times New Roman"/>
                <a:cs typeface="Times New Roman"/>
                <a:sym typeface="Times New Roman"/>
              </a:rPr>
              <a:t>was</a:t>
            </a:r>
            <a:r>
              <a:rPr lang="es-ES" sz="1400" b="1" i="1" dirty="0">
                <a:solidFill>
                  <a:schemeClr val="dk1"/>
                </a:solidFill>
                <a:latin typeface="Times New Roman"/>
                <a:ea typeface="Times New Roman"/>
                <a:cs typeface="Times New Roman"/>
                <a:sym typeface="Times New Roman"/>
              </a:rPr>
              <a:t> </a:t>
            </a:r>
            <a:r>
              <a:rPr lang="es-ES" sz="1400" b="1" i="1" dirty="0" err="1">
                <a:solidFill>
                  <a:schemeClr val="dk1"/>
                </a:solidFill>
                <a:latin typeface="Times New Roman"/>
                <a:ea typeface="Times New Roman"/>
                <a:cs typeface="Times New Roman"/>
                <a:sym typeface="Times New Roman"/>
              </a:rPr>
              <a:t>going</a:t>
            </a:r>
            <a:r>
              <a:rPr lang="es-ES" sz="1400" b="1" i="1" dirty="0">
                <a:solidFill>
                  <a:schemeClr val="dk1"/>
                </a:solidFill>
                <a:latin typeface="Times New Roman"/>
                <a:ea typeface="Times New Roman"/>
                <a:cs typeface="Times New Roman"/>
                <a:sym typeface="Times New Roman"/>
              </a:rPr>
              <a:t> </a:t>
            </a:r>
            <a:r>
              <a:rPr lang="es-ES" sz="1400" b="1" i="1" dirty="0" err="1">
                <a:solidFill>
                  <a:schemeClr val="dk1"/>
                </a:solidFill>
                <a:latin typeface="Times New Roman"/>
                <a:ea typeface="Times New Roman"/>
                <a:cs typeface="Times New Roman"/>
                <a:sym typeface="Times New Roman"/>
              </a:rPr>
              <a:t>to</a:t>
            </a:r>
            <a:r>
              <a:rPr lang="es-ES" sz="1400" b="1" i="1" dirty="0">
                <a:solidFill>
                  <a:schemeClr val="dk1"/>
                </a:solidFill>
                <a:latin typeface="Times New Roman"/>
                <a:ea typeface="Times New Roman"/>
                <a:cs typeface="Times New Roman"/>
                <a:sym typeface="Times New Roman"/>
              </a:rPr>
              <a:t> be(2) </a:t>
            </a:r>
            <a:r>
              <a:rPr lang="es-ES" sz="1400" i="1" dirty="0" err="1">
                <a:solidFill>
                  <a:schemeClr val="dk1"/>
                </a:solidFill>
                <a:latin typeface="Times New Roman"/>
                <a:ea typeface="Times New Roman"/>
                <a:cs typeface="Times New Roman"/>
                <a:sym typeface="Times New Roman"/>
              </a:rPr>
              <a:t>this</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way</a:t>
            </a:r>
            <a:r>
              <a:rPr lang="es-ES" sz="1400" i="1" dirty="0">
                <a:solidFill>
                  <a:schemeClr val="dk1"/>
                </a:solidFill>
                <a:latin typeface="Times New Roman"/>
                <a:ea typeface="Times New Roman"/>
                <a:cs typeface="Times New Roman"/>
                <a:sym typeface="Times New Roman"/>
              </a:rPr>
              <a:t/>
            </a:r>
            <a:br>
              <a:rPr lang="es-ES" sz="1400" i="1" dirty="0">
                <a:solidFill>
                  <a:schemeClr val="dk1"/>
                </a:solidFill>
                <a:latin typeface="Times New Roman"/>
                <a:ea typeface="Times New Roman"/>
                <a:cs typeface="Times New Roman"/>
                <a:sym typeface="Times New Roman"/>
              </a:rPr>
            </a:br>
            <a:r>
              <a:rPr lang="es-ES" sz="1400" i="1" dirty="0" err="1">
                <a:solidFill>
                  <a:schemeClr val="dk1"/>
                </a:solidFill>
                <a:latin typeface="Times New Roman"/>
                <a:ea typeface="Times New Roman"/>
                <a:cs typeface="Times New Roman"/>
                <a:sym typeface="Times New Roman"/>
              </a:rPr>
              <a:t>Your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job</a:t>
            </a:r>
            <a:r>
              <a:rPr lang="es-ES" sz="1400" b="1" i="1" dirty="0" err="1">
                <a:solidFill>
                  <a:schemeClr val="dk1"/>
                </a:solidFill>
                <a:latin typeface="Times New Roman"/>
                <a:ea typeface="Times New Roman"/>
                <a:cs typeface="Times New Roman"/>
                <a:sym typeface="Times New Roman"/>
              </a:rPr>
              <a:t>’s</a:t>
            </a:r>
            <a:r>
              <a:rPr lang="es-ES" sz="1400" b="1" i="1" dirty="0">
                <a:solidFill>
                  <a:schemeClr val="dk1"/>
                </a:solidFill>
                <a:latin typeface="Times New Roman"/>
                <a:ea typeface="Times New Roman"/>
                <a:cs typeface="Times New Roman"/>
                <a:sym typeface="Times New Roman"/>
              </a:rPr>
              <a:t>(3)</a:t>
            </a:r>
            <a:r>
              <a:rPr lang="es-ES" sz="1400" i="1" dirty="0">
                <a:solidFill>
                  <a:schemeClr val="dk1"/>
                </a:solidFill>
                <a:latin typeface="Times New Roman"/>
                <a:ea typeface="Times New Roman"/>
                <a:cs typeface="Times New Roman"/>
                <a:sym typeface="Times New Roman"/>
              </a:rPr>
              <a:t> a </a:t>
            </a:r>
            <a:r>
              <a:rPr lang="es-ES" sz="1400" i="1" dirty="0" err="1">
                <a:solidFill>
                  <a:schemeClr val="dk1"/>
                </a:solidFill>
                <a:latin typeface="Times New Roman"/>
                <a:ea typeface="Times New Roman"/>
                <a:cs typeface="Times New Roman"/>
                <a:sym typeface="Times New Roman"/>
              </a:rPr>
              <a:t>joke</a:t>
            </a:r>
            <a:r>
              <a:rPr lang="es-ES" sz="1400" i="1" dirty="0">
                <a:solidFill>
                  <a:schemeClr val="dk1"/>
                </a:solidFill>
                <a:latin typeface="Times New Roman"/>
                <a:ea typeface="Times New Roman"/>
                <a:cs typeface="Times New Roman"/>
                <a:sym typeface="Times New Roman"/>
              </a:rPr>
              <a:t>, </a:t>
            </a:r>
            <a:r>
              <a:rPr lang="es-ES" sz="1400" b="1" i="1" dirty="0" err="1">
                <a:solidFill>
                  <a:schemeClr val="dk1"/>
                </a:solidFill>
                <a:latin typeface="Times New Roman"/>
                <a:ea typeface="Times New Roman"/>
                <a:cs typeface="Times New Roman"/>
                <a:sym typeface="Times New Roman"/>
              </a:rPr>
              <a:t>you're</a:t>
            </a:r>
            <a:r>
              <a:rPr lang="es-ES" sz="1400" b="1" i="1" dirty="0">
                <a:solidFill>
                  <a:schemeClr val="dk1"/>
                </a:solidFill>
                <a:latin typeface="Times New Roman"/>
                <a:ea typeface="Times New Roman"/>
                <a:cs typeface="Times New Roman"/>
                <a:sym typeface="Times New Roman"/>
              </a:rPr>
              <a:t> </a:t>
            </a:r>
            <a:r>
              <a:rPr lang="es-ES" sz="1400" b="1" i="1" dirty="0" err="1">
                <a:solidFill>
                  <a:schemeClr val="dk1"/>
                </a:solidFill>
                <a:latin typeface="Times New Roman"/>
                <a:ea typeface="Times New Roman"/>
                <a:cs typeface="Times New Roman"/>
                <a:sym typeface="Times New Roman"/>
              </a:rPr>
              <a:t>broke</a:t>
            </a:r>
            <a:r>
              <a:rPr lang="es-ES" sz="1400" b="1" i="1" dirty="0">
                <a:solidFill>
                  <a:schemeClr val="dk1"/>
                </a:solidFill>
                <a:latin typeface="Times New Roman"/>
                <a:ea typeface="Times New Roman"/>
                <a:cs typeface="Times New Roman"/>
                <a:sym typeface="Times New Roman"/>
              </a:rPr>
              <a:t>(3)</a:t>
            </a:r>
            <a:r>
              <a:rPr lang="es-ES" sz="1400" i="1" dirty="0">
                <a:solidFill>
                  <a:schemeClr val="dk1"/>
                </a:solidFill>
                <a:latin typeface="Times New Roman"/>
                <a:ea typeface="Times New Roman"/>
                <a:cs typeface="Times New Roman"/>
                <a:sym typeface="Times New Roman"/>
              </a:rPr>
              <a:t/>
            </a:r>
            <a:br>
              <a:rPr lang="es-ES" sz="1400" i="1" dirty="0">
                <a:solidFill>
                  <a:schemeClr val="dk1"/>
                </a:solidFill>
                <a:latin typeface="Times New Roman"/>
                <a:ea typeface="Times New Roman"/>
                <a:cs typeface="Times New Roman"/>
                <a:sym typeface="Times New Roman"/>
              </a:rPr>
            </a:br>
            <a:r>
              <a:rPr lang="es-ES" sz="1400" i="1" dirty="0" err="1">
                <a:solidFill>
                  <a:schemeClr val="dk1"/>
                </a:solidFill>
                <a:latin typeface="Times New Roman"/>
                <a:ea typeface="Times New Roman"/>
                <a:cs typeface="Times New Roman"/>
                <a:sym typeface="Times New Roman"/>
              </a:rPr>
              <a:t>Your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love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life</a:t>
            </a:r>
            <a:r>
              <a:rPr lang="es-ES" sz="1400" b="1" i="1" dirty="0" err="1">
                <a:solidFill>
                  <a:schemeClr val="dk1"/>
                </a:solidFill>
                <a:latin typeface="Times New Roman"/>
                <a:ea typeface="Times New Roman"/>
                <a:cs typeface="Times New Roman"/>
                <a:sym typeface="Times New Roman"/>
              </a:rPr>
              <a:t>'s</a:t>
            </a:r>
            <a:r>
              <a:rPr lang="es-ES" sz="1400" b="1" i="1" dirty="0">
                <a:solidFill>
                  <a:schemeClr val="dk1"/>
                </a:solidFill>
                <a:latin typeface="Times New Roman"/>
                <a:ea typeface="Times New Roman"/>
                <a:cs typeface="Times New Roman"/>
                <a:sym typeface="Times New Roman"/>
              </a:rPr>
              <a:t>(4)</a:t>
            </a:r>
            <a:r>
              <a:rPr lang="es-ES" sz="1400" i="1" dirty="0">
                <a:solidFill>
                  <a:schemeClr val="dk1"/>
                </a:solidFill>
                <a:latin typeface="Times New Roman"/>
                <a:ea typeface="Times New Roman"/>
                <a:cs typeface="Times New Roman"/>
                <a:sym typeface="Times New Roman"/>
              </a:rPr>
              <a:t> D.O.A.</a:t>
            </a:r>
            <a:endParaRPr sz="1400" dirty="0"/>
          </a:p>
          <a:p>
            <a:r>
              <a:rPr lang="es-ES" sz="1400" i="1" dirty="0">
                <a:solidFill>
                  <a:schemeClr val="dk1"/>
                </a:solidFill>
                <a:latin typeface="Times New Roman"/>
                <a:ea typeface="Times New Roman"/>
                <a:cs typeface="Times New Roman"/>
                <a:sym typeface="Times New Roman"/>
              </a:rPr>
              <a:t>It's </a:t>
            </a:r>
            <a:r>
              <a:rPr lang="es-ES" sz="1400" i="1" dirty="0" err="1">
                <a:solidFill>
                  <a:schemeClr val="dk1"/>
                </a:solidFill>
                <a:latin typeface="Times New Roman"/>
                <a:ea typeface="Times New Roman"/>
                <a:cs typeface="Times New Roman"/>
                <a:sym typeface="Times New Roman"/>
              </a:rPr>
              <a:t>like</a:t>
            </a:r>
            <a:r>
              <a:rPr lang="es-ES" sz="1400" i="1" dirty="0">
                <a:solidFill>
                  <a:schemeClr val="dk1"/>
                </a:solidFill>
                <a:latin typeface="Times New Roman"/>
                <a:ea typeface="Times New Roman"/>
                <a:cs typeface="Times New Roman"/>
                <a:sym typeface="Times New Roman"/>
              </a:rPr>
              <a:t> </a:t>
            </a:r>
            <a:r>
              <a:rPr lang="es-ES" sz="1400" b="1" i="1" dirty="0" err="1">
                <a:solidFill>
                  <a:schemeClr val="dk1"/>
                </a:solidFill>
                <a:latin typeface="Times New Roman"/>
                <a:ea typeface="Times New Roman"/>
                <a:cs typeface="Times New Roman"/>
                <a:sym typeface="Times New Roman"/>
              </a:rPr>
              <a:t>you’re</a:t>
            </a:r>
            <a:r>
              <a:rPr lang="es-ES" sz="1400" b="1" i="1" dirty="0">
                <a:solidFill>
                  <a:schemeClr val="dk1"/>
                </a:solidFill>
                <a:latin typeface="Times New Roman"/>
                <a:ea typeface="Times New Roman"/>
                <a:cs typeface="Times New Roman"/>
                <a:sym typeface="Times New Roman"/>
              </a:rPr>
              <a:t> (4)</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always</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stuck</a:t>
            </a:r>
            <a:r>
              <a:rPr lang="es-ES" sz="1400" i="1" dirty="0">
                <a:solidFill>
                  <a:schemeClr val="dk1"/>
                </a:solidFill>
                <a:latin typeface="Times New Roman"/>
                <a:ea typeface="Times New Roman"/>
                <a:cs typeface="Times New Roman"/>
                <a:sym typeface="Times New Roman"/>
              </a:rPr>
              <a:t/>
            </a:r>
            <a:br>
              <a:rPr lang="es-ES" sz="1400" i="1" dirty="0">
                <a:solidFill>
                  <a:schemeClr val="dk1"/>
                </a:solidFill>
                <a:latin typeface="Times New Roman"/>
                <a:ea typeface="Times New Roman"/>
                <a:cs typeface="Times New Roman"/>
                <a:sym typeface="Times New Roman"/>
              </a:rPr>
            </a:br>
            <a:r>
              <a:rPr lang="es-ES" sz="1400" i="1" dirty="0">
                <a:solidFill>
                  <a:schemeClr val="dk1"/>
                </a:solidFill>
                <a:latin typeface="Times New Roman"/>
                <a:ea typeface="Times New Roman"/>
                <a:cs typeface="Times New Roman"/>
                <a:sym typeface="Times New Roman"/>
              </a:rPr>
              <a:t>In </a:t>
            </a:r>
            <a:r>
              <a:rPr lang="es-ES" sz="1400" i="1" dirty="0" err="1">
                <a:solidFill>
                  <a:schemeClr val="dk1"/>
                </a:solidFill>
                <a:latin typeface="Times New Roman"/>
                <a:ea typeface="Times New Roman"/>
                <a:cs typeface="Times New Roman"/>
                <a:sym typeface="Times New Roman"/>
              </a:rPr>
              <a:t>second</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gear</a:t>
            </a:r>
            <a:endParaRPr sz="1400" dirty="0"/>
          </a:p>
          <a:p>
            <a:endParaRPr sz="1400" i="1" dirty="0">
              <a:solidFill>
                <a:schemeClr val="dk1"/>
              </a:solidFill>
              <a:latin typeface="Times New Roman"/>
              <a:ea typeface="Times New Roman"/>
              <a:cs typeface="Times New Roman"/>
              <a:sym typeface="Times New Roman"/>
            </a:endParaRPr>
          </a:p>
        </p:txBody>
      </p:sp>
      <p:sp>
        <p:nvSpPr>
          <p:cNvPr id="222" name="Google Shape;222;p25"/>
          <p:cNvSpPr/>
          <p:nvPr/>
        </p:nvSpPr>
        <p:spPr>
          <a:xfrm>
            <a:off x="5955341" y="2387728"/>
            <a:ext cx="3919119" cy="1811566"/>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r>
              <a:rPr lang="es-ES" sz="1400" b="1" i="1" dirty="0" err="1">
                <a:solidFill>
                  <a:schemeClr val="dk1"/>
                </a:solidFill>
                <a:latin typeface="Times New Roman"/>
                <a:ea typeface="Times New Roman"/>
                <a:cs typeface="Times New Roman"/>
                <a:sym typeface="Times New Roman"/>
              </a:rPr>
              <a:t>You've</a:t>
            </a:r>
            <a:r>
              <a:rPr lang="es-ES" sz="1400" b="1" i="1" dirty="0">
                <a:solidFill>
                  <a:schemeClr val="dk1"/>
                </a:solidFill>
                <a:latin typeface="Times New Roman"/>
                <a:ea typeface="Times New Roman"/>
                <a:cs typeface="Times New Roman"/>
                <a:sym typeface="Times New Roman"/>
              </a:rPr>
              <a:t> </a:t>
            </a:r>
            <a:r>
              <a:rPr lang="es-ES" sz="1400" b="1" i="1" dirty="0" err="1">
                <a:solidFill>
                  <a:schemeClr val="dk1"/>
                </a:solidFill>
                <a:latin typeface="Times New Roman"/>
                <a:ea typeface="Times New Roman"/>
                <a:cs typeface="Times New Roman"/>
                <a:sym typeface="Times New Roman"/>
              </a:rPr>
              <a:t>burned</a:t>
            </a:r>
            <a:r>
              <a:rPr lang="es-ES" sz="1400" b="1" i="1" dirty="0">
                <a:solidFill>
                  <a:schemeClr val="dk1"/>
                </a:solidFill>
                <a:latin typeface="Times New Roman"/>
                <a:ea typeface="Times New Roman"/>
                <a:cs typeface="Times New Roman"/>
                <a:sym typeface="Times New Roman"/>
              </a:rPr>
              <a:t>(5) </a:t>
            </a:r>
            <a:r>
              <a:rPr lang="es-ES" sz="1400" i="1" dirty="0" err="1">
                <a:solidFill>
                  <a:schemeClr val="dk1"/>
                </a:solidFill>
                <a:latin typeface="Times New Roman"/>
                <a:ea typeface="Times New Roman"/>
                <a:cs typeface="Times New Roman"/>
                <a:sym typeface="Times New Roman"/>
              </a:rPr>
              <a:t>your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breakfast</a:t>
            </a:r>
            <a:r>
              <a:rPr lang="es-ES" sz="1400" i="1" dirty="0">
                <a:solidFill>
                  <a:schemeClr val="dk1"/>
                </a:solidFill>
                <a:latin typeface="Times New Roman"/>
                <a:ea typeface="Times New Roman"/>
                <a:cs typeface="Times New Roman"/>
                <a:sym typeface="Times New Roman"/>
              </a:rPr>
              <a:t/>
            </a:r>
            <a:br>
              <a:rPr lang="es-ES" sz="1400" i="1" dirty="0">
                <a:solidFill>
                  <a:schemeClr val="dk1"/>
                </a:solidFill>
                <a:latin typeface="Times New Roman"/>
                <a:ea typeface="Times New Roman"/>
                <a:cs typeface="Times New Roman"/>
                <a:sym typeface="Times New Roman"/>
              </a:rPr>
            </a:br>
            <a:r>
              <a:rPr lang="es-ES" sz="1400" i="1" dirty="0">
                <a:solidFill>
                  <a:schemeClr val="dk1"/>
                </a:solidFill>
                <a:latin typeface="Times New Roman"/>
                <a:ea typeface="Times New Roman"/>
                <a:cs typeface="Times New Roman"/>
                <a:sym typeface="Times New Roman"/>
              </a:rPr>
              <a:t>So </a:t>
            </a:r>
            <a:r>
              <a:rPr lang="es-ES" sz="1400" i="1" dirty="0" err="1">
                <a:solidFill>
                  <a:schemeClr val="dk1"/>
                </a:solidFill>
                <a:latin typeface="Times New Roman"/>
                <a:ea typeface="Times New Roman"/>
                <a:cs typeface="Times New Roman"/>
                <a:sym typeface="Times New Roman"/>
              </a:rPr>
              <a:t>far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things</a:t>
            </a:r>
            <a:r>
              <a:rPr lang="es-ES" sz="1400" i="1" dirty="0">
                <a:solidFill>
                  <a:schemeClr val="dk1"/>
                </a:solidFill>
                <a:latin typeface="Times New Roman"/>
                <a:ea typeface="Times New Roman"/>
                <a:cs typeface="Times New Roman"/>
                <a:sym typeface="Times New Roman"/>
              </a:rPr>
              <a:t> </a:t>
            </a:r>
            <a:r>
              <a:rPr lang="es-ES" sz="1400" b="1" i="1" dirty="0">
                <a:solidFill>
                  <a:schemeClr val="dk1"/>
                </a:solidFill>
                <a:latin typeface="Times New Roman"/>
                <a:ea typeface="Times New Roman"/>
                <a:cs typeface="Times New Roman"/>
                <a:sym typeface="Times New Roman"/>
              </a:rPr>
              <a:t>are </a:t>
            </a:r>
            <a:r>
              <a:rPr lang="es-ES" sz="1400" b="1" i="1" dirty="0" err="1">
                <a:solidFill>
                  <a:schemeClr val="dk1"/>
                </a:solidFill>
                <a:latin typeface="Times New Roman"/>
                <a:ea typeface="Times New Roman"/>
                <a:cs typeface="Times New Roman"/>
                <a:sym typeface="Times New Roman"/>
              </a:rPr>
              <a:t>going</a:t>
            </a:r>
            <a:r>
              <a:rPr lang="es-ES" sz="1400" b="1" i="1" dirty="0">
                <a:solidFill>
                  <a:schemeClr val="dk1"/>
                </a:solidFill>
                <a:latin typeface="Times New Roman"/>
                <a:ea typeface="Times New Roman"/>
                <a:cs typeface="Times New Roman"/>
                <a:sym typeface="Times New Roman"/>
              </a:rPr>
              <a:t>(6) </a:t>
            </a:r>
            <a:r>
              <a:rPr lang="es-ES" sz="1400" i="1" dirty="0" err="1">
                <a:solidFill>
                  <a:schemeClr val="dk1"/>
                </a:solidFill>
                <a:latin typeface="Times New Roman"/>
                <a:ea typeface="Times New Roman"/>
                <a:cs typeface="Times New Roman"/>
                <a:sym typeface="Times New Roman"/>
              </a:rPr>
              <a:t>great</a:t>
            </a:r>
            <a:r>
              <a:rPr lang="es-ES" sz="1400" i="1" dirty="0">
                <a:solidFill>
                  <a:schemeClr val="dk1"/>
                </a:solidFill>
                <a:latin typeface="Times New Roman"/>
                <a:ea typeface="Times New Roman"/>
                <a:cs typeface="Times New Roman"/>
                <a:sym typeface="Times New Roman"/>
              </a:rPr>
              <a:t/>
            </a:r>
            <a:br>
              <a:rPr lang="es-ES" sz="1400" i="1" dirty="0">
                <a:solidFill>
                  <a:schemeClr val="dk1"/>
                </a:solidFill>
                <a:latin typeface="Times New Roman"/>
                <a:ea typeface="Times New Roman"/>
                <a:cs typeface="Times New Roman"/>
                <a:sym typeface="Times New Roman"/>
              </a:rPr>
            </a:br>
            <a:r>
              <a:rPr lang="es-ES" sz="1400" i="1" dirty="0" err="1">
                <a:solidFill>
                  <a:schemeClr val="dk1"/>
                </a:solidFill>
                <a:latin typeface="Times New Roman"/>
                <a:ea typeface="Times New Roman"/>
                <a:cs typeface="Times New Roman"/>
                <a:sym typeface="Times New Roman"/>
              </a:rPr>
              <a:t>Your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mother</a:t>
            </a:r>
            <a:r>
              <a:rPr lang="es-ES" sz="1400" i="1" dirty="0">
                <a:solidFill>
                  <a:schemeClr val="dk1"/>
                </a:solidFill>
                <a:latin typeface="Times New Roman"/>
                <a:ea typeface="Times New Roman"/>
                <a:cs typeface="Times New Roman"/>
                <a:sym typeface="Times New Roman"/>
              </a:rPr>
              <a:t> </a:t>
            </a:r>
            <a:r>
              <a:rPr lang="es-ES" sz="1400" b="1" i="1" dirty="0" err="1">
                <a:solidFill>
                  <a:schemeClr val="dk1"/>
                </a:solidFill>
                <a:latin typeface="Times New Roman"/>
                <a:ea typeface="Times New Roman"/>
                <a:cs typeface="Times New Roman"/>
                <a:sym typeface="Times New Roman"/>
              </a:rPr>
              <a:t>warned</a:t>
            </a:r>
            <a:r>
              <a:rPr lang="es-ES" sz="1400" b="1" i="1" dirty="0">
                <a:solidFill>
                  <a:schemeClr val="dk1"/>
                </a:solidFill>
                <a:latin typeface="Times New Roman"/>
                <a:ea typeface="Times New Roman"/>
                <a:cs typeface="Times New Roman"/>
                <a:sym typeface="Times New Roman"/>
              </a:rPr>
              <a:t>(7)</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you</a:t>
            </a:r>
            <a:r>
              <a:rPr lang="es-ES" sz="1400" i="1" dirty="0">
                <a:solidFill>
                  <a:schemeClr val="dk1"/>
                </a:solidFill>
                <a:latin typeface="Times New Roman"/>
                <a:ea typeface="Times New Roman"/>
                <a:cs typeface="Times New Roman"/>
                <a:sym typeface="Times New Roman"/>
              </a:rPr>
              <a:t/>
            </a:r>
            <a:br>
              <a:rPr lang="es-ES" sz="1400" i="1" dirty="0">
                <a:solidFill>
                  <a:schemeClr val="dk1"/>
                </a:solidFill>
                <a:latin typeface="Times New Roman"/>
                <a:ea typeface="Times New Roman"/>
                <a:cs typeface="Times New Roman"/>
                <a:sym typeface="Times New Roman"/>
              </a:rPr>
            </a:br>
            <a:r>
              <a:rPr lang="es-ES" sz="1400" b="1" i="1" dirty="0" err="1">
                <a:solidFill>
                  <a:schemeClr val="dk1"/>
                </a:solidFill>
                <a:latin typeface="Times New Roman"/>
                <a:ea typeface="Times New Roman"/>
                <a:cs typeface="Times New Roman"/>
                <a:sym typeface="Times New Roman"/>
              </a:rPr>
              <a:t>There'd</a:t>
            </a:r>
            <a:r>
              <a:rPr lang="es-ES" sz="1400" b="1" i="1" dirty="0">
                <a:solidFill>
                  <a:schemeClr val="dk1"/>
                </a:solidFill>
                <a:latin typeface="Times New Roman"/>
                <a:ea typeface="Times New Roman"/>
                <a:cs typeface="Times New Roman"/>
                <a:sym typeface="Times New Roman"/>
              </a:rPr>
              <a:t> be(8) </a:t>
            </a:r>
            <a:r>
              <a:rPr lang="es-ES" sz="1400" i="1" dirty="0" err="1">
                <a:solidFill>
                  <a:schemeClr val="dk1"/>
                </a:solidFill>
                <a:latin typeface="Times New Roman"/>
                <a:ea typeface="Times New Roman"/>
                <a:cs typeface="Times New Roman"/>
                <a:sym typeface="Times New Roman"/>
              </a:rPr>
              <a:t>days</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like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these</a:t>
            </a:r>
            <a:r>
              <a:rPr lang="es-ES" sz="1400" i="1" dirty="0">
                <a:solidFill>
                  <a:schemeClr val="dk1"/>
                </a:solidFill>
                <a:latin typeface="Times New Roman"/>
                <a:ea typeface="Times New Roman"/>
                <a:cs typeface="Times New Roman"/>
                <a:sym typeface="Times New Roman"/>
              </a:rPr>
              <a:t/>
            </a:r>
            <a:br>
              <a:rPr lang="es-ES" sz="1400" i="1" dirty="0">
                <a:solidFill>
                  <a:schemeClr val="dk1"/>
                </a:solidFill>
                <a:latin typeface="Times New Roman"/>
                <a:ea typeface="Times New Roman"/>
                <a:cs typeface="Times New Roman"/>
                <a:sym typeface="Times New Roman"/>
              </a:rPr>
            </a:br>
            <a:r>
              <a:rPr lang="es-ES" sz="1400" i="1" dirty="0" err="1">
                <a:solidFill>
                  <a:schemeClr val="dk1"/>
                </a:solidFill>
                <a:latin typeface="Times New Roman"/>
                <a:ea typeface="Times New Roman"/>
                <a:cs typeface="Times New Roman"/>
                <a:sym typeface="Times New Roman"/>
              </a:rPr>
              <a:t>But</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she</a:t>
            </a:r>
            <a:r>
              <a:rPr lang="es-ES" sz="1400" i="1" dirty="0">
                <a:solidFill>
                  <a:schemeClr val="dk1"/>
                </a:solidFill>
                <a:latin typeface="Times New Roman"/>
                <a:ea typeface="Times New Roman"/>
                <a:cs typeface="Times New Roman"/>
                <a:sym typeface="Times New Roman"/>
              </a:rPr>
              <a:t> </a:t>
            </a:r>
            <a:r>
              <a:rPr lang="es-ES" sz="1400" b="1" i="1" dirty="0" err="1">
                <a:solidFill>
                  <a:schemeClr val="dk1"/>
                </a:solidFill>
                <a:latin typeface="Times New Roman"/>
                <a:ea typeface="Times New Roman"/>
                <a:cs typeface="Times New Roman"/>
                <a:sym typeface="Times New Roman"/>
              </a:rPr>
              <a:t>didn't</a:t>
            </a:r>
            <a:r>
              <a:rPr lang="es-ES" sz="1400" b="1" i="1" dirty="0">
                <a:solidFill>
                  <a:schemeClr val="dk1"/>
                </a:solidFill>
                <a:latin typeface="Times New Roman"/>
                <a:ea typeface="Times New Roman"/>
                <a:cs typeface="Times New Roman"/>
                <a:sym typeface="Times New Roman"/>
              </a:rPr>
              <a:t> </a:t>
            </a:r>
            <a:r>
              <a:rPr lang="es-ES" sz="1400" b="1" i="1" dirty="0" err="1">
                <a:solidFill>
                  <a:schemeClr val="dk1"/>
                </a:solidFill>
                <a:latin typeface="Times New Roman"/>
                <a:ea typeface="Times New Roman"/>
                <a:cs typeface="Times New Roman"/>
                <a:sym typeface="Times New Roman"/>
              </a:rPr>
              <a:t>tell</a:t>
            </a:r>
            <a:r>
              <a:rPr lang="es-ES" sz="1400" b="1" i="1" dirty="0">
                <a:solidFill>
                  <a:schemeClr val="dk1"/>
                </a:solidFill>
                <a:latin typeface="Times New Roman"/>
                <a:ea typeface="Times New Roman"/>
                <a:cs typeface="Times New Roman"/>
                <a:sym typeface="Times New Roman"/>
              </a:rPr>
              <a:t>(9) </a:t>
            </a:r>
            <a:r>
              <a:rPr lang="es-ES" sz="1400" i="1" dirty="0" err="1">
                <a:solidFill>
                  <a:schemeClr val="dk1"/>
                </a:solidFill>
                <a:latin typeface="Times New Roman"/>
                <a:ea typeface="Times New Roman"/>
                <a:cs typeface="Times New Roman"/>
                <a:sym typeface="Times New Roman"/>
              </a:rPr>
              <a:t>you</a:t>
            </a:r>
            <a:r>
              <a:rPr lang="es-ES" sz="1400" i="1" dirty="0">
                <a:solidFill>
                  <a:schemeClr val="dk1"/>
                </a:solidFill>
                <a:latin typeface="Times New Roman"/>
                <a:ea typeface="Times New Roman"/>
                <a:cs typeface="Times New Roman"/>
                <a:sym typeface="Times New Roman"/>
              </a:rPr>
              <a:t/>
            </a:r>
            <a:br>
              <a:rPr lang="es-ES" sz="1400" i="1" dirty="0">
                <a:solidFill>
                  <a:schemeClr val="dk1"/>
                </a:solidFill>
                <a:latin typeface="Times New Roman"/>
                <a:ea typeface="Times New Roman"/>
                <a:cs typeface="Times New Roman"/>
                <a:sym typeface="Times New Roman"/>
              </a:rPr>
            </a:br>
            <a:r>
              <a:rPr lang="es-ES" sz="1400" i="1" dirty="0" err="1">
                <a:solidFill>
                  <a:schemeClr val="dk1"/>
                </a:solidFill>
                <a:latin typeface="Times New Roman"/>
                <a:ea typeface="Times New Roman"/>
                <a:cs typeface="Times New Roman"/>
                <a:sym typeface="Times New Roman"/>
              </a:rPr>
              <a:t>when</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the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world</a:t>
            </a:r>
            <a:r>
              <a:rPr lang="es-ES" sz="1400" i="1" dirty="0">
                <a:solidFill>
                  <a:schemeClr val="dk1"/>
                </a:solidFill>
                <a:latin typeface="Times New Roman"/>
                <a:ea typeface="Times New Roman"/>
                <a:cs typeface="Times New Roman"/>
                <a:sym typeface="Times New Roman"/>
              </a:rPr>
              <a:t> </a:t>
            </a:r>
            <a:r>
              <a:rPr lang="es-ES" sz="1400" b="1" i="1" dirty="0">
                <a:solidFill>
                  <a:schemeClr val="dk1"/>
                </a:solidFill>
                <a:latin typeface="Times New Roman"/>
                <a:ea typeface="Times New Roman"/>
                <a:cs typeface="Times New Roman"/>
                <a:sym typeface="Times New Roman"/>
              </a:rPr>
              <a:t>has </a:t>
            </a:r>
            <a:r>
              <a:rPr lang="es-ES" sz="1400" b="1" i="1" dirty="0" err="1">
                <a:solidFill>
                  <a:schemeClr val="dk1"/>
                </a:solidFill>
                <a:latin typeface="Times New Roman"/>
                <a:ea typeface="Times New Roman"/>
                <a:cs typeface="Times New Roman"/>
                <a:sym typeface="Times New Roman"/>
              </a:rPr>
              <a:t>brought</a:t>
            </a:r>
            <a:r>
              <a:rPr lang="es-ES" sz="1400" b="1" i="1" dirty="0">
                <a:solidFill>
                  <a:schemeClr val="dk1"/>
                </a:solidFill>
                <a:latin typeface="Times New Roman"/>
                <a:ea typeface="Times New Roman"/>
                <a:cs typeface="Times New Roman"/>
                <a:sym typeface="Times New Roman"/>
              </a:rPr>
              <a:t>(10) </a:t>
            </a:r>
            <a:r>
              <a:rPr lang="es-ES" sz="1400" i="1" dirty="0" err="1">
                <a:solidFill>
                  <a:schemeClr val="dk1"/>
                </a:solidFill>
                <a:latin typeface="Times New Roman"/>
                <a:ea typeface="Times New Roman"/>
                <a:cs typeface="Times New Roman"/>
                <a:sym typeface="Times New Roman"/>
              </a:rPr>
              <a:t>you</a:t>
            </a:r>
            <a:r>
              <a:rPr lang="es-ES" sz="1400" i="1"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down</a:t>
            </a:r>
            <a:r>
              <a:rPr lang="es-ES" sz="1400"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to</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your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knees</a:t>
            </a:r>
            <a:endParaRPr sz="1400" i="1" dirty="0">
              <a:solidFill>
                <a:schemeClr val="dk1"/>
              </a:solidFill>
              <a:latin typeface="Times New Roman"/>
              <a:ea typeface="Times New Roman"/>
              <a:cs typeface="Times New Roman"/>
              <a:sym typeface="Times New Roman"/>
            </a:endParaRPr>
          </a:p>
        </p:txBody>
      </p:sp>
      <p:sp>
        <p:nvSpPr>
          <p:cNvPr id="223" name="Google Shape;223;p25"/>
          <p:cNvSpPr txBox="1"/>
          <p:nvPr/>
        </p:nvSpPr>
        <p:spPr>
          <a:xfrm>
            <a:off x="2325431" y="4157802"/>
            <a:ext cx="3785212" cy="1390244"/>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lvl="0"/>
            <a:endParaRPr lang="es-ES" sz="1400" b="1" i="1" dirty="0">
              <a:latin typeface="Times New Roman"/>
              <a:ea typeface="Times New Roman"/>
              <a:cs typeface="Times New Roman"/>
              <a:sym typeface="Times New Roman"/>
            </a:endParaRPr>
          </a:p>
          <a:p>
            <a:pPr lvl="0"/>
            <a:r>
              <a:rPr lang="es-ES" sz="1400" b="1" i="1" dirty="0" err="1">
                <a:latin typeface="Times New Roman"/>
                <a:ea typeface="Times New Roman"/>
                <a:cs typeface="Times New Roman"/>
                <a:sym typeface="Times New Roman"/>
              </a:rPr>
              <a:t>Present</a:t>
            </a:r>
            <a:r>
              <a:rPr lang="es-ES" sz="1400" b="1" i="1" dirty="0">
                <a:latin typeface="Times New Roman"/>
                <a:ea typeface="Times New Roman"/>
                <a:cs typeface="Times New Roman"/>
                <a:sym typeface="Times New Roman"/>
              </a:rPr>
              <a:t> Simple (3) (4) – </a:t>
            </a:r>
            <a:r>
              <a:rPr lang="es-ES" sz="1400" b="1" i="1" dirty="0" err="1">
                <a:latin typeface="Times New Roman"/>
                <a:ea typeface="Times New Roman"/>
                <a:cs typeface="Times New Roman"/>
                <a:sym typeface="Times New Roman"/>
              </a:rPr>
              <a:t>Present</a:t>
            </a:r>
            <a:r>
              <a:rPr lang="es-ES" sz="1400" b="1" i="1" dirty="0">
                <a:latin typeface="Times New Roman"/>
                <a:ea typeface="Times New Roman"/>
                <a:cs typeface="Times New Roman"/>
                <a:sym typeface="Times New Roman"/>
              </a:rPr>
              <a:t> </a:t>
            </a:r>
            <a:r>
              <a:rPr lang="es-ES" sz="1400" b="1" i="1" dirty="0" err="1">
                <a:latin typeface="Times New Roman"/>
                <a:ea typeface="Times New Roman"/>
                <a:cs typeface="Times New Roman"/>
                <a:sym typeface="Times New Roman"/>
              </a:rPr>
              <a:t>continuous</a:t>
            </a:r>
            <a:r>
              <a:rPr lang="es-ES" sz="1400" b="1" i="1" dirty="0">
                <a:latin typeface="Times New Roman"/>
                <a:ea typeface="Times New Roman"/>
                <a:cs typeface="Times New Roman"/>
                <a:sym typeface="Times New Roman"/>
              </a:rPr>
              <a:t> (6) -  </a:t>
            </a:r>
            <a:r>
              <a:rPr lang="es-ES" sz="1400" b="1" i="1" dirty="0" err="1">
                <a:latin typeface="Times New Roman"/>
                <a:ea typeface="Times New Roman"/>
                <a:cs typeface="Times New Roman"/>
                <a:sym typeface="Times New Roman"/>
              </a:rPr>
              <a:t>Present</a:t>
            </a:r>
            <a:r>
              <a:rPr lang="es-ES" sz="1400" b="1" i="1" dirty="0">
                <a:latin typeface="Times New Roman"/>
                <a:ea typeface="Times New Roman"/>
                <a:cs typeface="Times New Roman"/>
                <a:sym typeface="Times New Roman"/>
              </a:rPr>
              <a:t> </a:t>
            </a:r>
            <a:r>
              <a:rPr lang="es-ES" sz="1400" b="1" i="1" dirty="0" err="1">
                <a:latin typeface="Times New Roman"/>
                <a:ea typeface="Times New Roman"/>
                <a:cs typeface="Times New Roman"/>
                <a:sym typeface="Times New Roman"/>
              </a:rPr>
              <a:t>Perfect</a:t>
            </a:r>
            <a:r>
              <a:rPr lang="es-ES" sz="1400" b="1" i="1" dirty="0">
                <a:latin typeface="Times New Roman"/>
                <a:ea typeface="Times New Roman"/>
                <a:cs typeface="Times New Roman"/>
                <a:sym typeface="Times New Roman"/>
              </a:rPr>
              <a:t> (10)(5) – </a:t>
            </a:r>
            <a:r>
              <a:rPr lang="es-ES" sz="1400" b="1" i="1" dirty="0" err="1">
                <a:latin typeface="Times New Roman"/>
                <a:ea typeface="Times New Roman"/>
                <a:cs typeface="Times New Roman"/>
                <a:sym typeface="Times New Roman"/>
              </a:rPr>
              <a:t>Past</a:t>
            </a:r>
            <a:r>
              <a:rPr lang="es-ES" sz="1400" b="1" i="1" dirty="0">
                <a:latin typeface="Times New Roman"/>
                <a:ea typeface="Times New Roman"/>
                <a:cs typeface="Times New Roman"/>
                <a:sym typeface="Times New Roman"/>
              </a:rPr>
              <a:t> Simple (1) (7) (9) in </a:t>
            </a:r>
            <a:r>
              <a:rPr lang="es-ES" sz="1400" b="1" i="1" dirty="0" err="1">
                <a:latin typeface="Times New Roman"/>
                <a:ea typeface="Times New Roman"/>
                <a:cs typeface="Times New Roman"/>
                <a:sym typeface="Times New Roman"/>
              </a:rPr>
              <a:t>the</a:t>
            </a:r>
            <a:r>
              <a:rPr lang="es-ES" sz="1400" b="1" i="1" dirty="0">
                <a:latin typeface="Times New Roman"/>
                <a:ea typeface="Times New Roman"/>
                <a:cs typeface="Times New Roman"/>
                <a:sym typeface="Times New Roman"/>
              </a:rPr>
              <a:t> </a:t>
            </a:r>
            <a:r>
              <a:rPr lang="es-ES" sz="1400" b="1" i="1" dirty="0" err="1">
                <a:latin typeface="Times New Roman"/>
                <a:ea typeface="Times New Roman"/>
                <a:cs typeface="Times New Roman"/>
                <a:sym typeface="Times New Roman"/>
              </a:rPr>
              <a:t>negative</a:t>
            </a:r>
            <a:r>
              <a:rPr lang="es-ES" sz="1400" b="1" i="1" dirty="0">
                <a:latin typeface="Times New Roman"/>
                <a:ea typeface="Times New Roman"/>
                <a:cs typeface="Times New Roman"/>
                <a:sym typeface="Times New Roman"/>
              </a:rPr>
              <a:t> </a:t>
            </a:r>
            <a:r>
              <a:rPr lang="es-ES" sz="1400" b="1" i="1" dirty="0" err="1">
                <a:latin typeface="Times New Roman"/>
                <a:ea typeface="Times New Roman"/>
                <a:cs typeface="Times New Roman"/>
                <a:sym typeface="Times New Roman"/>
              </a:rPr>
              <a:t>form</a:t>
            </a:r>
            <a:r>
              <a:rPr lang="es-ES" sz="1400" b="1" i="1" dirty="0">
                <a:latin typeface="Times New Roman"/>
                <a:ea typeface="Times New Roman"/>
                <a:cs typeface="Times New Roman"/>
                <a:sym typeface="Times New Roman"/>
              </a:rPr>
              <a:t> </a:t>
            </a:r>
            <a:r>
              <a:rPr lang="es-ES" sz="1400" b="1" i="1" dirty="0" err="1">
                <a:latin typeface="Times New Roman"/>
                <a:ea typeface="Times New Roman"/>
                <a:cs typeface="Times New Roman"/>
                <a:sym typeface="Times New Roman"/>
              </a:rPr>
              <a:t>with</a:t>
            </a:r>
            <a:r>
              <a:rPr lang="es-ES" sz="1400" b="1" i="1" dirty="0">
                <a:latin typeface="Times New Roman"/>
                <a:ea typeface="Times New Roman"/>
                <a:cs typeface="Times New Roman"/>
                <a:sym typeface="Times New Roman"/>
              </a:rPr>
              <a:t> </a:t>
            </a:r>
            <a:r>
              <a:rPr lang="es-ES" sz="1400" b="1" i="1" dirty="0" err="1">
                <a:latin typeface="Times New Roman"/>
                <a:ea typeface="Times New Roman"/>
                <a:cs typeface="Times New Roman"/>
                <a:sym typeface="Times New Roman"/>
              </a:rPr>
              <a:t>the</a:t>
            </a:r>
            <a:r>
              <a:rPr lang="es-ES" sz="1400" b="1" i="1" dirty="0">
                <a:latin typeface="Times New Roman"/>
                <a:ea typeface="Times New Roman"/>
                <a:cs typeface="Times New Roman"/>
                <a:sym typeface="Times New Roman"/>
              </a:rPr>
              <a:t> use of </a:t>
            </a:r>
            <a:r>
              <a:rPr lang="es-ES" sz="1400" b="1" i="1" dirty="0" err="1">
                <a:latin typeface="Times New Roman"/>
                <a:ea typeface="Times New Roman"/>
                <a:cs typeface="Times New Roman"/>
                <a:sym typeface="Times New Roman"/>
              </a:rPr>
              <a:t>the</a:t>
            </a:r>
            <a:r>
              <a:rPr lang="es-ES" sz="1400" b="1" i="1" dirty="0">
                <a:latin typeface="Times New Roman"/>
                <a:ea typeface="Times New Roman"/>
                <a:cs typeface="Times New Roman"/>
                <a:sym typeface="Times New Roman"/>
              </a:rPr>
              <a:t> </a:t>
            </a:r>
            <a:r>
              <a:rPr lang="es-ES" sz="1400" b="1" i="1" dirty="0" err="1">
                <a:latin typeface="Times New Roman"/>
                <a:ea typeface="Times New Roman"/>
                <a:cs typeface="Times New Roman"/>
                <a:sym typeface="Times New Roman"/>
              </a:rPr>
              <a:t>auxiliary</a:t>
            </a:r>
            <a:r>
              <a:rPr lang="es-ES" sz="1400" b="1" i="1" dirty="0">
                <a:latin typeface="Times New Roman"/>
                <a:ea typeface="Times New Roman"/>
                <a:cs typeface="Times New Roman"/>
                <a:sym typeface="Times New Roman"/>
              </a:rPr>
              <a:t> “</a:t>
            </a:r>
            <a:r>
              <a:rPr lang="es-ES" sz="1400" b="1" i="1" dirty="0" err="1">
                <a:latin typeface="Times New Roman"/>
                <a:ea typeface="Times New Roman"/>
                <a:cs typeface="Times New Roman"/>
                <a:sym typeface="Times New Roman"/>
              </a:rPr>
              <a:t>did</a:t>
            </a:r>
            <a:r>
              <a:rPr lang="es-ES" sz="1400" b="1" i="1" dirty="0">
                <a:latin typeface="Times New Roman"/>
                <a:ea typeface="Times New Roman"/>
                <a:cs typeface="Times New Roman"/>
                <a:sym typeface="Times New Roman"/>
              </a:rPr>
              <a:t>” – </a:t>
            </a:r>
            <a:r>
              <a:rPr lang="es-ES" sz="1400" b="1" i="1" dirty="0" err="1">
                <a:latin typeface="Times New Roman"/>
                <a:ea typeface="Times New Roman"/>
                <a:cs typeface="Times New Roman"/>
                <a:sym typeface="Times New Roman"/>
              </a:rPr>
              <a:t>Past</a:t>
            </a:r>
            <a:r>
              <a:rPr lang="es-ES" sz="1400" b="1" i="1" dirty="0">
                <a:latin typeface="Times New Roman"/>
                <a:ea typeface="Times New Roman"/>
                <a:cs typeface="Times New Roman"/>
                <a:sym typeface="Times New Roman"/>
              </a:rPr>
              <a:t> </a:t>
            </a:r>
            <a:r>
              <a:rPr lang="es-ES" sz="1400" b="1" i="1" dirty="0" err="1">
                <a:latin typeface="Times New Roman"/>
                <a:ea typeface="Times New Roman"/>
                <a:cs typeface="Times New Roman"/>
                <a:sym typeface="Times New Roman"/>
              </a:rPr>
              <a:t>form</a:t>
            </a:r>
            <a:r>
              <a:rPr lang="es-ES" sz="1400" b="1" i="1" dirty="0">
                <a:latin typeface="Times New Roman"/>
                <a:ea typeface="Times New Roman"/>
                <a:cs typeface="Times New Roman"/>
                <a:sym typeface="Times New Roman"/>
              </a:rPr>
              <a:t> of “be </a:t>
            </a:r>
            <a:r>
              <a:rPr lang="es-ES" sz="1400" b="1" i="1" dirty="0" err="1">
                <a:latin typeface="Times New Roman"/>
                <a:ea typeface="Times New Roman"/>
                <a:cs typeface="Times New Roman"/>
                <a:sym typeface="Times New Roman"/>
              </a:rPr>
              <a:t>going</a:t>
            </a:r>
            <a:r>
              <a:rPr lang="es-ES" sz="1400" b="1" i="1" dirty="0">
                <a:latin typeface="Times New Roman"/>
                <a:ea typeface="Times New Roman"/>
                <a:cs typeface="Times New Roman"/>
                <a:sym typeface="Times New Roman"/>
              </a:rPr>
              <a:t> </a:t>
            </a:r>
            <a:r>
              <a:rPr lang="es-ES" sz="1400" b="1" i="1" dirty="0" err="1">
                <a:latin typeface="Times New Roman"/>
                <a:ea typeface="Times New Roman"/>
                <a:cs typeface="Times New Roman"/>
                <a:sym typeface="Times New Roman"/>
              </a:rPr>
              <a:t>to</a:t>
            </a:r>
            <a:r>
              <a:rPr lang="es-ES" sz="1400" b="1" i="1" dirty="0">
                <a:latin typeface="Times New Roman"/>
                <a:ea typeface="Times New Roman"/>
                <a:cs typeface="Times New Roman"/>
                <a:sym typeface="Times New Roman"/>
              </a:rPr>
              <a:t>” (2) – </a:t>
            </a:r>
            <a:r>
              <a:rPr lang="es-ES" sz="1400" b="1" i="1" dirty="0" err="1">
                <a:latin typeface="Times New Roman"/>
                <a:ea typeface="Times New Roman"/>
                <a:cs typeface="Times New Roman"/>
                <a:sym typeface="Times New Roman"/>
              </a:rPr>
              <a:t>Contracted</a:t>
            </a:r>
            <a:r>
              <a:rPr lang="es-ES" sz="1400" b="1" i="1" dirty="0">
                <a:latin typeface="Times New Roman"/>
                <a:ea typeface="Times New Roman"/>
                <a:cs typeface="Times New Roman"/>
                <a:sym typeface="Times New Roman"/>
              </a:rPr>
              <a:t> </a:t>
            </a:r>
            <a:r>
              <a:rPr lang="es-ES" sz="1400" b="1" i="1" dirty="0" err="1">
                <a:latin typeface="Times New Roman"/>
                <a:ea typeface="Times New Roman"/>
                <a:cs typeface="Times New Roman"/>
                <a:sym typeface="Times New Roman"/>
              </a:rPr>
              <a:t>form</a:t>
            </a:r>
            <a:r>
              <a:rPr lang="es-ES" sz="1400" b="1" i="1" dirty="0">
                <a:latin typeface="Times New Roman"/>
                <a:ea typeface="Times New Roman"/>
                <a:cs typeface="Times New Roman"/>
                <a:sym typeface="Times New Roman"/>
              </a:rPr>
              <a:t> of “</a:t>
            </a:r>
            <a:r>
              <a:rPr lang="es-ES" sz="1400" b="1" i="1" dirty="0" err="1">
                <a:latin typeface="Times New Roman"/>
                <a:ea typeface="Times New Roman"/>
                <a:cs typeface="Times New Roman"/>
                <a:sym typeface="Times New Roman"/>
              </a:rPr>
              <a:t>would</a:t>
            </a:r>
            <a:r>
              <a:rPr lang="es-ES" sz="1400" b="1" i="1" dirty="0">
                <a:latin typeface="Times New Roman"/>
                <a:ea typeface="Times New Roman"/>
                <a:cs typeface="Times New Roman"/>
                <a:sym typeface="Times New Roman"/>
              </a:rPr>
              <a:t>” (8)</a:t>
            </a:r>
            <a:endParaRPr sz="1400" b="1" i="1" dirty="0">
              <a:latin typeface="Times New Roman"/>
              <a:ea typeface="Times New Roman"/>
              <a:cs typeface="Times New Roman"/>
              <a:sym typeface="Times New Roman"/>
            </a:endParaRPr>
          </a:p>
        </p:txBody>
      </p:sp>
      <p:sp>
        <p:nvSpPr>
          <p:cNvPr id="225" name="Google Shape;225;p25"/>
          <p:cNvSpPr txBox="1"/>
          <p:nvPr/>
        </p:nvSpPr>
        <p:spPr>
          <a:xfrm>
            <a:off x="3500502" y="4014628"/>
            <a:ext cx="1031127" cy="369332"/>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algn="ctr"/>
            <a:r>
              <a:rPr lang="es-ES" dirty="0">
                <a:latin typeface="Times New Roman"/>
                <a:ea typeface="Times New Roman"/>
                <a:cs typeface="Times New Roman"/>
                <a:sym typeface="Times New Roman"/>
              </a:rPr>
              <a:t>TENSES</a:t>
            </a:r>
            <a:endParaRPr dirty="0"/>
          </a:p>
        </p:txBody>
      </p:sp>
      <p:sp>
        <p:nvSpPr>
          <p:cNvPr id="12" name="CuadroTexto 11"/>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err="1">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6</a:t>
            </a:r>
          </a:p>
        </p:txBody>
      </p:sp>
      <p:sp>
        <p:nvSpPr>
          <p:cNvPr id="13" name="Rectángulo 12"/>
          <p:cNvSpPr/>
          <p:nvPr/>
        </p:nvSpPr>
        <p:spPr>
          <a:xfrm>
            <a:off x="2168927" y="1290145"/>
            <a:ext cx="4649350" cy="400110"/>
          </a:xfrm>
          <a:prstGeom prst="rect">
            <a:avLst/>
          </a:prstGeom>
        </p:spPr>
        <p:txBody>
          <a:bodyPr wrap="none">
            <a:spAutoFit/>
          </a:bodyPr>
          <a:lstStyle/>
          <a:p>
            <a:r>
              <a:rPr lang="es-ES" sz="2000" b="1" dirty="0">
                <a:latin typeface="Times New Roman"/>
                <a:ea typeface="Times New Roman"/>
                <a:cs typeface="Times New Roman"/>
                <a:sym typeface="Times New Roman"/>
              </a:rPr>
              <a:t>SONG 2: “ </a:t>
            </a:r>
            <a:r>
              <a:rPr lang="es-ES" sz="2000" b="1" i="1" dirty="0">
                <a:latin typeface="Times New Roman"/>
                <a:ea typeface="Times New Roman"/>
                <a:cs typeface="Times New Roman"/>
                <a:sym typeface="Times New Roman"/>
              </a:rPr>
              <a:t>I’LL BE THERE FOR YOU” </a:t>
            </a:r>
            <a:endParaRPr lang="es-ES" sz="2000" dirty="0"/>
          </a:p>
        </p:txBody>
      </p:sp>
      <p:sp>
        <p:nvSpPr>
          <p:cNvPr id="3" name="Rectángulo 2"/>
          <p:cNvSpPr/>
          <p:nvPr/>
        </p:nvSpPr>
        <p:spPr>
          <a:xfrm>
            <a:off x="2256460" y="1641835"/>
            <a:ext cx="6702338" cy="523220"/>
          </a:xfrm>
          <a:prstGeom prst="rect">
            <a:avLst/>
          </a:prstGeom>
        </p:spPr>
        <p:txBody>
          <a:bodyPr wrap="square">
            <a:spAutoFit/>
          </a:bodyPr>
          <a:lstStyle/>
          <a:p>
            <a:r>
              <a:rPr lang="es-ES" sz="1400" dirty="0">
                <a:latin typeface="Times New Roman"/>
                <a:cs typeface="Times New Roman"/>
                <a:sym typeface="Wingdings"/>
              </a:rPr>
              <a:t></a:t>
            </a:r>
            <a:r>
              <a:rPr lang="es-ES" sz="1400" dirty="0">
                <a:latin typeface="Times New Roman"/>
                <a:cs typeface="Times New Roman"/>
              </a:rPr>
              <a:t>Once </a:t>
            </a:r>
            <a:r>
              <a:rPr lang="es-ES" sz="1400" dirty="0" err="1">
                <a:latin typeface="Times New Roman"/>
                <a:cs typeface="Times New Roman"/>
              </a:rPr>
              <a:t>again</a:t>
            </a:r>
            <a:r>
              <a:rPr lang="es-ES" sz="1400" dirty="0">
                <a:latin typeface="Times New Roman"/>
                <a:cs typeface="Times New Roman"/>
              </a:rPr>
              <a:t> </a:t>
            </a:r>
            <a:r>
              <a:rPr lang="es-ES" sz="1400" dirty="0" err="1">
                <a:latin typeface="Times New Roman"/>
                <a:cs typeface="Times New Roman"/>
              </a:rPr>
              <a:t>we</a:t>
            </a:r>
            <a:r>
              <a:rPr lang="es-ES" sz="1400" dirty="0">
                <a:latin typeface="Times New Roman"/>
                <a:cs typeface="Times New Roman"/>
              </a:rPr>
              <a:t> can </a:t>
            </a:r>
            <a:r>
              <a:rPr lang="es-ES" sz="1400" dirty="0" err="1">
                <a:latin typeface="Times New Roman"/>
                <a:cs typeface="Times New Roman"/>
              </a:rPr>
              <a:t>start</a:t>
            </a:r>
            <a:r>
              <a:rPr lang="es-ES" sz="1400" dirty="0">
                <a:latin typeface="Times New Roman"/>
                <a:cs typeface="Times New Roman"/>
              </a:rPr>
              <a:t> </a:t>
            </a:r>
            <a:r>
              <a:rPr lang="es-ES" sz="1400" dirty="0" err="1">
                <a:latin typeface="Times New Roman"/>
                <a:cs typeface="Times New Roman"/>
              </a:rPr>
              <a:t>with</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question</a:t>
            </a:r>
            <a:r>
              <a:rPr lang="es-ES" sz="1400" dirty="0">
                <a:latin typeface="Times New Roman"/>
                <a:cs typeface="Times New Roman"/>
              </a:rPr>
              <a:t>: </a:t>
            </a:r>
            <a:r>
              <a:rPr lang="es-ES" sz="1400" dirty="0" err="1">
                <a:latin typeface="Times New Roman"/>
                <a:cs typeface="Times New Roman"/>
              </a:rPr>
              <a:t>How</a:t>
            </a:r>
            <a:r>
              <a:rPr lang="es-ES" sz="1400" dirty="0">
                <a:latin typeface="Times New Roman"/>
                <a:cs typeface="Times New Roman"/>
              </a:rPr>
              <a:t> </a:t>
            </a:r>
            <a:r>
              <a:rPr lang="es-ES" sz="1400" dirty="0" err="1">
                <a:latin typeface="Times New Roman"/>
                <a:cs typeface="Times New Roman"/>
              </a:rPr>
              <a:t>many</a:t>
            </a:r>
            <a:r>
              <a:rPr lang="es-ES" sz="1400" dirty="0">
                <a:latin typeface="Times New Roman"/>
                <a:cs typeface="Times New Roman"/>
              </a:rPr>
              <a:t> </a:t>
            </a:r>
            <a:r>
              <a:rPr lang="es-ES" sz="1400" b="1" dirty="0" err="1">
                <a:latin typeface="Times New Roman"/>
                <a:cs typeface="Times New Roman"/>
              </a:rPr>
              <a:t>different</a:t>
            </a:r>
            <a:r>
              <a:rPr lang="es-ES" sz="1400" b="1" dirty="0">
                <a:latin typeface="Times New Roman"/>
                <a:cs typeface="Times New Roman"/>
              </a:rPr>
              <a:t> tenses </a:t>
            </a:r>
            <a:r>
              <a:rPr lang="es-ES" sz="1400" dirty="0">
                <a:latin typeface="Times New Roman"/>
                <a:cs typeface="Times New Roman"/>
              </a:rPr>
              <a:t>can </a:t>
            </a:r>
            <a:r>
              <a:rPr lang="es-ES" sz="1400" dirty="0" err="1">
                <a:latin typeface="Times New Roman"/>
                <a:cs typeface="Times New Roman"/>
              </a:rPr>
              <a:t>you</a:t>
            </a:r>
            <a:r>
              <a:rPr lang="es-ES" sz="1400" dirty="0">
                <a:latin typeface="Times New Roman"/>
                <a:cs typeface="Times New Roman"/>
              </a:rPr>
              <a:t> </a:t>
            </a:r>
            <a:r>
              <a:rPr lang="es-ES" sz="1400" dirty="0" err="1">
                <a:latin typeface="Times New Roman"/>
                <a:cs typeface="Times New Roman"/>
              </a:rPr>
              <a:t>find</a:t>
            </a:r>
            <a:r>
              <a:rPr lang="es-ES" sz="1400" dirty="0">
                <a:latin typeface="Times New Roman"/>
                <a:cs typeface="Times New Roman"/>
              </a:rPr>
              <a:t> in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lyrics</a:t>
            </a:r>
            <a:r>
              <a:rPr lang="es-ES" sz="1400" dirty="0">
                <a:latin typeface="Times New Roman"/>
                <a:cs typeface="Times New Roman"/>
              </a:rPr>
              <a:t>? Let´s </a:t>
            </a:r>
            <a:r>
              <a:rPr lang="es-ES" sz="1400" dirty="0" err="1">
                <a:latin typeface="Times New Roman"/>
                <a:cs typeface="Times New Roman"/>
              </a:rPr>
              <a:t>have</a:t>
            </a:r>
            <a:r>
              <a:rPr lang="es-ES" sz="1400" dirty="0">
                <a:latin typeface="Times New Roman"/>
                <a:cs typeface="Times New Roman"/>
              </a:rPr>
              <a:t> a look at </a:t>
            </a:r>
            <a:r>
              <a:rPr lang="es-ES" sz="1400" dirty="0" err="1">
                <a:latin typeface="Times New Roman"/>
                <a:cs typeface="Times New Roman"/>
              </a:rPr>
              <a:t>these</a:t>
            </a:r>
            <a:r>
              <a:rPr lang="es-ES" sz="1400" dirty="0">
                <a:latin typeface="Times New Roman"/>
                <a:cs typeface="Times New Roman"/>
              </a:rPr>
              <a:t> </a:t>
            </a:r>
            <a:r>
              <a:rPr lang="es-ES" sz="1400" dirty="0" err="1">
                <a:latin typeface="Times New Roman"/>
                <a:cs typeface="Times New Roman"/>
              </a:rPr>
              <a:t>paragraphs</a:t>
            </a:r>
            <a:r>
              <a:rPr lang="es-ES" sz="1400" dirty="0">
                <a:latin typeface="Times New Roman"/>
                <a:cs typeface="Times New Roman"/>
              </a:rPr>
              <a:t>:</a:t>
            </a:r>
          </a:p>
        </p:txBody>
      </p:sp>
      <p:pic>
        <p:nvPicPr>
          <p:cNvPr id="4" name="Imagen 3"/>
          <p:cNvPicPr>
            <a:picLocks noChangeAspect="1"/>
          </p:cNvPicPr>
          <p:nvPr/>
        </p:nvPicPr>
        <p:blipFill rotWithShape="1">
          <a:blip r:embed="rId3"/>
          <a:srcRect t="7761" b="13311"/>
          <a:stretch/>
        </p:blipFill>
        <p:spPr>
          <a:xfrm>
            <a:off x="6137314" y="4154870"/>
            <a:ext cx="3785212" cy="1390244"/>
          </a:xfrm>
          <a:prstGeom prst="rect">
            <a:avLst/>
          </a:prstGeom>
        </p:spPr>
        <p:style>
          <a:lnRef idx="2">
            <a:schemeClr val="dk1"/>
          </a:lnRef>
          <a:fillRef idx="1">
            <a:schemeClr val="lt1"/>
          </a:fillRef>
          <a:effectRef idx="0">
            <a:schemeClr val="dk1"/>
          </a:effectRef>
          <a:fontRef idx="minor">
            <a:schemeClr val="dk1"/>
          </a:fontRef>
        </p:style>
      </p:pic>
      <p:sp>
        <p:nvSpPr>
          <p:cNvPr id="2" name="Rectángulo 1"/>
          <p:cNvSpPr/>
          <p:nvPr/>
        </p:nvSpPr>
        <p:spPr>
          <a:xfrm>
            <a:off x="7032932" y="951591"/>
            <a:ext cx="4026797" cy="738664"/>
          </a:xfrm>
          <a:prstGeom prst="rect">
            <a:avLst/>
          </a:prstGeom>
        </p:spPr>
        <p:txBody>
          <a:bodyPr wrap="square">
            <a:spAutoFit/>
          </a:bodyPr>
          <a:lstStyle/>
          <a:p>
            <a:r>
              <a:rPr lang="es-ES" sz="1400" dirty="0" err="1">
                <a:latin typeface="Times New Roman"/>
                <a:cs typeface="Times New Roman"/>
              </a:rPr>
              <a:t>Songs</a:t>
            </a:r>
            <a:r>
              <a:rPr lang="es-ES" sz="1400" dirty="0">
                <a:latin typeface="Times New Roman"/>
                <a:cs typeface="Times New Roman"/>
              </a:rPr>
              <a:t> are </a:t>
            </a:r>
            <a:r>
              <a:rPr lang="es-ES" sz="1400" dirty="0" err="1">
                <a:latin typeface="Times New Roman"/>
                <a:cs typeface="Times New Roman"/>
              </a:rPr>
              <a:t>also</a:t>
            </a:r>
            <a:r>
              <a:rPr lang="es-ES" sz="1400" dirty="0">
                <a:latin typeface="Times New Roman"/>
                <a:cs typeface="Times New Roman"/>
              </a:rPr>
              <a:t> a </a:t>
            </a:r>
            <a:r>
              <a:rPr lang="es-ES" sz="1400" dirty="0" err="1">
                <a:latin typeface="Times New Roman"/>
                <a:cs typeface="Times New Roman"/>
              </a:rPr>
              <a:t>good</a:t>
            </a:r>
            <a:r>
              <a:rPr lang="es-ES" sz="1400" dirty="0">
                <a:latin typeface="Times New Roman"/>
                <a:cs typeface="Times New Roman"/>
              </a:rPr>
              <a:t> </a:t>
            </a:r>
            <a:r>
              <a:rPr lang="es-ES" sz="1400" dirty="0" err="1">
                <a:latin typeface="Times New Roman"/>
                <a:cs typeface="Times New Roman"/>
              </a:rPr>
              <a:t>opportunity</a:t>
            </a:r>
            <a:r>
              <a:rPr lang="es-ES" sz="1400" dirty="0">
                <a:latin typeface="Times New Roman"/>
                <a:cs typeface="Times New Roman"/>
              </a:rPr>
              <a:t> </a:t>
            </a:r>
            <a:r>
              <a:rPr lang="es-ES" sz="1400" dirty="0" err="1">
                <a:latin typeface="Times New Roman"/>
                <a:cs typeface="Times New Roman"/>
              </a:rPr>
              <a:t>to</a:t>
            </a:r>
            <a:r>
              <a:rPr lang="es-ES" sz="1400" dirty="0">
                <a:latin typeface="Times New Roman"/>
                <a:cs typeface="Times New Roman"/>
              </a:rPr>
              <a:t> </a:t>
            </a:r>
            <a:r>
              <a:rPr lang="es-ES" sz="1400" b="1" dirty="0" err="1">
                <a:latin typeface="Times New Roman"/>
                <a:cs typeface="Times New Roman"/>
              </a:rPr>
              <a:t>review</a:t>
            </a:r>
            <a:r>
              <a:rPr lang="es-ES" sz="1400" b="1" dirty="0">
                <a:latin typeface="Times New Roman"/>
                <a:cs typeface="Times New Roman"/>
              </a:rPr>
              <a:t> </a:t>
            </a:r>
            <a:r>
              <a:rPr lang="es-ES" sz="1400" b="1" dirty="0" err="1">
                <a:latin typeface="Times New Roman"/>
                <a:cs typeface="Times New Roman"/>
              </a:rPr>
              <a:t>grammar</a:t>
            </a:r>
            <a:r>
              <a:rPr lang="es-ES" sz="1400" b="1" dirty="0">
                <a:latin typeface="Times New Roman"/>
                <a:cs typeface="Times New Roman"/>
              </a:rPr>
              <a:t>. </a:t>
            </a:r>
            <a:r>
              <a:rPr lang="es-ES" sz="1400" dirty="0" err="1">
                <a:latin typeface="Times New Roman"/>
                <a:cs typeface="Times New Roman"/>
              </a:rPr>
              <a:t>Teachers</a:t>
            </a:r>
            <a:r>
              <a:rPr lang="es-ES" sz="1400" dirty="0">
                <a:latin typeface="Times New Roman"/>
                <a:cs typeface="Times New Roman"/>
              </a:rPr>
              <a:t> can </a:t>
            </a:r>
            <a:r>
              <a:rPr lang="es-ES" sz="1400" dirty="0" err="1">
                <a:latin typeface="Times New Roman"/>
                <a:cs typeface="Times New Roman"/>
              </a:rPr>
              <a:t>tell</a:t>
            </a:r>
            <a:r>
              <a:rPr lang="es-ES" sz="1400" dirty="0">
                <a:latin typeface="Times New Roman"/>
                <a:cs typeface="Times New Roman"/>
              </a:rPr>
              <a:t> </a:t>
            </a:r>
            <a:r>
              <a:rPr lang="es-ES" sz="1400" dirty="0" err="1">
                <a:latin typeface="Times New Roman"/>
                <a:cs typeface="Times New Roman"/>
              </a:rPr>
              <a:t>students</a:t>
            </a:r>
            <a:r>
              <a:rPr lang="es-ES" sz="1400" dirty="0">
                <a:latin typeface="Times New Roman"/>
                <a:cs typeface="Times New Roman"/>
              </a:rPr>
              <a:t> </a:t>
            </a:r>
            <a:r>
              <a:rPr lang="es-ES" sz="1400" dirty="0" err="1">
                <a:latin typeface="Times New Roman"/>
                <a:cs typeface="Times New Roman"/>
              </a:rPr>
              <a:t>to</a:t>
            </a:r>
            <a:r>
              <a:rPr lang="es-ES" sz="1400" dirty="0">
                <a:latin typeface="Times New Roman"/>
                <a:cs typeface="Times New Roman"/>
              </a:rPr>
              <a:t> </a:t>
            </a:r>
            <a:r>
              <a:rPr lang="es-ES" sz="1400" dirty="0" err="1">
                <a:latin typeface="Times New Roman"/>
                <a:cs typeface="Times New Roman"/>
              </a:rPr>
              <a:t>focus</a:t>
            </a:r>
            <a:r>
              <a:rPr lang="es-ES" sz="1400" dirty="0">
                <a:latin typeface="Times New Roman"/>
                <a:cs typeface="Times New Roman"/>
              </a:rPr>
              <a:t> </a:t>
            </a:r>
            <a:r>
              <a:rPr lang="es-ES" sz="1400" dirty="0" err="1">
                <a:latin typeface="Times New Roman"/>
                <a:cs typeface="Times New Roman"/>
              </a:rPr>
              <a:t>on</a:t>
            </a:r>
            <a:r>
              <a:rPr lang="es-ES" sz="1400" dirty="0">
                <a:latin typeface="Times New Roman"/>
                <a:cs typeface="Times New Roman"/>
              </a:rPr>
              <a:t> </a:t>
            </a:r>
            <a:r>
              <a:rPr lang="es-ES" sz="1400" b="1" dirty="0" err="1">
                <a:latin typeface="Times New Roman"/>
                <a:cs typeface="Times New Roman"/>
              </a:rPr>
              <a:t>verb</a:t>
            </a:r>
            <a:r>
              <a:rPr lang="es-ES" sz="1400" b="1" dirty="0">
                <a:latin typeface="Times New Roman"/>
                <a:cs typeface="Times New Roman"/>
              </a:rPr>
              <a:t> tenses </a:t>
            </a:r>
            <a:r>
              <a:rPr lang="es-ES" sz="1400" dirty="0" err="1">
                <a:latin typeface="Times New Roman"/>
                <a:cs typeface="Times New Roman"/>
              </a:rPr>
              <a:t>or</a:t>
            </a:r>
            <a:r>
              <a:rPr lang="es-ES" sz="1400" dirty="0">
                <a:latin typeface="Times New Roman"/>
                <a:cs typeface="Times New Roman"/>
              </a:rPr>
              <a:t> </a:t>
            </a:r>
            <a:r>
              <a:rPr lang="es-ES" sz="1400" b="1" dirty="0" err="1">
                <a:latin typeface="Times New Roman"/>
                <a:cs typeface="Times New Roman"/>
              </a:rPr>
              <a:t>aspects</a:t>
            </a:r>
            <a:r>
              <a:rPr lang="es-ES" sz="1400" b="1" dirty="0">
                <a:latin typeface="Times New Roman"/>
                <a:cs typeface="Times New Roman"/>
              </a:rPr>
              <a:t> of </a:t>
            </a:r>
            <a:r>
              <a:rPr lang="es-ES" sz="1400" b="1" dirty="0" err="1">
                <a:latin typeface="Times New Roman"/>
                <a:cs typeface="Times New Roman"/>
              </a:rPr>
              <a:t>grammar</a:t>
            </a:r>
            <a:r>
              <a:rPr lang="es-ES" sz="1400" b="1" dirty="0">
                <a:latin typeface="Times New Roman"/>
                <a:cs typeface="Times New Roman"/>
              </a:rPr>
              <a:t>.</a:t>
            </a:r>
            <a:r>
              <a:rPr lang="es-ES" sz="1400" dirty="0">
                <a:latin typeface="Times New Roman"/>
                <a:cs typeface="Times New Roman"/>
              </a:rPr>
              <a:t> </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23">
                                            <p:txEl>
                                              <p:pRg st="1" end="1"/>
                                            </p:txEl>
                                          </p:spTgt>
                                        </p:tgtEl>
                                        <p:attrNameLst>
                                          <p:attrName>style.visibility</p:attrName>
                                        </p:attrNameLst>
                                      </p:cBhvr>
                                      <p:to>
                                        <p:strVal val="visible"/>
                                      </p:to>
                                    </p:set>
                                    <p:animEffect transition="in" filter="fade">
                                      <p:cBhvr>
                                        <p:cTn id="11" dur="500"/>
                                        <p:tgtEl>
                                          <p:spTgt spid="2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4744227" y="3634446"/>
            <a:ext cx="5471486" cy="2879730"/>
          </a:xfrm>
          <a:prstGeom prst="rect">
            <a:avLst/>
          </a:prstGeom>
        </p:spPr>
      </p:pic>
      <p:sp>
        <p:nvSpPr>
          <p:cNvPr id="231" name="Google Shape;231;p26"/>
          <p:cNvSpPr txBox="1"/>
          <p:nvPr/>
        </p:nvSpPr>
        <p:spPr>
          <a:xfrm>
            <a:off x="7428585" y="459339"/>
            <a:ext cx="184666" cy="369332"/>
          </a:xfrm>
          <a:prstGeom prst="rect">
            <a:avLst/>
          </a:prstGeom>
          <a:noFill/>
          <a:ln>
            <a:noFill/>
          </a:ln>
        </p:spPr>
        <p:txBody>
          <a:bodyPr spcFirstLastPara="1" wrap="square" lIns="91425" tIns="45700" rIns="91425" bIns="45700" anchor="t" anchorCtr="0">
            <a:noAutofit/>
          </a:bodyPr>
          <a:lstStyle/>
          <a:p>
            <a:endParaRPr>
              <a:solidFill>
                <a:schemeClr val="dk1"/>
              </a:solidFill>
              <a:latin typeface="Century Gothic"/>
              <a:ea typeface="Century Gothic"/>
              <a:cs typeface="Century Gothic"/>
              <a:sym typeface="Century Gothic"/>
            </a:endParaRPr>
          </a:p>
        </p:txBody>
      </p:sp>
      <p:sp>
        <p:nvSpPr>
          <p:cNvPr id="232" name="Google Shape;232;p26"/>
          <p:cNvSpPr/>
          <p:nvPr/>
        </p:nvSpPr>
        <p:spPr>
          <a:xfrm>
            <a:off x="2047618" y="1858479"/>
            <a:ext cx="7790484" cy="545674"/>
          </a:xfrm>
          <a:prstGeom prst="rect">
            <a:avLst/>
          </a:prstGeom>
          <a:noFill/>
          <a:ln>
            <a:noFill/>
          </a:ln>
        </p:spPr>
        <p:txBody>
          <a:bodyPr spcFirstLastPara="1" wrap="square" lIns="91425" tIns="45700" rIns="91425" bIns="45700" anchor="t" anchorCtr="0">
            <a:noAutofit/>
          </a:bodyPr>
          <a:lstStyle/>
          <a:p>
            <a:r>
              <a:rPr lang="es-ES" sz="1400" dirty="0">
                <a:solidFill>
                  <a:schemeClr val="dk1"/>
                </a:solidFill>
                <a:latin typeface="Times New Roman"/>
                <a:ea typeface="Times New Roman"/>
                <a:cs typeface="Times New Roman"/>
                <a:sym typeface="Wingdings"/>
              </a:rPr>
              <a:t> </a:t>
            </a:r>
            <a:r>
              <a:rPr lang="es-ES" sz="1400" dirty="0" err="1">
                <a:solidFill>
                  <a:schemeClr val="dk1"/>
                </a:solidFill>
                <a:latin typeface="Times New Roman"/>
                <a:ea typeface="Times New Roman"/>
                <a:cs typeface="Times New Roman"/>
                <a:sym typeface="Times New Roman"/>
              </a:rPr>
              <a:t>This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is</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an</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example</a:t>
            </a:r>
            <a:r>
              <a:rPr lang="es-ES" sz="1400" dirty="0">
                <a:solidFill>
                  <a:schemeClr val="dk1"/>
                </a:solidFill>
                <a:latin typeface="Times New Roman"/>
                <a:ea typeface="Times New Roman"/>
                <a:cs typeface="Times New Roman"/>
                <a:sym typeface="Times New Roman"/>
              </a:rPr>
              <a:t> of a </a:t>
            </a:r>
            <a:r>
              <a:rPr lang="es-ES" sz="1400" b="1" dirty="0">
                <a:solidFill>
                  <a:schemeClr val="dk1"/>
                </a:solidFill>
                <a:latin typeface="Times New Roman"/>
                <a:ea typeface="Times New Roman"/>
                <a:cs typeface="Times New Roman"/>
                <a:sym typeface="Times New Roman"/>
              </a:rPr>
              <a:t>POSSIBLE NEW VERSE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for</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the</a:t>
            </a:r>
            <a:r>
              <a:rPr lang="es-ES" sz="1400" dirty="0">
                <a:solidFill>
                  <a:schemeClr val="dk1"/>
                </a:solidFill>
                <a:latin typeface="Times New Roman"/>
                <a:ea typeface="Times New Roman"/>
                <a:cs typeface="Times New Roman"/>
                <a:sym typeface="Times New Roman"/>
              </a:rPr>
              <a:t> </a:t>
            </a:r>
            <a:r>
              <a:rPr lang="es-ES" sz="1400" dirty="0" err="1">
                <a:solidFill>
                  <a:schemeClr val="dk1"/>
                </a:solidFill>
                <a:latin typeface="Times New Roman"/>
                <a:ea typeface="Times New Roman"/>
                <a:cs typeface="Times New Roman"/>
                <a:sym typeface="Times New Roman"/>
              </a:rPr>
              <a:t>song</a:t>
            </a:r>
            <a:r>
              <a:rPr lang="es-ES" sz="1400" dirty="0">
                <a:solidFill>
                  <a:schemeClr val="dk1"/>
                </a:solidFill>
                <a:latin typeface="Times New Roman"/>
                <a:ea typeface="Times New Roman"/>
                <a:cs typeface="Times New Roman"/>
                <a:sym typeface="Times New Roman"/>
              </a:rPr>
              <a:t> </a:t>
            </a:r>
            <a:r>
              <a:rPr lang="es-ES" sz="1400" i="1" dirty="0">
                <a:solidFill>
                  <a:schemeClr val="dk1"/>
                </a:solidFill>
                <a:latin typeface="Times New Roman"/>
                <a:ea typeface="Times New Roman"/>
                <a:cs typeface="Times New Roman"/>
                <a:sym typeface="Times New Roman"/>
              </a:rPr>
              <a:t>“</a:t>
            </a:r>
            <a:r>
              <a:rPr lang="es-ES" sz="1400" i="1" dirty="0" err="1">
                <a:solidFill>
                  <a:schemeClr val="dk1"/>
                </a:solidFill>
                <a:latin typeface="Times New Roman"/>
                <a:ea typeface="Times New Roman"/>
                <a:cs typeface="Times New Roman"/>
                <a:sym typeface="Times New Roman"/>
              </a:rPr>
              <a:t>I'll</a:t>
            </a:r>
            <a:r>
              <a:rPr lang="es-ES" sz="1400" i="1" dirty="0">
                <a:solidFill>
                  <a:schemeClr val="dk1"/>
                </a:solidFill>
                <a:latin typeface="Times New Roman"/>
                <a:ea typeface="Times New Roman"/>
                <a:cs typeface="Times New Roman"/>
                <a:sym typeface="Times New Roman"/>
              </a:rPr>
              <a:t> be </a:t>
            </a:r>
            <a:r>
              <a:rPr lang="es-ES" sz="1400" i="1" dirty="0" err="1">
                <a:solidFill>
                  <a:schemeClr val="dk1"/>
                </a:solidFill>
                <a:latin typeface="Times New Roman"/>
                <a:ea typeface="Times New Roman"/>
                <a:cs typeface="Times New Roman"/>
                <a:sym typeface="Times New Roman"/>
              </a:rPr>
              <a:t>there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for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you</a:t>
            </a:r>
            <a:r>
              <a:rPr lang="es-ES" sz="1400" i="1" dirty="0">
                <a:solidFill>
                  <a:schemeClr val="dk1"/>
                </a:solidFill>
                <a:latin typeface="Times New Roman"/>
                <a:ea typeface="Times New Roman"/>
                <a:cs typeface="Times New Roman"/>
                <a:sym typeface="Times New Roman"/>
              </a:rPr>
              <a:t>”</a:t>
            </a:r>
            <a:endParaRPr sz="1400" dirty="0"/>
          </a:p>
        </p:txBody>
      </p:sp>
      <p:sp>
        <p:nvSpPr>
          <p:cNvPr id="233" name="Google Shape;233;p26"/>
          <p:cNvSpPr txBox="1"/>
          <p:nvPr/>
        </p:nvSpPr>
        <p:spPr>
          <a:xfrm>
            <a:off x="1737048" y="500528"/>
            <a:ext cx="6415421" cy="493280"/>
          </a:xfrm>
          <a:prstGeom prst="rect">
            <a:avLst/>
          </a:prstGeom>
          <a:noFill/>
          <a:ln>
            <a:noFill/>
          </a:ln>
        </p:spPr>
        <p:txBody>
          <a:bodyPr spcFirstLastPara="1" wrap="square" lIns="91425" tIns="45700" rIns="91425" bIns="45700" anchor="t" anchorCtr="0">
            <a:noAutofit/>
          </a:bodyPr>
          <a:lstStyle/>
          <a:p>
            <a:r>
              <a:rPr lang="es-ES" sz="2000" b="1" dirty="0">
                <a:solidFill>
                  <a:schemeClr val="dk1"/>
                </a:solidFill>
                <a:latin typeface="Times New Roman"/>
                <a:ea typeface="Times New Roman"/>
                <a:cs typeface="Times New Roman"/>
                <a:sym typeface="Times New Roman"/>
              </a:rPr>
              <a:t>CREATIVE WRITING: Round </a:t>
            </a:r>
            <a:r>
              <a:rPr lang="es-ES" sz="2000" b="1" dirty="0" err="1">
                <a:solidFill>
                  <a:schemeClr val="dk1"/>
                </a:solidFill>
                <a:latin typeface="Times New Roman"/>
                <a:ea typeface="Times New Roman"/>
                <a:cs typeface="Times New Roman"/>
                <a:sym typeface="Times New Roman"/>
              </a:rPr>
              <a:t>things</a:t>
            </a:r>
            <a:r>
              <a:rPr lang="es-ES" sz="2000" b="1" dirty="0">
                <a:solidFill>
                  <a:schemeClr val="dk1"/>
                </a:solidFill>
                <a:latin typeface="Times New Roman"/>
                <a:ea typeface="Times New Roman"/>
                <a:cs typeface="Times New Roman"/>
                <a:sym typeface="Times New Roman"/>
              </a:rPr>
              <a:t> off </a:t>
            </a:r>
            <a:r>
              <a:rPr lang="es-ES" sz="2000" b="1" dirty="0" err="1">
                <a:solidFill>
                  <a:schemeClr val="dk1"/>
                </a:solidFill>
                <a:latin typeface="Times New Roman"/>
                <a:ea typeface="Times New Roman"/>
                <a:cs typeface="Times New Roman"/>
                <a:sym typeface="Times New Roman"/>
              </a:rPr>
              <a:t>with</a:t>
            </a:r>
            <a:r>
              <a:rPr lang="es-ES" sz="2000" b="1" dirty="0">
                <a:solidFill>
                  <a:schemeClr val="dk1"/>
                </a:solidFill>
                <a:latin typeface="Times New Roman"/>
                <a:ea typeface="Times New Roman"/>
                <a:cs typeface="Times New Roman"/>
                <a:sym typeface="Times New Roman"/>
              </a:rPr>
              <a:t> </a:t>
            </a:r>
            <a:r>
              <a:rPr lang="es-ES" sz="2000" b="1" dirty="0" err="1">
                <a:solidFill>
                  <a:schemeClr val="dk1"/>
                </a:solidFill>
                <a:latin typeface="Times New Roman"/>
                <a:ea typeface="Times New Roman"/>
                <a:cs typeface="Times New Roman"/>
                <a:sym typeface="Times New Roman"/>
              </a:rPr>
              <a:t>creativity</a:t>
            </a:r>
            <a:r>
              <a:rPr lang="es-ES" sz="2000" b="1" dirty="0">
                <a:solidFill>
                  <a:schemeClr val="dk1"/>
                </a:solidFill>
                <a:latin typeface="Times New Roman"/>
                <a:ea typeface="Times New Roman"/>
                <a:cs typeface="Times New Roman"/>
                <a:sym typeface="Times New Roman"/>
              </a:rPr>
              <a:t>!</a:t>
            </a:r>
            <a:endParaRPr sz="2000" dirty="0"/>
          </a:p>
          <a:p>
            <a:endParaRPr sz="2000" b="1" dirty="0">
              <a:solidFill>
                <a:schemeClr val="dk1"/>
              </a:solidFill>
              <a:latin typeface="Times New Roman"/>
              <a:ea typeface="Times New Roman"/>
              <a:cs typeface="Times New Roman"/>
              <a:sym typeface="Times New Roman"/>
            </a:endParaRPr>
          </a:p>
        </p:txBody>
      </p:sp>
      <p:sp>
        <p:nvSpPr>
          <p:cNvPr id="235" name="Google Shape;235;p26"/>
          <p:cNvSpPr/>
          <p:nvPr/>
        </p:nvSpPr>
        <p:spPr>
          <a:xfrm>
            <a:off x="5027098" y="2210304"/>
            <a:ext cx="4905744" cy="1229484"/>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algn="ctr"/>
            <a:r>
              <a:rPr lang="es-ES" sz="1400" i="1" dirty="0">
                <a:solidFill>
                  <a:schemeClr val="dk1"/>
                </a:solidFill>
                <a:latin typeface="Times New Roman"/>
                <a:ea typeface="Times New Roman"/>
                <a:cs typeface="Times New Roman"/>
                <a:sym typeface="Times New Roman"/>
              </a:rPr>
              <a:t>“</a:t>
            </a:r>
            <a:r>
              <a:rPr lang="es-ES" sz="1400" i="1" dirty="0" err="1">
                <a:solidFill>
                  <a:schemeClr val="dk1"/>
                </a:solidFill>
                <a:latin typeface="Times New Roman"/>
                <a:ea typeface="Times New Roman"/>
                <a:cs typeface="Times New Roman"/>
                <a:sym typeface="Times New Roman"/>
              </a:rPr>
              <a:t>If</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ever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there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is</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tomorrow</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when</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we're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not</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together</a:t>
            </a:r>
            <a:endParaRPr sz="1400" dirty="0">
              <a:latin typeface="Times New Roman"/>
              <a:cs typeface="Times New Roman"/>
            </a:endParaRPr>
          </a:p>
          <a:p>
            <a:pPr algn="ct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There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is</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something</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you</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must</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always</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remember</a:t>
            </a:r>
            <a:endParaRPr sz="1400" dirty="0">
              <a:latin typeface="Times New Roman"/>
              <a:cs typeface="Times New Roman"/>
            </a:endParaRPr>
          </a:p>
          <a:p>
            <a:pPr algn="ct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But</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the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most</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important</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thing</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is</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even</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if</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we're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apart</a:t>
            </a:r>
            <a:endParaRPr sz="1400" dirty="0">
              <a:latin typeface="Times New Roman"/>
              <a:cs typeface="Times New Roman"/>
            </a:endParaRPr>
          </a:p>
          <a:p>
            <a:pPr algn="ct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I'll</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always</a:t>
            </a:r>
            <a:r>
              <a:rPr lang="es-ES" sz="1400" i="1" dirty="0">
                <a:solidFill>
                  <a:schemeClr val="dk1"/>
                </a:solidFill>
                <a:latin typeface="Times New Roman"/>
                <a:ea typeface="Times New Roman"/>
                <a:cs typeface="Times New Roman"/>
                <a:sym typeface="Times New Roman"/>
              </a:rPr>
              <a:t> be </a:t>
            </a:r>
            <a:r>
              <a:rPr lang="es-ES" sz="1400" i="1" dirty="0" err="1">
                <a:solidFill>
                  <a:schemeClr val="dk1"/>
                </a:solidFill>
                <a:latin typeface="Times New Roman"/>
                <a:ea typeface="Times New Roman"/>
                <a:cs typeface="Times New Roman"/>
                <a:sym typeface="Times New Roman"/>
              </a:rPr>
              <a:t>with</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you</a:t>
            </a:r>
            <a:endParaRPr sz="1400" dirty="0">
              <a:latin typeface="Times New Roman"/>
              <a:cs typeface="Times New Roman"/>
            </a:endParaRPr>
          </a:p>
          <a:p>
            <a:pPr algn="ctr"/>
            <a:r>
              <a:rPr lang="es-ES" sz="1400" i="1" dirty="0" err="1">
                <a:solidFill>
                  <a:schemeClr val="dk1"/>
                </a:solidFill>
                <a:latin typeface="Times New Roman"/>
                <a:ea typeface="Times New Roman"/>
                <a:cs typeface="Times New Roman"/>
                <a:sym typeface="Times New Roman"/>
              </a:rPr>
              <a:t>I'll</a:t>
            </a:r>
            <a:r>
              <a:rPr lang="es-ES" sz="1400" i="1" dirty="0">
                <a:solidFill>
                  <a:schemeClr val="dk1"/>
                </a:solidFill>
                <a:latin typeface="Times New Roman"/>
                <a:ea typeface="Times New Roman"/>
                <a:cs typeface="Times New Roman"/>
                <a:sym typeface="Times New Roman"/>
              </a:rPr>
              <a:t> be </a:t>
            </a:r>
            <a:r>
              <a:rPr lang="es-ES" sz="1400" i="1" dirty="0" err="1">
                <a:solidFill>
                  <a:schemeClr val="dk1"/>
                </a:solidFill>
                <a:latin typeface="Times New Roman"/>
                <a:ea typeface="Times New Roman"/>
                <a:cs typeface="Times New Roman"/>
                <a:sym typeface="Times New Roman"/>
              </a:rPr>
              <a:t>there</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for</a:t>
            </a:r>
            <a:r>
              <a:rPr lang="es-ES" sz="1400" i="1" dirty="0">
                <a:solidFill>
                  <a:schemeClr val="dk1"/>
                </a:solidFill>
                <a:latin typeface="Times New Roman"/>
                <a:ea typeface="Times New Roman"/>
                <a:cs typeface="Times New Roman"/>
                <a:sym typeface="Times New Roman"/>
              </a:rPr>
              <a:t> </a:t>
            </a:r>
            <a:r>
              <a:rPr lang="es-ES" sz="1400" i="1" dirty="0" err="1">
                <a:solidFill>
                  <a:schemeClr val="dk1"/>
                </a:solidFill>
                <a:latin typeface="Times New Roman"/>
                <a:ea typeface="Times New Roman"/>
                <a:cs typeface="Times New Roman"/>
                <a:sym typeface="Times New Roman"/>
              </a:rPr>
              <a:t>you</a:t>
            </a:r>
            <a:r>
              <a:rPr lang="es-ES" sz="1400" i="1" dirty="0">
                <a:solidFill>
                  <a:schemeClr val="dk1"/>
                </a:solidFill>
                <a:latin typeface="Times New Roman"/>
                <a:ea typeface="Times New Roman"/>
                <a:cs typeface="Times New Roman"/>
                <a:sym typeface="Times New Roman"/>
              </a:rPr>
              <a:t>”</a:t>
            </a:r>
            <a:endParaRPr sz="1400" dirty="0">
              <a:latin typeface="Times New Roman"/>
              <a:cs typeface="Times New Roman"/>
            </a:endParaRPr>
          </a:p>
          <a:p>
            <a:pPr algn="ctr"/>
            <a:endParaRPr sz="1400" i="1" dirty="0">
              <a:solidFill>
                <a:schemeClr val="dk1"/>
              </a:solidFill>
              <a:latin typeface="Times New Roman"/>
              <a:ea typeface="Times New Roman"/>
              <a:cs typeface="Times New Roman"/>
              <a:sym typeface="Times New Roman"/>
            </a:endParaRPr>
          </a:p>
        </p:txBody>
      </p:sp>
      <p:pic>
        <p:nvPicPr>
          <p:cNvPr id="236" name="Google Shape;236;p26"/>
          <p:cNvPicPr preferRelativeResize="0"/>
          <p:nvPr/>
        </p:nvPicPr>
        <p:blipFill rotWithShape="1">
          <a:blip r:embed="rId4">
            <a:alphaModFix/>
          </a:blip>
          <a:srcRect t="17328" b="6657"/>
          <a:stretch/>
        </p:blipFill>
        <p:spPr>
          <a:xfrm>
            <a:off x="2008667" y="2181837"/>
            <a:ext cx="2993519" cy="1340858"/>
          </a:xfrm>
          <a:prstGeom prst="rect">
            <a:avLst/>
          </a:prstGeom>
          <a:noFill/>
          <a:ln>
            <a:noFill/>
          </a:ln>
        </p:spPr>
      </p:pic>
      <p:sp>
        <p:nvSpPr>
          <p:cNvPr id="10" name="CuadroTexto 9"/>
          <p:cNvSpPr txBox="1"/>
          <p:nvPr/>
        </p:nvSpPr>
        <p:spPr>
          <a:xfrm>
            <a:off x="7557135" y="152400"/>
            <a:ext cx="144116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sz="2000" dirty="0" err="1">
                <a:latin typeface="Times New Roman"/>
                <a:cs typeface="Times New Roman"/>
              </a:rPr>
              <a:t>Technique</a:t>
            </a:r>
            <a:r>
              <a:rPr lang="es-ES" sz="2000" dirty="0">
                <a:solidFill>
                  <a:schemeClr val="bg1"/>
                </a:solidFill>
                <a:latin typeface="Times New Roman"/>
                <a:cs typeface="Times New Roman"/>
              </a:rPr>
              <a:t> </a:t>
            </a:r>
            <a:r>
              <a:rPr lang="es-ES" sz="2000" dirty="0">
                <a:latin typeface="Times New Roman"/>
                <a:cs typeface="Times New Roman"/>
              </a:rPr>
              <a:t>7</a:t>
            </a:r>
          </a:p>
        </p:txBody>
      </p:sp>
      <p:sp>
        <p:nvSpPr>
          <p:cNvPr id="12" name="Rectángulo 11"/>
          <p:cNvSpPr/>
          <p:nvPr/>
        </p:nvSpPr>
        <p:spPr>
          <a:xfrm>
            <a:off x="1737048" y="1304224"/>
            <a:ext cx="4649350" cy="400110"/>
          </a:xfrm>
          <a:prstGeom prst="rect">
            <a:avLst/>
          </a:prstGeom>
        </p:spPr>
        <p:txBody>
          <a:bodyPr wrap="none">
            <a:spAutoFit/>
          </a:bodyPr>
          <a:lstStyle/>
          <a:p>
            <a:r>
              <a:rPr lang="es-ES" sz="2000" b="1" dirty="0">
                <a:latin typeface="Times New Roman"/>
                <a:ea typeface="Times New Roman"/>
                <a:cs typeface="Times New Roman"/>
                <a:sym typeface="Times New Roman"/>
              </a:rPr>
              <a:t>SONG 2: “ </a:t>
            </a:r>
            <a:r>
              <a:rPr lang="es-ES" sz="2000" b="1" i="1" dirty="0">
                <a:latin typeface="Times New Roman"/>
                <a:ea typeface="Times New Roman"/>
                <a:cs typeface="Times New Roman"/>
                <a:sym typeface="Times New Roman"/>
              </a:rPr>
              <a:t>I’LL BE THERE FOR YOU” </a:t>
            </a:r>
            <a:endParaRPr lang="es-ES" sz="2000" dirty="0"/>
          </a:p>
        </p:txBody>
      </p:sp>
      <p:pic>
        <p:nvPicPr>
          <p:cNvPr id="5" name="Imagen 4"/>
          <p:cNvPicPr>
            <a:picLocks noChangeAspect="1"/>
          </p:cNvPicPr>
          <p:nvPr/>
        </p:nvPicPr>
        <p:blipFill>
          <a:blip r:embed="rId5"/>
          <a:stretch>
            <a:fillRect/>
          </a:stretch>
        </p:blipFill>
        <p:spPr>
          <a:xfrm>
            <a:off x="8995789" y="5702285"/>
            <a:ext cx="1380924" cy="776386"/>
          </a:xfrm>
          <a:prstGeom prst="rect">
            <a:avLst/>
          </a:prstGeom>
        </p:spPr>
      </p:pic>
      <p:pic>
        <p:nvPicPr>
          <p:cNvPr id="6" name="Imagen 5"/>
          <p:cNvPicPr>
            <a:picLocks noChangeAspect="1"/>
          </p:cNvPicPr>
          <p:nvPr/>
        </p:nvPicPr>
        <p:blipFill>
          <a:blip r:embed="rId6"/>
          <a:stretch>
            <a:fillRect/>
          </a:stretch>
        </p:blipFill>
        <p:spPr>
          <a:xfrm>
            <a:off x="1737048" y="3712882"/>
            <a:ext cx="3007179" cy="2801294"/>
          </a:xfrm>
          <a:prstGeom prst="rect">
            <a:avLst/>
          </a:prstGeom>
          <a:ln>
            <a:noFill/>
          </a:ln>
          <a:effectLst>
            <a:softEdge rad="112500"/>
          </a:effectLst>
        </p:spPr>
      </p:pic>
      <p:sp>
        <p:nvSpPr>
          <p:cNvPr id="2" name="Rectángulo 1"/>
          <p:cNvSpPr/>
          <p:nvPr/>
        </p:nvSpPr>
        <p:spPr>
          <a:xfrm>
            <a:off x="6324508" y="1304224"/>
            <a:ext cx="4572000" cy="523220"/>
          </a:xfrm>
          <a:prstGeom prst="rect">
            <a:avLst/>
          </a:prstGeom>
        </p:spPr>
        <p:txBody>
          <a:bodyPr>
            <a:spAutoFit/>
          </a:bodyPr>
          <a:lstStyle/>
          <a:p>
            <a:r>
              <a:rPr lang="es-ES" sz="1400" dirty="0" err="1">
                <a:latin typeface="Times New Roman"/>
                <a:cs typeface="Times New Roman"/>
              </a:rPr>
              <a:t>Teachers</a:t>
            </a:r>
            <a:r>
              <a:rPr lang="es-ES" sz="1400" dirty="0">
                <a:latin typeface="Times New Roman"/>
                <a:cs typeface="Times New Roman"/>
              </a:rPr>
              <a:t> can </a:t>
            </a:r>
            <a:r>
              <a:rPr lang="es-ES" sz="1400" dirty="0" err="1">
                <a:latin typeface="Times New Roman"/>
                <a:cs typeface="Times New Roman"/>
              </a:rPr>
              <a:t>finish</a:t>
            </a:r>
            <a:r>
              <a:rPr lang="es-ES" sz="1400" dirty="0">
                <a:latin typeface="Times New Roman"/>
                <a:cs typeface="Times New Roman"/>
              </a:rPr>
              <a:t> </a:t>
            </a:r>
            <a:r>
              <a:rPr lang="es-ES" sz="1400" dirty="0" err="1">
                <a:latin typeface="Times New Roman"/>
                <a:cs typeface="Times New Roman"/>
              </a:rPr>
              <a:t>the</a:t>
            </a:r>
            <a:r>
              <a:rPr lang="es-ES" sz="1400" dirty="0">
                <a:latin typeface="Times New Roman"/>
                <a:cs typeface="Times New Roman"/>
              </a:rPr>
              <a:t> </a:t>
            </a:r>
            <a:r>
              <a:rPr lang="es-ES" sz="1400" dirty="0" err="1">
                <a:latin typeface="Times New Roman"/>
                <a:cs typeface="Times New Roman"/>
              </a:rPr>
              <a:t>song</a:t>
            </a:r>
            <a:r>
              <a:rPr lang="es-ES" sz="1400" dirty="0">
                <a:latin typeface="Times New Roman"/>
                <a:cs typeface="Times New Roman"/>
              </a:rPr>
              <a:t> </a:t>
            </a:r>
            <a:r>
              <a:rPr lang="es-ES" sz="1400" dirty="0" err="1">
                <a:latin typeface="Times New Roman"/>
                <a:cs typeface="Times New Roman"/>
              </a:rPr>
              <a:t>activity</a:t>
            </a:r>
            <a:r>
              <a:rPr lang="es-ES" sz="1400" dirty="0">
                <a:latin typeface="Times New Roman"/>
                <a:cs typeface="Times New Roman"/>
              </a:rPr>
              <a:t> </a:t>
            </a:r>
            <a:r>
              <a:rPr lang="es-ES" sz="1400" dirty="0" err="1">
                <a:latin typeface="Times New Roman"/>
                <a:cs typeface="Times New Roman"/>
              </a:rPr>
              <a:t>with</a:t>
            </a:r>
            <a:r>
              <a:rPr lang="es-ES" sz="1400" dirty="0">
                <a:latin typeface="Times New Roman"/>
                <a:cs typeface="Times New Roman"/>
              </a:rPr>
              <a:t> </a:t>
            </a:r>
            <a:r>
              <a:rPr lang="es-ES" sz="1400" dirty="0" err="1">
                <a:latin typeface="Times New Roman"/>
                <a:cs typeface="Times New Roman"/>
              </a:rPr>
              <a:t>an</a:t>
            </a:r>
            <a:r>
              <a:rPr lang="es-ES" sz="1400" dirty="0">
                <a:latin typeface="Times New Roman"/>
                <a:cs typeface="Times New Roman"/>
              </a:rPr>
              <a:t> </a:t>
            </a:r>
            <a:r>
              <a:rPr lang="es-ES" sz="1400" dirty="0" err="1">
                <a:latin typeface="Times New Roman"/>
                <a:cs typeface="Times New Roman"/>
              </a:rPr>
              <a:t>exercise</a:t>
            </a:r>
            <a:r>
              <a:rPr lang="es-ES" sz="1400" dirty="0">
                <a:latin typeface="Times New Roman"/>
                <a:cs typeface="Times New Roman"/>
              </a:rPr>
              <a:t> </a:t>
            </a:r>
            <a:r>
              <a:rPr lang="es-ES" sz="1400" dirty="0" err="1">
                <a:latin typeface="Times New Roman"/>
                <a:cs typeface="Times New Roman"/>
              </a:rPr>
              <a:t>that</a:t>
            </a:r>
            <a:r>
              <a:rPr lang="es-ES" sz="1400" dirty="0">
                <a:latin typeface="Times New Roman"/>
                <a:cs typeface="Times New Roman"/>
              </a:rPr>
              <a:t> </a:t>
            </a:r>
            <a:r>
              <a:rPr lang="es-ES" sz="1400" dirty="0" err="1">
                <a:latin typeface="Times New Roman"/>
                <a:cs typeface="Times New Roman"/>
              </a:rPr>
              <a:t>stimulates</a:t>
            </a:r>
            <a:r>
              <a:rPr lang="es-ES" sz="1400" dirty="0">
                <a:latin typeface="Times New Roman"/>
                <a:cs typeface="Times New Roman"/>
              </a:rPr>
              <a:t> </a:t>
            </a:r>
            <a:r>
              <a:rPr lang="es-ES" sz="1400" dirty="0" err="1">
                <a:latin typeface="Times New Roman"/>
                <a:cs typeface="Times New Roman"/>
              </a:rPr>
              <a:t>creative</a:t>
            </a:r>
            <a:r>
              <a:rPr lang="es-ES" sz="1400" dirty="0">
                <a:latin typeface="Times New Roman"/>
                <a:cs typeface="Times New Roman"/>
              </a:rPr>
              <a:t> </a:t>
            </a:r>
            <a:r>
              <a:rPr lang="es-ES" sz="1400" dirty="0" err="1">
                <a:latin typeface="Times New Roman"/>
                <a:cs typeface="Times New Roman"/>
              </a:rPr>
              <a:t>thoughts</a:t>
            </a:r>
            <a:r>
              <a:rPr lang="es-ES" sz="1400" dirty="0">
                <a:latin typeface="Times New Roman"/>
                <a:cs typeface="Times New Roman"/>
              </a:rPr>
              <a:t>. </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D098ECE-D8E4-42B4-A5EB-56BD4B9A8203}"/>
              </a:ext>
            </a:extLst>
          </p:cNvPr>
          <p:cNvSpPr/>
          <p:nvPr/>
        </p:nvSpPr>
        <p:spPr>
          <a:xfrm>
            <a:off x="1909762" y="2228671"/>
            <a:ext cx="8848725" cy="1200329"/>
          </a:xfrm>
          <a:prstGeom prst="rect">
            <a:avLst/>
          </a:prstGeom>
        </p:spPr>
        <p:txBody>
          <a:bodyPr wrap="square">
            <a:spAutoFit/>
          </a:bodyPr>
          <a:lstStyle/>
          <a:p>
            <a:pPr lvl="0" algn="ctr"/>
            <a:r>
              <a:rPr lang="en-US" sz="2400" b="1" dirty="0">
                <a:solidFill>
                  <a:prstClr val="black"/>
                </a:solidFill>
                <a:latin typeface="Times New Roman" panose="02020603050405020304" pitchFamily="18" charset="0"/>
                <a:cs typeface="Times New Roman" panose="02020603050405020304" pitchFamily="18" charset="0"/>
              </a:rPr>
              <a:t>GREECE</a:t>
            </a:r>
          </a:p>
          <a:p>
            <a:pPr lvl="0" algn="ctr"/>
            <a:endParaRPr lang="en-US" sz="2400" b="1" dirty="0">
              <a:solidFill>
                <a:prstClr val="black"/>
              </a:solidFill>
              <a:latin typeface="Times New Roman" panose="02020603050405020304" pitchFamily="18" charset="0"/>
              <a:cs typeface="Times New Roman" panose="02020603050405020304" pitchFamily="18" charset="0"/>
            </a:endParaRPr>
          </a:p>
          <a:p>
            <a:pPr lvl="0" algn="ctr"/>
            <a:r>
              <a:rPr lang="en-US" sz="2400" b="1" dirty="0">
                <a:solidFill>
                  <a:prstClr val="black"/>
                </a:solidFill>
                <a:latin typeface="Times New Roman" panose="02020603050405020304" pitchFamily="18" charset="0"/>
                <a:cs typeface="Times New Roman" panose="02020603050405020304" pitchFamily="18" charset="0"/>
              </a:rPr>
              <a:t>“</a:t>
            </a:r>
            <a:r>
              <a:rPr lang="ro-RO" sz="2400" b="1" dirty="0">
                <a:solidFill>
                  <a:prstClr val="black"/>
                </a:solidFill>
                <a:latin typeface="Times New Roman" panose="02020603050405020304" pitchFamily="18" charset="0"/>
                <a:cs typeface="Times New Roman" panose="02020603050405020304" pitchFamily="18" charset="0"/>
              </a:rPr>
              <a:t>TEACHING ENGLISH THROUGH SONGS</a:t>
            </a:r>
            <a:r>
              <a:rPr lang="en-US" sz="24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766513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2000" b="1" u="sng" dirty="0">
                <a:latin typeface="Times New Roman" pitchFamily="18" charset="0"/>
                <a:cs typeface="Times New Roman" pitchFamily="18" charset="0"/>
              </a:rPr>
              <a:t>SONG 1</a:t>
            </a:r>
            <a:r>
              <a:rPr lang="el-GR" sz="2000" dirty="0">
                <a:latin typeface="Times New Roman" pitchFamily="18" charset="0"/>
                <a:cs typeface="Times New Roman" pitchFamily="18" charset="0"/>
              </a:rPr>
              <a:t/>
            </a:r>
            <a:br>
              <a:rPr lang="el-GR" sz="2000" dirty="0">
                <a:latin typeface="Times New Roman" pitchFamily="18" charset="0"/>
                <a:cs typeface="Times New Roman" pitchFamily="18" charset="0"/>
              </a:rPr>
            </a:br>
            <a:r>
              <a:rPr lang="en-US" sz="2000" b="1" u="sng" dirty="0">
                <a:latin typeface="Times New Roman" pitchFamily="18" charset="0"/>
                <a:cs typeface="Times New Roman" pitchFamily="18" charset="0"/>
              </a:rPr>
              <a:t>1.Listening Task:</a:t>
            </a:r>
            <a:r>
              <a:rPr lang="en-US" sz="2000" dirty="0">
                <a:latin typeface="Times New Roman" pitchFamily="18" charset="0"/>
                <a:cs typeface="Times New Roman" pitchFamily="18" charset="0"/>
              </a:rPr>
              <a:t> </a:t>
            </a:r>
            <a:r>
              <a:rPr lang="el-GR" sz="1400" dirty="0">
                <a:latin typeface="Times New Roman" pitchFamily="18" charset="0"/>
                <a:cs typeface="Times New Roman" pitchFamily="18" charset="0"/>
              </a:rPr>
              <a:t/>
            </a:r>
            <a:br>
              <a:rPr lang="el-GR" sz="1400" dirty="0">
                <a:latin typeface="Times New Roman" pitchFamily="18" charset="0"/>
                <a:cs typeface="Times New Roman" pitchFamily="18" charset="0"/>
              </a:rPr>
            </a:br>
            <a:r>
              <a:rPr lang="en-US" sz="1400" i="1" dirty="0">
                <a:latin typeface="Times New Roman" pitchFamily="18" charset="0"/>
                <a:cs typeface="Times New Roman" pitchFamily="18" charset="0"/>
              </a:rPr>
              <a:t>Listen to the following song and try to fill in the missing words.</a:t>
            </a:r>
            <a:r>
              <a:rPr lang="el-GR" sz="1400" dirty="0">
                <a:latin typeface="Times New Roman" pitchFamily="18" charset="0"/>
                <a:cs typeface="Times New Roman" pitchFamily="18" charset="0"/>
              </a:rPr>
              <a:t/>
            </a:r>
            <a:br>
              <a:rPr lang="el-GR" sz="1400" dirty="0">
                <a:latin typeface="Times New Roman" pitchFamily="18" charset="0"/>
                <a:cs typeface="Times New Roman" pitchFamily="18" charset="0"/>
              </a:rPr>
            </a:br>
            <a:endParaRPr lang="el-GR" sz="1400" dirty="0">
              <a:latin typeface="Times New Roman" pitchFamily="18" charset="0"/>
              <a:cs typeface="Times New Roman" pitchFamily="18" charset="0"/>
            </a:endParaRPr>
          </a:p>
        </p:txBody>
      </p:sp>
      <p:sp>
        <p:nvSpPr>
          <p:cNvPr id="3" name="2 - Θέση περιεχομένου"/>
          <p:cNvSpPr>
            <a:spLocks noGrp="1"/>
          </p:cNvSpPr>
          <p:nvPr>
            <p:ph idx="1"/>
          </p:nvPr>
        </p:nvSpPr>
        <p:spPr/>
        <p:txBody>
          <a:bodyPr>
            <a:noAutofit/>
          </a:bodyPr>
          <a:lstStyle/>
          <a:p>
            <a:pPr>
              <a:buNone/>
            </a:pPr>
            <a:r>
              <a:rPr lang="en-US" sz="2000" b="1" u="sng" dirty="0">
                <a:latin typeface="Times New Roman" pitchFamily="18" charset="0"/>
                <a:cs typeface="Times New Roman" pitchFamily="18" charset="0"/>
              </a:rPr>
              <a:t>STAND BY ME</a:t>
            </a:r>
            <a:endParaRPr lang="el-GR" sz="20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When the night ……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And the ……..is dark</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And the …….. is the only ……..we see</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No I won't …….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No I won't …….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Just as …….. ……you stand, stand by me</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And darling, darling stand by me</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Oh, now, now, stand by me</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Stand by me, stand by me</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If the …… that we ……..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Should ………..and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And the…………. should ……….to the sea</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I won't cry, I won't cry</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No I won't ………..a tear</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Just as ………. …..you stand, stand by me</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And darling, darling stand by me</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Oh, stand by me</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Stand by…</a:t>
            </a:r>
            <a:endParaRPr lang="el-GR" sz="1400" dirty="0">
              <a:latin typeface="Times New Roman" pitchFamily="18" charset="0"/>
              <a:cs typeface="Times New Roman" pitchFamily="18" charset="0"/>
            </a:endParaRPr>
          </a:p>
          <a:p>
            <a:pPr>
              <a:buNone/>
            </a:pPr>
            <a:endParaRPr lang="el-GR" sz="1400" dirty="0">
              <a:latin typeface="Times New Roman" pitchFamily="18" charset="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847528" y="908721"/>
            <a:ext cx="8229600" cy="4497363"/>
          </a:xfrm>
        </p:spPr>
        <p:txBody>
          <a:bodyPr>
            <a:noAutofit/>
          </a:bodyPr>
          <a:lstStyle/>
          <a:p>
            <a:pPr>
              <a:buNone/>
            </a:pPr>
            <a:r>
              <a:rPr lang="en-US" sz="2000" b="1" u="sng" dirty="0">
                <a:latin typeface="Times New Roman" pitchFamily="18" charset="0"/>
                <a:cs typeface="Times New Roman" pitchFamily="18" charset="0"/>
              </a:rPr>
              <a:t>2.Grammar Task:</a:t>
            </a:r>
            <a:endParaRPr lang="el-GR" sz="20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a) </a:t>
            </a:r>
            <a:r>
              <a:rPr lang="en-US" sz="1400" i="1" dirty="0">
                <a:latin typeface="Times New Roman" pitchFamily="18" charset="0"/>
                <a:cs typeface="Times New Roman" pitchFamily="18" charset="0"/>
              </a:rPr>
              <a:t>Form sentences using the Present Perfect</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(you / keep a pet for three years)</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 (you / eat Thai food before)?</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 </a:t>
            </a:r>
            <a:r>
              <a:rPr lang="el-GR" sz="1400" dirty="0">
                <a:latin typeface="Times New Roman" pitchFamily="18" charset="0"/>
                <a:cs typeface="Times New Roman" pitchFamily="18" charset="0"/>
              </a:rPr>
              <a:t>(</a:t>
            </a:r>
            <a:r>
              <a:rPr lang="el-GR" sz="1400" dirty="0" err="1">
                <a:latin typeface="Times New Roman" pitchFamily="18" charset="0"/>
                <a:cs typeface="Times New Roman" pitchFamily="18" charset="0"/>
              </a:rPr>
              <a:t>it</a:t>
            </a:r>
            <a:r>
              <a:rPr lang="el-GR" sz="1400" dirty="0">
                <a:latin typeface="Times New Roman" pitchFamily="18" charset="0"/>
                <a:cs typeface="Times New Roman" pitchFamily="18" charset="0"/>
              </a:rPr>
              <a:t> / </a:t>
            </a:r>
            <a:r>
              <a:rPr lang="el-GR" sz="1400" dirty="0" err="1">
                <a:latin typeface="Times New Roman" pitchFamily="18" charset="0"/>
                <a:cs typeface="Times New Roman" pitchFamily="18" charset="0"/>
              </a:rPr>
              <a:t>rain</a:t>
            </a:r>
            <a:r>
              <a:rPr lang="el-GR" sz="1400" dirty="0">
                <a:latin typeface="Times New Roman" pitchFamily="18" charset="0"/>
                <a:cs typeface="Times New Roman" pitchFamily="18" charset="0"/>
              </a:rPr>
              <a:t> </a:t>
            </a:r>
            <a:r>
              <a:rPr lang="el-GR" sz="1400" dirty="0" err="1">
                <a:latin typeface="Times New Roman" pitchFamily="18" charset="0"/>
                <a:cs typeface="Times New Roman" pitchFamily="18" charset="0"/>
              </a:rPr>
              <a:t>all</a:t>
            </a:r>
            <a:r>
              <a:rPr lang="el-GR" sz="1400" dirty="0">
                <a:latin typeface="Times New Roman" pitchFamily="18" charset="0"/>
                <a:cs typeface="Times New Roman" pitchFamily="18" charset="0"/>
              </a:rPr>
              <a:t> </a:t>
            </a:r>
            <a:r>
              <a:rPr lang="el-GR" sz="1400" dirty="0" err="1">
                <a:latin typeface="Times New Roman" pitchFamily="18" charset="0"/>
                <a:cs typeface="Times New Roman" pitchFamily="18" charset="0"/>
              </a:rPr>
              <a:t>day</a:t>
            </a:r>
            <a:r>
              <a:rPr lang="el-GR" sz="1400" dirty="0">
                <a:latin typeface="Times New Roman" pitchFamily="18" charset="0"/>
                <a:cs typeface="Times New Roman" pitchFamily="18" charset="0"/>
              </a:rPr>
              <a:t>)?</a:t>
            </a:r>
          </a:p>
          <a:p>
            <a:pPr lvl="0">
              <a:buNone/>
            </a:pPr>
            <a:r>
              <a:rPr lang="en-US" sz="1400" dirty="0">
                <a:latin typeface="Times New Roman" pitchFamily="18" charset="0"/>
                <a:cs typeface="Times New Roman" pitchFamily="18" charset="0"/>
              </a:rPr>
              <a:t>(we / not / hear that song already)</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(he / not / forget his books)</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(she / steal all the chocolate)</a:t>
            </a:r>
            <a:endParaRPr lang="el-GR" sz="1400" dirty="0">
              <a:latin typeface="Times New Roman" pitchFamily="18" charset="0"/>
              <a:cs typeface="Times New Roman" pitchFamily="18" charset="0"/>
            </a:endParaRPr>
          </a:p>
          <a:p>
            <a:pPr lvl="0">
              <a:buNone/>
            </a:pPr>
            <a:r>
              <a:rPr lang="el-GR" sz="1400" dirty="0">
                <a:latin typeface="Times New Roman" pitchFamily="18" charset="0"/>
                <a:cs typeface="Times New Roman" pitchFamily="18" charset="0"/>
              </a:rPr>
              <a:t>(I / </a:t>
            </a:r>
            <a:r>
              <a:rPr lang="el-GR" sz="1400" dirty="0" err="1">
                <a:latin typeface="Times New Roman" pitchFamily="18" charset="0"/>
                <a:cs typeface="Times New Roman" pitchFamily="18" charset="0"/>
              </a:rPr>
              <a:t>explain</a:t>
            </a:r>
            <a:r>
              <a:rPr lang="el-GR" sz="1400" dirty="0">
                <a:latin typeface="Times New Roman" pitchFamily="18" charset="0"/>
                <a:cs typeface="Times New Roman" pitchFamily="18" charset="0"/>
              </a:rPr>
              <a:t> </a:t>
            </a:r>
            <a:r>
              <a:rPr lang="el-GR" sz="1400" dirty="0" err="1">
                <a:latin typeface="Times New Roman" pitchFamily="18" charset="0"/>
                <a:cs typeface="Times New Roman" pitchFamily="18" charset="0"/>
              </a:rPr>
              <a:t>it</a:t>
            </a:r>
            <a:r>
              <a:rPr lang="el-GR" sz="1400" dirty="0">
                <a:latin typeface="Times New Roman" pitchFamily="18" charset="0"/>
                <a:cs typeface="Times New Roman" pitchFamily="18" charset="0"/>
              </a:rPr>
              <a:t> </a:t>
            </a:r>
            <a:r>
              <a:rPr lang="el-GR" sz="1400" dirty="0" err="1">
                <a:latin typeface="Times New Roman" pitchFamily="18" charset="0"/>
                <a:cs typeface="Times New Roman" pitchFamily="18" charset="0"/>
              </a:rPr>
              <a:t>well</a:t>
            </a:r>
            <a:r>
              <a:rPr lang="el-GR" sz="1400" dirty="0">
                <a:latin typeface="Times New Roman" pitchFamily="18" charset="0"/>
                <a:cs typeface="Times New Roman" pitchFamily="18" charset="0"/>
              </a:rPr>
              <a:t>)?</a:t>
            </a:r>
          </a:p>
          <a:p>
            <a:pPr lvl="0">
              <a:buNone/>
            </a:pPr>
            <a:r>
              <a:rPr lang="en-US" sz="1400" dirty="0">
                <a:latin typeface="Times New Roman" pitchFamily="18" charset="0"/>
                <a:cs typeface="Times New Roman" pitchFamily="18" charset="0"/>
              </a:rPr>
              <a:t>(what countries / they / visit in Europe)?</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(we / not / lose our tickets)</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10)(he / take a taxi)?</a:t>
            </a:r>
            <a:endParaRPr lang="el-GR" sz="1400" dirty="0">
              <a:latin typeface="Times New Roman" pitchFamily="18" charset="0"/>
              <a:cs typeface="Times New Roman" pitchFamily="18" charset="0"/>
            </a:endParaRPr>
          </a:p>
          <a:p>
            <a:pPr>
              <a:buNone/>
            </a:pPr>
            <a:endParaRPr lang="el-GR" sz="1400" dirty="0">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991544" y="1124745"/>
            <a:ext cx="8229600" cy="4525963"/>
          </a:xfrm>
        </p:spPr>
        <p:txBody>
          <a:bodyPr>
            <a:normAutofit/>
          </a:bodyPr>
          <a:lstStyle/>
          <a:p>
            <a:pPr>
              <a:buNone/>
            </a:pPr>
            <a:r>
              <a:rPr lang="en-US" sz="1400" dirty="0">
                <a:latin typeface="Times New Roman" pitchFamily="18" charset="0"/>
                <a:cs typeface="Times New Roman" pitchFamily="18" charset="0"/>
              </a:rPr>
              <a:t>b) </a:t>
            </a:r>
            <a:r>
              <a:rPr lang="en-US" sz="1400" i="1" dirty="0">
                <a:latin typeface="Times New Roman" pitchFamily="18" charset="0"/>
                <a:cs typeface="Times New Roman" pitchFamily="18" charset="0"/>
              </a:rPr>
              <a:t>Change the verb into the correct form of the past simple or  present perfect</a:t>
            </a:r>
            <a:endParaRPr lang="el-GR" sz="1400" b="1"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Last night I………………….(lose) my keys - I had to call my </a:t>
            </a:r>
            <a:r>
              <a:rPr lang="en-US" sz="1400" dirty="0" err="1">
                <a:latin typeface="Times New Roman" pitchFamily="18" charset="0"/>
                <a:cs typeface="Times New Roman" pitchFamily="18" charset="0"/>
              </a:rPr>
              <a:t>flatmate</a:t>
            </a:r>
            <a:r>
              <a:rPr lang="en-US" sz="1400" dirty="0">
                <a:latin typeface="Times New Roman" pitchFamily="18" charset="0"/>
                <a:cs typeface="Times New Roman" pitchFamily="18" charset="0"/>
              </a:rPr>
              <a:t> to let me in.</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I……………..(lose) my keys - can you help me look for them?</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I………………(visit) Paris three times.</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Last year I ……………….(visit) Paris.</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I…………………………(know) Julie for three years - we still meet once a month.</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She……………………(play) hockey at school but she didn't like it.</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 I'm sorry, John isn't here now. He…………………………(go) to the shops.</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She…………………………..(live) in London since 1994.</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I…………………………..(drink) three cups of coffee today.</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I…………………(miss) the bus and then I…………………….(miss) the </a:t>
            </a:r>
            <a:r>
              <a:rPr lang="en-US" sz="1400" dirty="0" err="1">
                <a:latin typeface="Times New Roman" pitchFamily="18" charset="0"/>
                <a:cs typeface="Times New Roman" pitchFamily="18" charset="0"/>
              </a:rPr>
              <a:t>aeroplane</a:t>
            </a:r>
            <a:r>
              <a:rPr lang="en-US" sz="1400" dirty="0">
                <a:latin typeface="Times New Roman" pitchFamily="18" charset="0"/>
                <a:cs typeface="Times New Roman" pitchFamily="18" charset="0"/>
              </a:rPr>
              <a:t> as well!</a:t>
            </a:r>
            <a:endParaRPr lang="el-GR" sz="1400" dirty="0">
              <a:latin typeface="Times New Roman" pitchFamily="18" charset="0"/>
              <a:cs typeface="Times New Roman" pitchFamily="18" charset="0"/>
            </a:endParaRPr>
          </a:p>
          <a:p>
            <a:pPr>
              <a:buNone/>
            </a:pPr>
            <a:endParaRPr lang="el-GR" sz="1400" dirty="0">
              <a:latin typeface="Times New Roman" pitchFamily="18" charset="0"/>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a:buNone/>
            </a:pPr>
            <a:r>
              <a:rPr lang="en-US" sz="2000" b="1" u="sng" dirty="0"/>
              <a:t>3.Grammar Task:</a:t>
            </a:r>
            <a:endParaRPr lang="el-GR" sz="2000" dirty="0"/>
          </a:p>
          <a:p>
            <a:pPr>
              <a:buNone/>
            </a:pPr>
            <a:r>
              <a:rPr lang="en-US" sz="1400" i="1" dirty="0"/>
              <a:t>Finish the sentences with a clause in the correct conditional:</a:t>
            </a:r>
            <a:endParaRPr lang="el-GR" sz="1400" dirty="0"/>
          </a:p>
          <a:p>
            <a:pPr>
              <a:buNone/>
            </a:pPr>
            <a:r>
              <a:rPr lang="en-US" sz="1400" dirty="0"/>
              <a:t> </a:t>
            </a:r>
            <a:endParaRPr lang="el-GR" sz="1400" dirty="0"/>
          </a:p>
          <a:p>
            <a:pPr>
              <a:buNone/>
            </a:pPr>
            <a:r>
              <a:rPr lang="en-US" sz="1400" dirty="0"/>
              <a:t> 1: If it is sunny tomorrow _______________________________________________ </a:t>
            </a:r>
            <a:endParaRPr lang="el-GR" sz="1400" dirty="0"/>
          </a:p>
          <a:p>
            <a:pPr>
              <a:buNone/>
            </a:pPr>
            <a:r>
              <a:rPr lang="en-US" sz="1400" dirty="0"/>
              <a:t>2: If you sit in the sun too long __________________________________________ </a:t>
            </a:r>
            <a:endParaRPr lang="el-GR" sz="1400" dirty="0"/>
          </a:p>
          <a:p>
            <a:pPr>
              <a:buNone/>
            </a:pPr>
            <a:r>
              <a:rPr lang="en-US" sz="1400" dirty="0"/>
              <a:t>3: If I were you _______________________________________________________ </a:t>
            </a:r>
            <a:endParaRPr lang="el-GR" sz="1400" dirty="0"/>
          </a:p>
          <a:p>
            <a:pPr>
              <a:buNone/>
            </a:pPr>
            <a:r>
              <a:rPr lang="en-US" sz="1400" dirty="0"/>
              <a:t>4: If I were the Prime Minister ___________________________________________ </a:t>
            </a:r>
            <a:endParaRPr lang="el-GR" sz="1400" dirty="0"/>
          </a:p>
          <a:p>
            <a:pPr>
              <a:buNone/>
            </a:pPr>
            <a:r>
              <a:rPr lang="en-US" sz="1400" dirty="0"/>
              <a:t>5: If she had studied harder _____________________________________________ </a:t>
            </a:r>
            <a:endParaRPr lang="el-GR" sz="1400" dirty="0"/>
          </a:p>
          <a:p>
            <a:pPr>
              <a:buNone/>
            </a:pPr>
            <a:r>
              <a:rPr lang="en-US" sz="1400" dirty="0"/>
              <a:t>6: If I won the lottery __________________________________________________ </a:t>
            </a:r>
            <a:endParaRPr lang="el-GR" sz="1400" dirty="0"/>
          </a:p>
          <a:p>
            <a:pPr>
              <a:buNone/>
            </a:pPr>
            <a:r>
              <a:rPr lang="en-US" sz="1400" dirty="0"/>
              <a:t>7: If I hadn’t gone to bed so late _________________________________________ </a:t>
            </a:r>
            <a:endParaRPr lang="el-GR" sz="1400" dirty="0"/>
          </a:p>
          <a:p>
            <a:pPr>
              <a:buNone/>
            </a:pPr>
            <a:r>
              <a:rPr lang="en-US" sz="1400" dirty="0"/>
              <a:t>8: If I hadn’t come to London ___________________________________________ </a:t>
            </a:r>
            <a:endParaRPr lang="el-GR" sz="1400" dirty="0"/>
          </a:p>
          <a:p>
            <a:pPr>
              <a:buNone/>
            </a:pPr>
            <a:r>
              <a:rPr lang="en-US" sz="1400" dirty="0"/>
              <a:t>9: If you mix water and electricity ________________________________________ </a:t>
            </a:r>
            <a:endParaRPr lang="el-GR" sz="1400" dirty="0"/>
          </a:p>
          <a:p>
            <a:pPr>
              <a:buNone/>
            </a:pPr>
            <a:r>
              <a:rPr lang="en-US" sz="1400" dirty="0"/>
              <a:t>10: If she hadn’t stayed at home __________________________________________</a:t>
            </a:r>
            <a:endParaRPr lang="el-GR" sz="1400" dirty="0"/>
          </a:p>
          <a:p>
            <a:pPr>
              <a:buNone/>
            </a:pPr>
            <a:endParaRPr lang="el-GR"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2A9EB9C-F48A-40D3-8875-7C3A9306D979}"/>
              </a:ext>
            </a:extLst>
          </p:cNvPr>
          <p:cNvSpPr/>
          <p:nvPr/>
        </p:nvSpPr>
        <p:spPr>
          <a:xfrm>
            <a:off x="374341" y="717172"/>
            <a:ext cx="11443317" cy="6045053"/>
          </a:xfrm>
          <a:prstGeom prst="rect">
            <a:avLst/>
          </a:prstGeom>
        </p:spPr>
        <p:txBody>
          <a:bodyPr wrap="square">
            <a:spAutoFit/>
          </a:bodyPr>
          <a:lstStyle/>
          <a:p>
            <a:pPr lvl="0" algn="just">
              <a:lnSpc>
                <a:spcPct val="150000"/>
              </a:lnSpc>
              <a:spcAft>
                <a:spcPts val="800"/>
              </a:spcAft>
            </a:pPr>
            <a:r>
              <a:rPr lang="ro-RO" sz="1400" dirty="0">
                <a:solidFill>
                  <a:srgbClr val="000000"/>
                </a:solidFill>
                <a:latin typeface="Times New Roman" panose="02020603050405020304" pitchFamily="18" charset="0"/>
                <a:ea typeface="Times New Roman" panose="02020603050405020304" pitchFamily="18" charset="0"/>
              </a:rPr>
              <a:t>8. </a:t>
            </a:r>
            <a:r>
              <a:rPr lang="en-US" sz="1400" b="1" dirty="0">
                <a:solidFill>
                  <a:srgbClr val="000000"/>
                </a:solidFill>
                <a:latin typeface="Times New Roman" panose="02020603050405020304" pitchFamily="18" charset="0"/>
                <a:ea typeface="Times New Roman" panose="02020603050405020304" pitchFamily="18" charset="0"/>
              </a:rPr>
              <a:t>Group Work</a:t>
            </a:r>
            <a:r>
              <a:rPr lang="en-US" sz="1400" dirty="0">
                <a:solidFill>
                  <a:srgbClr val="000000"/>
                </a:solidFill>
                <a:latin typeface="Times New Roman" panose="02020603050405020304" pitchFamily="18" charset="0"/>
                <a:ea typeface="Times New Roman" panose="02020603050405020304" pitchFamily="18" charset="0"/>
              </a:rPr>
              <a:t>. The students will make up sentences using the new items of vocabulary</a:t>
            </a:r>
            <a:endParaRPr lang="ro-RO" sz="1400" dirty="0">
              <a:latin typeface="Times New Roman" panose="02020603050405020304" pitchFamily="18" charset="0"/>
              <a:ea typeface="Times New Roman" panose="02020603050405020304" pitchFamily="18" charset="0"/>
            </a:endParaRPr>
          </a:p>
          <a:p>
            <a:pPr lvl="0" algn="just">
              <a:lnSpc>
                <a:spcPct val="150000"/>
              </a:lnSpc>
              <a:spcAft>
                <a:spcPts val="800"/>
              </a:spcAft>
            </a:pPr>
            <a:r>
              <a:rPr lang="ro-RO" sz="1400" dirty="0">
                <a:solidFill>
                  <a:srgbClr val="000000"/>
                </a:solidFill>
                <a:latin typeface="Times New Roman" panose="02020603050405020304" pitchFamily="18" charset="0"/>
                <a:ea typeface="Times New Roman" panose="02020603050405020304" pitchFamily="18" charset="0"/>
              </a:rPr>
              <a:t>9. </a:t>
            </a:r>
            <a:r>
              <a:rPr lang="en-US" sz="1400" dirty="0">
                <a:solidFill>
                  <a:srgbClr val="000000"/>
                </a:solidFill>
                <a:latin typeface="Times New Roman" panose="02020603050405020304" pitchFamily="18" charset="0"/>
                <a:ea typeface="Times New Roman" panose="02020603050405020304" pitchFamily="18" charset="0"/>
              </a:rPr>
              <a:t> </a:t>
            </a:r>
            <a:r>
              <a:rPr lang="en-US" sz="1400" b="1" dirty="0">
                <a:solidFill>
                  <a:srgbClr val="000000"/>
                </a:solidFill>
                <a:latin typeface="Times New Roman" panose="02020603050405020304" pitchFamily="18" charset="0"/>
                <a:ea typeface="Times New Roman" panose="02020603050405020304" pitchFamily="18" charset="0"/>
              </a:rPr>
              <a:t>Homework</a:t>
            </a:r>
            <a:r>
              <a:rPr lang="en-US" sz="1400" dirty="0">
                <a:solidFill>
                  <a:srgbClr val="000000"/>
                </a:solidFill>
                <a:latin typeface="Times New Roman" panose="02020603050405020304" pitchFamily="18" charset="0"/>
                <a:ea typeface="Times New Roman" panose="02020603050405020304" pitchFamily="18" charset="0"/>
              </a:rPr>
              <a:t>. The students will write an argumentative essay with the title ‘What would I do without a friend like you?’ (140-160 words)</a:t>
            </a:r>
            <a:endParaRPr lang="ro-RO" sz="14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600" b="1" dirty="0">
                <a:solidFill>
                  <a:srgbClr val="000000"/>
                </a:solidFill>
                <a:latin typeface="Times New Roman" panose="02020603050405020304" pitchFamily="18" charset="0"/>
                <a:ea typeface="Times New Roman" panose="02020603050405020304" pitchFamily="18" charset="0"/>
              </a:rPr>
              <a:t>2nd sequence of teaching techniques</a:t>
            </a:r>
            <a:endParaRPr lang="ro-RO" sz="16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400" dirty="0">
                <a:solidFill>
                  <a:srgbClr val="000000"/>
                </a:solidFill>
                <a:latin typeface="Times New Roman" panose="02020603050405020304" pitchFamily="18" charset="0"/>
                <a:ea typeface="Times New Roman" panose="02020603050405020304" pitchFamily="18" charset="0"/>
              </a:rPr>
              <a:t>1. </a:t>
            </a:r>
            <a:r>
              <a:rPr lang="en-US" sz="1400" b="1" dirty="0">
                <a:solidFill>
                  <a:srgbClr val="000000"/>
                </a:solidFill>
                <a:latin typeface="Times New Roman" panose="02020603050405020304" pitchFamily="18" charset="0"/>
                <a:ea typeface="Times New Roman" panose="02020603050405020304" pitchFamily="18" charset="0"/>
              </a:rPr>
              <a:t>Unjumble the lines of the lyrics</a:t>
            </a:r>
            <a:r>
              <a:rPr lang="en-US" sz="1400" dirty="0">
                <a:solidFill>
                  <a:srgbClr val="000000"/>
                </a:solidFill>
                <a:latin typeface="Times New Roman" panose="02020603050405020304" pitchFamily="18" charset="0"/>
                <a:ea typeface="Times New Roman" panose="02020603050405020304" pitchFamily="18" charset="0"/>
              </a:rPr>
              <a:t>. The teacher divides the class into five groups and tells them to choose a spokesperson for each group. The teacher announces the students that each group will receive a set of sentences with the verses and the choruses of the selected song. For this, the teacher prepares five sets of sentences that contain the lines for the two verses of the song and for the three choruses. These are written on separate sheets of paper, they are jumbled, and the students’ task is to put them in order.  The students solve the task and the spokesperson from each group reads what the respective group has solved.</a:t>
            </a:r>
            <a:endParaRPr lang="ro-RO" sz="14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400" dirty="0">
                <a:solidFill>
                  <a:srgbClr val="000000"/>
                </a:solidFill>
                <a:latin typeface="Times New Roman" panose="02020603050405020304" pitchFamily="18" charset="0"/>
                <a:ea typeface="Times New Roman" panose="02020603050405020304" pitchFamily="18" charset="0"/>
              </a:rPr>
              <a:t>2.  </a:t>
            </a:r>
            <a:r>
              <a:rPr lang="en-US" sz="1400" b="1" dirty="0">
                <a:solidFill>
                  <a:srgbClr val="000000"/>
                </a:solidFill>
                <a:latin typeface="Times New Roman" panose="02020603050405020304" pitchFamily="18" charset="0"/>
                <a:ea typeface="Times New Roman" panose="02020603050405020304" pitchFamily="18" charset="0"/>
              </a:rPr>
              <a:t>Making predictions</a:t>
            </a:r>
            <a:r>
              <a:rPr lang="en-US" sz="1400" dirty="0">
                <a:solidFill>
                  <a:srgbClr val="000000"/>
                </a:solidFill>
                <a:latin typeface="Times New Roman" panose="02020603050405020304" pitchFamily="18" charset="0"/>
                <a:ea typeface="Times New Roman" panose="02020603050405020304" pitchFamily="18" charset="0"/>
              </a:rPr>
              <a:t>. The teacher asks the students which ones they consider that there are the versus and the choruses and they should give arguments for their choice.</a:t>
            </a:r>
            <a:endParaRPr lang="ro-RO" sz="14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400" dirty="0">
                <a:solidFill>
                  <a:srgbClr val="000000"/>
                </a:solidFill>
                <a:latin typeface="Times New Roman" panose="02020603050405020304" pitchFamily="18" charset="0"/>
                <a:ea typeface="Times New Roman" panose="02020603050405020304" pitchFamily="18" charset="0"/>
              </a:rPr>
              <a:t>3. </a:t>
            </a:r>
            <a:r>
              <a:rPr lang="en-US" sz="1400" b="1" dirty="0">
                <a:solidFill>
                  <a:srgbClr val="000000"/>
                </a:solidFill>
                <a:latin typeface="Times New Roman" panose="02020603050405020304" pitchFamily="18" charset="0"/>
                <a:ea typeface="Times New Roman" panose="02020603050405020304" pitchFamily="18" charset="0"/>
              </a:rPr>
              <a:t>Making suggestions</a:t>
            </a:r>
            <a:r>
              <a:rPr lang="en-US" sz="1400" dirty="0">
                <a:solidFill>
                  <a:srgbClr val="000000"/>
                </a:solidFill>
                <a:latin typeface="Times New Roman" panose="02020603050405020304" pitchFamily="18" charset="0"/>
                <a:ea typeface="Times New Roman" panose="02020603050405020304" pitchFamily="18" charset="0"/>
              </a:rPr>
              <a:t>. The teacher sets the class in groups and asks the students to make suggestions of a possible title for the song. The students read their answers. </a:t>
            </a:r>
            <a:endParaRPr lang="ro-RO" sz="14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400" dirty="0">
                <a:solidFill>
                  <a:srgbClr val="000000"/>
                </a:solidFill>
                <a:latin typeface="Times New Roman" panose="02020603050405020304" pitchFamily="18" charset="0"/>
                <a:ea typeface="Times New Roman" panose="02020603050405020304" pitchFamily="18" charset="0"/>
              </a:rPr>
              <a:t>3.  </a:t>
            </a:r>
            <a:r>
              <a:rPr lang="en-US" sz="1400" b="1" dirty="0">
                <a:solidFill>
                  <a:srgbClr val="000000"/>
                </a:solidFill>
                <a:latin typeface="Times New Roman" panose="02020603050405020304" pitchFamily="18" charset="0"/>
                <a:ea typeface="Times New Roman" panose="02020603050405020304" pitchFamily="18" charset="0"/>
              </a:rPr>
              <a:t>Listening and checking</a:t>
            </a:r>
            <a:r>
              <a:rPr lang="en-US" sz="1400" dirty="0">
                <a:solidFill>
                  <a:srgbClr val="000000"/>
                </a:solidFill>
                <a:latin typeface="Times New Roman" panose="02020603050405020304" pitchFamily="18" charset="0"/>
                <a:ea typeface="Times New Roman" panose="02020603050405020304" pitchFamily="18" charset="0"/>
              </a:rPr>
              <a:t>. The teacher plays the song and the students check their findings. </a:t>
            </a:r>
            <a:endParaRPr lang="ro-RO" sz="14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400" dirty="0">
                <a:solidFill>
                  <a:srgbClr val="000000"/>
                </a:solidFill>
                <a:latin typeface="Times New Roman" panose="02020603050405020304" pitchFamily="18" charset="0"/>
                <a:ea typeface="Times New Roman" panose="02020603050405020304" pitchFamily="18" charset="0"/>
              </a:rPr>
              <a:t>4. </a:t>
            </a:r>
            <a:r>
              <a:rPr lang="en-US" sz="1400" b="1" dirty="0">
                <a:solidFill>
                  <a:srgbClr val="000000"/>
                </a:solidFill>
                <a:latin typeface="Times New Roman" panose="02020603050405020304" pitchFamily="18" charset="0"/>
                <a:ea typeface="Times New Roman" panose="02020603050405020304" pitchFamily="18" charset="0"/>
              </a:rPr>
              <a:t>Atmosphere and feelings.</a:t>
            </a:r>
            <a:r>
              <a:rPr lang="en-US" sz="1400" dirty="0">
                <a:solidFill>
                  <a:srgbClr val="000000"/>
                </a:solidFill>
                <a:latin typeface="Times New Roman" panose="02020603050405020304" pitchFamily="18" charset="0"/>
                <a:ea typeface="Times New Roman" panose="02020603050405020304" pitchFamily="18" charset="0"/>
              </a:rPr>
              <a:t>  The students are set in groups and they are to describe the feelings the song transmits and how the general atmosphere is. The teacher gets feedback.</a:t>
            </a:r>
            <a:endParaRPr lang="ro-RO" sz="14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400" dirty="0">
                <a:solidFill>
                  <a:srgbClr val="000000"/>
                </a:solidFill>
                <a:latin typeface="Times New Roman" panose="02020603050405020304" pitchFamily="18" charset="0"/>
                <a:ea typeface="Times New Roman" panose="02020603050405020304" pitchFamily="18" charset="0"/>
              </a:rPr>
              <a:t> </a:t>
            </a:r>
            <a:endParaRPr lang="ro-RO"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77017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919536" y="1196753"/>
            <a:ext cx="8229600" cy="4525963"/>
          </a:xfrm>
        </p:spPr>
        <p:txBody>
          <a:bodyPr>
            <a:noAutofit/>
          </a:bodyPr>
          <a:lstStyle/>
          <a:p>
            <a:pPr>
              <a:buNone/>
            </a:pPr>
            <a:r>
              <a:rPr lang="en-US" sz="2000" b="1" u="sng" dirty="0">
                <a:latin typeface="Times New Roman" pitchFamily="18" charset="0"/>
                <a:cs typeface="Times New Roman" pitchFamily="18" charset="0"/>
              </a:rPr>
              <a:t>4. Vocabulary Task:</a:t>
            </a:r>
            <a:endParaRPr lang="el-GR" sz="2000" dirty="0">
              <a:latin typeface="Times New Roman" pitchFamily="18" charset="0"/>
              <a:cs typeface="Times New Roman" pitchFamily="18" charset="0"/>
            </a:endParaRPr>
          </a:p>
          <a:p>
            <a:pPr>
              <a:buNone/>
            </a:pPr>
            <a:r>
              <a:rPr lang="en-US" sz="1400" i="1" dirty="0">
                <a:latin typeface="Times New Roman" pitchFamily="18" charset="0"/>
                <a:cs typeface="Times New Roman" pitchFamily="18" charset="0"/>
              </a:rPr>
              <a:t>Put the following words in the right group (similar meaning):</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stumble, cast, dingy, shatter, luminous,  black, fall over, obscure, collapse, bright, murky, decompose, trip, dim, reject, shady, spill, break up, fall,  illuminated, capsize, dusk, refuse, fritter, perish, pour</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DARK:</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SHED:</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CRUMBLE:</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LIGHT:</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endParaRPr lang="el-GR" sz="1400" dirty="0">
              <a:latin typeface="Times New Roman" pitchFamily="18" charset="0"/>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2000" b="1" u="sng" dirty="0">
                <a:latin typeface="Times New Roman" pitchFamily="18" charset="0"/>
                <a:cs typeface="Times New Roman" pitchFamily="18" charset="0"/>
              </a:rPr>
              <a:t>SONG 2</a:t>
            </a:r>
            <a:r>
              <a:rPr lang="el-GR" sz="2000" dirty="0">
                <a:latin typeface="Times New Roman" pitchFamily="18" charset="0"/>
                <a:cs typeface="Times New Roman" pitchFamily="18" charset="0"/>
              </a:rPr>
              <a:t/>
            </a:r>
            <a:br>
              <a:rPr lang="el-GR" sz="2000" dirty="0">
                <a:latin typeface="Times New Roman" pitchFamily="18" charset="0"/>
                <a:cs typeface="Times New Roman" pitchFamily="18" charset="0"/>
              </a:rPr>
            </a:br>
            <a:r>
              <a:rPr lang="en-US" sz="2000" b="1" u="sng" dirty="0">
                <a:latin typeface="Times New Roman" pitchFamily="18" charset="0"/>
                <a:cs typeface="Times New Roman" pitchFamily="18" charset="0"/>
              </a:rPr>
              <a:t>1.Listening Task:</a:t>
            </a:r>
            <a:r>
              <a:rPr lang="en-US" sz="2000" dirty="0">
                <a:latin typeface="Times New Roman" pitchFamily="18" charset="0"/>
                <a:cs typeface="Times New Roman" pitchFamily="18" charset="0"/>
              </a:rPr>
              <a:t> </a:t>
            </a:r>
            <a:r>
              <a:rPr lang="el-GR" sz="1400" dirty="0">
                <a:latin typeface="Times New Roman" pitchFamily="18" charset="0"/>
                <a:cs typeface="Times New Roman" pitchFamily="18" charset="0"/>
              </a:rPr>
              <a:t/>
            </a:r>
            <a:br>
              <a:rPr lang="el-GR" sz="1400" dirty="0">
                <a:latin typeface="Times New Roman" pitchFamily="18" charset="0"/>
                <a:cs typeface="Times New Roman" pitchFamily="18" charset="0"/>
              </a:rPr>
            </a:br>
            <a:r>
              <a:rPr lang="en-US" sz="1400" i="1" dirty="0">
                <a:latin typeface="Times New Roman" pitchFamily="18" charset="0"/>
                <a:cs typeface="Times New Roman" pitchFamily="18" charset="0"/>
              </a:rPr>
              <a:t>Listen to the following song and try to fill in the missing words.</a:t>
            </a:r>
            <a:r>
              <a:rPr lang="el-GR" sz="1400" dirty="0">
                <a:latin typeface="Times New Roman" pitchFamily="18" charset="0"/>
                <a:cs typeface="Times New Roman" pitchFamily="18" charset="0"/>
              </a:rPr>
              <a:t/>
            </a:r>
            <a:br>
              <a:rPr lang="el-GR" sz="1400" dirty="0">
                <a:latin typeface="Times New Roman" pitchFamily="18" charset="0"/>
                <a:cs typeface="Times New Roman" pitchFamily="18" charset="0"/>
              </a:rPr>
            </a:br>
            <a:endParaRPr lang="el-GR" sz="1400" dirty="0"/>
          </a:p>
        </p:txBody>
      </p:sp>
      <p:sp>
        <p:nvSpPr>
          <p:cNvPr id="3" name="2 - Θέση περιεχομένου"/>
          <p:cNvSpPr>
            <a:spLocks noGrp="1"/>
          </p:cNvSpPr>
          <p:nvPr>
            <p:ph idx="1"/>
          </p:nvPr>
        </p:nvSpPr>
        <p:spPr>
          <a:xfrm>
            <a:off x="1991544" y="1340768"/>
            <a:ext cx="8229600" cy="5257800"/>
          </a:xfrm>
        </p:spPr>
        <p:txBody>
          <a:bodyPr>
            <a:noAutofit/>
          </a:bodyPr>
          <a:lstStyle/>
          <a:p>
            <a:pPr>
              <a:buNone/>
            </a:pPr>
            <a:r>
              <a:rPr lang="en-US" sz="2000" b="1" u="sng" dirty="0">
                <a:latin typeface="Times New Roman" pitchFamily="18" charset="0"/>
                <a:cs typeface="Times New Roman" pitchFamily="18" charset="0"/>
              </a:rPr>
              <a:t>SUMMER OF  '69</a:t>
            </a:r>
            <a:endParaRPr lang="el-GR" sz="20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I got my ……….real six-string</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………..it at the five-and-dime</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Played it 'til my fingers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Was the summer of '69</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Me and some ……….from school</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Had a band and we ……..real hard</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Jimmy………, Jody got married</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I should've …………we'd never get …….</a:t>
            </a:r>
          </a:p>
          <a:p>
            <a:pPr>
              <a:buNone/>
            </a:pPr>
            <a:r>
              <a:rPr lang="en-US" sz="1400" dirty="0"/>
              <a:t>Oh, when I …………  ………. now</a:t>
            </a:r>
            <a:br>
              <a:rPr lang="en-US" sz="1400" dirty="0"/>
            </a:br>
            <a:r>
              <a:rPr lang="en-US" sz="1400" dirty="0"/>
              <a:t>That summer …………..to last forever</a:t>
            </a:r>
            <a:br>
              <a:rPr lang="en-US" sz="1400" dirty="0"/>
            </a:br>
            <a:r>
              <a:rPr lang="en-US" sz="1400" dirty="0"/>
              <a:t>And if I ……….the ………….</a:t>
            </a:r>
            <a:br>
              <a:rPr lang="en-US" sz="1400" dirty="0"/>
            </a:br>
            <a:r>
              <a:rPr lang="en-US" sz="1400" dirty="0"/>
              <a:t>Yeah, I'd always </a:t>
            </a:r>
            <a:r>
              <a:rPr lang="en-US" sz="1400" dirty="0" err="1"/>
              <a:t>wanna</a:t>
            </a:r>
            <a:r>
              <a:rPr lang="en-US" sz="1400" dirty="0"/>
              <a:t> be there</a:t>
            </a:r>
            <a:br>
              <a:rPr lang="en-US" sz="1400" dirty="0"/>
            </a:br>
            <a:r>
              <a:rPr lang="en-US" sz="1400" dirty="0"/>
              <a:t>Those ……….the best days of my ………..</a:t>
            </a:r>
            <a:endParaRPr lang="el-GR" sz="1400" dirty="0"/>
          </a:p>
          <a:p>
            <a:pPr>
              <a:buNone/>
            </a:pPr>
            <a:r>
              <a:rPr lang="en-US" sz="1400" dirty="0" err="1"/>
              <a:t>Ain't</a:t>
            </a:r>
            <a:r>
              <a:rPr lang="en-US" sz="1400" dirty="0"/>
              <a:t> ……. ……..in </a:t>
            </a:r>
            <a:r>
              <a:rPr lang="en-US" sz="1400" dirty="0" err="1"/>
              <a:t>complainin</a:t>
            </a:r>
            <a:r>
              <a:rPr lang="en-US" sz="1400" dirty="0"/>
              <a:t>'</a:t>
            </a:r>
            <a:br>
              <a:rPr lang="en-US" sz="1400" dirty="0"/>
            </a:br>
            <a:r>
              <a:rPr lang="en-US" sz="1400" dirty="0"/>
              <a:t>When you've got a ……….to do</a:t>
            </a:r>
            <a:br>
              <a:rPr lang="en-US" sz="1400" dirty="0"/>
            </a:br>
            <a:r>
              <a:rPr lang="en-US" sz="1400" dirty="0"/>
              <a:t>………….my evenings down at the ……………..</a:t>
            </a:r>
            <a:br>
              <a:rPr lang="en-US" sz="1400" dirty="0"/>
            </a:br>
            <a:r>
              <a:rPr lang="en-US" sz="1400" dirty="0"/>
              <a:t>And that's when I met you, yeah</a:t>
            </a:r>
            <a:endParaRPr lang="el-GR" sz="1400" dirty="0"/>
          </a:p>
          <a:p>
            <a:pPr>
              <a:buNone/>
            </a:pPr>
            <a:endParaRPr lang="el-GR" sz="1400" dirty="0">
              <a:latin typeface="Times New Roman" pitchFamily="18" charset="0"/>
              <a:cs typeface="Times New Roman" pitchFamily="18" charset="0"/>
            </a:endParaRPr>
          </a:p>
          <a:p>
            <a:pPr>
              <a:buNone/>
            </a:pPr>
            <a:endParaRPr lang="el-GR" sz="1400" dirty="0">
              <a:latin typeface="Times New Roman" pitchFamily="18" charset="0"/>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1"/>
          </p:nvPr>
        </p:nvSpPr>
        <p:spPr>
          <a:xfrm>
            <a:off x="1919536" y="188640"/>
            <a:ext cx="8229600" cy="6453336"/>
          </a:xfrm>
        </p:spPr>
        <p:txBody>
          <a:bodyPr>
            <a:noAutofit/>
          </a:bodyPr>
          <a:lstStyle/>
          <a:p>
            <a:pPr>
              <a:buNone/>
            </a:pPr>
            <a:r>
              <a:rPr lang="en-US" sz="1400" dirty="0">
                <a:latin typeface="Times New Roman" pitchFamily="18" charset="0"/>
                <a:cs typeface="Times New Roman" pitchFamily="18" charset="0"/>
              </a:rPr>
              <a:t>………….. on your mama's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You told me that you'd wait forever</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Oh, and when you ……….. my hand</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I ……….that it was ……….or never</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Those ……….the best days of my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Oh, yeah</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Back in the summer of '69, oh</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Man, we were </a:t>
            </a:r>
            <a:r>
              <a:rPr lang="en-US" sz="1400" dirty="0" err="1">
                <a:latin typeface="Times New Roman" pitchFamily="18" charset="0"/>
                <a:cs typeface="Times New Roman" pitchFamily="18" charset="0"/>
              </a:rPr>
              <a:t>killin</a:t>
            </a:r>
            <a:r>
              <a:rPr lang="en-US" sz="1400" dirty="0">
                <a:latin typeface="Times New Roman" pitchFamily="18" charset="0"/>
                <a:cs typeface="Times New Roman" pitchFamily="18" charset="0"/>
              </a:rPr>
              <a:t>' time</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We were …………and………….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We needed to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I guess </a:t>
            </a:r>
            <a:r>
              <a:rPr lang="en-US" sz="1400" dirty="0" err="1">
                <a:latin typeface="Times New Roman" pitchFamily="18" charset="0"/>
                <a:cs typeface="Times New Roman" pitchFamily="18" charset="0"/>
              </a:rPr>
              <a:t>nothin</a:t>
            </a:r>
            <a:r>
              <a:rPr lang="en-US" sz="1400" dirty="0">
                <a:latin typeface="Times New Roman" pitchFamily="18" charset="0"/>
                <a:cs typeface="Times New Roman" pitchFamily="18" charset="0"/>
              </a:rPr>
              <a:t>' can ………forever</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Forever, no...</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Yeah!</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And now the times are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Look at everything that's ……….and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Sometimes when I play that old six string</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I think about </a:t>
            </a:r>
            <a:r>
              <a:rPr lang="en-US" sz="1400" dirty="0" err="1">
                <a:latin typeface="Times New Roman" pitchFamily="18" charset="0"/>
                <a:cs typeface="Times New Roman" pitchFamily="18" charset="0"/>
              </a:rPr>
              <a:t>ya</a:t>
            </a:r>
            <a:r>
              <a:rPr lang="en-US" sz="1400" dirty="0">
                <a:latin typeface="Times New Roman" pitchFamily="18" charset="0"/>
                <a:cs typeface="Times New Roman" pitchFamily="18" charset="0"/>
              </a:rPr>
              <a:t> 'n ……….what ……….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 on your mama's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You told me it would last forever</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Oh, the way you ……….my hand</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I ………..that it was ………..or never</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Those were the best days of my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
            </a:r>
            <a:br>
              <a:rPr lang="en-US" sz="1400" dirty="0">
                <a:latin typeface="Times New Roman" pitchFamily="18" charset="0"/>
                <a:cs typeface="Times New Roman" pitchFamily="18" charset="0"/>
              </a:rPr>
            </a:br>
            <a:r>
              <a:rPr lang="en-US" sz="1400" dirty="0">
                <a:latin typeface="Times New Roman" pitchFamily="18" charset="0"/>
                <a:cs typeface="Times New Roman" pitchFamily="18" charset="0"/>
              </a:rPr>
              <a:t>Oh yeah</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Back in the summer of '69, oh</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a:t>
            </a:r>
            <a:endParaRPr lang="el-GR" sz="1400" dirty="0">
              <a:latin typeface="Times New Roman" pitchFamily="18" charset="0"/>
              <a:cs typeface="Times New Roman" pitchFamily="18" charset="0"/>
            </a:endParaRPr>
          </a:p>
          <a:p>
            <a:pPr>
              <a:buNone/>
            </a:pPr>
            <a:endParaRPr lang="el-GR" sz="1400" dirty="0">
              <a:latin typeface="Times New Roman" pitchFamily="18" charset="0"/>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991544" y="1052736"/>
            <a:ext cx="8229600" cy="4752528"/>
          </a:xfrm>
        </p:spPr>
        <p:txBody>
          <a:bodyPr>
            <a:noAutofit/>
          </a:bodyPr>
          <a:lstStyle/>
          <a:p>
            <a:pPr>
              <a:buNone/>
            </a:pPr>
            <a:r>
              <a:rPr lang="en-US" sz="2000" b="1" u="sng" dirty="0">
                <a:latin typeface="Times New Roman" pitchFamily="18" charset="0"/>
                <a:cs typeface="Times New Roman" pitchFamily="18" charset="0"/>
              </a:rPr>
              <a:t>Task 1</a:t>
            </a:r>
            <a:endParaRPr lang="el-GR" sz="2000" dirty="0">
              <a:latin typeface="Times New Roman" pitchFamily="18" charset="0"/>
              <a:cs typeface="Times New Roman" pitchFamily="18" charset="0"/>
            </a:endParaRPr>
          </a:p>
          <a:p>
            <a:pPr>
              <a:buNone/>
            </a:pPr>
            <a:r>
              <a:rPr lang="en-US" sz="1400" i="1" dirty="0">
                <a:latin typeface="Times New Roman" pitchFamily="18" charset="0"/>
                <a:cs typeface="Times New Roman" pitchFamily="18" charset="0"/>
              </a:rPr>
              <a:t>Use the correct words for the numbers in brackets</a:t>
            </a:r>
            <a:r>
              <a:rPr lang="en-US" sz="1400" b="1" i="1" dirty="0">
                <a:latin typeface="Times New Roman" pitchFamily="18" charset="0"/>
                <a:cs typeface="Times New Roman" pitchFamily="18" charset="0"/>
              </a:rPr>
              <a:t>.</a:t>
            </a:r>
            <a:r>
              <a:rPr lang="en-US" sz="1400" i="1" dirty="0">
                <a:latin typeface="Times New Roman" pitchFamily="18" charset="0"/>
                <a:cs typeface="Times New Roman" pitchFamily="18" charset="0"/>
              </a:rPr>
              <a:t> Write the cardinal or ordinal numbers into the gaps.</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I have breakfast at ............…(6)o'clock.</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 My brother is in the …………(6) grade.</a:t>
            </a:r>
            <a:endParaRPr lang="el-GR" sz="1400" dirty="0">
              <a:latin typeface="Times New Roman" pitchFamily="18" charset="0"/>
              <a:cs typeface="Times New Roman" pitchFamily="18" charset="0"/>
            </a:endParaRPr>
          </a:p>
          <a:p>
            <a:pPr lvl="0">
              <a:buNone/>
            </a:pPr>
            <a:r>
              <a:rPr lang="el-GR" sz="1400" dirty="0" err="1">
                <a:latin typeface="Times New Roman" pitchFamily="18" charset="0"/>
                <a:cs typeface="Times New Roman" pitchFamily="18" charset="0"/>
              </a:rPr>
              <a:t>Jamie</a:t>
            </a:r>
            <a:r>
              <a:rPr lang="el-GR" sz="1400" dirty="0">
                <a:latin typeface="Times New Roman" pitchFamily="18" charset="0"/>
                <a:cs typeface="Times New Roman" pitchFamily="18" charset="0"/>
              </a:rPr>
              <a:t> </a:t>
            </a:r>
            <a:r>
              <a:rPr lang="el-GR" sz="1400" dirty="0" err="1">
                <a:latin typeface="Times New Roman" pitchFamily="18" charset="0"/>
                <a:cs typeface="Times New Roman" pitchFamily="18" charset="0"/>
              </a:rPr>
              <a:t>is</a:t>
            </a:r>
            <a:r>
              <a:rPr lang="en-US" sz="1400" dirty="0">
                <a:latin typeface="Times New Roman" pitchFamily="18" charset="0"/>
                <a:cs typeface="Times New Roman" pitchFamily="18" charset="0"/>
              </a:rPr>
              <a:t>………..(21) years old.</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Today is the……….(22) of April.</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It costs only ………..(1) Euro.</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I am so happy that he won the ………..(1) prize!</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It takes …………(3) hours to get from Athens to London.</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It is the ………..(3) day of our holiday in  Rome.</a:t>
            </a:r>
            <a:endParaRPr lang="el-GR" sz="1400" dirty="0">
              <a:latin typeface="Times New Roman" pitchFamily="18" charset="0"/>
              <a:cs typeface="Times New Roman" pitchFamily="18" charset="0"/>
            </a:endParaRPr>
          </a:p>
          <a:p>
            <a:pPr lvl="0">
              <a:buNone/>
            </a:pPr>
            <a:r>
              <a:rPr lang="en-US" sz="1400" dirty="0">
                <a:latin typeface="Times New Roman" pitchFamily="18" charset="0"/>
                <a:cs typeface="Times New Roman" pitchFamily="18" charset="0"/>
              </a:rPr>
              <a:t>He scored………..(2) goals in the ……….(8) game.</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10)He was among the…………. (100) who ran the race in less than an hour. In fact, he was ……(99)</a:t>
            </a:r>
            <a:endParaRPr lang="el-GR" sz="1400" dirty="0">
              <a:latin typeface="Times New Roman" pitchFamily="18" charset="0"/>
              <a:cs typeface="Times New Roman" pitchFamily="18" charset="0"/>
            </a:endParaRPr>
          </a:p>
          <a:p>
            <a:pPr>
              <a:buNone/>
            </a:pPr>
            <a:endParaRPr lang="el-GR" sz="1400" dirty="0">
              <a:latin typeface="Times New Roman" pitchFamily="18" charset="0"/>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847528" y="1412776"/>
            <a:ext cx="8373616" cy="3744416"/>
          </a:xfrm>
        </p:spPr>
        <p:txBody>
          <a:bodyPr>
            <a:noAutofit/>
          </a:bodyPr>
          <a:lstStyle/>
          <a:p>
            <a:pPr>
              <a:buNone/>
            </a:pPr>
            <a:r>
              <a:rPr lang="en-US" sz="2000" b="1" u="sng" dirty="0">
                <a:latin typeface="Times New Roman" pitchFamily="18" charset="0"/>
                <a:cs typeface="Times New Roman" pitchFamily="18" charset="0"/>
              </a:rPr>
              <a:t>Task 2</a:t>
            </a:r>
            <a:endParaRPr lang="el-GR" sz="2000" dirty="0">
              <a:latin typeface="Times New Roman" pitchFamily="18" charset="0"/>
              <a:cs typeface="Times New Roman" pitchFamily="18" charset="0"/>
            </a:endParaRPr>
          </a:p>
          <a:p>
            <a:pPr>
              <a:buNone/>
            </a:pPr>
            <a:r>
              <a:rPr lang="en-US" sz="1400" i="1" dirty="0">
                <a:latin typeface="Times New Roman" pitchFamily="18" charset="0"/>
                <a:cs typeface="Times New Roman" pitchFamily="18" charset="0"/>
              </a:rPr>
              <a:t>Give advice using the words/phrases given:</a:t>
            </a:r>
            <a:endParaRPr lang="el-GR" sz="1400" dirty="0">
              <a:latin typeface="Times New Roman" pitchFamily="18" charset="0"/>
              <a:cs typeface="Times New Roman" pitchFamily="18" charset="0"/>
            </a:endParaRPr>
          </a:p>
          <a:p>
            <a:pPr>
              <a:buNone/>
            </a:pPr>
            <a:r>
              <a:rPr lang="en-US" sz="1400" i="1"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1.We’ve got our bag stolen! What should we do? (why)</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2.I have a terrible headache. (should)</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3.I regret not having gone to the party. (should)</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4.I never have money. I am always broke!(if)</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5.I moved here last week and I still know nobody!(ought)</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6.My parents don’t like my friends!(perhaps)</a:t>
            </a:r>
          </a:p>
          <a:p>
            <a:pPr>
              <a:buNone/>
            </a:pPr>
            <a:endParaRPr lang="en-US" sz="1400" dirty="0">
              <a:latin typeface="Times New Roman" pitchFamily="18" charset="0"/>
              <a:cs typeface="Times New Roman" pitchFamily="18" charset="0"/>
            </a:endParaRPr>
          </a:p>
          <a:p>
            <a:pPr>
              <a:buNone/>
            </a:pPr>
            <a:endParaRPr lang="el-GR" sz="1400" dirty="0">
              <a:latin typeface="Times New Roman" pitchFamily="18" charset="0"/>
              <a:cs typeface="Times New Roman" pitchFamily="18" charset="0"/>
            </a:endParaRPr>
          </a:p>
          <a:p>
            <a:pPr>
              <a:buNone/>
            </a:pPr>
            <a:endParaRPr lang="el-GR" sz="1400" dirty="0">
              <a:latin typeface="Times New Roman" pitchFamily="18" charset="0"/>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919536" y="1052737"/>
            <a:ext cx="8229600" cy="4525963"/>
          </a:xfrm>
        </p:spPr>
        <p:txBody>
          <a:bodyPr>
            <a:noAutofit/>
          </a:bodyPr>
          <a:lstStyle/>
          <a:p>
            <a:pPr>
              <a:buNone/>
            </a:pPr>
            <a:r>
              <a:rPr lang="en-US" sz="2000" b="1" u="sng" dirty="0">
                <a:latin typeface="Times New Roman" pitchFamily="18" charset="0"/>
                <a:cs typeface="Times New Roman" pitchFamily="18" charset="0"/>
              </a:rPr>
              <a:t>Task 3</a:t>
            </a:r>
            <a:endParaRPr lang="el-GR" sz="2000" dirty="0">
              <a:latin typeface="Times New Roman" pitchFamily="18" charset="0"/>
              <a:cs typeface="Times New Roman" pitchFamily="18" charset="0"/>
            </a:endParaRPr>
          </a:p>
          <a:p>
            <a:pPr>
              <a:buNone/>
            </a:pPr>
            <a:r>
              <a:rPr lang="en-US" sz="1400" i="1" dirty="0">
                <a:latin typeface="Times New Roman" pitchFamily="18" charset="0"/>
                <a:cs typeface="Times New Roman" pitchFamily="18" charset="0"/>
              </a:rPr>
              <a:t>Put the following into Indirect speech:</a:t>
            </a:r>
            <a:endParaRPr lang="el-GR" sz="1400" dirty="0">
              <a:latin typeface="Times New Roman" pitchFamily="18" charset="0"/>
              <a:cs typeface="Times New Roman" pitchFamily="18" charset="0"/>
            </a:endParaRPr>
          </a:p>
          <a:p>
            <a:pPr>
              <a:buNone/>
            </a:pPr>
            <a:r>
              <a:rPr lang="en-US" sz="1400" b="1" i="1"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1. He said, "I am flying to Rome tomorrow"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2. George said, "I have lived in this village all my life"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3. Peter said to me “I can't go out with you because I am not feeling well".</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4. The teacher said, "You must answer this question in 5 seconds"</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5. The teacher said to </a:t>
            </a:r>
            <a:r>
              <a:rPr lang="en-US" sz="1400" dirty="0" err="1">
                <a:latin typeface="Times New Roman" pitchFamily="18" charset="0"/>
                <a:cs typeface="Times New Roman" pitchFamily="18" charset="0"/>
              </a:rPr>
              <a:t>me,"write</a:t>
            </a:r>
            <a:r>
              <a:rPr lang="en-US" sz="1400" dirty="0">
                <a:latin typeface="Times New Roman" pitchFamily="18" charset="0"/>
                <a:cs typeface="Times New Roman" pitchFamily="18" charset="0"/>
              </a:rPr>
              <a:t> your name on this paper."</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6. He asked me, "How much did you pay for this book?"</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7. He asked me "Do you know anything about the accident?"</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8. He asked her, "Has the plane left?"</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9. Peter said to Tom, "Don't do it again".</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10. He said to me, "I saw your friend at the cinema yesterday"</a:t>
            </a:r>
            <a:endParaRPr lang="el-GR" sz="1400" dirty="0">
              <a:latin typeface="Times New Roman" pitchFamily="18" charset="0"/>
              <a:cs typeface="Times New Roman" pitchFamily="18" charset="0"/>
            </a:endParaRPr>
          </a:p>
          <a:p>
            <a:endParaRPr lang="el-GR" sz="14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981200" y="548681"/>
            <a:ext cx="8229600" cy="5577483"/>
          </a:xfrm>
        </p:spPr>
        <p:txBody>
          <a:bodyPr>
            <a:noAutofit/>
          </a:bodyPr>
          <a:lstStyle/>
          <a:p>
            <a:pPr>
              <a:buNone/>
            </a:pPr>
            <a:r>
              <a:rPr lang="en-US" sz="2000" b="1" u="sng" dirty="0">
                <a:latin typeface="Times New Roman" pitchFamily="18" charset="0"/>
                <a:cs typeface="Times New Roman" pitchFamily="18" charset="0"/>
              </a:rPr>
              <a:t>Task 4</a:t>
            </a:r>
            <a:endParaRPr lang="el-GR" sz="2000" dirty="0">
              <a:latin typeface="Times New Roman" pitchFamily="18" charset="0"/>
              <a:cs typeface="Times New Roman" pitchFamily="18" charset="0"/>
            </a:endParaRPr>
          </a:p>
          <a:p>
            <a:pPr>
              <a:buNone/>
            </a:pPr>
            <a:r>
              <a:rPr lang="en-US" sz="1400" i="1" dirty="0">
                <a:latin typeface="Times New Roman" pitchFamily="18" charset="0"/>
                <a:cs typeface="Times New Roman" pitchFamily="18" charset="0"/>
              </a:rPr>
              <a:t>Change from Indirect into Direct Speech:</a:t>
            </a:r>
            <a:endParaRPr lang="el-GR" sz="1400" dirty="0">
              <a:latin typeface="Times New Roman" pitchFamily="18" charset="0"/>
              <a:cs typeface="Times New Roman" pitchFamily="18" charset="0"/>
            </a:endParaRPr>
          </a:p>
          <a:p>
            <a:pPr>
              <a:buNone/>
            </a:pPr>
            <a:r>
              <a:rPr lang="en-US" sz="1400" i="1"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1. Peter said he had enjoyed himself very much.</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2. She said that she was almost sure.</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3. He asked me how long it would take me to go home.</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4. She asked me if I had listened to the 9 o'clock news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5. He asked me if I was going to stay in.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6. She asked him if he would go home by bus.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7. My friend asked me where I had bought my car from.</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8. Helen told Peter to be careful.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9. He told the children to stop that noise.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10. She told him not to wait for her outside the cinema</a:t>
            </a:r>
            <a:endParaRPr lang="el-GR" sz="1400" dirty="0">
              <a:latin typeface="Times New Roman" pitchFamily="18" charset="0"/>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38200" y="711200"/>
            <a:ext cx="10515600" cy="4351338"/>
          </a:xfrm>
        </p:spPr>
        <p:txBody>
          <a:bodyPr>
            <a:noAutofit/>
          </a:bodyPr>
          <a:lstStyle/>
          <a:p>
            <a:pPr>
              <a:buNone/>
            </a:pPr>
            <a:r>
              <a:rPr lang="en-US" sz="2000" b="1" u="sng" dirty="0">
                <a:latin typeface="Times New Roman" pitchFamily="18" charset="0"/>
                <a:cs typeface="Times New Roman" pitchFamily="18" charset="0"/>
              </a:rPr>
              <a:t>Task 5</a:t>
            </a:r>
            <a:endParaRPr lang="el-GR" sz="20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i="1" dirty="0">
                <a:latin typeface="Times New Roman" pitchFamily="18" charset="0"/>
                <a:cs typeface="Times New Roman" pitchFamily="18" charset="0"/>
              </a:rPr>
              <a:t>Based on what the singer accounts, write about how you think life was in the summer of ’69 and in what aspects it differs from yours. Point out the negative or positive aspects between now and then. Write about 120-150 words.</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r>
              <a:rPr lang="en-US" sz="1400" dirty="0">
                <a:latin typeface="Times New Roman" pitchFamily="18" charset="0"/>
                <a:cs typeface="Times New Roman" pitchFamily="18" charset="0"/>
              </a:rPr>
              <a:t> </a:t>
            </a:r>
            <a:endParaRPr lang="el-GR" sz="1400" dirty="0">
              <a:latin typeface="Times New Roman" pitchFamily="18" charset="0"/>
              <a:cs typeface="Times New Roman" pitchFamily="18" charset="0"/>
            </a:endParaRPr>
          </a:p>
          <a:p>
            <a:pPr>
              <a:buNone/>
            </a:pPr>
            <a:endParaRPr lang="el-GR" sz="1400" dirty="0">
              <a:latin typeface="Times New Roman" pitchFamily="18" charset="0"/>
              <a:cs typeface="Times New Roman"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D098ECE-D8E4-42B4-A5EB-56BD4B9A8203}"/>
              </a:ext>
            </a:extLst>
          </p:cNvPr>
          <p:cNvSpPr/>
          <p:nvPr/>
        </p:nvSpPr>
        <p:spPr>
          <a:xfrm>
            <a:off x="1909762" y="2228671"/>
            <a:ext cx="8848725" cy="1200329"/>
          </a:xfrm>
          <a:prstGeom prst="rect">
            <a:avLst/>
          </a:prstGeom>
        </p:spPr>
        <p:txBody>
          <a:bodyPr wrap="square">
            <a:spAutoFit/>
          </a:bodyPr>
          <a:lstStyle/>
          <a:p>
            <a:pPr lvl="0" algn="ctr"/>
            <a:r>
              <a:rPr lang="en-US" sz="2400" b="1" dirty="0">
                <a:solidFill>
                  <a:prstClr val="black"/>
                </a:solidFill>
                <a:latin typeface="Times New Roman" panose="02020603050405020304" pitchFamily="18" charset="0"/>
                <a:cs typeface="Times New Roman" panose="02020603050405020304" pitchFamily="18" charset="0"/>
              </a:rPr>
              <a:t>PORTUGAL</a:t>
            </a:r>
          </a:p>
          <a:p>
            <a:pPr lvl="0" algn="ctr"/>
            <a:endParaRPr lang="en-US" sz="2400" b="1" dirty="0">
              <a:solidFill>
                <a:prstClr val="black"/>
              </a:solidFill>
              <a:latin typeface="Times New Roman" panose="02020603050405020304" pitchFamily="18" charset="0"/>
              <a:cs typeface="Times New Roman" panose="02020603050405020304" pitchFamily="18" charset="0"/>
            </a:endParaRPr>
          </a:p>
          <a:p>
            <a:pPr lvl="0" algn="ctr"/>
            <a:r>
              <a:rPr lang="en-US" sz="2400" b="1" dirty="0">
                <a:solidFill>
                  <a:prstClr val="black"/>
                </a:solidFill>
                <a:latin typeface="Times New Roman" panose="02020603050405020304" pitchFamily="18" charset="0"/>
                <a:cs typeface="Times New Roman" panose="02020603050405020304" pitchFamily="18" charset="0"/>
              </a:rPr>
              <a:t>“</a:t>
            </a:r>
            <a:r>
              <a:rPr lang="ro-RO" sz="2400" b="1" dirty="0">
                <a:solidFill>
                  <a:prstClr val="black"/>
                </a:solidFill>
                <a:latin typeface="Times New Roman" panose="02020603050405020304" pitchFamily="18" charset="0"/>
                <a:cs typeface="Times New Roman" panose="02020603050405020304" pitchFamily="18" charset="0"/>
              </a:rPr>
              <a:t>TEACHING ENGLISH THROUGH SONGS</a:t>
            </a:r>
            <a:r>
              <a:rPr lang="en-US" sz="24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666272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4889" y="57142"/>
            <a:ext cx="10749367" cy="623895"/>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True</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friend</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Miley</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Cyrus</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4" name="Marcador de Posição de Conteúdo 2"/>
          <p:cNvSpPr txBox="1">
            <a:spLocks/>
          </p:cNvSpPr>
          <p:nvPr/>
        </p:nvSpPr>
        <p:spPr>
          <a:xfrm>
            <a:off x="6613479" y="1825625"/>
            <a:ext cx="4167753" cy="4351338"/>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ct val="30000"/>
              </a:spcBef>
              <a:spcAft>
                <a:spcPts val="1200"/>
              </a:spcAft>
              <a:buFont typeface="Arial" panose="020B0604020202020204" pitchFamily="34" charset="0"/>
              <a:buNone/>
              <a:defRPr sz="1600" kern="1200">
                <a:solidFill>
                  <a:schemeClr val="bg1">
                    <a:lumMod val="50000"/>
                  </a:schemeClr>
                </a:solidFill>
                <a:latin typeface="+mn-lt"/>
                <a:ea typeface="+mn-ea"/>
                <a:cs typeface="+mn-cs"/>
              </a:defRPr>
            </a:lvl1pPr>
            <a:lvl2pPr marL="685800" indent="-228600" algn="l" defTabSz="914400" rtl="0" eaLnBrk="1" latinLnBrk="0" hangingPunct="1">
              <a:lnSpc>
                <a:spcPct val="150000"/>
              </a:lnSpc>
              <a:spcBef>
                <a:spcPct val="30000"/>
              </a:spcBef>
              <a:spcAft>
                <a:spcPts val="1200"/>
              </a:spcAft>
              <a:buFont typeface="Arial" panose="020B0604020202020204" pitchFamily="34" charset="0"/>
              <a:buChar char="•"/>
              <a:defRPr sz="1400" kern="1200">
                <a:solidFill>
                  <a:schemeClr val="bg1">
                    <a:lumMod val="50000"/>
                  </a:schemeClr>
                </a:solidFill>
                <a:latin typeface="+mn-lt"/>
                <a:ea typeface="+mn-ea"/>
                <a:cs typeface="+mn-cs"/>
              </a:defRPr>
            </a:lvl2pPr>
            <a:lvl3pPr marL="1143000" indent="-228600" algn="l" defTabSz="914400" rtl="0" eaLnBrk="1" latinLnBrk="0" hangingPunct="1">
              <a:lnSpc>
                <a:spcPct val="150000"/>
              </a:lnSpc>
              <a:spcBef>
                <a:spcPct val="30000"/>
              </a:spcBef>
              <a:spcAft>
                <a:spcPts val="1200"/>
              </a:spcAft>
              <a:buFont typeface="Arial" panose="020B0604020202020204" pitchFamily="34" charset="0"/>
              <a:buChar char="•"/>
              <a:defRPr sz="1200" kern="1200">
                <a:solidFill>
                  <a:schemeClr val="bg1">
                    <a:lumMod val="50000"/>
                  </a:schemeClr>
                </a:solidFill>
                <a:latin typeface="+mn-lt"/>
                <a:ea typeface="+mn-ea"/>
                <a:cs typeface="+mn-cs"/>
              </a:defRPr>
            </a:lvl3pPr>
            <a:lvl4pPr marL="1600200" indent="-228600" algn="l" defTabSz="914400" rtl="0" eaLnBrk="1" latinLnBrk="0" hangingPunct="1">
              <a:lnSpc>
                <a:spcPct val="150000"/>
              </a:lnSpc>
              <a:spcBef>
                <a:spcPct val="30000"/>
              </a:spcBef>
              <a:spcAft>
                <a:spcPts val="1200"/>
              </a:spcAft>
              <a:buFont typeface="Arial" panose="020B0604020202020204" pitchFamily="34" charset="0"/>
              <a:buChar char="•"/>
              <a:defRPr sz="1100" kern="1200">
                <a:solidFill>
                  <a:schemeClr val="bg1">
                    <a:lumMod val="50000"/>
                  </a:schemeClr>
                </a:solidFill>
                <a:latin typeface="+mn-lt"/>
                <a:ea typeface="+mn-ea"/>
                <a:cs typeface="+mn-cs"/>
              </a:defRPr>
            </a:lvl4pPr>
            <a:lvl5pPr marL="2057400" indent="-228600" algn="l" defTabSz="914400" rtl="0" eaLnBrk="1" latinLnBrk="0" hangingPunct="1">
              <a:lnSpc>
                <a:spcPct val="150000"/>
              </a:lnSpc>
              <a:spcBef>
                <a:spcPct val="30000"/>
              </a:spcBef>
              <a:spcAft>
                <a:spcPts val="1200"/>
              </a:spcAft>
              <a:buFont typeface="Arial" panose="020B0604020202020204" pitchFamily="34" charset="0"/>
              <a:buChar char="•"/>
              <a:defRPr sz="11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endParaRPr lang="pt-PT" dirty="0"/>
          </a:p>
        </p:txBody>
      </p:sp>
      <p:sp>
        <p:nvSpPr>
          <p:cNvPr id="5" name="Retângulo 4"/>
          <p:cNvSpPr/>
          <p:nvPr/>
        </p:nvSpPr>
        <p:spPr>
          <a:xfrm>
            <a:off x="6390883" y="891548"/>
            <a:ext cx="5155702" cy="4616648"/>
          </a:xfrm>
          <a:prstGeom prst="rect">
            <a:avLst/>
          </a:prstGeom>
        </p:spPr>
        <p:txBody>
          <a:bodyPr wrap="square">
            <a:spAutoFit/>
          </a:bodyPr>
          <a:lstStyle/>
          <a:p>
            <a:r>
              <a:rPr lang="en-GB" sz="1400" dirty="0">
                <a:latin typeface="Times New Roman" panose="02020603050405020304" pitchFamily="18" charset="0"/>
                <a:cs typeface="Times New Roman" panose="02020603050405020304" pitchFamily="18" charset="0"/>
              </a:rPr>
              <a:t>True friends will go to the ends of the earth</a:t>
            </a:r>
            <a:br>
              <a:rPr lang="en-GB" sz="1400" dirty="0">
                <a:latin typeface="Times New Roman" panose="02020603050405020304" pitchFamily="18" charset="0"/>
                <a:cs typeface="Times New Roman" panose="02020603050405020304" pitchFamily="18" charset="0"/>
              </a:rPr>
            </a:br>
            <a:r>
              <a:rPr lang="en-GB" sz="1400" dirty="0" err="1">
                <a:latin typeface="Times New Roman" panose="02020603050405020304" pitchFamily="18" charset="0"/>
                <a:cs typeface="Times New Roman" panose="02020603050405020304" pitchFamily="18" charset="0"/>
              </a:rPr>
              <a:t>Til</a:t>
            </a:r>
            <a:r>
              <a:rPr lang="en-GB" sz="1400" dirty="0">
                <a:latin typeface="Times New Roman" panose="02020603050405020304" pitchFamily="18" charset="0"/>
                <a:cs typeface="Times New Roman" panose="02020603050405020304" pitchFamily="18" charset="0"/>
              </a:rPr>
              <a:t> they find the things you need</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Friends hang on through the ups and the downs</a:t>
            </a:r>
            <a:br>
              <a:rPr lang="en-GB" sz="1400" dirty="0">
                <a:latin typeface="Times New Roman" panose="02020603050405020304" pitchFamily="18" charset="0"/>
                <a:cs typeface="Times New Roman" panose="02020603050405020304" pitchFamily="18" charset="0"/>
              </a:rPr>
            </a:br>
            <a:r>
              <a:rPr lang="en-GB" sz="1400" dirty="0" err="1">
                <a:latin typeface="Times New Roman" panose="02020603050405020304" pitchFamily="18" charset="0"/>
                <a:cs typeface="Times New Roman" panose="02020603050405020304" pitchFamily="18" charset="0"/>
              </a:rPr>
              <a:t>Cuz</a:t>
            </a:r>
            <a:r>
              <a:rPr lang="en-GB" sz="1400" dirty="0">
                <a:latin typeface="Times New Roman" panose="02020603050405020304" pitchFamily="18" charset="0"/>
                <a:cs typeface="Times New Roman" panose="02020603050405020304" pitchFamily="18" charset="0"/>
              </a:rPr>
              <a:t> they've got someone to believe in</a:t>
            </a:r>
          </a:p>
          <a:p>
            <a:endParaRPr lang="pt-PT" sz="1400" dirty="0">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A true friend</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You're here till the end</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 pull me aside when </a:t>
            </a:r>
            <a:r>
              <a:rPr lang="en-GB" sz="1400" dirty="0" err="1">
                <a:latin typeface="Times New Roman" panose="02020603050405020304" pitchFamily="18" charset="0"/>
                <a:cs typeface="Times New Roman" panose="02020603050405020304" pitchFamily="18" charset="0"/>
              </a:rPr>
              <a:t>somethin</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ain't</a:t>
            </a:r>
            <a:r>
              <a:rPr lang="en-GB" sz="1400" dirty="0">
                <a:latin typeface="Times New Roman" panose="02020603050405020304" pitchFamily="18" charset="0"/>
                <a:cs typeface="Times New Roman" panose="02020603050405020304" pitchFamily="18" charset="0"/>
              </a:rPr>
              <a:t> right</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Talk with me now and into the night</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No need to pretend</a:t>
            </a:r>
          </a:p>
          <a:p>
            <a:endParaRPr lang="pt-PT" sz="1400" dirty="0">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Oh you're a true friend</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You're here till the end</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 pull me aside when </a:t>
            </a:r>
            <a:r>
              <a:rPr lang="en-GB" sz="1400" dirty="0" err="1">
                <a:latin typeface="Times New Roman" panose="02020603050405020304" pitchFamily="18" charset="0"/>
                <a:cs typeface="Times New Roman" panose="02020603050405020304" pitchFamily="18" charset="0"/>
              </a:rPr>
              <a:t>somethin</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ain't</a:t>
            </a:r>
            <a:r>
              <a:rPr lang="en-GB" sz="1400" dirty="0">
                <a:latin typeface="Times New Roman" panose="02020603050405020304" pitchFamily="18" charset="0"/>
                <a:cs typeface="Times New Roman" panose="02020603050405020304" pitchFamily="18" charset="0"/>
              </a:rPr>
              <a:t> right</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Talk with me now and into the night</a:t>
            </a:r>
          </a:p>
          <a:p>
            <a:r>
              <a:rPr lang="en-GB" sz="1400" dirty="0">
                <a:latin typeface="Times New Roman" panose="02020603050405020304" pitchFamily="18" charset="0"/>
                <a:cs typeface="Times New Roman" panose="02020603050405020304" pitchFamily="18" charset="0"/>
              </a:rPr>
              <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Till it's alright again</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You're a true friend</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You're a true friend</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You're a true friend</a:t>
            </a:r>
            <a:endParaRPr lang="pt-PT" sz="1400" dirty="0">
              <a:latin typeface="Times New Roman" panose="02020603050405020304" pitchFamily="18" charset="0"/>
              <a:cs typeface="Times New Roman" panose="02020603050405020304" pitchFamily="18" charset="0"/>
            </a:endParaRPr>
          </a:p>
          <a:p>
            <a:endParaRPr lang="pt-PT" sz="1400" dirty="0">
              <a:latin typeface="Times New Roman" panose="02020603050405020304" pitchFamily="18" charset="0"/>
              <a:cs typeface="Times New Roman" panose="02020603050405020304" pitchFamily="18" charset="0"/>
            </a:endParaRPr>
          </a:p>
        </p:txBody>
      </p:sp>
      <p:sp>
        <p:nvSpPr>
          <p:cNvPr id="7" name="Retângulo 6"/>
          <p:cNvSpPr/>
          <p:nvPr/>
        </p:nvSpPr>
        <p:spPr>
          <a:xfrm>
            <a:off x="258620" y="891548"/>
            <a:ext cx="6132263" cy="5909310"/>
          </a:xfrm>
          <a:prstGeom prst="rect">
            <a:avLst/>
          </a:prstGeom>
        </p:spPr>
        <p:txBody>
          <a:bodyPr wrap="square">
            <a:spAutoFit/>
          </a:bodyPr>
          <a:lstStyle/>
          <a:p>
            <a:r>
              <a:rPr lang="en-GB" sz="1400" dirty="0">
                <a:latin typeface="Times New Roman" panose="02020603050405020304" pitchFamily="18" charset="0"/>
                <a:cs typeface="Times New Roman" panose="02020603050405020304" pitchFamily="18" charset="0"/>
              </a:rPr>
              <a:t>We sign our cards and letters </a:t>
            </a:r>
            <a:r>
              <a:rPr lang="en-GB" sz="1400" dirty="0" err="1">
                <a:latin typeface="Times New Roman" panose="02020603050405020304" pitchFamily="18" charset="0"/>
                <a:cs typeface="Times New Roman" panose="02020603050405020304" pitchFamily="18" charset="0"/>
              </a:rPr>
              <a:t>bff</a:t>
            </a:r>
            <a:r>
              <a:rPr lang="en-GB" sz="1400" dirty="0">
                <a:latin typeface="Times New Roman" panose="02020603050405020304" pitchFamily="18" charset="0"/>
                <a:cs typeface="Times New Roman" panose="02020603050405020304" pitchFamily="18" charset="0"/>
              </a:rPr>
              <a:t> (Uh uh)</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You've got a million ways to make me laugh(Yeah)</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You're looking out for me</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You've got my back</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It's so good to have you around</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 know the secrets I could never tell(Uh huh)</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And when I'm quiet you break through my shell</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Don't feel the need to do a rebel yell</a:t>
            </a:r>
            <a:br>
              <a:rPr lang="en-GB" sz="1400" dirty="0">
                <a:latin typeface="Times New Roman" panose="02020603050405020304" pitchFamily="18" charset="0"/>
                <a:cs typeface="Times New Roman" panose="02020603050405020304" pitchFamily="18" charset="0"/>
              </a:rPr>
            </a:br>
            <a:r>
              <a:rPr lang="en-GB" sz="1400" dirty="0" err="1">
                <a:latin typeface="Times New Roman" panose="02020603050405020304" pitchFamily="18" charset="0"/>
                <a:cs typeface="Times New Roman" panose="02020603050405020304" pitchFamily="18" charset="0"/>
              </a:rPr>
              <a:t>Cuz</a:t>
            </a:r>
            <a:r>
              <a:rPr lang="en-GB" sz="1400" dirty="0">
                <a:latin typeface="Times New Roman" panose="02020603050405020304" pitchFamily="18" charset="0"/>
                <a:cs typeface="Times New Roman" panose="02020603050405020304" pitchFamily="18" charset="0"/>
              </a:rPr>
              <a:t> you keep my feet on the ground</a:t>
            </a:r>
          </a:p>
          <a:p>
            <a:endParaRPr lang="pt-PT" sz="1400" dirty="0">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You're a true friend</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You're here till the end</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 pull me aside when </a:t>
            </a:r>
            <a:r>
              <a:rPr lang="en-GB" sz="1400" dirty="0" err="1">
                <a:latin typeface="Times New Roman" panose="02020603050405020304" pitchFamily="18" charset="0"/>
                <a:cs typeface="Times New Roman" panose="02020603050405020304" pitchFamily="18" charset="0"/>
              </a:rPr>
              <a:t>somethin</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ain't</a:t>
            </a:r>
            <a:r>
              <a:rPr lang="en-GB" sz="1400" dirty="0">
                <a:latin typeface="Times New Roman" panose="02020603050405020304" pitchFamily="18" charset="0"/>
                <a:cs typeface="Times New Roman" panose="02020603050405020304" pitchFamily="18" charset="0"/>
              </a:rPr>
              <a:t> right</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Talk with me now and into the night</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Till it's alright again</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You're a true friend</a:t>
            </a:r>
          </a:p>
          <a:p>
            <a:endParaRPr lang="pt-PT" sz="1400" dirty="0">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You don't get angry when I change the plans</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Somehow you're never out of second chances</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Won't say I told you when I'm wrong again</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I'm so lucky that I found</a:t>
            </a:r>
          </a:p>
          <a:p>
            <a:endParaRPr lang="pt-PT" sz="1400" dirty="0">
              <a:latin typeface="Times New Roman" panose="02020603050405020304" pitchFamily="18" charset="0"/>
              <a:cs typeface="Times New Roman" panose="02020603050405020304" pitchFamily="18" charset="0"/>
            </a:endParaRPr>
          </a:p>
          <a:p>
            <a:r>
              <a:rPr lang="en-GB" sz="1400" dirty="0">
                <a:latin typeface="Times New Roman" panose="02020603050405020304" pitchFamily="18" charset="0"/>
                <a:cs typeface="Times New Roman" panose="02020603050405020304" pitchFamily="18" charset="0"/>
              </a:rPr>
              <a:t>A true friend</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You're here till the end</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You pull me aside when </a:t>
            </a:r>
            <a:r>
              <a:rPr lang="en-GB" sz="1400" dirty="0" err="1">
                <a:latin typeface="Times New Roman" panose="02020603050405020304" pitchFamily="18" charset="0"/>
                <a:cs typeface="Times New Roman" panose="02020603050405020304" pitchFamily="18" charset="0"/>
              </a:rPr>
              <a:t>somethin</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ain't</a:t>
            </a:r>
            <a:r>
              <a:rPr lang="en-GB" sz="1400" dirty="0">
                <a:latin typeface="Times New Roman" panose="02020603050405020304" pitchFamily="18" charset="0"/>
                <a:cs typeface="Times New Roman" panose="02020603050405020304" pitchFamily="18" charset="0"/>
              </a:rPr>
              <a:t> right</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Talk with me now and into the night</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Till it's alright again</a:t>
            </a:r>
            <a:endParaRPr lang="pt-PT" sz="1400" dirty="0">
              <a:latin typeface="Times New Roman" panose="02020603050405020304" pitchFamily="18" charset="0"/>
              <a:cs typeface="Times New Roman" panose="02020603050405020304" pitchFamily="18" charset="0"/>
            </a:endParaRP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0766" y="57142"/>
            <a:ext cx="1669576" cy="1179138"/>
          </a:xfrm>
          <a:prstGeom prst="rect">
            <a:avLst/>
          </a:prstGeom>
        </p:spPr>
      </p:pic>
    </p:spTree>
    <p:extLst>
      <p:ext uri="{BB962C8B-B14F-4D97-AF65-F5344CB8AC3E}">
        <p14:creationId xmlns:p14="http://schemas.microsoft.com/office/powerpoint/2010/main" val="2267163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CDE1383-D366-4463-89BC-76169AF55D64}"/>
              </a:ext>
            </a:extLst>
          </p:cNvPr>
          <p:cNvSpPr/>
          <p:nvPr/>
        </p:nvSpPr>
        <p:spPr>
          <a:xfrm>
            <a:off x="834500" y="390811"/>
            <a:ext cx="10377996" cy="6132256"/>
          </a:xfrm>
          <a:prstGeom prst="rect">
            <a:avLst/>
          </a:prstGeom>
        </p:spPr>
        <p:txBody>
          <a:bodyPr wrap="square">
            <a:spAutoFit/>
          </a:bodyPr>
          <a:lstStyle/>
          <a:p>
            <a:pPr algn="just">
              <a:lnSpc>
                <a:spcPct val="150000"/>
              </a:lnSpc>
              <a:spcAft>
                <a:spcPts val="800"/>
              </a:spcAft>
            </a:pPr>
            <a:r>
              <a:rPr lang="en-US" sz="1600" b="1" dirty="0">
                <a:solidFill>
                  <a:srgbClr val="000000"/>
                </a:solidFill>
                <a:latin typeface="Times New Roman" panose="02020603050405020304" pitchFamily="18" charset="0"/>
                <a:ea typeface="Times New Roman" panose="02020603050405020304" pitchFamily="18" charset="0"/>
              </a:rPr>
              <a:t>3rd sequence of teaching techniques</a:t>
            </a:r>
            <a:endParaRPr lang="ro-RO" sz="16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Times New Roman" panose="02020603050405020304" pitchFamily="18" charset="0"/>
              </a:rPr>
              <a:t> 1.</a:t>
            </a:r>
            <a:r>
              <a:rPr lang="en-US" sz="1400" b="1" dirty="0">
                <a:latin typeface="Times New Roman" panose="02020603050405020304" pitchFamily="18" charset="0"/>
                <a:ea typeface="Times New Roman" panose="02020603050405020304" pitchFamily="18" charset="0"/>
              </a:rPr>
              <a:t>Brainstorming Activity</a:t>
            </a:r>
            <a:r>
              <a:rPr lang="en-US" sz="1400" dirty="0">
                <a:latin typeface="Times New Roman" panose="02020603050405020304" pitchFamily="18" charset="0"/>
                <a:ea typeface="Times New Roman" panose="02020603050405020304" pitchFamily="18" charset="0"/>
              </a:rPr>
              <a:t>. </a:t>
            </a:r>
            <a:r>
              <a:rPr lang="en-US" sz="1400" dirty="0">
                <a:solidFill>
                  <a:srgbClr val="000000"/>
                </a:solidFill>
                <a:latin typeface="Times New Roman" panose="02020603050405020304" pitchFamily="18" charset="0"/>
                <a:ea typeface="Times New Roman" panose="02020603050405020304" pitchFamily="18" charset="0"/>
              </a:rPr>
              <a:t>The teacher divides the class into groups and writes down on the whiteboard the title of the song. T</a:t>
            </a:r>
            <a:r>
              <a:rPr lang="en-US" sz="1400" dirty="0">
                <a:latin typeface="Times New Roman" panose="02020603050405020304" pitchFamily="18" charset="0"/>
                <a:ea typeface="Times New Roman" panose="02020603050405020304" pitchFamily="18" charset="0"/>
              </a:rPr>
              <a:t>he students’ task is to come up with ideas that the song might refer to. The teacher gets the students’ feedback.</a:t>
            </a:r>
            <a:endParaRPr lang="ro-RO" sz="14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400" dirty="0">
                <a:latin typeface="Times New Roman" panose="02020603050405020304" pitchFamily="18" charset="0"/>
                <a:ea typeface="Times New Roman" panose="02020603050405020304" pitchFamily="18" charset="0"/>
              </a:rPr>
              <a:t>2. </a:t>
            </a:r>
            <a:r>
              <a:rPr lang="en-US" sz="1400" dirty="0">
                <a:solidFill>
                  <a:srgbClr val="000000"/>
                </a:solidFill>
                <a:latin typeface="Times New Roman" panose="02020603050405020304" pitchFamily="18" charset="0"/>
                <a:ea typeface="Times New Roman" panose="02020603050405020304" pitchFamily="18" charset="0"/>
              </a:rPr>
              <a:t>  </a:t>
            </a:r>
            <a:r>
              <a:rPr lang="en-US" sz="1400" b="1" dirty="0">
                <a:solidFill>
                  <a:srgbClr val="000000"/>
                </a:solidFill>
                <a:latin typeface="Times New Roman" panose="02020603050405020304" pitchFamily="18" charset="0"/>
                <a:ea typeface="Times New Roman" panose="02020603050405020304" pitchFamily="18" charset="0"/>
              </a:rPr>
              <a:t>Right or Wrong</a:t>
            </a:r>
            <a:r>
              <a:rPr lang="en-US" sz="1400" dirty="0">
                <a:solidFill>
                  <a:srgbClr val="000000"/>
                </a:solidFill>
                <a:latin typeface="Times New Roman" panose="02020603050405020304" pitchFamily="18" charset="0"/>
                <a:ea typeface="Times New Roman" panose="02020603050405020304" pitchFamily="18" charset="0"/>
              </a:rPr>
              <a:t>. The teacher plays the song and the students see if their predictions have been right or not. They report this to the class.</a:t>
            </a:r>
            <a:endParaRPr lang="ro-RO" sz="14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400" dirty="0">
                <a:solidFill>
                  <a:srgbClr val="000000"/>
                </a:solidFill>
                <a:latin typeface="Times New Roman" panose="02020603050405020304" pitchFamily="18" charset="0"/>
                <a:ea typeface="Times New Roman" panose="02020603050405020304" pitchFamily="18" charset="0"/>
              </a:rPr>
              <a:t>3.   </a:t>
            </a:r>
            <a:r>
              <a:rPr lang="en-US" sz="1400" b="1" dirty="0">
                <a:solidFill>
                  <a:srgbClr val="000000"/>
                </a:solidFill>
                <a:latin typeface="Times New Roman" panose="02020603050405020304" pitchFamily="18" charset="0"/>
                <a:ea typeface="Times New Roman" panose="02020603050405020304" pitchFamily="18" charset="0"/>
              </a:rPr>
              <a:t>Discussion.</a:t>
            </a:r>
            <a:r>
              <a:rPr lang="en-US" sz="1400" dirty="0">
                <a:solidFill>
                  <a:srgbClr val="000000"/>
                </a:solidFill>
                <a:latin typeface="Times New Roman" panose="02020603050405020304" pitchFamily="18" charset="0"/>
                <a:ea typeface="Times New Roman" panose="02020603050405020304" pitchFamily="18" charset="0"/>
              </a:rPr>
              <a:t> The students discuss the main ideas of the song.</a:t>
            </a:r>
            <a:endParaRPr lang="ro-RO" sz="14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1400" dirty="0">
                <a:solidFill>
                  <a:srgbClr val="000000"/>
                </a:solidFill>
                <a:latin typeface="Times New Roman" panose="02020603050405020304" pitchFamily="18" charset="0"/>
                <a:ea typeface="Times New Roman" panose="02020603050405020304" pitchFamily="18" charset="0"/>
              </a:rPr>
              <a:t>4.   </a:t>
            </a:r>
            <a:r>
              <a:rPr lang="en-US" sz="1400" b="1" dirty="0">
                <a:solidFill>
                  <a:srgbClr val="000000"/>
                </a:solidFill>
                <a:latin typeface="Times New Roman" panose="02020603050405020304" pitchFamily="18" charset="0"/>
                <a:ea typeface="Times New Roman" panose="02020603050405020304" pitchFamily="18" charset="0"/>
              </a:rPr>
              <a:t>Sharing experience</a:t>
            </a:r>
            <a:r>
              <a:rPr lang="en-US" sz="1400" dirty="0">
                <a:solidFill>
                  <a:srgbClr val="000000"/>
                </a:solidFill>
                <a:latin typeface="Times New Roman" panose="02020603050405020304" pitchFamily="18" charset="0"/>
                <a:ea typeface="Times New Roman" panose="02020603050405020304" pitchFamily="18" charset="0"/>
              </a:rPr>
              <a:t>. In groups, the students share their own experience about friendship.</a:t>
            </a:r>
            <a:endParaRPr lang="ro-RO" sz="1400" dirty="0">
              <a:latin typeface="Times New Roman" panose="02020603050405020304" pitchFamily="18" charset="0"/>
              <a:ea typeface="Times New Roman" panose="02020603050405020304" pitchFamily="18" charset="0"/>
            </a:endParaRPr>
          </a:p>
          <a:p>
            <a:pPr marL="342900" indent="-342900" algn="just">
              <a:lnSpc>
                <a:spcPct val="150000"/>
              </a:lnSpc>
              <a:spcAft>
                <a:spcPts val="800"/>
              </a:spcAft>
              <a:buAutoNum type="arabicPeriod" startAt="5"/>
            </a:pPr>
            <a:r>
              <a:rPr lang="ro-RO" sz="1400" b="1" dirty="0">
                <a:solidFill>
                  <a:srgbClr val="000000"/>
                </a:solidFill>
                <a:latin typeface="Times New Roman" panose="02020603050405020304" pitchFamily="18" charset="0"/>
                <a:ea typeface="Times New Roman" panose="02020603050405020304" pitchFamily="18" charset="0"/>
              </a:rPr>
              <a:t>Homework</a:t>
            </a:r>
            <a:r>
              <a:rPr lang="ro-RO" sz="1400" dirty="0">
                <a:solidFill>
                  <a:srgbClr val="000000"/>
                </a:solidFill>
                <a:latin typeface="Times New Roman" panose="02020603050405020304" pitchFamily="18" charset="0"/>
                <a:ea typeface="Times New Roman" panose="02020603050405020304" pitchFamily="18" charset="0"/>
              </a:rPr>
              <a:t>.</a:t>
            </a:r>
            <a:r>
              <a:rPr lang="en-US" sz="1400" dirty="0">
                <a:solidFill>
                  <a:srgbClr val="000000"/>
                </a:solidFill>
                <a:latin typeface="Times New Roman" panose="02020603050405020304" pitchFamily="18" charset="0"/>
                <a:ea typeface="Times New Roman" panose="02020603050405020304" pitchFamily="18" charset="0"/>
              </a:rPr>
              <a:t> As homework they will write an essay with the title ‘A Friend like You’</a:t>
            </a:r>
            <a:endParaRPr lang="ro-RO" sz="1600" dirty="0">
              <a:solidFill>
                <a:srgbClr val="000000"/>
              </a:solidFill>
              <a:latin typeface="Times New Roman" panose="02020603050405020304" pitchFamily="18" charset="0"/>
              <a:ea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The 4th sequence of teaching techniques </a:t>
            </a:r>
            <a:endParaRPr lang="ro-RO" sz="1600" b="1" dirty="0">
              <a:latin typeface="Times New Roman" panose="02020603050405020304" pitchFamily="18" charset="0"/>
              <a:cs typeface="Times New Roman" panose="02020603050405020304" pitchFamily="18" charset="0"/>
            </a:endParaRPr>
          </a:p>
          <a:p>
            <a:endParaRPr lang="ro-RO"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1</a:t>
            </a:r>
            <a:r>
              <a:rPr lang="en-US" sz="1400" b="1" dirty="0">
                <a:latin typeface="Times New Roman" panose="02020603050405020304" pitchFamily="18" charset="0"/>
                <a:cs typeface="Times New Roman" panose="02020603050405020304" pitchFamily="18" charset="0"/>
              </a:rPr>
              <a:t>.</a:t>
            </a:r>
            <a:r>
              <a:rPr lang="ro-RO" sz="1400" b="1"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Brainstorming. </a:t>
            </a:r>
            <a:r>
              <a:rPr lang="en-US" sz="1400" dirty="0">
                <a:latin typeface="Times New Roman" panose="02020603050405020304" pitchFamily="18" charset="0"/>
                <a:cs typeface="Times New Roman" panose="02020603050405020304" pitchFamily="18" charset="0"/>
              </a:rPr>
              <a:t>The teacher divides the class into groups and asks them to name words related to friendship. The students might give the following answers:</a:t>
            </a:r>
            <a:r>
              <a:rPr lang="ro-RO" sz="1400" dirty="0">
                <a:latin typeface="Times New Roman" panose="02020603050405020304" pitchFamily="18" charset="0"/>
                <a:cs typeface="Times New Roman" panose="02020603050405020304" pitchFamily="18" charset="0"/>
              </a:rPr>
              <a:t> relations, </a:t>
            </a:r>
            <a:r>
              <a:rPr lang="en-US" sz="1400" dirty="0">
                <a:latin typeface="Times New Roman" panose="02020603050405020304" pitchFamily="18" charset="0"/>
                <a:cs typeface="Times New Roman" panose="02020603050405020304" pitchFamily="18" charset="0"/>
              </a:rPr>
              <a:t>relationship, ties, admiration, harmony, affection, love, unity, cooperation, fellowship, friends, friendly, pal, company, companionship, partnership, understanding, happiness, dialogue, trust, empathy, compassion, solidarity, gratitude. The teacher gets feedback.</a:t>
            </a:r>
            <a:endParaRPr lang="ro-RO" sz="1400" dirty="0">
              <a:latin typeface="Times New Roman" panose="02020603050405020304" pitchFamily="18" charset="0"/>
              <a:cs typeface="Times New Roman" panose="02020603050405020304" pitchFamily="18" charset="0"/>
            </a:endParaRPr>
          </a:p>
          <a:p>
            <a:r>
              <a:rPr lang="ro-RO" sz="1400" dirty="0">
                <a:latin typeface="Times New Roman" panose="02020603050405020304" pitchFamily="18" charset="0"/>
                <a:cs typeface="Times New Roman" panose="02020603050405020304" pitchFamily="18" charset="0"/>
              </a:rPr>
              <a:t>2</a:t>
            </a:r>
            <a:r>
              <a:rPr lang="ro-RO" sz="1400" b="1"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Explaining.</a:t>
            </a:r>
            <a:r>
              <a:rPr lang="en-US" sz="1400" dirty="0">
                <a:latin typeface="Times New Roman" panose="02020603050405020304" pitchFamily="18" charset="0"/>
                <a:cs typeface="Times New Roman" panose="02020603050405020304" pitchFamily="18" charset="0"/>
              </a:rPr>
              <a:t> The teacher tells the students to explain why the words they have mentioned have only a positive meaning.</a:t>
            </a:r>
            <a:endParaRPr lang="ro-RO" sz="1400" dirty="0">
              <a:latin typeface="Times New Roman" panose="02020603050405020304" pitchFamily="18" charset="0"/>
              <a:cs typeface="Times New Roman" panose="02020603050405020304" pitchFamily="18" charset="0"/>
            </a:endParaRPr>
          </a:p>
          <a:p>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Characteristics.</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In groups the students will choose five characteristics of friendship they consider the most important. The teacher writes the answers on the whiteboard/blackboard and the characteristics that will be mentioned the most times will be considered the defining ones for the respective class. In the case these will not be mentioned many times, the students will vote for the top five. The teacher tells the students to explain why they have chosen these attributes as the most important ones for friendship.</a:t>
            </a:r>
            <a:endParaRPr lang="ro-RO" sz="14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ro-RO" sz="1400" dirty="0">
              <a:latin typeface="Times New Roman" panose="02020603050405020304" pitchFamily="18" charset="0"/>
              <a:cs typeface="Times New Roman" panose="02020603050405020304" pitchFamily="18" charset="0"/>
            </a:endParaRPr>
          </a:p>
          <a:p>
            <a:endParaRPr lang="ro-RO" sz="1400" dirty="0">
              <a:latin typeface="Times New Roman" panose="02020603050405020304" pitchFamily="18" charset="0"/>
              <a:cs typeface="Times New Roman" panose="02020603050405020304" pitchFamily="18" charset="0"/>
            </a:endParaRPr>
          </a:p>
          <a:p>
            <a:pPr algn="just">
              <a:lnSpc>
                <a:spcPct val="150000"/>
              </a:lnSpc>
              <a:spcAft>
                <a:spcPts val="800"/>
              </a:spcAft>
            </a:pPr>
            <a:endParaRPr lang="ro-RO"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467874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2830" y="0"/>
            <a:ext cx="11873552"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That's What Friends Are For (Dionne Warwick)</a:t>
            </a:r>
            <a:endPar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tângulo 5"/>
          <p:cNvSpPr/>
          <p:nvPr/>
        </p:nvSpPr>
        <p:spPr>
          <a:xfrm>
            <a:off x="263857" y="1498308"/>
            <a:ext cx="5127008" cy="4616648"/>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And I never thought I'd feel this way</a:t>
            </a:r>
          </a:p>
          <a:p>
            <a:r>
              <a:rPr lang="en-US" sz="1400" dirty="0">
                <a:latin typeface="Times New Roman" panose="02020603050405020304" pitchFamily="18" charset="0"/>
                <a:cs typeface="Times New Roman" panose="02020603050405020304" pitchFamily="18" charset="0"/>
              </a:rPr>
              <a:t>And as far as I'm concerned</a:t>
            </a:r>
          </a:p>
          <a:p>
            <a:r>
              <a:rPr lang="en-US" sz="1400" dirty="0">
                <a:latin typeface="Times New Roman" panose="02020603050405020304" pitchFamily="18" charset="0"/>
                <a:cs typeface="Times New Roman" panose="02020603050405020304" pitchFamily="18" charset="0"/>
              </a:rPr>
              <a:t>I'm glad I got the chance to say</a:t>
            </a:r>
          </a:p>
          <a:p>
            <a:r>
              <a:rPr lang="en-US" sz="1400" dirty="0">
                <a:latin typeface="Times New Roman" panose="02020603050405020304" pitchFamily="18" charset="0"/>
                <a:cs typeface="Times New Roman" panose="02020603050405020304" pitchFamily="18" charset="0"/>
              </a:rPr>
              <a:t>That I do believe, I love you</a:t>
            </a:r>
          </a:p>
          <a:p>
            <a:r>
              <a:rPr lang="en-US" sz="1400" dirty="0">
                <a:latin typeface="Times New Roman" panose="02020603050405020304" pitchFamily="18" charset="0"/>
                <a:cs typeface="Times New Roman" panose="02020603050405020304" pitchFamily="18" charset="0"/>
              </a:rPr>
              <a:t>And if I should ever go away</a:t>
            </a:r>
          </a:p>
          <a:p>
            <a:r>
              <a:rPr lang="en-US" sz="1400" dirty="0">
                <a:latin typeface="Times New Roman" panose="02020603050405020304" pitchFamily="18" charset="0"/>
                <a:cs typeface="Times New Roman" panose="02020603050405020304" pitchFamily="18" charset="0"/>
              </a:rPr>
              <a:t>Well, then close your eyes and try</a:t>
            </a:r>
          </a:p>
          <a:p>
            <a:r>
              <a:rPr lang="en-US" sz="1400" dirty="0">
                <a:latin typeface="Times New Roman" panose="02020603050405020304" pitchFamily="18" charset="0"/>
                <a:cs typeface="Times New Roman" panose="02020603050405020304" pitchFamily="18" charset="0"/>
              </a:rPr>
              <a:t>To feel the way we do today</a:t>
            </a:r>
          </a:p>
          <a:p>
            <a:r>
              <a:rPr lang="en-US" sz="1400" dirty="0">
                <a:latin typeface="Times New Roman" panose="02020603050405020304" pitchFamily="18" charset="0"/>
                <a:cs typeface="Times New Roman" panose="02020603050405020304" pitchFamily="18" charset="0"/>
              </a:rPr>
              <a:t>And then if you can remember</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Keep smiling, keep shining</a:t>
            </a:r>
          </a:p>
          <a:p>
            <a:r>
              <a:rPr lang="en-US" sz="1400" dirty="0">
                <a:latin typeface="Times New Roman" panose="02020603050405020304" pitchFamily="18" charset="0"/>
                <a:cs typeface="Times New Roman" panose="02020603050405020304" pitchFamily="18" charset="0"/>
              </a:rPr>
              <a:t>Knowing you can always count on me, for sure</a:t>
            </a:r>
          </a:p>
          <a:p>
            <a:r>
              <a:rPr lang="en-US" sz="1400" dirty="0">
                <a:latin typeface="Times New Roman" panose="02020603050405020304" pitchFamily="18" charset="0"/>
                <a:cs typeface="Times New Roman" panose="02020603050405020304" pitchFamily="18" charset="0"/>
              </a:rPr>
              <a:t>That's what friends are for</a:t>
            </a:r>
          </a:p>
          <a:p>
            <a:r>
              <a:rPr lang="en-US" sz="1400" dirty="0">
                <a:latin typeface="Times New Roman" panose="02020603050405020304" pitchFamily="18" charset="0"/>
                <a:cs typeface="Times New Roman" panose="02020603050405020304" pitchFamily="18" charset="0"/>
              </a:rPr>
              <a:t>For good times and bad time</a:t>
            </a:r>
          </a:p>
          <a:p>
            <a:r>
              <a:rPr lang="en-US" sz="1400" dirty="0">
                <a:latin typeface="Times New Roman" panose="02020603050405020304" pitchFamily="18" charset="0"/>
                <a:cs typeface="Times New Roman" panose="02020603050405020304" pitchFamily="18" charset="0"/>
              </a:rPr>
              <a:t>I'll be on your side forever more</a:t>
            </a:r>
          </a:p>
          <a:p>
            <a:r>
              <a:rPr lang="en-US" sz="1400" dirty="0">
                <a:latin typeface="Times New Roman" panose="02020603050405020304" pitchFamily="18" charset="0"/>
                <a:cs typeface="Times New Roman" panose="02020603050405020304" pitchFamily="18" charset="0"/>
              </a:rPr>
              <a:t>That's what friends are for</a:t>
            </a:r>
          </a:p>
          <a:p>
            <a:r>
              <a:rPr lang="en-US" sz="1400" dirty="0">
                <a:latin typeface="Times New Roman" panose="02020603050405020304" pitchFamily="18" charset="0"/>
                <a:cs typeface="Times New Roman" panose="02020603050405020304" pitchFamily="18" charset="0"/>
              </a:rPr>
              <a:t>Well, you came in loving me</a:t>
            </a:r>
          </a:p>
          <a:p>
            <a:r>
              <a:rPr lang="en-US" sz="1400" dirty="0">
                <a:latin typeface="Times New Roman" panose="02020603050405020304" pitchFamily="18" charset="0"/>
                <a:cs typeface="Times New Roman" panose="02020603050405020304" pitchFamily="18" charset="0"/>
              </a:rPr>
              <a:t>And now there's so much more I see</a:t>
            </a:r>
          </a:p>
          <a:p>
            <a:r>
              <a:rPr lang="en-US" sz="1400" dirty="0">
                <a:latin typeface="Times New Roman" panose="02020603050405020304" pitchFamily="18" charset="0"/>
                <a:cs typeface="Times New Roman" panose="02020603050405020304" pitchFamily="18" charset="0"/>
              </a:rPr>
              <a:t>And so by the way</a:t>
            </a:r>
          </a:p>
          <a:p>
            <a:r>
              <a:rPr lang="en-US" sz="1400" dirty="0">
                <a:latin typeface="Times New Roman" panose="02020603050405020304" pitchFamily="18" charset="0"/>
                <a:cs typeface="Times New Roman" panose="02020603050405020304" pitchFamily="18" charset="0"/>
              </a:rPr>
              <a:t>I thank you</a:t>
            </a:r>
          </a:p>
          <a:p>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sp>
        <p:nvSpPr>
          <p:cNvPr id="7" name="Retângulo 6"/>
          <p:cNvSpPr/>
          <p:nvPr/>
        </p:nvSpPr>
        <p:spPr>
          <a:xfrm>
            <a:off x="5682019" y="1540388"/>
            <a:ext cx="6096000" cy="1815882"/>
          </a:xfrm>
          <a:prstGeom prst="rect">
            <a:avLst/>
          </a:prstGeom>
        </p:spPr>
        <p:txBody>
          <a:bodyPr>
            <a:spAutoFit/>
          </a:bodyPr>
          <a:lstStyle/>
          <a:p>
            <a:r>
              <a:rPr lang="en-US" sz="1400" dirty="0">
                <a:latin typeface="Times New Roman" panose="02020603050405020304" pitchFamily="18" charset="0"/>
                <a:cs typeface="Times New Roman" panose="02020603050405020304" pitchFamily="18" charset="0"/>
              </a:rPr>
              <a:t>Oh and then for the times when we're apart</a:t>
            </a:r>
          </a:p>
          <a:p>
            <a:r>
              <a:rPr lang="en-US" sz="1400" dirty="0">
                <a:latin typeface="Times New Roman" panose="02020603050405020304" pitchFamily="18" charset="0"/>
                <a:cs typeface="Times New Roman" panose="02020603050405020304" pitchFamily="18" charset="0"/>
              </a:rPr>
              <a:t>Well, then close your eyes and know</a:t>
            </a:r>
          </a:p>
          <a:p>
            <a:r>
              <a:rPr lang="en-US" sz="1400" dirty="0">
                <a:latin typeface="Times New Roman" panose="02020603050405020304" pitchFamily="18" charset="0"/>
                <a:cs typeface="Times New Roman" panose="02020603050405020304" pitchFamily="18" charset="0"/>
              </a:rPr>
              <a:t>The words are coming from my heart</a:t>
            </a:r>
          </a:p>
          <a:p>
            <a:r>
              <a:rPr lang="en-US" sz="1400" dirty="0">
                <a:latin typeface="Times New Roman" panose="02020603050405020304" pitchFamily="18" charset="0"/>
                <a:cs typeface="Times New Roman" panose="02020603050405020304" pitchFamily="18" charset="0"/>
              </a:rPr>
              <a:t>And then if you can remember</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Keep smiling and keep shining</a:t>
            </a:r>
          </a:p>
          <a:p>
            <a:r>
              <a:rPr lang="en-US" sz="1400" dirty="0">
                <a:latin typeface="Times New Roman" panose="02020603050405020304" pitchFamily="18" charset="0"/>
                <a:cs typeface="Times New Roman" panose="02020603050405020304" pitchFamily="18" charset="0"/>
              </a:rPr>
              <a:t>Knowing you can always count on me, for sure</a:t>
            </a:r>
          </a:p>
          <a:p>
            <a:r>
              <a:rPr lang="en-US" sz="1400" dirty="0">
                <a:latin typeface="Times New Roman" panose="02020603050405020304" pitchFamily="18" charset="0"/>
                <a:cs typeface="Times New Roman" panose="02020603050405020304" pitchFamily="18" charset="0"/>
              </a:rPr>
              <a:t>That's what…</a:t>
            </a: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5026" y="133871"/>
            <a:ext cx="1151356" cy="813145"/>
          </a:xfrm>
          <a:prstGeom prst="rect">
            <a:avLst/>
          </a:prstGeom>
        </p:spPr>
      </p:pic>
    </p:spTree>
    <p:extLst>
      <p:ext uri="{BB962C8B-B14F-4D97-AF65-F5344CB8AC3E}">
        <p14:creationId xmlns:p14="http://schemas.microsoft.com/office/powerpoint/2010/main" val="8172941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05325" y="0"/>
            <a:ext cx="1905000" cy="1208868"/>
          </a:xfrm>
        </p:spPr>
        <p:txBody>
          <a:bodyPr>
            <a:normAutofit/>
          </a:bodyPr>
          <a:lstStyle/>
          <a:p>
            <a:r>
              <a:rPr lang="pt-PT" sz="2000" b="1" noProof="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endPar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Marcador de Posição de Conteúdo 2"/>
          <p:cNvSpPr>
            <a:spLocks noGrp="1"/>
          </p:cNvSpPr>
          <p:nvPr>
            <p:ph idx="1"/>
          </p:nvPr>
        </p:nvSpPr>
        <p:spPr>
          <a:xfrm>
            <a:off x="458313" y="1566317"/>
            <a:ext cx="11387944" cy="4351338"/>
          </a:xfrm>
        </p:spPr>
        <p:txBody>
          <a:bodyPr>
            <a:normAutofit/>
          </a:bodyPr>
          <a:lstStyle/>
          <a:p>
            <a:pPr algn="just"/>
            <a:r>
              <a:rPr lang="en-GB" sz="1400" dirty="0">
                <a:solidFill>
                  <a:schemeClr val="tx1"/>
                </a:solidFill>
                <a:latin typeface="Times New Roman" panose="02020603050405020304" pitchFamily="18" charset="0"/>
                <a:cs typeface="Times New Roman" panose="02020603050405020304" pitchFamily="18" charset="0"/>
              </a:rPr>
              <a:t>The songs that we are presenting today have in common the topic: </a:t>
            </a:r>
            <a:r>
              <a:rPr lang="en-GB" sz="1400" i="1" dirty="0">
                <a:solidFill>
                  <a:schemeClr val="tx1"/>
                </a:solidFill>
                <a:latin typeface="Times New Roman" panose="02020603050405020304" pitchFamily="18" charset="0"/>
                <a:cs typeface="Times New Roman" panose="02020603050405020304" pitchFamily="18" charset="0"/>
              </a:rPr>
              <a:t>friendship</a:t>
            </a:r>
            <a:r>
              <a:rPr lang="en-GB" sz="1400" dirty="0">
                <a:solidFill>
                  <a:schemeClr val="tx1"/>
                </a:solidFill>
                <a:latin typeface="Times New Roman" panose="02020603050405020304" pitchFamily="18" charset="0"/>
                <a:cs typeface="Times New Roman" panose="02020603050405020304" pitchFamily="18" charset="0"/>
              </a:rPr>
              <a:t>. This is a very pleasant topic, but also a good motto to show you how songs can be very rich to learn new words, grammar, pronunciation, reading and writing. We decided to explore the songs in all those components, so that you could have the opportunity to learn while you sing. It is fundamental, after solving the tasks, to sing along to feel the words and pronounce them freely and comfortably. </a:t>
            </a:r>
            <a:endParaRPr lang="pt-PT" sz="1400" dirty="0">
              <a:solidFill>
                <a:schemeClr val="tx1"/>
              </a:solidFill>
              <a:latin typeface="Times New Roman" panose="02020603050405020304" pitchFamily="18" charset="0"/>
              <a:cs typeface="Times New Roman" panose="02020603050405020304" pitchFamily="18" charset="0"/>
            </a:endParaRPr>
          </a:p>
          <a:p>
            <a:endParaRPr lang="pt-PT" sz="1200" dirty="0">
              <a:latin typeface="Times New Roman" panose="02020603050405020304" pitchFamily="18" charset="0"/>
              <a:cs typeface="Times New Roman" panose="02020603050405020304" pitchFamily="18" charset="0"/>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7583" y="3429000"/>
            <a:ext cx="4266087" cy="2326956"/>
          </a:xfrm>
          <a:prstGeom prst="rect">
            <a:avLst/>
          </a:prstGeom>
        </p:spPr>
      </p:pic>
    </p:spTree>
    <p:extLst>
      <p:ext uri="{BB962C8B-B14F-4D97-AF65-F5344CB8AC3E}">
        <p14:creationId xmlns:p14="http://schemas.microsoft.com/office/powerpoint/2010/main" val="2921651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8775" y="29112"/>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True</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Friends</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Miley</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Cyrus</a:t>
            </a:r>
            <a:endPar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tângulo 6"/>
          <p:cNvSpPr/>
          <p:nvPr/>
        </p:nvSpPr>
        <p:spPr>
          <a:xfrm>
            <a:off x="250208" y="1563031"/>
            <a:ext cx="11582401" cy="417871"/>
          </a:xfrm>
          <a:prstGeom prst="rect">
            <a:avLst/>
          </a:prstGeom>
        </p:spPr>
        <p:txBody>
          <a:bodyPr wrap="square">
            <a:spAutoFit/>
          </a:bodyPr>
          <a:lstStyle/>
          <a:p>
            <a:pPr>
              <a:lnSpc>
                <a:spcPct val="115000"/>
              </a:lnSpc>
              <a:spcAft>
                <a:spcPts val="0"/>
              </a:spcAft>
            </a:pPr>
            <a:r>
              <a:rPr lang="en-GB" sz="2000" b="1" dirty="0">
                <a:latin typeface="Times New Roman" panose="02020603050405020304" pitchFamily="18" charset="0"/>
                <a:ea typeface="Times New Roman" panose="02020603050405020304" pitchFamily="18" charset="0"/>
                <a:cs typeface="Times New Roman" panose="02020603050405020304" pitchFamily="18" charset="0"/>
              </a:rPr>
              <a:t>1. Listen to the song by Miley Cyrus and fill in the gaps using the words from the box.</a:t>
            </a:r>
            <a:endParaRPr lang="pt-PT"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tângulo 7"/>
          <p:cNvSpPr/>
          <p:nvPr/>
        </p:nvSpPr>
        <p:spPr>
          <a:xfrm>
            <a:off x="373041" y="2971456"/>
            <a:ext cx="10968252" cy="2869786"/>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50000"/>
              </a:lnSpc>
              <a:spcAft>
                <a:spcPts val="100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10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400" dirty="0">
                <a:latin typeface="Times New Roman" panose="02020603050405020304" pitchFamily="18" charset="0"/>
                <a:ea typeface="Calibri" panose="020F0502020204030204" pitchFamily="34" charset="0"/>
                <a:cs typeface="Times New Roman" panose="02020603050405020304" pitchFamily="18" charset="0"/>
              </a:rPr>
              <a:t>p</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retend			b) </a:t>
            </a:r>
            <a:r>
              <a:rPr lang="en-US" sz="1400" dirty="0">
                <a:latin typeface="Times New Roman" panose="02020603050405020304" pitchFamily="18" charset="0"/>
                <a:ea typeface="Calibri" panose="020F0502020204030204" pitchFamily="34" charset="0"/>
                <a:cs typeface="Times New Roman" panose="02020603050405020304" pitchFamily="18" charset="0"/>
              </a:rPr>
              <a:t>true		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angry		d) earth</a:t>
            </a:r>
          </a:p>
          <a:p>
            <a:pPr>
              <a:lnSpc>
                <a:spcPct val="150000"/>
              </a:lnSpc>
              <a:spcAft>
                <a:spcPts val="10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e) laugh			f) quiet      		g) BBF     	          	h) alright   </a:t>
            </a:r>
          </a:p>
          <a:p>
            <a:pPr>
              <a:lnSpc>
                <a:spcPct val="150000"/>
              </a:lnSpc>
              <a:spcAft>
                <a:spcPts val="10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around   		j) wrong         	k) pretend           	 l) lucky</a:t>
            </a:r>
          </a:p>
          <a:p>
            <a:pPr>
              <a:lnSpc>
                <a:spcPct val="150000"/>
              </a:lnSpc>
              <a:spcAft>
                <a:spcPts val="1000"/>
              </a:spcAft>
            </a:pP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77053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95618" y="1427646"/>
            <a:ext cx="5249839" cy="5272534"/>
          </a:xfrm>
          <a:prstGeom prst="rect">
            <a:avLst/>
          </a:prstGeom>
        </p:spPr>
        <p:txBody>
          <a:bodyPr wrap="square">
            <a:spAutoFit/>
          </a:bodyPr>
          <a:lstStyle/>
          <a:p>
            <a:pPr>
              <a:lnSpc>
                <a:spcPct val="115000"/>
              </a:lnSpc>
              <a:spcAft>
                <a:spcPts val="192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We sign our cards and letters 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(Uh uh)</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You've got a million ways to make me 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2 </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(Yeah)</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You're looking out for me</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You've got my back</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It's so good to have you _____________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 know the secrets I could never tell(Uh huh)</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And when I'm _________________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you break through my shell</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Don't feel the need to do a rebel yell</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Cuz</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you keep my feet on the ground</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92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You're a __________________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5 </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friend</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You’re here till the end</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 pull me aside when </a:t>
            </a: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somethin</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ain't</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right</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Talk with me now and into the night</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Till it's _____________________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6 </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again</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You're a true friend</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92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 don't get __________________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7 </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when I change the plans</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Somehow you're never out of second chances</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Won't say I told you when I'm ___________________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8 </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again</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I'm so ___________________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9</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that I found</a:t>
            </a: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tângulo 5"/>
          <p:cNvSpPr/>
          <p:nvPr/>
        </p:nvSpPr>
        <p:spPr>
          <a:xfrm>
            <a:off x="6468873" y="301893"/>
            <a:ext cx="5635128" cy="6254213"/>
          </a:xfrm>
          <a:prstGeom prst="rect">
            <a:avLst/>
          </a:prstGeom>
        </p:spPr>
        <p:txBody>
          <a:bodyPr wrap="square">
            <a:spAutoFit/>
          </a:bodyPr>
          <a:lstStyle/>
          <a:p>
            <a:pPr>
              <a:lnSpc>
                <a:spcPct val="115000"/>
              </a:lnSpc>
              <a:spcAft>
                <a:spcPts val="192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A true friend</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You're here till the end</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 pull me aside when </a:t>
            </a: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somethin</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ain't</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right</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Talk with me now and into the night</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Till it's alright again</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92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True friends will go to the ends of the ______________________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10</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Til</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they find the things you need</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Friends hang on through the ups and the downs</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Cuz</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they've got someone to ___________________________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11</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in</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92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A true friend</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You're here till the end</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 pull me aside when </a:t>
            </a: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somethin</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ain't</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right</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Talk with me now and into the night</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No need to _____________________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12</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Oh you're a true friend</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You're here till the end</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 pull me aside when </a:t>
            </a: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somethin</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ain't</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right</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Talk with me now and into the night</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Till it's alright again</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You're a true friend</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You're a true friend</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You're a true friend</a:t>
            </a: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ítulo 1"/>
          <p:cNvSpPr>
            <a:spLocks noGrp="1"/>
          </p:cNvSpPr>
          <p:nvPr>
            <p:ph type="title"/>
          </p:nvPr>
        </p:nvSpPr>
        <p:spPr>
          <a:xfrm>
            <a:off x="304183" y="95535"/>
            <a:ext cx="5249839"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True</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Friends</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Miley</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Cyrus</a:t>
            </a:r>
            <a:endPar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80136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41026" y="1549990"/>
            <a:ext cx="11636992" cy="400110"/>
          </a:xfrm>
          <a:prstGeom prst="rect">
            <a:avLst/>
          </a:prstGeom>
        </p:spPr>
        <p:txBody>
          <a:bodyPr wrap="square">
            <a:spAutoFit/>
          </a:bodyPr>
          <a:lstStyle/>
          <a:p>
            <a:r>
              <a:rPr lang="en-GB" sz="2000" b="1" dirty="0">
                <a:latin typeface="Times New Roman" panose="02020603050405020304" pitchFamily="18" charset="0"/>
                <a:ea typeface="Times New Roman" panose="02020603050405020304" pitchFamily="18" charset="0"/>
                <a:cs typeface="Times New Roman" panose="02020603050405020304" pitchFamily="18" charset="0"/>
              </a:rPr>
              <a:t>2. Choose the correct meaning for the parts of the lyrics below according to its context. </a:t>
            </a:r>
            <a:endParaRPr lang="pt-PT" sz="2000" dirty="0">
              <a:latin typeface="Times New Roman" panose="02020603050405020304" pitchFamily="18" charset="0"/>
              <a:cs typeface="Times New Roman" panose="02020603050405020304" pitchFamily="18" charset="0"/>
            </a:endParaRPr>
          </a:p>
        </p:txBody>
      </p:sp>
      <p:sp>
        <p:nvSpPr>
          <p:cNvPr id="5" name="Retângulo 4"/>
          <p:cNvSpPr/>
          <p:nvPr/>
        </p:nvSpPr>
        <p:spPr>
          <a:xfrm>
            <a:off x="604434" y="2158428"/>
            <a:ext cx="4772784" cy="3613746"/>
          </a:xfrm>
          <a:prstGeom prst="rect">
            <a:avLst/>
          </a:prstGeom>
        </p:spPr>
        <p:txBody>
          <a:bodyPr wrap="square">
            <a:spAutoFit/>
          </a:bodyPr>
          <a:lstStyle/>
          <a:p>
            <a:pPr>
              <a:lnSpc>
                <a:spcPct val="150000"/>
              </a:lnSpc>
              <a:spcAft>
                <a:spcPts val="0"/>
              </a:spcAft>
            </a:pPr>
            <a:r>
              <a:rPr lang="en-GB" sz="1400" b="1" i="1" dirty="0">
                <a:latin typeface="Calibri" panose="020F0502020204030204" pitchFamily="34" charset="0"/>
                <a:ea typeface="Times New Roman" panose="02020603050405020304" pitchFamily="18" charset="0"/>
                <a:cs typeface="Calibri" panose="020F0502020204030204" pitchFamily="34" charset="0"/>
              </a:rPr>
              <a:t>2.1. “</a:t>
            </a: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You’re</a:t>
            </a:r>
            <a:r>
              <a:rPr lang="en-GB" sz="1400" b="1" i="1" dirty="0">
                <a:latin typeface="Calibri" panose="020F0502020204030204" pitchFamily="34" charset="0"/>
                <a:ea typeface="Times New Roman" panose="02020603050405020304" pitchFamily="18" charset="0"/>
                <a:cs typeface="Calibri" panose="020F0502020204030204" pitchFamily="34" charset="0"/>
              </a:rPr>
              <a:t> looking out for me”</a:t>
            </a:r>
            <a:r>
              <a:rPr lang="en-GB" sz="1400" b="1" dirty="0">
                <a:latin typeface="Calibri" panose="020F0502020204030204" pitchFamily="34" charset="0"/>
                <a:ea typeface="Times New Roman" panose="02020603050405020304" pitchFamily="18" charset="0"/>
                <a:cs typeface="Calibri" panose="020F0502020204030204" pitchFamily="34" charset="0"/>
              </a:rPr>
              <a:t> (l.3)</a:t>
            </a:r>
            <a:endParaRPr lang="pt-PT" sz="1400" dirty="0">
              <a:latin typeface="Calibri" panose="020F0502020204030204" pitchFamily="34" charset="0"/>
              <a:ea typeface="Calibri" panose="020F0502020204030204" pitchFamily="34" charset="0"/>
            </a:endParaRPr>
          </a:p>
          <a:p>
            <a:pPr>
              <a:lnSpc>
                <a:spcPct val="150000"/>
              </a:lnSpc>
              <a:spcAft>
                <a:spcPts val="0"/>
              </a:spcAft>
            </a:pPr>
            <a:r>
              <a:rPr lang="en-GB" sz="1400" dirty="0">
                <a:latin typeface="Calibri" panose="020F0502020204030204" pitchFamily="34" charset="0"/>
                <a:ea typeface="Times New Roman" panose="02020603050405020304" pitchFamily="18" charset="0"/>
                <a:cs typeface="Calibri" panose="020F0502020204030204" pitchFamily="34" charset="0"/>
              </a:rPr>
              <a:t>a) to take care of me</a:t>
            </a:r>
            <a:endParaRPr lang="pt-PT" sz="1400" dirty="0">
              <a:latin typeface="Calibri" panose="020F0502020204030204" pitchFamily="34" charset="0"/>
              <a:ea typeface="Calibri" panose="020F0502020204030204" pitchFamily="34" charset="0"/>
            </a:endParaRPr>
          </a:p>
          <a:p>
            <a:pPr>
              <a:lnSpc>
                <a:spcPct val="150000"/>
              </a:lnSpc>
              <a:spcAft>
                <a:spcPts val="0"/>
              </a:spcAft>
            </a:pPr>
            <a:r>
              <a:rPr lang="en-GB" sz="1400" dirty="0">
                <a:latin typeface="Calibri" panose="020F0502020204030204" pitchFamily="34" charset="0"/>
                <a:ea typeface="Times New Roman" panose="02020603050405020304" pitchFamily="18" charset="0"/>
                <a:cs typeface="Calibri" panose="020F0502020204030204" pitchFamily="34" charset="0"/>
              </a:rPr>
              <a:t>b) to try to find me</a:t>
            </a:r>
            <a:endParaRPr lang="pt-PT" sz="1400" dirty="0">
              <a:latin typeface="Calibri" panose="020F0502020204030204" pitchFamily="34" charset="0"/>
              <a:ea typeface="Calibri" panose="020F0502020204030204" pitchFamily="34" charset="0"/>
            </a:endParaRPr>
          </a:p>
          <a:p>
            <a:pPr>
              <a:lnSpc>
                <a:spcPct val="150000"/>
              </a:lnSpc>
              <a:spcAft>
                <a:spcPts val="0"/>
              </a:spcAft>
            </a:pPr>
            <a:r>
              <a:rPr lang="en-GB" sz="1400" dirty="0">
                <a:latin typeface="Calibri" panose="020F0502020204030204" pitchFamily="34" charset="0"/>
                <a:ea typeface="Times New Roman" panose="02020603050405020304" pitchFamily="18" charset="0"/>
                <a:cs typeface="Calibri" panose="020F0502020204030204" pitchFamily="34" charset="0"/>
              </a:rPr>
              <a:t> </a:t>
            </a:r>
            <a:br>
              <a:rPr lang="en-GB" sz="1400" dirty="0">
                <a:latin typeface="Calibri" panose="020F0502020204030204" pitchFamily="34" charset="0"/>
                <a:ea typeface="Times New Roman" panose="02020603050405020304" pitchFamily="18" charset="0"/>
                <a:cs typeface="Calibri" panose="020F0502020204030204" pitchFamily="34" charset="0"/>
              </a:rPr>
            </a:br>
            <a:r>
              <a:rPr lang="en-GB" sz="1400" b="1" i="1" dirty="0">
                <a:latin typeface="Calibri" panose="020F0502020204030204" pitchFamily="34" charset="0"/>
                <a:ea typeface="Times New Roman" panose="02020603050405020304" pitchFamily="18" charset="0"/>
                <a:cs typeface="Calibri" panose="020F0502020204030204" pitchFamily="34" charset="0"/>
              </a:rPr>
              <a:t>2.2.”You’ve got my back” </a:t>
            </a:r>
            <a:r>
              <a:rPr lang="en-GB" sz="1400" dirty="0">
                <a:latin typeface="Calibri" panose="020F0502020204030204" pitchFamily="34" charset="0"/>
                <a:ea typeface="Times New Roman" panose="02020603050405020304" pitchFamily="18" charset="0"/>
                <a:cs typeface="Calibri" panose="020F0502020204030204" pitchFamily="34" charset="0"/>
              </a:rPr>
              <a:t>(l.4)</a:t>
            </a:r>
            <a:endParaRPr lang="pt-PT" sz="1400" dirty="0">
              <a:latin typeface="Calibri" panose="020F0502020204030204" pitchFamily="34" charset="0"/>
              <a:ea typeface="Calibri" panose="020F0502020204030204" pitchFamily="34" charset="0"/>
            </a:endParaRPr>
          </a:p>
          <a:p>
            <a:pPr>
              <a:lnSpc>
                <a:spcPct val="150000"/>
              </a:lnSpc>
              <a:spcAft>
                <a:spcPts val="0"/>
              </a:spcAft>
            </a:pPr>
            <a:r>
              <a:rPr lang="en-GB" sz="1400" dirty="0">
                <a:latin typeface="Calibri" panose="020F0502020204030204" pitchFamily="34" charset="0"/>
                <a:ea typeface="Times New Roman" panose="02020603050405020304" pitchFamily="18" charset="0"/>
                <a:cs typeface="Calibri" panose="020F0502020204030204" pitchFamily="34" charset="0"/>
              </a:rPr>
              <a:t>a) you are behind me</a:t>
            </a:r>
            <a:endParaRPr lang="pt-PT" sz="1400" dirty="0">
              <a:latin typeface="Calibri" panose="020F0502020204030204" pitchFamily="34" charset="0"/>
              <a:ea typeface="Calibri" panose="020F0502020204030204" pitchFamily="34" charset="0"/>
            </a:endParaRPr>
          </a:p>
          <a:p>
            <a:pPr>
              <a:lnSpc>
                <a:spcPct val="150000"/>
              </a:lnSpc>
              <a:spcAft>
                <a:spcPts val="0"/>
              </a:spcAft>
            </a:pPr>
            <a:r>
              <a:rPr lang="en-GB" sz="1400" dirty="0">
                <a:latin typeface="Calibri" panose="020F0502020204030204" pitchFamily="34" charset="0"/>
                <a:ea typeface="Times New Roman" panose="02020603050405020304" pitchFamily="18" charset="0"/>
                <a:cs typeface="Calibri" panose="020F0502020204030204" pitchFamily="34" charset="0"/>
              </a:rPr>
              <a:t>b) you protect me</a:t>
            </a:r>
            <a:endParaRPr lang="pt-PT" sz="1400" dirty="0">
              <a:latin typeface="Calibri" panose="020F0502020204030204" pitchFamily="34" charset="0"/>
              <a:ea typeface="Calibri" panose="020F0502020204030204" pitchFamily="34" charset="0"/>
            </a:endParaRPr>
          </a:p>
          <a:p>
            <a:pPr>
              <a:lnSpc>
                <a:spcPct val="150000"/>
              </a:lnSpc>
              <a:spcAft>
                <a:spcPts val="0"/>
              </a:spcAft>
            </a:pPr>
            <a:r>
              <a:rPr lang="en-GB" sz="1400" dirty="0">
                <a:latin typeface="Calibri" panose="020F0502020204030204" pitchFamily="34" charset="0"/>
                <a:ea typeface="Times New Roman" panose="02020603050405020304" pitchFamily="18" charset="0"/>
                <a:cs typeface="Calibri" panose="020F0502020204030204" pitchFamily="34" charset="0"/>
              </a:rPr>
              <a:t> </a:t>
            </a:r>
            <a:endParaRPr lang="pt-PT" sz="1400" dirty="0">
              <a:latin typeface="Calibri" panose="020F0502020204030204" pitchFamily="34" charset="0"/>
              <a:ea typeface="Calibri" panose="020F0502020204030204" pitchFamily="34" charset="0"/>
            </a:endParaRPr>
          </a:p>
          <a:p>
            <a:pPr>
              <a:lnSpc>
                <a:spcPct val="150000"/>
              </a:lnSpc>
              <a:spcAft>
                <a:spcPts val="0"/>
              </a:spcAft>
            </a:pPr>
            <a:r>
              <a:rPr lang="en-GB" sz="1400" dirty="0">
                <a:latin typeface="Calibri" panose="020F0502020204030204" pitchFamily="34" charset="0"/>
                <a:ea typeface="Times New Roman" panose="02020603050405020304" pitchFamily="18" charset="0"/>
                <a:cs typeface="Calibri" panose="020F0502020204030204" pitchFamily="34" charset="0"/>
              </a:rPr>
              <a:t> </a:t>
            </a:r>
            <a:r>
              <a:rPr lang="en-GB" sz="1400" b="1" i="1" dirty="0">
                <a:latin typeface="Calibri" panose="020F0502020204030204" pitchFamily="34" charset="0"/>
                <a:ea typeface="Times New Roman" panose="02020603050405020304" pitchFamily="18" charset="0"/>
                <a:cs typeface="Calibri" panose="020F0502020204030204" pitchFamily="34" charset="0"/>
              </a:rPr>
              <a:t>2.3. “break through my shell”</a:t>
            </a:r>
            <a:r>
              <a:rPr lang="en-GB" sz="1400" dirty="0">
                <a:latin typeface="Calibri" panose="020F0502020204030204" pitchFamily="34" charset="0"/>
                <a:ea typeface="Times New Roman" panose="02020603050405020304" pitchFamily="18" charset="0"/>
                <a:cs typeface="Calibri" panose="020F0502020204030204" pitchFamily="34" charset="0"/>
              </a:rPr>
              <a:t>( l.7)</a:t>
            </a:r>
            <a:endParaRPr lang="pt-PT" sz="1400" dirty="0">
              <a:latin typeface="Calibri" panose="020F0502020204030204" pitchFamily="34" charset="0"/>
              <a:ea typeface="Calibri" panose="020F0502020204030204" pitchFamily="34" charset="0"/>
            </a:endParaRPr>
          </a:p>
          <a:p>
            <a:pPr>
              <a:lnSpc>
                <a:spcPct val="150000"/>
              </a:lnSpc>
              <a:spcAft>
                <a:spcPts val="0"/>
              </a:spcAft>
            </a:pPr>
            <a:r>
              <a:rPr lang="en-GB" sz="1400" dirty="0">
                <a:latin typeface="Calibri" panose="020F0502020204030204" pitchFamily="34" charset="0"/>
                <a:ea typeface="Times New Roman" panose="02020603050405020304" pitchFamily="18" charset="0"/>
                <a:cs typeface="Calibri" panose="020F0502020204030204" pitchFamily="34" charset="0"/>
              </a:rPr>
              <a:t>a) take me out of my solitude</a:t>
            </a:r>
            <a:endParaRPr lang="pt-PT" sz="1400" dirty="0">
              <a:latin typeface="Calibri" panose="020F0502020204030204" pitchFamily="34" charset="0"/>
              <a:ea typeface="Calibri" panose="020F0502020204030204" pitchFamily="34" charset="0"/>
            </a:endParaRPr>
          </a:p>
          <a:p>
            <a:pPr>
              <a:lnSpc>
                <a:spcPct val="150000"/>
              </a:lnSpc>
              <a:spcAft>
                <a:spcPts val="0"/>
              </a:spcAft>
            </a:pPr>
            <a:r>
              <a:rPr lang="en-GB" sz="1400" dirty="0">
                <a:latin typeface="Calibri" panose="020F0502020204030204" pitchFamily="34" charset="0"/>
                <a:ea typeface="Times New Roman" panose="02020603050405020304" pitchFamily="18" charset="0"/>
                <a:cs typeface="Calibri" panose="020F0502020204030204" pitchFamily="34" charset="0"/>
              </a:rPr>
              <a:t>b) take me out of the peel</a:t>
            </a:r>
            <a:endParaRPr lang="pt-PT" sz="1400" dirty="0">
              <a:effectLst/>
              <a:latin typeface="Calibri" panose="020F0502020204030204" pitchFamily="34" charset="0"/>
              <a:ea typeface="Calibri" panose="020F0502020204030204" pitchFamily="34" charset="0"/>
            </a:endParaRPr>
          </a:p>
        </p:txBody>
      </p:sp>
      <p:sp>
        <p:nvSpPr>
          <p:cNvPr id="6" name="Retângulo 5"/>
          <p:cNvSpPr/>
          <p:nvPr/>
        </p:nvSpPr>
        <p:spPr>
          <a:xfrm>
            <a:off x="5481842" y="2158428"/>
            <a:ext cx="6096000" cy="2315827"/>
          </a:xfrm>
          <a:prstGeom prst="rect">
            <a:avLst/>
          </a:prstGeom>
        </p:spPr>
        <p:txBody>
          <a:bodyPr>
            <a:spAutoFit/>
          </a:bodyPr>
          <a:lstStyle/>
          <a:p>
            <a:pPr>
              <a:lnSpc>
                <a:spcPct val="150000"/>
              </a:lnSpc>
              <a:spcAft>
                <a:spcPts val="0"/>
              </a:spcAft>
            </a:pP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2.4.”keep my feet on the ground</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“(l.9)</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a) be rational</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b) Stop flying</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 </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2.5. “Friends hang on through the ups and the downs” </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(l.27)</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a) Friends tolerate good and bad moments</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b) Friends can’t stand going up and down</a:t>
            </a: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ítulo 1"/>
          <p:cNvSpPr>
            <a:spLocks noGrp="1"/>
          </p:cNvSpPr>
          <p:nvPr>
            <p:ph type="title"/>
          </p:nvPr>
        </p:nvSpPr>
        <p:spPr>
          <a:xfrm>
            <a:off x="290535" y="132794"/>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True</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Friends</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Miley</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Cyrus</a:t>
            </a:r>
            <a:endPar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171" y="4755477"/>
            <a:ext cx="2734101" cy="2065766"/>
          </a:xfrm>
          <a:prstGeom prst="rect">
            <a:avLst/>
          </a:prstGeom>
        </p:spPr>
      </p:pic>
    </p:spTree>
    <p:extLst>
      <p:ext uri="{BB962C8B-B14F-4D97-AF65-F5344CB8AC3E}">
        <p14:creationId xmlns:p14="http://schemas.microsoft.com/office/powerpoint/2010/main" val="30313622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3240" y="163737"/>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True</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Friends</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Miley</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Cyrus</a:t>
            </a:r>
            <a:endParaRPr lang="pt-PT" sz="2000" dirty="0">
              <a:latin typeface="Times New Roman" panose="02020603050405020304" pitchFamily="18" charset="0"/>
              <a:cs typeface="Times New Roman" panose="02020603050405020304" pitchFamily="18" charset="0"/>
            </a:endParaRPr>
          </a:p>
        </p:txBody>
      </p:sp>
      <p:sp>
        <p:nvSpPr>
          <p:cNvPr id="4" name="Retângulo 3"/>
          <p:cNvSpPr/>
          <p:nvPr/>
        </p:nvSpPr>
        <p:spPr>
          <a:xfrm>
            <a:off x="154675" y="1536342"/>
            <a:ext cx="11787116" cy="400110"/>
          </a:xfrm>
          <a:prstGeom prst="rect">
            <a:avLst/>
          </a:prstGeom>
        </p:spPr>
        <p:txBody>
          <a:bodyPr wrap="square">
            <a:spAutoFit/>
          </a:bodyPr>
          <a:lstStyle/>
          <a:p>
            <a:r>
              <a:rPr lang="en-GB" sz="2000" b="1" dirty="0">
                <a:latin typeface="Times New Roman" panose="02020603050405020304" pitchFamily="18" charset="0"/>
                <a:ea typeface="Times New Roman" panose="02020603050405020304" pitchFamily="18" charset="0"/>
                <a:cs typeface="Times New Roman" panose="02020603050405020304" pitchFamily="18" charset="0"/>
              </a:rPr>
              <a:t>3. In your opinion, what’s the message of the song? Choose the correct idea and explain.</a:t>
            </a:r>
            <a:endParaRPr lang="pt-PT" sz="2000" dirty="0">
              <a:latin typeface="Times New Roman" panose="02020603050405020304" pitchFamily="18" charset="0"/>
              <a:cs typeface="Times New Roman" panose="02020603050405020304" pitchFamily="18" charset="0"/>
            </a:endParaRPr>
          </a:p>
        </p:txBody>
      </p:sp>
      <p:sp>
        <p:nvSpPr>
          <p:cNvPr id="5" name="Retângulo 4"/>
          <p:cNvSpPr/>
          <p:nvPr/>
        </p:nvSpPr>
        <p:spPr>
          <a:xfrm>
            <a:off x="604434" y="2175353"/>
            <a:ext cx="10559435" cy="1023165"/>
          </a:xfrm>
          <a:prstGeom prst="rect">
            <a:avLst/>
          </a:prstGeom>
        </p:spPr>
        <p:txBody>
          <a:bodyPr wrap="square">
            <a:spAutoFit/>
          </a:bodyPr>
          <a:lstStyle/>
          <a:p>
            <a:pPr>
              <a:lnSpc>
                <a:spcPct val="150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a) True friends support us every time in bad and good moments, but they should walk away when they are fade up. </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b) True friends support us every time in bad and good moments. They never give up on us.</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c) True friends support us every time in bad and good moments, because they want to receive something back.</a:t>
            </a: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6322" y="3395793"/>
            <a:ext cx="2879678" cy="2879678"/>
          </a:xfrm>
          <a:prstGeom prst="rect">
            <a:avLst/>
          </a:prstGeom>
        </p:spPr>
      </p:pic>
    </p:spTree>
    <p:extLst>
      <p:ext uri="{BB962C8B-B14F-4D97-AF65-F5344CB8AC3E}">
        <p14:creationId xmlns:p14="http://schemas.microsoft.com/office/powerpoint/2010/main" val="4194500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0210" y="129315"/>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True</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Friends</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Miley</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Cyrus</a:t>
            </a:r>
            <a:endParaRPr lang="pt-PT" sz="2000" dirty="0">
              <a:latin typeface="Times New Roman" panose="02020603050405020304" pitchFamily="18" charset="0"/>
              <a:cs typeface="Times New Roman" panose="02020603050405020304" pitchFamily="18" charset="0"/>
            </a:endParaRPr>
          </a:p>
        </p:txBody>
      </p:sp>
      <p:sp>
        <p:nvSpPr>
          <p:cNvPr id="4" name="Retângulo 3"/>
          <p:cNvSpPr/>
          <p:nvPr/>
        </p:nvSpPr>
        <p:spPr>
          <a:xfrm>
            <a:off x="359392" y="1467497"/>
            <a:ext cx="6096000" cy="568041"/>
          </a:xfrm>
          <a:prstGeom prst="rect">
            <a:avLst/>
          </a:prstGeom>
        </p:spPr>
        <p:txBody>
          <a:bodyPr>
            <a:spAutoFit/>
          </a:bodyPr>
          <a:lstStyle/>
          <a:p>
            <a:pPr>
              <a:lnSpc>
                <a:spcPct val="115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4.</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“And when I</a:t>
            </a: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'm</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quiet you break through my shell/</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Don't feel</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the need to do a rebel yell</a:t>
            </a: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a:t>
            </a: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tângulo 4"/>
          <p:cNvSpPr/>
          <p:nvPr/>
        </p:nvSpPr>
        <p:spPr>
          <a:xfrm>
            <a:off x="359392" y="2505570"/>
            <a:ext cx="11336739" cy="2337371"/>
          </a:xfrm>
          <a:prstGeom prst="rect">
            <a:avLst/>
          </a:prstGeom>
        </p:spPr>
        <p:txBody>
          <a:bodyPr wrap="square">
            <a:spAutoFit/>
          </a:bodyPr>
          <a:lstStyle/>
          <a:p>
            <a:pPr>
              <a:lnSpc>
                <a:spcPct val="115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4.1. Identify the verb tense underlined in the lyrics above</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____________________</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 </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4.2. Friendship should be a </a:t>
            </a: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permanent state a general truth</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 Complete the test with the verbs in brackets in the Present Simple.</a:t>
            </a:r>
            <a:endParaRPr lang="pt-PT" sz="1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    Renato and Beatriz ______________________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(be) good friends. They 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2 </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(be) Portuguese and they ____________________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(attend) the same school. </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    _________________________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(there to be) many students in their school and they________________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5</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(get) along very well. They _______________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6</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(not/know) how to speak Italian, but they ________________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7</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(be) eager to learn. Renato ________________ (study) new words every day. </a:t>
            </a:r>
            <a:endParaRPr lang="pt-PT"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28733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2298" y="136478"/>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True</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Friends</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Miley</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Cyrus</a:t>
            </a:r>
            <a:endParaRPr lang="pt-PT" sz="2000" dirty="0">
              <a:latin typeface="Times New Roman" panose="02020603050405020304" pitchFamily="18" charset="0"/>
              <a:cs typeface="Times New Roman" panose="02020603050405020304" pitchFamily="18" charset="0"/>
            </a:endParaRPr>
          </a:p>
        </p:txBody>
      </p:sp>
      <p:sp>
        <p:nvSpPr>
          <p:cNvPr id="4" name="Retângulo 3"/>
          <p:cNvSpPr/>
          <p:nvPr/>
        </p:nvSpPr>
        <p:spPr>
          <a:xfrm>
            <a:off x="372423" y="1621515"/>
            <a:ext cx="11460186" cy="2054601"/>
          </a:xfrm>
          <a:prstGeom prst="rect">
            <a:avLst/>
          </a:prstGeom>
        </p:spPr>
        <p:txBody>
          <a:bodyPr wrap="square">
            <a:spAutoFit/>
          </a:bodyPr>
          <a:lstStyle/>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5. </a:t>
            </a:r>
            <a:r>
              <a:rPr lang="en-GB" sz="1400" i="1" dirty="0">
                <a:latin typeface="Times New Roman" panose="02020603050405020304" pitchFamily="18" charset="0"/>
                <a:ea typeface="Times New Roman" panose="02020603050405020304" pitchFamily="18" charset="0"/>
                <a:cs typeface="Times New Roman" panose="02020603050405020304" pitchFamily="18" charset="0"/>
              </a:rPr>
              <a:t>“You pull </a:t>
            </a: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me</a:t>
            </a:r>
            <a:r>
              <a:rPr lang="en-GB" sz="1400" i="1" dirty="0">
                <a:latin typeface="Times New Roman" panose="02020603050405020304" pitchFamily="18" charset="0"/>
                <a:ea typeface="Times New Roman" panose="02020603050405020304" pitchFamily="18" charset="0"/>
                <a:cs typeface="Times New Roman" panose="02020603050405020304" pitchFamily="18" charset="0"/>
              </a:rPr>
              <a:t> aside”</a:t>
            </a: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 </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Complete the sentences with the correct Personal Pronouns, object or subject.</a:t>
            </a:r>
          </a:p>
          <a:p>
            <a:pPr>
              <a:lnSpc>
                <a:spcPct val="115000"/>
              </a:lnSpc>
              <a:spcAft>
                <a:spcPts val="0"/>
              </a:spcAft>
            </a:pP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 Catarina is Portuguese. 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studies in a school in the north of Portugal. 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is not in the centre of the city of </a:t>
            </a: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Penafiel</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but 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is surrounded by great historical monuments. Catarina has got many friends. 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are always together. Their teachers suggested 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5</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the participation in the </a:t>
            </a:r>
            <a:r>
              <a:rPr lang="en-GB" sz="1400" i="1" dirty="0">
                <a:latin typeface="Times New Roman" panose="02020603050405020304" pitchFamily="18" charset="0"/>
                <a:ea typeface="Times New Roman" panose="02020603050405020304" pitchFamily="18" charset="0"/>
                <a:cs typeface="Times New Roman" panose="02020603050405020304" pitchFamily="18" charset="0"/>
              </a:rPr>
              <a:t>Erasmus</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project and 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6</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loved the idea. 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7</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is a fantastic opportunity to meet new cultures and share experiences. Pedro is another Portuguese student and Catarina’s friend too. 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8</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goes to the same school. His parents also supported 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9</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to enrol in this experience. </a:t>
            </a: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03172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06244" y="1647546"/>
            <a:ext cx="5728235" cy="400110"/>
          </a:xfrm>
          <a:prstGeom prst="rect">
            <a:avLst/>
          </a:prstGeom>
        </p:spPr>
        <p:txBody>
          <a:bodyPr wrap="none">
            <a:spAutoFit/>
          </a:bodyPr>
          <a:lstStyle/>
          <a:p>
            <a:r>
              <a:rPr lang="en-GB" sz="2000" b="1" dirty="0">
                <a:latin typeface="Times New Roman" panose="02020603050405020304" pitchFamily="18" charset="0"/>
                <a:ea typeface="Times New Roman" panose="02020603050405020304" pitchFamily="18" charset="0"/>
                <a:cs typeface="Times New Roman" panose="02020603050405020304" pitchFamily="18" charset="0"/>
              </a:rPr>
              <a:t>6. Create a lexical cloud for the adjective “TRUE”.</a:t>
            </a:r>
            <a:endParaRPr lang="pt-PT" sz="2000" dirty="0">
              <a:latin typeface="Times New Roman" panose="02020603050405020304" pitchFamily="18" charset="0"/>
              <a:cs typeface="Times New Roman" panose="02020603050405020304" pitchFamily="18" charset="0"/>
            </a:endParaRPr>
          </a:p>
        </p:txBody>
      </p:sp>
      <p:sp>
        <p:nvSpPr>
          <p:cNvPr id="5" name="Oval 4"/>
          <p:cNvSpPr/>
          <p:nvPr/>
        </p:nvSpPr>
        <p:spPr>
          <a:xfrm>
            <a:off x="3466532" y="2725310"/>
            <a:ext cx="5172500" cy="2797790"/>
          </a:xfrm>
          <a:prstGeom prst="ellipse">
            <a:avLst/>
          </a:prstGeom>
          <a:ln w="5715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TRUE</a:t>
            </a:r>
            <a:endParaRPr lang="pt-PT"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6" name="Conexão reta 5"/>
          <p:cNvCxnSpPr/>
          <p:nvPr/>
        </p:nvCxnSpPr>
        <p:spPr>
          <a:xfrm>
            <a:off x="8925636" y="3297636"/>
            <a:ext cx="267496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Conexão reta 6"/>
          <p:cNvCxnSpPr/>
          <p:nvPr/>
        </p:nvCxnSpPr>
        <p:spPr>
          <a:xfrm>
            <a:off x="982639" y="3297636"/>
            <a:ext cx="2483893"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Conexão reta 7"/>
          <p:cNvCxnSpPr/>
          <p:nvPr/>
        </p:nvCxnSpPr>
        <p:spPr>
          <a:xfrm flipV="1">
            <a:off x="8925636" y="4940490"/>
            <a:ext cx="2674961" cy="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exão reta 8"/>
          <p:cNvCxnSpPr/>
          <p:nvPr/>
        </p:nvCxnSpPr>
        <p:spPr>
          <a:xfrm>
            <a:off x="982639" y="4922791"/>
            <a:ext cx="2483893" cy="1769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Título 1"/>
          <p:cNvSpPr>
            <a:spLocks noGrp="1"/>
          </p:cNvSpPr>
          <p:nvPr>
            <p:ph type="title"/>
          </p:nvPr>
        </p:nvSpPr>
        <p:spPr>
          <a:xfrm>
            <a:off x="208649" y="90582"/>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True</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Friends</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Miley</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Cyrus</a:t>
            </a:r>
            <a:endParaRPr lang="pt-P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92660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35945" y="109182"/>
            <a:ext cx="10749367" cy="1208868"/>
          </a:xfrm>
        </p:spPr>
        <p:txBody>
          <a:bodyPr>
            <a:normAutofit/>
          </a:bodyPr>
          <a:lstStyle/>
          <a:p>
            <a:pPr algn="ct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True</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Friends</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Miley</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Cyrus</a:t>
            </a:r>
            <a:endParaRPr lang="pt-PT" sz="2000" dirty="0">
              <a:latin typeface="Times New Roman" panose="02020603050405020304" pitchFamily="18" charset="0"/>
              <a:cs typeface="Times New Roman" panose="02020603050405020304" pitchFamily="18" charset="0"/>
            </a:endParaRPr>
          </a:p>
        </p:txBody>
      </p:sp>
      <p:sp>
        <p:nvSpPr>
          <p:cNvPr id="5" name="Retângulo 4"/>
          <p:cNvSpPr/>
          <p:nvPr/>
        </p:nvSpPr>
        <p:spPr>
          <a:xfrm>
            <a:off x="332094" y="1890578"/>
            <a:ext cx="11323093" cy="417871"/>
          </a:xfrm>
          <a:prstGeom prst="rect">
            <a:avLst/>
          </a:prstGeom>
        </p:spPr>
        <p:txBody>
          <a:bodyPr wrap="square">
            <a:spAutoFit/>
          </a:bodyPr>
          <a:lstStyle/>
          <a:p>
            <a:pPr>
              <a:lnSpc>
                <a:spcPct val="115000"/>
              </a:lnSpc>
              <a:spcAft>
                <a:spcPts val="0"/>
              </a:spcAft>
            </a:pPr>
            <a:r>
              <a:rPr lang="en-GB" sz="2000" b="1" dirty="0">
                <a:latin typeface="Times New Roman" panose="02020603050405020304" pitchFamily="18" charset="0"/>
                <a:ea typeface="Times New Roman" panose="02020603050405020304" pitchFamily="18" charset="0"/>
                <a:cs typeface="Times New Roman" panose="02020603050405020304" pitchFamily="18" charset="0"/>
              </a:rPr>
              <a:t>7. If you could add a new line to the song written by you what would it be?</a:t>
            </a:r>
            <a:endParaRPr lang="pt-PT"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7777" y="3009435"/>
            <a:ext cx="4968923" cy="2670797"/>
          </a:xfrm>
          <a:prstGeom prst="rect">
            <a:avLst/>
          </a:prstGeom>
        </p:spPr>
      </p:pic>
      <p:sp>
        <p:nvSpPr>
          <p:cNvPr id="8" name="AutoShape 4" descr="Resultado de imagem para thinking gif powerpoi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Tree>
    <p:extLst>
      <p:ext uri="{BB962C8B-B14F-4D97-AF65-F5344CB8AC3E}">
        <p14:creationId xmlns:p14="http://schemas.microsoft.com/office/powerpoint/2010/main" val="3869538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054779C-4298-407A-A3E5-9A8376588F51}"/>
              </a:ext>
            </a:extLst>
          </p:cNvPr>
          <p:cNvSpPr/>
          <p:nvPr/>
        </p:nvSpPr>
        <p:spPr>
          <a:xfrm>
            <a:off x="621437" y="285053"/>
            <a:ext cx="11416683" cy="5655202"/>
          </a:xfrm>
          <a:prstGeom prst="rect">
            <a:avLst/>
          </a:prstGeom>
        </p:spPr>
        <p:txBody>
          <a:bodyPr wrap="square">
            <a:spAutoFit/>
          </a:bodyPr>
          <a:lstStyle/>
          <a:p>
            <a:pPr algn="just">
              <a:lnSpc>
                <a:spcPct val="150000"/>
              </a:lnSpc>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The teacher tells the students that they are going to listen to a song about friendship and as a task they have to:</a:t>
            </a:r>
            <a:endParaRPr lang="ro-RO"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identify how the singer defines friendship </a:t>
            </a:r>
            <a:endParaRPr lang="ro-RO"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tell if some characteristics of friendship that they have mentioned are present in the song </a:t>
            </a:r>
            <a:endParaRPr lang="ro-RO"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  The teacher plays the song again and the students will be given two tasks</a:t>
            </a:r>
            <a:endParaRPr lang="ro-RO" sz="1400" dirty="0">
              <a:latin typeface="Times New Roman" panose="02020603050405020304" pitchFamily="18" charset="0"/>
              <a:ea typeface="Times New Roman" panose="02020603050405020304" pitchFamily="18" charset="0"/>
              <a:cs typeface="Times New Roman" panose="02020603050405020304" pitchFamily="18" charset="0"/>
            </a:endParaRPr>
          </a:p>
          <a:p>
            <a:pPr marL="400050" indent="-400050" algn="just">
              <a:lnSpc>
                <a:spcPct val="150000"/>
              </a:lnSpc>
              <a:buAutoNum type="romanUcParenR"/>
            </a:pPr>
            <a:r>
              <a:rPr lang="ro-RO"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Read the following sentences and tell if the following lines are in the song. Answer with </a:t>
            </a:r>
            <a:r>
              <a:rPr lang="ro-RO"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TRUE(T) </a:t>
            </a:r>
            <a:r>
              <a:rPr lang="ro-RO"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or </a:t>
            </a:r>
            <a:r>
              <a:rPr lang="ro-RO"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FALSE(T).</a:t>
            </a:r>
          </a:p>
          <a:p>
            <a:r>
              <a:rPr lang="ro-RO" sz="1400" dirty="0">
                <a:latin typeface="Times New Roman" panose="02020603050405020304" pitchFamily="18" charset="0"/>
                <a:cs typeface="Times New Roman" panose="02020603050405020304" pitchFamily="18" charset="0"/>
              </a:rPr>
              <a:t>a) Sis, I love you </a:t>
            </a:r>
          </a:p>
          <a:p>
            <a:r>
              <a:rPr lang="ro-RO" sz="1400" dirty="0">
                <a:latin typeface="Times New Roman" panose="02020603050405020304" pitchFamily="18" charset="0"/>
                <a:cs typeface="Times New Roman" panose="02020603050405020304" pitchFamily="18" charset="0"/>
              </a:rPr>
              <a:t>b) Like the sun and the moon, all the best things come when they have to</a:t>
            </a:r>
          </a:p>
          <a:p>
            <a:r>
              <a:rPr lang="ro-RO" sz="1400" dirty="0">
                <a:latin typeface="Times New Roman" panose="02020603050405020304" pitchFamily="18" charset="0"/>
                <a:cs typeface="Times New Roman" panose="02020603050405020304" pitchFamily="18" charset="0"/>
              </a:rPr>
              <a:t>c) You’re my brother, from another ‘nother mother            </a:t>
            </a:r>
          </a:p>
          <a:p>
            <a:r>
              <a:rPr lang="ro-RO" sz="1400" dirty="0">
                <a:latin typeface="Times New Roman" panose="02020603050405020304" pitchFamily="18" charset="0"/>
                <a:cs typeface="Times New Roman" panose="02020603050405020304" pitchFamily="18" charset="0"/>
              </a:rPr>
              <a:t>d) What would I do without a friend like my brother ?</a:t>
            </a:r>
          </a:p>
          <a:p>
            <a:r>
              <a:rPr lang="ro-RO" sz="1400" dirty="0">
                <a:latin typeface="Times New Roman" panose="02020603050405020304" pitchFamily="18" charset="0"/>
                <a:cs typeface="Times New Roman" panose="02020603050405020304" pitchFamily="18" charset="0"/>
              </a:rPr>
              <a:t>e) Nobody else ever gets me as well on this earth</a:t>
            </a:r>
          </a:p>
          <a:p>
            <a:r>
              <a:rPr lang="ro-RO" sz="1400" dirty="0">
                <a:latin typeface="Times New Roman" panose="02020603050405020304" pitchFamily="18" charset="0"/>
                <a:cs typeface="Times New Roman" panose="02020603050405020304" pitchFamily="18" charset="0"/>
              </a:rPr>
              <a:t> </a:t>
            </a:r>
          </a:p>
          <a:p>
            <a:r>
              <a:rPr lang="ro-RO" sz="1400" dirty="0">
                <a:latin typeface="Times New Roman" panose="02020603050405020304" pitchFamily="18" charset="0"/>
                <a:cs typeface="Times New Roman" panose="02020603050405020304" pitchFamily="18" charset="0"/>
              </a:rPr>
              <a:t>  II ) Choose the correct word:</a:t>
            </a:r>
          </a:p>
          <a:p>
            <a:r>
              <a:rPr lang="ro-RO" sz="1400" dirty="0">
                <a:latin typeface="Times New Roman" panose="02020603050405020304" pitchFamily="18" charset="0"/>
                <a:cs typeface="Times New Roman" panose="02020603050405020304" pitchFamily="18" charset="0"/>
              </a:rPr>
              <a:t> </a:t>
            </a:r>
          </a:p>
          <a:p>
            <a:r>
              <a:rPr lang="ro-RO" sz="1400" dirty="0">
                <a:latin typeface="Times New Roman" panose="02020603050405020304" pitchFamily="18" charset="0"/>
                <a:cs typeface="Times New Roman" panose="02020603050405020304" pitchFamily="18" charset="0"/>
              </a:rPr>
              <a:t>a) Right from the start/end, couldn’t pull us apart, it just works</a:t>
            </a:r>
          </a:p>
          <a:p>
            <a:r>
              <a:rPr lang="ro-RO" sz="1400" dirty="0">
                <a:latin typeface="Times New Roman" panose="02020603050405020304" pitchFamily="18" charset="0"/>
                <a:cs typeface="Times New Roman" panose="02020603050405020304" pitchFamily="18" charset="0"/>
              </a:rPr>
              <a:t>b) Dude, I like/love you</a:t>
            </a:r>
          </a:p>
          <a:p>
            <a:r>
              <a:rPr lang="ro-RO" sz="1400" dirty="0">
                <a:latin typeface="Times New Roman" panose="02020603050405020304" pitchFamily="18" charset="0"/>
                <a:cs typeface="Times New Roman" panose="02020603050405020304" pitchFamily="18" charset="0"/>
              </a:rPr>
              <a:t>c) Some things are better together/on their own, and that is you and me</a:t>
            </a:r>
          </a:p>
          <a:p>
            <a:r>
              <a:rPr lang="ro-RO" sz="1400" dirty="0">
                <a:latin typeface="Times New Roman" panose="02020603050405020304" pitchFamily="18" charset="0"/>
                <a:cs typeface="Times New Roman" panose="02020603050405020304" pitchFamily="18" charset="0"/>
              </a:rPr>
              <a:t>d) Like rock and roll/ball, Marshall’s and telly’s</a:t>
            </a:r>
          </a:p>
          <a:p>
            <a:r>
              <a:rPr lang="ro-RO" sz="1400" dirty="0">
                <a:latin typeface="Times New Roman" panose="02020603050405020304" pitchFamily="18" charset="0"/>
                <a:cs typeface="Times New Roman" panose="02020603050405020304" pitchFamily="18" charset="0"/>
              </a:rPr>
              <a:t>   Mac and cheese, PB’s and jellies/candies</a:t>
            </a:r>
          </a:p>
          <a:p>
            <a:r>
              <a:rPr lang="ro-RO" sz="1400" dirty="0">
                <a:latin typeface="Times New Roman" panose="02020603050405020304" pitchFamily="18" charset="0"/>
                <a:cs typeface="Times New Roman" panose="02020603050405020304" pitchFamily="18" charset="0"/>
              </a:rPr>
              <a:t>e) Like the sun and the moon all the best things come/comes in twos</a:t>
            </a:r>
          </a:p>
          <a:p>
            <a:r>
              <a:rPr lang="ro-RO" sz="1400" dirty="0">
                <a:latin typeface="Times New Roman" panose="02020603050405020304" pitchFamily="18" charset="0"/>
                <a:cs typeface="Times New Roman" panose="02020603050405020304" pitchFamily="18" charset="0"/>
              </a:rPr>
              <a:t>The teacher gets feedback.</a:t>
            </a:r>
          </a:p>
          <a:p>
            <a:r>
              <a:rPr lang="ro-RO" sz="1400" dirty="0">
                <a:latin typeface="Times New Roman" panose="02020603050405020304" pitchFamily="18" charset="0"/>
                <a:cs typeface="Times New Roman" panose="02020603050405020304" pitchFamily="18" charset="0"/>
              </a:rPr>
              <a:t> </a:t>
            </a:r>
          </a:p>
          <a:p>
            <a:r>
              <a:rPr lang="ro-RO" sz="1400" dirty="0">
                <a:latin typeface="Times New Roman" panose="02020603050405020304" pitchFamily="18" charset="0"/>
                <a:cs typeface="Times New Roman" panose="02020603050405020304" pitchFamily="18" charset="0"/>
              </a:rPr>
              <a:t>6. As homework the students will write a composition/ an opinion essay with the following title ’Friendship – the key to happiness</a:t>
            </a:r>
            <a:r>
              <a:rPr lang="en-US" sz="1400" dirty="0">
                <a:latin typeface="Times New Roman" panose="02020603050405020304" pitchFamily="18" charset="0"/>
                <a:cs typeface="Times New Roman" panose="02020603050405020304" pitchFamily="18" charset="0"/>
              </a:rPr>
              <a:t>’ ( 120-140 words)</a:t>
            </a:r>
            <a:endParaRPr lang="ro-RO" sz="1400" dirty="0">
              <a:latin typeface="Times New Roman" panose="02020603050405020304" pitchFamily="18" charset="0"/>
              <a:cs typeface="Times New Roman" panose="02020603050405020304" pitchFamily="18" charset="0"/>
            </a:endParaRPr>
          </a:p>
          <a:p>
            <a:pPr algn="just">
              <a:lnSpc>
                <a:spcPct val="150000"/>
              </a:lnSpc>
            </a:pPr>
            <a:endParaRPr lang="ro-RO" sz="1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68386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7831" y="109182"/>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That’s What Friends Are For (Dionne Warwick)</a:t>
            </a:r>
            <a:endPar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tângulo 3"/>
          <p:cNvSpPr/>
          <p:nvPr/>
        </p:nvSpPr>
        <p:spPr>
          <a:xfrm>
            <a:off x="317830" y="1863068"/>
            <a:ext cx="3977945" cy="4523995"/>
          </a:xfrm>
          <a:prstGeom prst="rect">
            <a:avLst/>
          </a:prstGeom>
        </p:spPr>
        <p:txBody>
          <a:bodyPr wrap="square">
            <a:spAutoFit/>
          </a:bodyPr>
          <a:lstStyle/>
          <a:p>
            <a:pPr>
              <a:lnSpc>
                <a:spcPct val="115000"/>
              </a:lnSpc>
              <a:spcAft>
                <a:spcPts val="192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And I never </a:t>
            </a: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thought/though</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I'd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feel/fill</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this way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And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as/has</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far as I'm concerned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I'm glad I got the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chance/change</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to say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That I do believe I love you</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And if I should ever go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away/way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4</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Well then close your eyes and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die/try </a:t>
            </a:r>
            <a:r>
              <a:rPr lang="en-GB" sz="1400" b="1" baseline="30000" dirty="0">
                <a:latin typeface="Times New Roman" panose="02020603050405020304" pitchFamily="18" charset="0"/>
                <a:ea typeface="Times New Roman" panose="02020603050405020304" pitchFamily="18" charset="0"/>
                <a:cs typeface="Times New Roman" panose="02020603050405020304" pitchFamily="18" charset="0"/>
              </a:rPr>
              <a:t>5</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
            </a:r>
            <a:b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To feel the way we do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today/yesterday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6</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And then if you can remember</a:t>
            </a:r>
          </a:p>
          <a:p>
            <a:pPr>
              <a:lnSpc>
                <a:spcPct val="115000"/>
              </a:lnSpc>
              <a:spcAft>
                <a:spcPts val="1920"/>
              </a:spcAft>
            </a:pPr>
            <a:r>
              <a:rPr lang="en-GB" sz="1400" dirty="0">
                <a:latin typeface="Times New Roman" panose="02020603050405020304" pitchFamily="18" charset="0"/>
                <a:cs typeface="Times New Roman" panose="02020603050405020304" pitchFamily="18" charset="0"/>
              </a:rPr>
              <a:t>Keep </a:t>
            </a:r>
            <a:r>
              <a:rPr lang="en-GB" sz="1400" dirty="0" err="1">
                <a:latin typeface="Times New Roman" panose="02020603050405020304" pitchFamily="18" charset="0"/>
                <a:cs typeface="Times New Roman" panose="02020603050405020304" pitchFamily="18" charset="0"/>
              </a:rPr>
              <a:t>smilin</a:t>
            </a:r>
            <a:r>
              <a:rPr lang="en-GB" sz="1400" dirty="0">
                <a:latin typeface="Times New Roman" panose="02020603050405020304" pitchFamily="18" charset="0"/>
                <a:cs typeface="Times New Roman" panose="02020603050405020304" pitchFamily="18" charset="0"/>
              </a:rPr>
              <a:t>' keep </a:t>
            </a:r>
            <a:r>
              <a:rPr lang="en-GB" sz="1400" dirty="0" err="1">
                <a:latin typeface="Times New Roman" panose="02020603050405020304" pitchFamily="18" charset="0"/>
                <a:cs typeface="Times New Roman" panose="02020603050405020304" pitchFamily="18" charset="0"/>
              </a:rPr>
              <a:t>shinin</a:t>
            </a:r>
            <a:r>
              <a:rPr lang="en-GB" sz="1400" dirty="0">
                <a:latin typeface="Times New Roman" panose="02020603050405020304" pitchFamily="18" charset="0"/>
                <a:cs typeface="Times New Roman" panose="02020603050405020304" pitchFamily="18" charset="0"/>
              </a:rPr>
              <a:t>'</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Knowing you can always </a:t>
            </a:r>
            <a:r>
              <a:rPr lang="en-GB" sz="1400" b="1" dirty="0">
                <a:latin typeface="Times New Roman" panose="02020603050405020304" pitchFamily="18" charset="0"/>
                <a:cs typeface="Times New Roman" panose="02020603050405020304" pitchFamily="18" charset="0"/>
              </a:rPr>
              <a:t>bounce/count</a:t>
            </a:r>
            <a:r>
              <a:rPr lang="en-GB" sz="1400" dirty="0">
                <a:latin typeface="Times New Roman" panose="02020603050405020304" pitchFamily="18" charset="0"/>
                <a:cs typeface="Times New Roman" panose="02020603050405020304" pitchFamily="18" charset="0"/>
              </a:rPr>
              <a:t> on me for sure </a:t>
            </a:r>
            <a:r>
              <a:rPr lang="en-GB" sz="1400" baseline="30000" dirty="0">
                <a:latin typeface="Times New Roman" panose="02020603050405020304" pitchFamily="18" charset="0"/>
                <a:cs typeface="Times New Roman" panose="02020603050405020304" pitchFamily="18" charset="0"/>
              </a:rPr>
              <a:t>7</a:t>
            </a:r>
            <a:r>
              <a:rPr lang="en-GB" sz="1400" dirty="0">
                <a:latin typeface="Times New Roman" panose="02020603050405020304" pitchFamily="18" charset="0"/>
                <a:cs typeface="Times New Roman" panose="02020603050405020304" pitchFamily="18" charset="0"/>
              </a:rPr>
              <a:t/>
            </a:r>
            <a:br>
              <a:rPr lang="en-GB" sz="14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That's what friends are </a:t>
            </a:r>
            <a:r>
              <a:rPr lang="en-GB" sz="1400" b="1" dirty="0">
                <a:latin typeface="Times New Roman" panose="02020603050405020304" pitchFamily="18" charset="0"/>
                <a:cs typeface="Times New Roman" panose="02020603050405020304" pitchFamily="18" charset="0"/>
              </a:rPr>
              <a:t>foe/for </a:t>
            </a:r>
            <a:r>
              <a:rPr lang="en-GB" sz="1400" b="1" baseline="30000" dirty="0">
                <a:latin typeface="Times New Roman" panose="02020603050405020304" pitchFamily="18" charset="0"/>
                <a:cs typeface="Times New Roman" panose="02020603050405020304" pitchFamily="18" charset="0"/>
              </a:rPr>
              <a:t>8</a:t>
            </a:r>
            <a:r>
              <a:rPr lang="en-GB" sz="1400" b="1" dirty="0">
                <a:latin typeface="Times New Roman" panose="02020603050405020304" pitchFamily="18" charset="0"/>
                <a:cs typeface="Times New Roman" panose="02020603050405020304" pitchFamily="18" charset="0"/>
              </a:rPr>
              <a:t/>
            </a:r>
            <a:br>
              <a:rPr lang="en-GB" sz="1400" b="1"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For </a:t>
            </a:r>
            <a:r>
              <a:rPr lang="en-GB" sz="1400" b="1" dirty="0">
                <a:latin typeface="Times New Roman" panose="02020603050405020304" pitchFamily="18" charset="0"/>
                <a:cs typeface="Times New Roman" panose="02020603050405020304" pitchFamily="18" charset="0"/>
              </a:rPr>
              <a:t>god/good</a:t>
            </a:r>
            <a:r>
              <a:rPr lang="en-GB" sz="1400" dirty="0">
                <a:latin typeface="Times New Roman" panose="02020603050405020304" pitchFamily="18" charset="0"/>
                <a:cs typeface="Times New Roman" panose="02020603050405020304" pitchFamily="18" charset="0"/>
              </a:rPr>
              <a:t> times and </a:t>
            </a:r>
            <a:r>
              <a:rPr lang="en-GB" sz="1400" b="1" dirty="0">
                <a:latin typeface="Times New Roman" panose="02020603050405020304" pitchFamily="18" charset="0"/>
                <a:cs typeface="Times New Roman" panose="02020603050405020304" pitchFamily="18" charset="0"/>
              </a:rPr>
              <a:t>bad/bed</a:t>
            </a:r>
            <a:r>
              <a:rPr lang="en-GB" sz="1400" dirty="0">
                <a:latin typeface="Times New Roman" panose="02020603050405020304" pitchFamily="18" charset="0"/>
                <a:cs typeface="Times New Roman" panose="02020603050405020304" pitchFamily="18" charset="0"/>
              </a:rPr>
              <a:t> times </a:t>
            </a:r>
            <a:r>
              <a:rPr lang="en-GB" sz="1400" baseline="30000" dirty="0">
                <a:latin typeface="Times New Roman" panose="02020603050405020304" pitchFamily="18" charset="0"/>
                <a:cs typeface="Times New Roman" panose="02020603050405020304" pitchFamily="18" charset="0"/>
              </a:rPr>
              <a:t>9</a:t>
            </a:r>
            <a:br>
              <a:rPr lang="en-GB" sz="1400" baseline="30000"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I'll be on your side forever </a:t>
            </a:r>
            <a:r>
              <a:rPr lang="en-GB" sz="1400" b="1" dirty="0">
                <a:latin typeface="Times New Roman" panose="02020603050405020304" pitchFamily="18" charset="0"/>
                <a:cs typeface="Times New Roman" panose="02020603050405020304" pitchFamily="18" charset="0"/>
              </a:rPr>
              <a:t>nor/more </a:t>
            </a:r>
            <a:r>
              <a:rPr lang="en-GB" sz="1400" b="1" baseline="30000" dirty="0">
                <a:latin typeface="Times New Roman" panose="02020603050405020304" pitchFamily="18" charset="0"/>
                <a:cs typeface="Times New Roman" panose="02020603050405020304" pitchFamily="18" charset="0"/>
              </a:rPr>
              <a:t>10</a:t>
            </a:r>
            <a:r>
              <a:rPr lang="en-GB" sz="1400" b="1" dirty="0">
                <a:latin typeface="Times New Roman" panose="02020603050405020304" pitchFamily="18" charset="0"/>
                <a:cs typeface="Times New Roman" panose="02020603050405020304" pitchFamily="18" charset="0"/>
              </a:rPr>
              <a:t/>
            </a:r>
            <a:br>
              <a:rPr lang="en-GB" sz="1400" b="1" dirty="0">
                <a:latin typeface="Times New Roman" panose="02020603050405020304" pitchFamily="18" charset="0"/>
                <a:cs typeface="Times New Roman" panose="02020603050405020304" pitchFamily="18" charset="0"/>
              </a:rPr>
            </a:br>
            <a:r>
              <a:rPr lang="en-GB" sz="1400" dirty="0">
                <a:latin typeface="Times New Roman" panose="02020603050405020304" pitchFamily="18" charset="0"/>
                <a:cs typeface="Times New Roman" panose="02020603050405020304" pitchFamily="18" charset="0"/>
              </a:rPr>
              <a:t>That's what friends are for </a:t>
            </a:r>
            <a:endParaRPr lang="pt-PT" sz="1400" dirty="0">
              <a:latin typeface="Times New Roman" panose="02020603050405020304" pitchFamily="18" charset="0"/>
              <a:cs typeface="Times New Roman" panose="02020603050405020304" pitchFamily="18" charset="0"/>
            </a:endParaRPr>
          </a:p>
          <a:p>
            <a:pPr>
              <a:lnSpc>
                <a:spcPct val="115000"/>
              </a:lnSpc>
              <a:spcAft>
                <a:spcPts val="1920"/>
              </a:spcAft>
            </a:pP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tângulo 4"/>
          <p:cNvSpPr/>
          <p:nvPr/>
        </p:nvSpPr>
        <p:spPr>
          <a:xfrm>
            <a:off x="317830" y="1416792"/>
            <a:ext cx="10177297" cy="417871"/>
          </a:xfrm>
          <a:prstGeom prst="rect">
            <a:avLst/>
          </a:prstGeom>
        </p:spPr>
        <p:txBody>
          <a:bodyPr wrap="square">
            <a:spAutoFit/>
          </a:bodyPr>
          <a:lstStyle/>
          <a:p>
            <a:pPr>
              <a:lnSpc>
                <a:spcPct val="115000"/>
              </a:lnSpc>
              <a:spcAft>
                <a:spcPts val="0"/>
              </a:spcAft>
            </a:pPr>
            <a:r>
              <a:rPr lang="en-GB" sz="2000" b="1" dirty="0">
                <a:latin typeface="Times New Roman" panose="02020603050405020304" pitchFamily="18" charset="0"/>
                <a:ea typeface="Times New Roman" panose="02020603050405020304" pitchFamily="18" charset="0"/>
                <a:cs typeface="Times New Roman" panose="02020603050405020304" pitchFamily="18" charset="0"/>
              </a:rPr>
              <a:t>1. Listen to the song and underline the correct word. In some cases they are homophones.</a:t>
            </a:r>
            <a:endParaRPr lang="pt-PT"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tângulo 5"/>
          <p:cNvSpPr/>
          <p:nvPr/>
        </p:nvSpPr>
        <p:spPr>
          <a:xfrm>
            <a:off x="4638676" y="1737072"/>
            <a:ext cx="4591050" cy="3780715"/>
          </a:xfrm>
          <a:prstGeom prst="rect">
            <a:avLst/>
          </a:prstGeom>
        </p:spPr>
        <p:txBody>
          <a:bodyPr wrap="square">
            <a:spAutoFit/>
          </a:bodyPr>
          <a:lstStyle/>
          <a:p>
            <a:pPr>
              <a:lnSpc>
                <a:spcPct val="115000"/>
              </a:lnSpc>
              <a:spcAft>
                <a:spcPts val="192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Well/wheel</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you came and opened me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11</a:t>
            </a:r>
            <a:b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And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know/now</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there's so much more I see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12</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Hand/And</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so by the way I thank you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13</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92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And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then/than</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for the times when we're apart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14</a:t>
            </a:r>
            <a:b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Well then close your eyes and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know/now </a:t>
            </a:r>
            <a:r>
              <a:rPr lang="en-GB" sz="1400" b="1" baseline="30000" dirty="0">
                <a:latin typeface="Times New Roman" panose="02020603050405020304" pitchFamily="18" charset="0"/>
                <a:ea typeface="Times New Roman" panose="02020603050405020304" pitchFamily="18" charset="0"/>
                <a:cs typeface="Times New Roman" panose="02020603050405020304" pitchFamily="18" charset="0"/>
              </a:rPr>
              <a:t>15</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
            </a:r>
            <a:br>
              <a:rPr lang="en-GB" sz="1400" b="1" dirty="0">
                <a:latin typeface="Times New Roman" panose="02020603050405020304" pitchFamily="18" charset="0"/>
                <a:ea typeface="Times New Roman" panose="02020603050405020304" pitchFamily="18" charset="0"/>
                <a:cs typeface="Times New Roman" panose="02020603050405020304" pitchFamily="18" charset="0"/>
              </a:rPr>
            </a:b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These/this</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words are coming from my heart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16</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And then if you can remember</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Keep </a:t>
            </a: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smilin</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keep </a:t>
            </a: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shinin</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Knowing you can always count on me for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sure/shore </a:t>
            </a:r>
            <a:r>
              <a:rPr lang="en-GB" sz="1400" b="1" baseline="30000" dirty="0">
                <a:latin typeface="Times New Roman" panose="02020603050405020304" pitchFamily="18" charset="0"/>
                <a:ea typeface="Times New Roman" panose="02020603050405020304" pitchFamily="18" charset="0"/>
                <a:cs typeface="Times New Roman" panose="02020603050405020304" pitchFamily="18" charset="0"/>
              </a:rPr>
              <a:t>17</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
            </a:r>
            <a:br>
              <a:rPr lang="en-GB" sz="1400" b="1"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That's what friends are for</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err="1">
                <a:latin typeface="Times New Roman" panose="02020603050405020304" pitchFamily="18" charset="0"/>
                <a:ea typeface="Times New Roman" panose="02020603050405020304" pitchFamily="18" charset="0"/>
                <a:cs typeface="Times New Roman" panose="02020603050405020304" pitchFamily="18" charset="0"/>
              </a:rPr>
              <a:t>For</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good times and bad times</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I'll be on your side forever more</a:t>
            </a:r>
            <a:br>
              <a:rPr lang="en-GB" sz="1400" dirty="0">
                <a:latin typeface="Times New Roman" panose="02020603050405020304" pitchFamily="18" charset="0"/>
                <a:ea typeface="Times New Roman" panose="02020603050405020304" pitchFamily="18" charset="0"/>
                <a:cs typeface="Times New Roman" panose="02020603050405020304" pitchFamily="18" charset="0"/>
              </a:rPr>
            </a:br>
            <a:r>
              <a:rPr lang="en-GB" sz="1400" dirty="0">
                <a:latin typeface="Times New Roman" panose="02020603050405020304" pitchFamily="18" charset="0"/>
                <a:ea typeface="Times New Roman" panose="02020603050405020304" pitchFamily="18" charset="0"/>
                <a:cs typeface="Times New Roman" panose="02020603050405020304" pitchFamily="18" charset="0"/>
              </a:rPr>
              <a:t>That's what friends are for</a:t>
            </a: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3110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90535" y="95535"/>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That’s What Friends Are For (Dionne Warwick)</a:t>
            </a:r>
            <a:endPar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tângulo 4"/>
          <p:cNvSpPr/>
          <p:nvPr/>
        </p:nvSpPr>
        <p:spPr>
          <a:xfrm>
            <a:off x="290534" y="1754707"/>
            <a:ext cx="11228175" cy="400110"/>
          </a:xfrm>
          <a:prstGeom prst="rect">
            <a:avLst/>
          </a:prstGeom>
        </p:spPr>
        <p:txBody>
          <a:bodyPr wrap="square">
            <a:spAutoFit/>
          </a:bodyPr>
          <a:lstStyle/>
          <a:p>
            <a:r>
              <a:rPr lang="en-GB" sz="2000" b="1" dirty="0">
                <a:latin typeface="Times New Roman" panose="02020603050405020304" pitchFamily="18" charset="0"/>
                <a:ea typeface="Times New Roman" panose="02020603050405020304" pitchFamily="18" charset="0"/>
                <a:cs typeface="Times New Roman" panose="02020603050405020304" pitchFamily="18" charset="0"/>
              </a:rPr>
              <a:t>2. Find in the dictionary the definitions of the misused words in the lyrics.</a:t>
            </a:r>
            <a:endParaRPr lang="pt-PT" sz="2000" dirty="0">
              <a:latin typeface="Times New Roman" panose="02020603050405020304" pitchFamily="18" charset="0"/>
              <a:cs typeface="Times New Roman" panose="02020603050405020304" pitchFamily="18" charset="0"/>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540" y="2505602"/>
            <a:ext cx="3827344" cy="3722962"/>
          </a:xfrm>
          <a:prstGeom prst="rect">
            <a:avLst/>
          </a:prstGeom>
        </p:spPr>
      </p:pic>
    </p:spTree>
    <p:extLst>
      <p:ext uri="{BB962C8B-B14F-4D97-AF65-F5344CB8AC3E}">
        <p14:creationId xmlns:p14="http://schemas.microsoft.com/office/powerpoint/2010/main" val="29263397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41277" y="1835533"/>
            <a:ext cx="10912523" cy="2550122"/>
          </a:xfrm>
          <a:prstGeom prst="rect">
            <a:avLst/>
          </a:prstGeom>
        </p:spPr>
        <p:txBody>
          <a:bodyPr wrap="square">
            <a:spAutoFit/>
          </a:bodyPr>
          <a:lstStyle/>
          <a:p>
            <a:pPr>
              <a:lnSpc>
                <a:spcPct val="115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3. Find in the first and second stanzas </a:t>
            </a: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opposites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for the words below:</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1. Distressed ________________</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2. Unhappy _________________</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3. Disbelieve ________________</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4. Open ____________________</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5. Forget  ___________________</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6. Mistrust __________________</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7. Doubtful  _________________</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8. Temporary ________________</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9. Antagonists  _______________</a:t>
            </a: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ítulo 1"/>
          <p:cNvSpPr>
            <a:spLocks noGrp="1"/>
          </p:cNvSpPr>
          <p:nvPr>
            <p:ph type="title"/>
          </p:nvPr>
        </p:nvSpPr>
        <p:spPr>
          <a:xfrm>
            <a:off x="331478" y="95535"/>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That’s What Friends Are For (Dionne Warwick)</a:t>
            </a:r>
            <a:endPar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2846" y="1835533"/>
            <a:ext cx="4387755" cy="4387755"/>
          </a:xfrm>
          <a:prstGeom prst="rect">
            <a:avLst/>
          </a:prstGeom>
        </p:spPr>
      </p:pic>
    </p:spTree>
    <p:extLst>
      <p:ext uri="{BB962C8B-B14F-4D97-AF65-F5344CB8AC3E}">
        <p14:creationId xmlns:p14="http://schemas.microsoft.com/office/powerpoint/2010/main" val="31403125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40660" y="109182"/>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That’s What Friends Are For (Dionne Warwick)</a:t>
            </a:r>
            <a:endPar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tângulo 4"/>
          <p:cNvSpPr/>
          <p:nvPr/>
        </p:nvSpPr>
        <p:spPr>
          <a:xfrm>
            <a:off x="440660" y="1712854"/>
            <a:ext cx="11241824" cy="1063561"/>
          </a:xfrm>
          <a:prstGeom prst="rect">
            <a:avLst/>
          </a:prstGeom>
        </p:spPr>
        <p:txBody>
          <a:bodyPr wrap="square">
            <a:spAutoFit/>
          </a:bodyPr>
          <a:lstStyle/>
          <a:p>
            <a:pPr algn="just">
              <a:lnSpc>
                <a:spcPct val="115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4. Write three sentences using three of the opposites above with the topic </a:t>
            </a: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Friendship</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 </a:t>
            </a: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7528" y="3800119"/>
            <a:ext cx="2686831" cy="2030744"/>
          </a:xfrm>
          <a:prstGeom prst="rect">
            <a:avLst/>
          </a:prstGeom>
        </p:spPr>
      </p:pic>
    </p:spTree>
    <p:extLst>
      <p:ext uri="{BB962C8B-B14F-4D97-AF65-F5344CB8AC3E}">
        <p14:creationId xmlns:p14="http://schemas.microsoft.com/office/powerpoint/2010/main" val="13605454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17831" y="109182"/>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That’s What Friends Are For (Dionne Warwick)</a:t>
            </a:r>
            <a:endPar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tângulo 4"/>
          <p:cNvSpPr/>
          <p:nvPr/>
        </p:nvSpPr>
        <p:spPr>
          <a:xfrm>
            <a:off x="195000" y="1639813"/>
            <a:ext cx="11874169" cy="2054601"/>
          </a:xfrm>
          <a:prstGeom prst="rect">
            <a:avLst/>
          </a:prstGeom>
        </p:spPr>
        <p:txBody>
          <a:bodyPr wrap="square">
            <a:spAutoFit/>
          </a:bodyPr>
          <a:lstStyle/>
          <a:p>
            <a:pPr>
              <a:lnSpc>
                <a:spcPct val="115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5. </a:t>
            </a:r>
            <a:r>
              <a:rPr lang="en-GB" sz="1400" i="1" dirty="0">
                <a:latin typeface="Times New Roman" panose="02020603050405020304" pitchFamily="18" charset="0"/>
                <a:ea typeface="Times New Roman" panose="02020603050405020304" pitchFamily="18" charset="0"/>
                <a:cs typeface="Times New Roman" panose="02020603050405020304" pitchFamily="18" charset="0"/>
              </a:rPr>
              <a:t>“For </a:t>
            </a: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good </a:t>
            </a:r>
            <a:r>
              <a:rPr lang="en-GB" sz="1400" i="1" dirty="0">
                <a:latin typeface="Times New Roman" panose="02020603050405020304" pitchFamily="18" charset="0"/>
                <a:ea typeface="Times New Roman" panose="02020603050405020304" pitchFamily="18" charset="0"/>
                <a:cs typeface="Times New Roman" panose="02020603050405020304" pitchFamily="18" charset="0"/>
              </a:rPr>
              <a:t>and </a:t>
            </a:r>
            <a:r>
              <a:rPr lang="en-GB" sz="1400" b="1" i="1" dirty="0">
                <a:latin typeface="Times New Roman" panose="02020603050405020304" pitchFamily="18" charset="0"/>
                <a:ea typeface="Times New Roman" panose="02020603050405020304" pitchFamily="18" charset="0"/>
                <a:cs typeface="Times New Roman" panose="02020603050405020304" pitchFamily="18" charset="0"/>
              </a:rPr>
              <a:t>bad</a:t>
            </a:r>
            <a:r>
              <a:rPr lang="en-GB" sz="1400" i="1" dirty="0">
                <a:latin typeface="Times New Roman" panose="02020603050405020304" pitchFamily="18" charset="0"/>
                <a:ea typeface="Times New Roman" panose="02020603050405020304" pitchFamily="18" charset="0"/>
                <a:cs typeface="Times New Roman" panose="02020603050405020304" pitchFamily="18" charset="0"/>
              </a:rPr>
              <a:t> times”</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Complete the sentences with the adjectives from the line above. (Superlative or Superiority and Comparative of Superiority)</a:t>
            </a:r>
          </a:p>
          <a:p>
            <a:pPr>
              <a:lnSpc>
                <a:spcPct val="115000"/>
              </a:lnSpc>
              <a:spcAft>
                <a:spcPts val="0"/>
              </a:spcAft>
            </a:pP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1. Reading is _____________________ for our literacy.</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2. Friendship is one of the ___________________ parts of youths’ lives.</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3. Enemies can create the ____________________ moments of our lives.</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4. Travelling by plane is ______________________ than by train.</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5. Hiding our worries is __________________ than getting problems from our chest.</a:t>
            </a: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48431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72422" y="95534"/>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That’s What Friends Are For (Dionne Warwick)</a:t>
            </a:r>
            <a:endPar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tângulo 4"/>
          <p:cNvSpPr/>
          <p:nvPr/>
        </p:nvSpPr>
        <p:spPr>
          <a:xfrm>
            <a:off x="372421" y="1776442"/>
            <a:ext cx="11446539" cy="1806841"/>
          </a:xfrm>
          <a:prstGeom prst="rect">
            <a:avLst/>
          </a:prstGeom>
        </p:spPr>
        <p:txBody>
          <a:bodyPr wrap="square">
            <a:spAutoFit/>
          </a:bodyPr>
          <a:lstStyle/>
          <a:p>
            <a:pPr>
              <a:lnSpc>
                <a:spcPct val="115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6</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“You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came</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and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opened</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my eyes”</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Identify the tense of the verbs above. _______________________________________</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dirty="0">
                <a:latin typeface="Times New Roman" panose="02020603050405020304" pitchFamily="18" charset="0"/>
                <a:ea typeface="Times New Roman" panose="02020603050405020304" pitchFamily="18" charset="0"/>
                <a:cs typeface="Times New Roman" panose="02020603050405020304" pitchFamily="18" charset="0"/>
              </a:rPr>
              <a:t> </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Complete the sentences.</a:t>
            </a:r>
          </a:p>
          <a:p>
            <a:pPr>
              <a:lnSpc>
                <a:spcPct val="115000"/>
              </a:lnSpc>
              <a:spcAft>
                <a:spcPts val="0"/>
              </a:spcAft>
            </a:pP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Yesterday </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the students 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1</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(arrange) everything for their trip to Italy. They____________________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(be) very excited about it. They ___________________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 (not/want) to miss a thing, so they ________________</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4 </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(check) their luggage twice. They _______________ </a:t>
            </a:r>
            <a:r>
              <a:rPr lang="en-GB" sz="1400" baseline="30000" dirty="0">
                <a:latin typeface="Times New Roman" panose="02020603050405020304" pitchFamily="18" charset="0"/>
                <a:ea typeface="Times New Roman" panose="02020603050405020304" pitchFamily="18" charset="0"/>
                <a:cs typeface="Times New Roman" panose="02020603050405020304" pitchFamily="18" charset="0"/>
              </a:rPr>
              <a:t>5 </a:t>
            </a:r>
            <a:r>
              <a:rPr lang="en-GB" sz="1400" dirty="0">
                <a:latin typeface="Times New Roman" panose="02020603050405020304" pitchFamily="18" charset="0"/>
                <a:ea typeface="Times New Roman" panose="02020603050405020304" pitchFamily="18" charset="0"/>
                <a:cs typeface="Times New Roman" panose="02020603050405020304" pitchFamily="18" charset="0"/>
              </a:rPr>
              <a:t>(go) to bed early. </a:t>
            </a:r>
            <a:endParaRPr lang="pt-P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36428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72422" y="95534"/>
            <a:ext cx="10749367" cy="1208868"/>
          </a:xfrm>
        </p:spPr>
        <p:txBody>
          <a:bodyPr>
            <a:normAutofit/>
          </a:bodyPr>
          <a:lstStyle/>
          <a:p>
            <a:r>
              <a:rPr lang="pt-PT"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a:t>
            </a:r>
            <a:r>
              <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That’s What Friends Are For (Dionne Warwick)</a:t>
            </a:r>
            <a:endParaRPr lang="pt-PT"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tângulo 4"/>
          <p:cNvSpPr/>
          <p:nvPr/>
        </p:nvSpPr>
        <p:spPr>
          <a:xfrm>
            <a:off x="372422" y="1796106"/>
            <a:ext cx="11405596" cy="986424"/>
          </a:xfrm>
          <a:prstGeom prst="rect">
            <a:avLst/>
          </a:prstGeom>
        </p:spPr>
        <p:txBody>
          <a:bodyPr wrap="square">
            <a:spAutoFit/>
          </a:bodyPr>
          <a:lstStyle/>
          <a:p>
            <a:pPr>
              <a:lnSpc>
                <a:spcPct val="115000"/>
              </a:lnSpc>
              <a:spcAft>
                <a:spcPts val="0"/>
              </a:spcAft>
            </a:pP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7. What’s a “true friend” for you? </a:t>
            </a:r>
            <a:r>
              <a:rPr lang="pt-PT" sz="1400" b="1" dirty="0" err="1">
                <a:latin typeface="Times New Roman" panose="02020603050405020304" pitchFamily="18" charset="0"/>
                <a:ea typeface="Times New Roman" panose="02020603050405020304" pitchFamily="18" charset="0"/>
                <a:cs typeface="Times New Roman" panose="02020603050405020304" pitchFamily="18" charset="0"/>
              </a:rPr>
              <a:t>Give</a:t>
            </a:r>
            <a:r>
              <a:rPr lang="pt-PT" sz="1400" b="1" dirty="0">
                <a:latin typeface="Times New Roman" panose="02020603050405020304" pitchFamily="18" charset="0"/>
                <a:ea typeface="Times New Roman" panose="02020603050405020304" pitchFamily="18" charset="0"/>
                <a:cs typeface="Times New Roman" panose="02020603050405020304" pitchFamily="18" charset="0"/>
              </a:rPr>
              <a:t> </a:t>
            </a:r>
            <a:r>
              <a:rPr lang="pt-PT" sz="1400" b="1" dirty="0" err="1">
                <a:latin typeface="Times New Roman" panose="02020603050405020304" pitchFamily="18" charset="0"/>
                <a:ea typeface="Times New Roman" panose="02020603050405020304" pitchFamily="18" charset="0"/>
                <a:cs typeface="Times New Roman" panose="02020603050405020304" pitchFamily="18" charset="0"/>
              </a:rPr>
              <a:t>your</a:t>
            </a:r>
            <a:r>
              <a:rPr lang="pt-PT" sz="1400" b="1" dirty="0">
                <a:latin typeface="Times New Roman" panose="02020603050405020304" pitchFamily="18" charset="0"/>
                <a:ea typeface="Times New Roman" panose="02020603050405020304" pitchFamily="18" charset="0"/>
                <a:cs typeface="Times New Roman" panose="02020603050405020304" pitchFamily="18" charset="0"/>
              </a:rPr>
              <a:t> </a:t>
            </a:r>
            <a:r>
              <a:rPr lang="pt-PT" sz="1400" b="1" dirty="0" err="1">
                <a:latin typeface="Times New Roman" panose="02020603050405020304" pitchFamily="18" charset="0"/>
                <a:ea typeface="Times New Roman" panose="02020603050405020304" pitchFamily="18" charset="0"/>
                <a:cs typeface="Times New Roman" panose="02020603050405020304" pitchFamily="18" charset="0"/>
              </a:rPr>
              <a:t>own</a:t>
            </a:r>
            <a:r>
              <a:rPr lang="pt-PT" sz="1400" b="1" dirty="0">
                <a:latin typeface="Times New Roman" panose="02020603050405020304" pitchFamily="18" charset="0"/>
                <a:ea typeface="Times New Roman" panose="02020603050405020304" pitchFamily="18" charset="0"/>
                <a:cs typeface="Times New Roman" panose="02020603050405020304" pitchFamily="18" charset="0"/>
              </a:rPr>
              <a:t> </a:t>
            </a:r>
            <a:r>
              <a:rPr lang="pt-PT" sz="1400" b="1" dirty="0" err="1">
                <a:latin typeface="Times New Roman" panose="02020603050405020304" pitchFamily="18" charset="0"/>
                <a:ea typeface="Times New Roman" panose="02020603050405020304" pitchFamily="18" charset="0"/>
                <a:cs typeface="Times New Roman" panose="02020603050405020304" pitchFamily="18" charset="0"/>
              </a:rPr>
              <a:t>definition</a:t>
            </a:r>
            <a:r>
              <a:rPr lang="pt-PT" sz="1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pt-PT" sz="1400" dirty="0">
              <a:latin typeface="Times New Roman" panose="02020603050405020304" pitchFamily="18" charset="0"/>
              <a:ea typeface="Calibri" panose="020F0502020204030204" pitchFamily="34" charset="0"/>
              <a:cs typeface="Times New Roman" panose="02020603050405020304" pitchFamily="18" charset="0"/>
            </a:endParaRPr>
          </a:p>
          <a:p>
            <a:r>
              <a:rPr lang="pt-PT" sz="1400" dirty="0">
                <a:latin typeface="Times New Roman" panose="02020603050405020304" pitchFamily="18" charset="0"/>
                <a:ea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pt-PT" sz="1400" dirty="0">
              <a:latin typeface="Times New Roman" panose="02020603050405020304" pitchFamily="18" charset="0"/>
              <a:cs typeface="Times New Roman" panose="02020603050405020304" pitchFamily="18" charset="0"/>
            </a:endParaRPr>
          </a:p>
        </p:txBody>
      </p:sp>
      <p:pic>
        <p:nvPicPr>
          <p:cNvPr id="7" name="Imagem 6"/>
          <p:cNvPicPr>
            <a:picLocks noChangeAspect="1"/>
          </p:cNvPicPr>
          <p:nvPr/>
        </p:nvPicPr>
        <p:blipFill rotWithShape="1">
          <a:blip r:embed="rId2"/>
          <a:srcRect t="1535" b="6631"/>
          <a:stretch/>
        </p:blipFill>
        <p:spPr>
          <a:xfrm>
            <a:off x="2278840" y="3274234"/>
            <a:ext cx="5736379" cy="2746779"/>
          </a:xfrm>
          <a:prstGeom prst="rect">
            <a:avLst/>
          </a:prstGeom>
        </p:spPr>
      </p:pic>
    </p:spTree>
    <p:extLst>
      <p:ext uri="{BB962C8B-B14F-4D97-AF65-F5344CB8AC3E}">
        <p14:creationId xmlns:p14="http://schemas.microsoft.com/office/powerpoint/2010/main" val="176319777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E0EE5BB-6ADF-4295-9AA2-175A98408565}"/>
              </a:ext>
            </a:extLst>
          </p:cNvPr>
          <p:cNvSpPr/>
          <p:nvPr/>
        </p:nvSpPr>
        <p:spPr>
          <a:xfrm>
            <a:off x="923925" y="2648498"/>
            <a:ext cx="9858375" cy="968278"/>
          </a:xfrm>
          <a:prstGeom prst="rect">
            <a:avLst/>
          </a:prstGeom>
        </p:spPr>
        <p:txBody>
          <a:bodyPr wrap="square">
            <a:spAutoFit/>
          </a:bodyPr>
          <a:lstStyle/>
          <a:p>
            <a:pPr>
              <a:lnSpc>
                <a:spcPct val="107000"/>
              </a:lnSpc>
              <a:spcAft>
                <a:spcPts val="800"/>
              </a:spcAft>
            </a:pPr>
            <a:r>
              <a:rPr lang="en-US" dirty="0"/>
              <a:t>"</a:t>
            </a:r>
            <a:r>
              <a:rPr lang="en-US" b="1" dirty="0"/>
              <a:t>This project has been funded with support from the European Commission. This publication reflects the views only of the author, and the Commission cannot be held responsible for any use which may be made of the information contained therein."</a:t>
            </a:r>
            <a:endParaRPr lang="ro-RO" dirty="0"/>
          </a:p>
        </p:txBody>
      </p:sp>
    </p:spTree>
    <p:extLst>
      <p:ext uri="{BB962C8B-B14F-4D97-AF65-F5344CB8AC3E}">
        <p14:creationId xmlns:p14="http://schemas.microsoft.com/office/powerpoint/2010/main" val="4192089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TotalTime>
  <Words>8176</Words>
  <Application>Microsoft Office PowerPoint</Application>
  <PresentationFormat>Personalizzato</PresentationFormat>
  <Paragraphs>1229</Paragraphs>
  <Slides>97</Slides>
  <Notes>18</Notes>
  <HiddenSlides>0</HiddenSlides>
  <MMClips>0</MMClips>
  <ScaleCrop>false</ScaleCrop>
  <HeadingPairs>
    <vt:vector size="4" baseType="variant">
      <vt:variant>
        <vt:lpstr>Tema</vt:lpstr>
      </vt:variant>
      <vt:variant>
        <vt:i4>1</vt:i4>
      </vt:variant>
      <vt:variant>
        <vt:lpstr>Titoli diapositive</vt:lpstr>
      </vt:variant>
      <vt:variant>
        <vt:i4>97</vt:i4>
      </vt:variant>
    </vt:vector>
  </HeadingPairs>
  <TitlesOfParts>
    <vt:vector size="98" baseType="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Friends will be friends (Queen)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4) Focus on grammar Put the verbs under the right heading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SONG 1: “SEE YOU AGAIN”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SONG 1 1.Listening Task:  Listen to the following song and try to fill in the missing words. </vt:lpstr>
      <vt:lpstr>Presentazione standard di PowerPoint</vt:lpstr>
      <vt:lpstr>Presentazione standard di PowerPoint</vt:lpstr>
      <vt:lpstr>Presentazione standard di PowerPoint</vt:lpstr>
      <vt:lpstr>Presentazione standard di PowerPoint</vt:lpstr>
      <vt:lpstr>SONG 2 1.Listening Task:  Listen to the following song and try to fill in the missing words.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Song 1 – True friend  (Miley Cyrus)</vt:lpstr>
      <vt:lpstr>Song 2 - That's What Friends Are For (Dionne Warwick)</vt:lpstr>
      <vt:lpstr>Introduction</vt:lpstr>
      <vt:lpstr>True Friends – Miley Cyrus</vt:lpstr>
      <vt:lpstr>True Friends – Miley Cyrus</vt:lpstr>
      <vt:lpstr>True Friends – Miley Cyrus</vt:lpstr>
      <vt:lpstr>True Friends – Miley Cyrus</vt:lpstr>
      <vt:lpstr>True Friends – Miley Cyrus</vt:lpstr>
      <vt:lpstr>True Friends – Miley Cyrus</vt:lpstr>
      <vt:lpstr>True Friends – Miley Cyrus</vt:lpstr>
      <vt:lpstr>True Friends – Miley Cyrus</vt:lpstr>
      <vt:lpstr>Song 2 - That’s What Friends Are For (Dionne Warwick)</vt:lpstr>
      <vt:lpstr>Song 2 - That’s What Friends Are For (Dionne Warwick)</vt:lpstr>
      <vt:lpstr>Song 2 - That’s What Friends Are For (Dionne Warwick)</vt:lpstr>
      <vt:lpstr>Song 2 - That’s What Friends Are For (Dionne Warwick)</vt:lpstr>
      <vt:lpstr>Song 2 - That’s What Friends Are For (Dionne Warwick)</vt:lpstr>
      <vt:lpstr>Song 2 - That’s What Friends Are For (Dionne Warwick)</vt:lpstr>
      <vt:lpstr>Song 2 - That’s What Friends Are For (Dionne Warwick)</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Mirandolina Matei</dc:creator>
  <cp:lastModifiedBy>Annarosa</cp:lastModifiedBy>
  <cp:revision>57</cp:revision>
  <dcterms:created xsi:type="dcterms:W3CDTF">2019-11-07T07:15:51Z</dcterms:created>
  <dcterms:modified xsi:type="dcterms:W3CDTF">2019-11-19T20:06:29Z</dcterms:modified>
</cp:coreProperties>
</file>