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3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5594" autoAdjust="0"/>
    <p:restoredTop sz="99210" autoAdjust="0"/>
  </p:normalViewPr>
  <p:slideViewPr>
    <p:cSldViewPr snapToGrid="0">
      <p:cViewPr>
        <p:scale>
          <a:sx n="103" d="100"/>
          <a:sy n="103" d="100"/>
        </p:scale>
        <p:origin x="-384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812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932170" y="4323845"/>
            <a:ext cx="22974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057900" y="1430867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94355" y="977035"/>
            <a:ext cx="7950260" cy="340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descripción">
  <p:cSld name="Título y descripció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85800" y="3649134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977899" y="3509768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685800" y="4174597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594360" y="379438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jeta de nombre">
  <p:cSld name="Tarjeta de nombr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85792" y="3648316"/>
            <a:ext cx="7773608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300781" y="2904068"/>
            <a:ext cx="2560320" cy="335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598932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3291873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6"/>
          <p:cNvSpPr>
            <a:spLocks noGrp="1"/>
          </p:cNvSpPr>
          <p:nvPr>
            <p:ph type="pic" idx="5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6"/>
          </p:nvPr>
        </p:nvSpPr>
        <p:spPr>
          <a:xfrm>
            <a:off x="3290858" y="4796102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7"/>
          </p:nvPr>
        </p:nvSpPr>
        <p:spPr>
          <a:xfrm>
            <a:off x="5993365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9"/>
          </p:nvPr>
        </p:nvSpPr>
        <p:spPr>
          <a:xfrm>
            <a:off x="5993272" y="4796100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2537460" y="251460"/>
            <a:ext cx="4069080" cy="79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5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1608512" y="-268025"/>
            <a:ext cx="4249732" cy="627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3910579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2099" y="2194560"/>
            <a:ext cx="390754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594359" y="3132667"/>
            <a:ext cx="3910579" cy="313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869018" y="2183802"/>
            <a:ext cx="368062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2098" y="3132667"/>
            <a:ext cx="3907541" cy="313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40" cy="55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100" cy="31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4877524" y="751242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30" cy="31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2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2963" y="2050127"/>
            <a:ext cx="3313355" cy="543233"/>
          </a:xfrm>
        </p:spPr>
        <p:txBody>
          <a:bodyPr>
            <a:norm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SONG 1: </a:t>
            </a:r>
            <a:r>
              <a:rPr lang="es-ES" sz="18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sz="1800" b="1" i="1" dirty="0">
              <a:solidFill>
                <a:schemeClr val="accent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1074" y="2554739"/>
            <a:ext cx="3309803" cy="478386"/>
          </a:xfrm>
        </p:spPr>
        <p:txBody>
          <a:bodyPr/>
          <a:lstStyle/>
          <a:p>
            <a:r>
              <a:rPr lang="es-ES" i="1" dirty="0" smtClean="0">
                <a:latin typeface="Times New Roman"/>
                <a:cs typeface="Times New Roman"/>
              </a:rPr>
              <a:t>Wiz </a:t>
            </a:r>
            <a:r>
              <a:rPr lang="es-ES" i="1" dirty="0" err="1" smtClean="0">
                <a:latin typeface="Times New Roman"/>
                <a:cs typeface="Times New Roman"/>
              </a:rPr>
              <a:t>Khalifa</a:t>
            </a:r>
            <a:r>
              <a:rPr lang="es-ES" i="1" dirty="0" smtClean="0">
                <a:latin typeface="Times New Roman"/>
                <a:cs typeface="Times New Roman"/>
              </a:rPr>
              <a:t> and Charlie </a:t>
            </a:r>
            <a:r>
              <a:rPr lang="es-ES" i="1" dirty="0" err="1" smtClean="0">
                <a:latin typeface="Times New Roman"/>
                <a:cs typeface="Times New Roman"/>
              </a:rPr>
              <a:t>Puth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571" y="845636"/>
            <a:ext cx="49179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‘</a:t>
            </a:r>
            <a:r>
              <a:rPr lang="es-ES_tradnl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Friendship</a:t>
            </a:r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s-ES_tradnl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through</a:t>
            </a:r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s-ES_tradnl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music</a:t>
            </a:r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’ 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37" y="3221876"/>
            <a:ext cx="5464608" cy="299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ángulo 10"/>
          <p:cNvSpPr/>
          <p:nvPr/>
        </p:nvSpPr>
        <p:spPr>
          <a:xfrm>
            <a:off x="5856598" y="944932"/>
            <a:ext cx="2071387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Analysis of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songs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by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using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seven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teaching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techniques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.</a:t>
            </a:r>
            <a:endParaRPr lang="es-ES" sz="24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276580" y="0"/>
            <a:ext cx="194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Technique 1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1964552" y="711084"/>
            <a:ext cx="7292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BRAINSTORMING: </a:t>
            </a:r>
            <a:r>
              <a:rPr lang="es-ES" sz="1800" b="1" dirty="0" err="1" smtClean="0">
                <a:latin typeface="Times New Roman"/>
                <a:cs typeface="Times New Roman"/>
              </a:rPr>
              <a:t>Asking</a:t>
            </a:r>
            <a:r>
              <a:rPr lang="es-ES" sz="1800" b="1" dirty="0" smtClean="0">
                <a:latin typeface="Times New Roman"/>
                <a:cs typeface="Times New Roman"/>
              </a:rPr>
              <a:t> </a:t>
            </a:r>
            <a:r>
              <a:rPr lang="es-ES" sz="1800" b="1" dirty="0" err="1">
                <a:latin typeface="Times New Roman"/>
                <a:cs typeface="Times New Roman"/>
              </a:rPr>
              <a:t>some</a:t>
            </a:r>
            <a:r>
              <a:rPr lang="es-ES" sz="1800" b="1" dirty="0">
                <a:latin typeface="Times New Roman"/>
                <a:cs typeface="Times New Roman"/>
              </a:rPr>
              <a:t> </a:t>
            </a:r>
            <a:r>
              <a:rPr lang="es-ES" sz="1800" b="1" dirty="0" err="1">
                <a:latin typeface="Times New Roman"/>
                <a:cs typeface="Times New Roman"/>
              </a:rPr>
              <a:t>questions</a:t>
            </a:r>
            <a:r>
              <a:rPr lang="es-ES" sz="1800" b="1" dirty="0">
                <a:latin typeface="Times New Roman"/>
                <a:cs typeface="Times New Roman"/>
              </a:rPr>
              <a:t> </a:t>
            </a:r>
            <a:r>
              <a:rPr lang="es-ES" sz="1800" b="1" dirty="0" err="1">
                <a:latin typeface="Times New Roman"/>
                <a:cs typeface="Times New Roman"/>
              </a:rPr>
              <a:t>about</a:t>
            </a:r>
            <a:r>
              <a:rPr lang="es-ES" sz="1800" b="1" dirty="0">
                <a:latin typeface="Times New Roman"/>
                <a:cs typeface="Times New Roman"/>
              </a:rPr>
              <a:t> </a:t>
            </a:r>
            <a:r>
              <a:rPr lang="es-ES" sz="1800" b="1" dirty="0" err="1">
                <a:latin typeface="Times New Roman"/>
                <a:cs typeface="Times New Roman"/>
              </a:rPr>
              <a:t>the</a:t>
            </a:r>
            <a:r>
              <a:rPr lang="es-ES" sz="1800" b="1" dirty="0">
                <a:latin typeface="Times New Roman"/>
                <a:cs typeface="Times New Roman"/>
              </a:rPr>
              <a:t> </a:t>
            </a:r>
            <a:r>
              <a:rPr lang="es-ES" sz="1800" b="1" dirty="0" err="1" smtClean="0">
                <a:latin typeface="Times New Roman"/>
                <a:cs typeface="Times New Roman"/>
              </a:rPr>
              <a:t>title</a:t>
            </a:r>
            <a:r>
              <a:rPr lang="es-ES" sz="1800" b="1" dirty="0" smtClean="0">
                <a:latin typeface="Times New Roman"/>
                <a:cs typeface="Times New Roman"/>
              </a:rPr>
              <a:t>.</a:t>
            </a:r>
            <a:endParaRPr lang="es-ES" sz="1800" b="1" dirty="0"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74192" y="1434546"/>
            <a:ext cx="75165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s-ES" dirty="0" smtClean="0">
                <a:latin typeface="Times New Roman"/>
                <a:cs typeface="Times New Roman"/>
              </a:rPr>
              <a:t>In this case,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title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is</a:t>
            </a:r>
            <a:r>
              <a:rPr lang="es-ES" dirty="0" smtClean="0">
                <a:latin typeface="Times New Roman"/>
                <a:cs typeface="Times New Roman"/>
              </a:rPr>
              <a:t> “</a:t>
            </a:r>
            <a:r>
              <a:rPr lang="es-ES" dirty="0" err="1" smtClean="0">
                <a:latin typeface="Times New Roman"/>
                <a:cs typeface="Times New Roman"/>
              </a:rPr>
              <a:t>See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again</a:t>
            </a:r>
            <a:r>
              <a:rPr lang="es-ES" dirty="0" smtClean="0">
                <a:latin typeface="Times New Roman"/>
                <a:cs typeface="Times New Roman"/>
              </a:rPr>
              <a:t>” so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ask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following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questions</a:t>
            </a:r>
            <a:r>
              <a:rPr lang="es-ES" dirty="0" smtClean="0">
                <a:latin typeface="Times New Roman"/>
                <a:cs typeface="Times New Roman"/>
              </a:rPr>
              <a:t>: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38134" y="2371995"/>
            <a:ext cx="25829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latin typeface="Times New Roman"/>
                <a:cs typeface="Times New Roman"/>
              </a:rPr>
              <a:t>WHAT DO YOU THINK THE SONG IS ABOUT?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38134" y="3358916"/>
            <a:ext cx="7703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latin typeface="Times New Roman"/>
                <a:cs typeface="Times New Roman"/>
              </a:rPr>
              <a:t>WHAT IS THE POSSIBLE RELATIONSHIP BETWEEN THAT PERSON AND THE PERSON HE OR SHE </a:t>
            </a:r>
            <a:r>
              <a:rPr lang="es-ES" dirty="0" smtClean="0">
                <a:latin typeface="Times New Roman"/>
                <a:cs typeface="Times New Roman"/>
              </a:rPr>
              <a:t>WANTS </a:t>
            </a:r>
            <a:r>
              <a:rPr lang="es-ES" dirty="0">
                <a:latin typeface="Times New Roman"/>
                <a:cs typeface="Times New Roman"/>
              </a:rPr>
              <a:t>TO SEE AGAIN? 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5532501" y="2199389"/>
            <a:ext cx="2882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latin typeface="Times New Roman"/>
                <a:cs typeface="Times New Roman"/>
              </a:rPr>
              <a:t>WHY DO YOU THINK THESE PEOPLE HAVEN´T SEEN EACH OTHER IN A WHILE?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9592" y="1688747"/>
            <a:ext cx="1778249" cy="1778249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2117989" y="4022310"/>
            <a:ext cx="4607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Times New Roman"/>
                <a:cs typeface="Times New Roman"/>
              </a:rPr>
              <a:t>A FRIENDSHIP RELATIONSHIP? </a:t>
            </a:r>
            <a:r>
              <a:rPr lang="es-ES" dirty="0" smtClean="0">
                <a:latin typeface="Times New Roman"/>
                <a:cs typeface="Times New Roman"/>
              </a:rPr>
              <a:t>A </a:t>
            </a:r>
            <a:r>
              <a:rPr lang="es-ES" dirty="0">
                <a:latin typeface="Times New Roman"/>
                <a:cs typeface="Times New Roman"/>
              </a:rPr>
              <a:t>LOVE RELATIONSHIP? </a:t>
            </a:r>
            <a:r>
              <a:rPr lang="es-ES" dirty="0" smtClean="0">
                <a:latin typeface="Times New Roman"/>
                <a:cs typeface="Times New Roman"/>
              </a:rPr>
              <a:t>A </a:t>
            </a:r>
            <a:r>
              <a:rPr lang="es-ES" dirty="0">
                <a:latin typeface="Times New Roman"/>
                <a:cs typeface="Times New Roman"/>
              </a:rPr>
              <a:t>FAMILY ONE?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240" y="4841247"/>
            <a:ext cx="2901805" cy="1360235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528" y="4077697"/>
            <a:ext cx="2108666" cy="2197758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7609" y="4053039"/>
            <a:ext cx="2346544" cy="2173100"/>
          </a:xfrm>
          <a:prstGeom prst="rect">
            <a:avLst/>
          </a:prstGeom>
        </p:spPr>
      </p:pic>
      <p:sp>
        <p:nvSpPr>
          <p:cNvPr id="20" name="CuadroTexto 19"/>
          <p:cNvSpPr txBox="1"/>
          <p:nvPr/>
        </p:nvSpPr>
        <p:spPr>
          <a:xfrm>
            <a:off x="5922167" y="177058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 smtClean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4071" y="1068223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3480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5472213" y="0"/>
            <a:ext cx="1944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s-ES" sz="2800" dirty="0">
                <a:solidFill>
                  <a:prstClr val="white"/>
                </a:solidFill>
                <a:latin typeface="Times New Roman"/>
                <a:cs typeface="Times New Roman"/>
              </a:rPr>
              <a:t>Technique </a:t>
            </a:r>
            <a:r>
              <a:rPr lang="es-ES" sz="2800" dirty="0" smtClean="0">
                <a:solidFill>
                  <a:prstClr val="white"/>
                </a:solidFill>
                <a:latin typeface="Times New Roman"/>
                <a:cs typeface="Times New Roman"/>
              </a:rPr>
              <a:t>2</a:t>
            </a:r>
            <a:endParaRPr lang="es-ES" sz="2800" dirty="0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84413" y="749356"/>
            <a:ext cx="75935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SOUND DISCRIMINATION - LISTENING </a:t>
            </a:r>
            <a:r>
              <a:rPr lang="es-ES" sz="1800" b="1" dirty="0" err="1" smtClean="0">
                <a:latin typeface="Times New Roman"/>
                <a:cs typeface="Times New Roman"/>
              </a:rPr>
              <a:t>without</a:t>
            </a:r>
            <a:r>
              <a:rPr lang="es-ES" sz="1800" b="1" dirty="0" smtClean="0">
                <a:latin typeface="Times New Roman"/>
                <a:cs typeface="Times New Roman"/>
              </a:rPr>
              <a:t> </a:t>
            </a:r>
            <a:r>
              <a:rPr lang="es-ES" sz="1800" b="1" dirty="0" err="1" smtClean="0">
                <a:latin typeface="Times New Roman"/>
                <a:cs typeface="Times New Roman"/>
              </a:rPr>
              <a:t>lyrics</a:t>
            </a:r>
            <a:endParaRPr lang="es-ES" sz="1800" b="1" dirty="0"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89796" y="1224763"/>
            <a:ext cx="4702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latin typeface="Times New Roman"/>
                <a:cs typeface="Times New Roman"/>
              </a:rPr>
              <a:t>Prior </a:t>
            </a:r>
            <a:r>
              <a:rPr lang="es-ES" dirty="0">
                <a:latin typeface="Times New Roman"/>
                <a:cs typeface="Times New Roman"/>
              </a:rPr>
              <a:t>to </a:t>
            </a:r>
            <a:r>
              <a:rPr lang="es-ES" dirty="0" err="1">
                <a:latin typeface="Times New Roman"/>
                <a:cs typeface="Times New Roman"/>
              </a:rPr>
              <a:t>having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listened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teach</a:t>
            </a:r>
            <a:r>
              <a:rPr lang="es-ES" dirty="0">
                <a:latin typeface="Times New Roman"/>
                <a:cs typeface="Times New Roman"/>
              </a:rPr>
              <a:t> a </a:t>
            </a:r>
            <a:r>
              <a:rPr lang="es-ES" dirty="0" err="1">
                <a:latin typeface="Times New Roman"/>
                <a:cs typeface="Times New Roman"/>
              </a:rPr>
              <a:t>couple</a:t>
            </a:r>
            <a:r>
              <a:rPr lang="es-ES" dirty="0">
                <a:latin typeface="Times New Roman"/>
                <a:cs typeface="Times New Roman"/>
              </a:rPr>
              <a:t> of </a:t>
            </a:r>
            <a:r>
              <a:rPr lang="es-ES" dirty="0" err="1">
                <a:latin typeface="Times New Roman"/>
                <a:cs typeface="Times New Roman"/>
              </a:rPr>
              <a:t>words</a:t>
            </a:r>
            <a:r>
              <a:rPr lang="es-ES" dirty="0">
                <a:latin typeface="Times New Roman"/>
                <a:cs typeface="Times New Roman"/>
              </a:rPr>
              <a:t> and </a:t>
            </a:r>
            <a:r>
              <a:rPr lang="es-ES" dirty="0" err="1">
                <a:latin typeface="Times New Roman"/>
                <a:cs typeface="Times New Roman"/>
              </a:rPr>
              <a:t>give</a:t>
            </a:r>
            <a:r>
              <a:rPr lang="es-ES" dirty="0">
                <a:latin typeface="Times New Roman"/>
                <a:cs typeface="Times New Roman"/>
              </a:rPr>
              <a:t> a simple </a:t>
            </a:r>
            <a:r>
              <a:rPr lang="es-ES" dirty="0" err="1">
                <a:latin typeface="Times New Roman"/>
                <a:cs typeface="Times New Roman"/>
              </a:rPr>
              <a:t>task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first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listening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08025" y="1685630"/>
            <a:ext cx="43238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give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students</a:t>
            </a:r>
            <a:r>
              <a:rPr lang="es-ES" dirty="0">
                <a:latin typeface="Times New Roman"/>
                <a:cs typeface="Times New Roman"/>
              </a:rPr>
              <a:t> a </a:t>
            </a:r>
            <a:r>
              <a:rPr lang="es-ES" b="1" dirty="0" err="1">
                <a:latin typeface="Times New Roman"/>
                <a:cs typeface="Times New Roman"/>
              </a:rPr>
              <a:t>word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list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that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have</a:t>
            </a:r>
            <a:r>
              <a:rPr lang="es-ES" dirty="0">
                <a:latin typeface="Times New Roman"/>
                <a:cs typeface="Times New Roman"/>
              </a:rPr>
              <a:t> to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number</a:t>
            </a:r>
            <a:r>
              <a:rPr lang="es-ES" b="1" dirty="0">
                <a:latin typeface="Times New Roman"/>
                <a:cs typeface="Times New Roman"/>
              </a:rPr>
              <a:t> as </a:t>
            </a:r>
            <a:r>
              <a:rPr lang="es-ES" b="1" dirty="0" err="1">
                <a:latin typeface="Times New Roman"/>
                <a:cs typeface="Times New Roman"/>
              </a:rPr>
              <a:t>they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hear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them</a:t>
            </a:r>
            <a:r>
              <a:rPr lang="es-ES" dirty="0" smtClean="0">
                <a:latin typeface="Times New Roman"/>
                <a:cs typeface="Times New Roman"/>
              </a:rPr>
              <a:t>.</a:t>
            </a:r>
          </a:p>
          <a:p>
            <a:endParaRPr lang="es-ES" dirty="0" smtClean="0">
              <a:latin typeface="Times New Roman"/>
              <a:cs typeface="Times New Roman"/>
            </a:endParaRPr>
          </a:p>
          <a:p>
            <a:pPr marL="342900" indent="-342900">
              <a:buFontTx/>
              <a:buAutoNum type="arabicPeriod"/>
            </a:pP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also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give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three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four</a:t>
            </a:r>
            <a:r>
              <a:rPr lang="es-ES" dirty="0">
                <a:latin typeface="Times New Roman"/>
                <a:cs typeface="Times New Roman"/>
              </a:rPr>
              <a:t> </a:t>
            </a:r>
            <a:r>
              <a:rPr lang="es-ES" dirty="0" err="1">
                <a:latin typeface="Times New Roman"/>
                <a:cs typeface="Times New Roman"/>
              </a:rPr>
              <a:t>words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from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and </a:t>
            </a:r>
            <a:r>
              <a:rPr lang="es-ES" dirty="0" err="1">
                <a:latin typeface="Times New Roman"/>
                <a:cs typeface="Times New Roman"/>
              </a:rPr>
              <a:t>ask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 to listen </a:t>
            </a:r>
            <a:r>
              <a:rPr lang="es-ES" dirty="0" err="1">
                <a:latin typeface="Times New Roman"/>
                <a:cs typeface="Times New Roman"/>
              </a:rPr>
              <a:t>out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words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that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rhyme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. </a:t>
            </a:r>
            <a:endParaRPr lang="es-ES" dirty="0" smtClean="0">
              <a:latin typeface="Times New Roman"/>
              <a:cs typeface="Times New Roman"/>
            </a:endParaRPr>
          </a:p>
          <a:p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550" y="1365268"/>
            <a:ext cx="2493695" cy="1649675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1144786" y="5450487"/>
            <a:ext cx="3387139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“________</a:t>
            </a:r>
            <a:r>
              <a:rPr lang="es-ES" i="1" dirty="0" err="1" smtClean="0">
                <a:latin typeface="Times New Roman"/>
                <a:cs typeface="Times New Roman"/>
              </a:rPr>
              <a:t>my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friend</a:t>
            </a:r>
            <a:r>
              <a:rPr lang="es-ES" i="1" dirty="0">
                <a:latin typeface="Times New Roman"/>
                <a:cs typeface="Times New Roman"/>
              </a:rPr>
              <a:t/>
            </a:r>
            <a:br>
              <a:rPr lang="es-ES" i="1" dirty="0">
                <a:latin typeface="Times New Roman"/>
                <a:cs typeface="Times New Roman"/>
              </a:rPr>
            </a:br>
            <a:r>
              <a:rPr lang="es-ES" i="1" dirty="0" smtClean="0">
                <a:latin typeface="Times New Roman"/>
                <a:cs typeface="Times New Roman"/>
              </a:rPr>
              <a:t> ________</a:t>
            </a:r>
            <a:r>
              <a:rPr lang="es-ES" i="1" dirty="0" err="1" smtClean="0">
                <a:latin typeface="Times New Roman"/>
                <a:cs typeface="Times New Roman"/>
              </a:rPr>
              <a:t>see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again</a:t>
            </a:r>
            <a:r>
              <a:rPr lang="es-ES" i="1" dirty="0">
                <a:latin typeface="Times New Roman"/>
                <a:cs typeface="Times New Roman"/>
              </a:rPr>
              <a:t/>
            </a:r>
            <a:br>
              <a:rPr lang="es-ES" i="1" dirty="0">
                <a:latin typeface="Times New Roman"/>
                <a:cs typeface="Times New Roman"/>
              </a:rPr>
            </a:br>
            <a:r>
              <a:rPr lang="es-ES" i="1" dirty="0" smtClean="0">
                <a:latin typeface="Times New Roman"/>
                <a:cs typeface="Times New Roman"/>
              </a:rPr>
              <a:t> ________</a:t>
            </a:r>
            <a:r>
              <a:rPr lang="es-ES" i="1" dirty="0" err="1" smtClean="0">
                <a:latin typeface="Times New Roman"/>
                <a:cs typeface="Times New Roman"/>
              </a:rPr>
              <a:t>from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began</a:t>
            </a:r>
            <a:r>
              <a:rPr lang="es-ES" b="1" i="1" dirty="0" smtClean="0">
                <a:latin typeface="Times New Roman"/>
                <a:cs typeface="Times New Roman"/>
              </a:rPr>
              <a:t>”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812341" y="5450487"/>
            <a:ext cx="297791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“________</a:t>
            </a:r>
            <a:r>
              <a:rPr lang="es-ES" i="1" dirty="0" err="1" smtClean="0">
                <a:latin typeface="Times New Roman"/>
                <a:cs typeface="Times New Roman"/>
              </a:rPr>
              <a:t>another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path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br>
              <a:rPr lang="es-ES" i="1" dirty="0">
                <a:latin typeface="Times New Roman"/>
                <a:cs typeface="Times New Roman"/>
              </a:rPr>
            </a:br>
            <a:r>
              <a:rPr lang="es-ES" i="1" dirty="0" smtClean="0">
                <a:latin typeface="Times New Roman"/>
                <a:cs typeface="Times New Roman"/>
              </a:rPr>
              <a:t> ________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road</a:t>
            </a:r>
            <a:r>
              <a:rPr lang="es-ES" i="1" dirty="0">
                <a:latin typeface="Times New Roman"/>
                <a:cs typeface="Times New Roman"/>
              </a:rPr>
              <a:t> and </a:t>
            </a:r>
            <a:r>
              <a:rPr lang="es-ES" b="1" i="1" dirty="0" err="1">
                <a:latin typeface="Times New Roman"/>
                <a:cs typeface="Times New Roman"/>
              </a:rPr>
              <a:t>laugh</a:t>
            </a:r>
            <a:r>
              <a:rPr lang="es-ES" i="1" dirty="0">
                <a:latin typeface="Times New Roman"/>
                <a:cs typeface="Times New Roman"/>
              </a:rPr>
              <a:t/>
            </a:r>
            <a:br>
              <a:rPr lang="es-ES" i="1" dirty="0">
                <a:latin typeface="Times New Roman"/>
                <a:cs typeface="Times New Roman"/>
              </a:rPr>
            </a:br>
            <a:r>
              <a:rPr lang="es-ES" i="1" dirty="0" smtClean="0">
                <a:latin typeface="Times New Roman"/>
                <a:cs typeface="Times New Roman"/>
              </a:rPr>
              <a:t> ________</a:t>
            </a:r>
            <a:r>
              <a:rPr lang="es-ES" i="1" dirty="0" err="1" smtClean="0">
                <a:latin typeface="Times New Roman"/>
                <a:cs typeface="Times New Roman"/>
              </a:rPr>
              <a:t>it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wouldn't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last</a:t>
            </a:r>
            <a:r>
              <a:rPr lang="es-ES" i="1" dirty="0" smtClean="0">
                <a:latin typeface="Times New Roman"/>
                <a:cs typeface="Times New Roman"/>
              </a:rPr>
              <a:t>”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3470621" y="4498846"/>
            <a:ext cx="372991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</a:rPr>
              <a:t>You can </a:t>
            </a:r>
            <a:r>
              <a:rPr lang="es-ES" dirty="0" err="1" smtClean="0">
                <a:latin typeface="Times New Roman"/>
                <a:cs typeface="Times New Roman"/>
              </a:rPr>
              <a:t>give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students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words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smtClean="0">
                <a:latin typeface="Times New Roman"/>
                <a:cs typeface="Times New Roman"/>
              </a:rPr>
              <a:t>FRIEND</a:t>
            </a:r>
            <a:r>
              <a:rPr lang="es-ES" dirty="0" smtClean="0">
                <a:latin typeface="Times New Roman"/>
                <a:cs typeface="Times New Roman"/>
              </a:rPr>
              <a:t> and</a:t>
            </a:r>
            <a:r>
              <a:rPr lang="es-ES" b="1" dirty="0" smtClean="0">
                <a:latin typeface="Times New Roman"/>
                <a:cs typeface="Times New Roman"/>
              </a:rPr>
              <a:t> PATH </a:t>
            </a:r>
            <a:r>
              <a:rPr lang="es-ES" dirty="0" smtClean="0">
                <a:latin typeface="Times New Roman"/>
                <a:cs typeface="Times New Roman"/>
              </a:rPr>
              <a:t>and </a:t>
            </a:r>
            <a:r>
              <a:rPr lang="es-ES" dirty="0" err="1" smtClean="0">
                <a:latin typeface="Times New Roman"/>
                <a:cs typeface="Times New Roman"/>
              </a:rPr>
              <a:t>they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have</a:t>
            </a:r>
            <a:r>
              <a:rPr lang="es-ES" dirty="0" smtClean="0">
                <a:latin typeface="Times New Roman"/>
                <a:cs typeface="Times New Roman"/>
              </a:rPr>
              <a:t> to </a:t>
            </a:r>
            <a:r>
              <a:rPr lang="es-ES" dirty="0" err="1" smtClean="0">
                <a:latin typeface="Times New Roman"/>
                <a:cs typeface="Times New Roman"/>
              </a:rPr>
              <a:t>find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other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words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rhyming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with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them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  <a:r>
              <a:rPr lang="es-ES" dirty="0" err="1" smtClean="0">
                <a:latin typeface="Times New Roman"/>
                <a:cs typeface="Times New Roman"/>
              </a:rPr>
              <a:t>Example</a:t>
            </a:r>
            <a:r>
              <a:rPr lang="es-ES" dirty="0" smtClean="0">
                <a:latin typeface="Times New Roman"/>
                <a:cs typeface="Times New Roman"/>
              </a:rPr>
              <a:t>:</a:t>
            </a:r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1616" y="4364463"/>
            <a:ext cx="1573848" cy="897285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2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72819" y="3472376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579496" y="3575406"/>
            <a:ext cx="65679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Times New Roman"/>
              <a:cs typeface="Times New Roman"/>
            </a:endParaRPr>
          </a:p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s-ES" dirty="0" smtClean="0">
                <a:latin typeface="Times New Roman"/>
                <a:cs typeface="Times New Roman"/>
              </a:rPr>
              <a:t>In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“</a:t>
            </a:r>
            <a:r>
              <a:rPr lang="es-ES" dirty="0" err="1">
                <a:latin typeface="Times New Roman"/>
                <a:cs typeface="Times New Roman"/>
              </a:rPr>
              <a:t>See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again</a:t>
            </a:r>
            <a:r>
              <a:rPr lang="es-ES" dirty="0">
                <a:latin typeface="Times New Roman"/>
                <a:cs typeface="Times New Roman"/>
              </a:rPr>
              <a:t>”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distinguish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many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rhymes</a:t>
            </a:r>
            <a:r>
              <a:rPr lang="es-ES" dirty="0">
                <a:latin typeface="Times New Roman"/>
                <a:cs typeface="Times New Roman"/>
              </a:rPr>
              <a:t> at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end</a:t>
            </a:r>
            <a:r>
              <a:rPr lang="es-ES" dirty="0">
                <a:latin typeface="Times New Roman"/>
                <a:cs typeface="Times New Roman"/>
              </a:rPr>
              <a:t> of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verses. </a:t>
            </a:r>
            <a:endParaRPr lang="es-ES" dirty="0" smtClean="0">
              <a:latin typeface="Times New Roman"/>
              <a:cs typeface="Times New Roman"/>
            </a:endParaRPr>
          </a:p>
          <a:p>
            <a:r>
              <a:rPr lang="es-ES" dirty="0" smtClean="0">
                <a:latin typeface="Times New Roman"/>
                <a:cs typeface="Times New Roman"/>
              </a:rPr>
              <a:t>LOOK AT ACTIVITY 1</a:t>
            </a:r>
            <a:endParaRPr lang="es-E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3372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37041" y="1390385"/>
            <a:ext cx="77271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make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cut-out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strips</a:t>
            </a:r>
            <a:r>
              <a:rPr lang="es-ES" b="1" dirty="0">
                <a:latin typeface="Times New Roman"/>
                <a:cs typeface="Times New Roman"/>
              </a:rPr>
              <a:t> of </a:t>
            </a:r>
            <a:r>
              <a:rPr lang="es-ES" b="1" dirty="0" err="1">
                <a:latin typeface="Times New Roman"/>
                <a:cs typeface="Times New Roman"/>
              </a:rPr>
              <a:t>selected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missing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words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and </a:t>
            </a:r>
            <a:r>
              <a:rPr lang="es-ES" dirty="0" err="1" smtClean="0">
                <a:latin typeface="Times New Roman"/>
                <a:cs typeface="Times New Roman"/>
              </a:rPr>
              <a:t>make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a </a:t>
            </a:r>
            <a:r>
              <a:rPr lang="es-ES" dirty="0" err="1">
                <a:latin typeface="Times New Roman"/>
                <a:cs typeface="Times New Roman"/>
              </a:rPr>
              <a:t>lyric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worksheet</a:t>
            </a:r>
            <a:r>
              <a:rPr lang="es-ES" dirty="0">
                <a:latin typeface="Times New Roman"/>
                <a:cs typeface="Times New Roman"/>
              </a:rPr>
              <a:t> as a gap </a:t>
            </a:r>
            <a:r>
              <a:rPr lang="es-ES" dirty="0" err="1">
                <a:latin typeface="Times New Roman"/>
                <a:cs typeface="Times New Roman"/>
              </a:rPr>
              <a:t>fill</a:t>
            </a:r>
            <a:r>
              <a:rPr lang="es-ES" dirty="0" smtClean="0">
                <a:latin typeface="Times New Roman"/>
                <a:cs typeface="Times New Roman"/>
              </a:rPr>
              <a:t>; </a:t>
            </a:r>
            <a:r>
              <a:rPr lang="es-ES" dirty="0" err="1" smtClean="0">
                <a:latin typeface="Times New Roman"/>
                <a:cs typeface="Times New Roman"/>
              </a:rPr>
              <a:t>this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way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learners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match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word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strips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gaps as </a:t>
            </a:r>
            <a:r>
              <a:rPr lang="es-ES" dirty="0" err="1">
                <a:latin typeface="Times New Roman"/>
                <a:cs typeface="Times New Roman"/>
              </a:rPr>
              <a:t>they</a:t>
            </a:r>
            <a:r>
              <a:rPr lang="es-ES" dirty="0">
                <a:latin typeface="Times New Roman"/>
                <a:cs typeface="Times New Roman"/>
              </a:rPr>
              <a:t> listen</a:t>
            </a:r>
            <a:r>
              <a:rPr lang="es-ES" dirty="0" smtClean="0">
                <a:latin typeface="Times New Roman"/>
                <a:cs typeface="Times New Roman"/>
              </a:rPr>
              <a:t>.</a:t>
            </a:r>
          </a:p>
          <a:p>
            <a:endParaRPr lang="es-E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also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make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something</a:t>
            </a:r>
            <a:r>
              <a:rPr lang="es-ES" dirty="0" smtClean="0">
                <a:latin typeface="Times New Roman"/>
                <a:cs typeface="Times New Roman"/>
              </a:rPr>
              <a:t> as simple as a </a:t>
            </a:r>
            <a:r>
              <a:rPr lang="es-ES" b="1" dirty="0" err="1">
                <a:latin typeface="Times New Roman"/>
                <a:cs typeface="Times New Roman"/>
              </a:rPr>
              <a:t>lyric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worksheet</a:t>
            </a:r>
            <a:r>
              <a:rPr lang="es-ES" b="1" dirty="0">
                <a:latin typeface="Times New Roman"/>
                <a:cs typeface="Times New Roman"/>
              </a:rPr>
              <a:t> as a gap </a:t>
            </a:r>
            <a:r>
              <a:rPr lang="es-ES" b="1" dirty="0" err="1">
                <a:latin typeface="Times New Roman"/>
                <a:cs typeface="Times New Roman"/>
              </a:rPr>
              <a:t>fill</a:t>
            </a:r>
            <a:r>
              <a:rPr lang="es-ES" dirty="0">
                <a:latin typeface="Times New Roman"/>
                <a:cs typeface="Times New Roman"/>
              </a:rPr>
              <a:t>; </a:t>
            </a:r>
            <a:r>
              <a:rPr lang="es-ES" dirty="0" err="1">
                <a:latin typeface="Times New Roman"/>
                <a:cs typeface="Times New Roman"/>
              </a:rPr>
              <a:t>learners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fill</a:t>
            </a:r>
            <a:r>
              <a:rPr lang="es-ES" dirty="0">
                <a:latin typeface="Times New Roman"/>
                <a:cs typeface="Times New Roman"/>
              </a:rPr>
              <a:t> in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gaps as </a:t>
            </a:r>
            <a:r>
              <a:rPr lang="es-ES" dirty="0" err="1">
                <a:latin typeface="Times New Roman"/>
                <a:cs typeface="Times New Roman"/>
              </a:rPr>
              <a:t>they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smtClean="0">
                <a:latin typeface="Times New Roman"/>
                <a:cs typeface="Times New Roman"/>
              </a:rPr>
              <a:t>listen </a:t>
            </a:r>
            <a:r>
              <a:rPr lang="es-ES" dirty="0" err="1" smtClean="0">
                <a:latin typeface="Times New Roman"/>
                <a:cs typeface="Times New Roman"/>
              </a:rPr>
              <a:t>to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song</a:t>
            </a:r>
            <a:r>
              <a:rPr lang="es-ES" dirty="0" smtClean="0">
                <a:latin typeface="Times New Roman"/>
                <a:cs typeface="Times New Roman"/>
              </a:rPr>
              <a:t>.</a:t>
            </a:r>
          </a:p>
          <a:p>
            <a:endParaRPr lang="es-ES" dirty="0" smtClean="0">
              <a:latin typeface="Times New Roman"/>
              <a:cs typeface="Times New Roman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751917" y="982384"/>
            <a:ext cx="72851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WORDS IDENTIFICATION </a:t>
            </a:r>
            <a:r>
              <a:rPr lang="es-ES" sz="1800" b="1" dirty="0">
                <a:latin typeface="Times New Roman"/>
                <a:cs typeface="Times New Roman"/>
              </a:rPr>
              <a:t>- </a:t>
            </a:r>
            <a:r>
              <a:rPr lang="es-ES" sz="1800" b="1" dirty="0" smtClean="0">
                <a:latin typeface="Times New Roman"/>
                <a:cs typeface="Times New Roman"/>
              </a:rPr>
              <a:t>LISTENING </a:t>
            </a:r>
            <a:r>
              <a:rPr lang="es-ES" sz="1800" b="1" dirty="0" err="1">
                <a:latin typeface="Times New Roman"/>
                <a:cs typeface="Times New Roman"/>
              </a:rPr>
              <a:t>without</a:t>
            </a:r>
            <a:r>
              <a:rPr lang="es-ES" sz="1800" b="1" dirty="0">
                <a:latin typeface="Times New Roman"/>
                <a:cs typeface="Times New Roman"/>
              </a:rPr>
              <a:t> </a:t>
            </a:r>
            <a:r>
              <a:rPr lang="es-ES" sz="1800" b="1" dirty="0" err="1">
                <a:latin typeface="Times New Roman"/>
                <a:cs typeface="Times New Roman"/>
              </a:rPr>
              <a:t>lyrics</a:t>
            </a:r>
            <a:endParaRPr lang="es-ES" sz="1800" b="1" dirty="0">
              <a:latin typeface="Times New Roman"/>
              <a:cs typeface="Times New Roman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98689" y="3136108"/>
            <a:ext cx="7908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s-ES" dirty="0" err="1" smtClean="0">
                <a:latin typeface="Times New Roman"/>
                <a:cs typeface="Times New Roman"/>
              </a:rPr>
              <a:t>For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example</a:t>
            </a:r>
            <a:r>
              <a:rPr lang="es-ES" dirty="0" smtClean="0">
                <a:latin typeface="Times New Roman"/>
                <a:cs typeface="Times New Roman"/>
              </a:rPr>
              <a:t>, this </a:t>
            </a:r>
            <a:r>
              <a:rPr lang="es-ES" dirty="0" err="1" smtClean="0">
                <a:latin typeface="Times New Roman"/>
                <a:cs typeface="Times New Roman"/>
              </a:rPr>
              <a:t>could</a:t>
            </a:r>
            <a:r>
              <a:rPr lang="es-ES" dirty="0" smtClean="0">
                <a:latin typeface="Times New Roman"/>
                <a:cs typeface="Times New Roman"/>
              </a:rPr>
              <a:t> be a </a:t>
            </a:r>
            <a:r>
              <a:rPr lang="es-ES" dirty="0" err="1" smtClean="0">
                <a:latin typeface="Times New Roman"/>
                <a:cs typeface="Times New Roman"/>
              </a:rPr>
              <a:t>fill</a:t>
            </a:r>
            <a:r>
              <a:rPr lang="es-ES" dirty="0" smtClean="0">
                <a:latin typeface="Times New Roman"/>
                <a:cs typeface="Times New Roman"/>
              </a:rPr>
              <a:t> in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gaps </a:t>
            </a:r>
            <a:r>
              <a:rPr lang="es-ES" dirty="0" err="1" smtClean="0">
                <a:latin typeface="Times New Roman"/>
                <a:cs typeface="Times New Roman"/>
              </a:rPr>
              <a:t>activity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with</a:t>
            </a:r>
            <a:r>
              <a:rPr lang="es-ES" dirty="0" smtClean="0">
                <a:latin typeface="Times New Roman"/>
                <a:cs typeface="Times New Roman"/>
              </a:rPr>
              <a:t> “</a:t>
            </a:r>
            <a:r>
              <a:rPr lang="es-ES" dirty="0" err="1" smtClean="0">
                <a:latin typeface="Times New Roman"/>
                <a:cs typeface="Times New Roman"/>
              </a:rPr>
              <a:t>See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again</a:t>
            </a:r>
            <a:r>
              <a:rPr lang="es-ES" dirty="0" smtClean="0">
                <a:latin typeface="Times New Roman"/>
                <a:cs typeface="Times New Roman"/>
              </a:rPr>
              <a:t>”</a:t>
            </a:r>
          </a:p>
          <a:p>
            <a:endParaRPr lang="es-ES" dirty="0" smtClean="0">
              <a:latin typeface="Times New Roman"/>
              <a:cs typeface="Times New Roman"/>
            </a:endParaRPr>
          </a:p>
          <a:p>
            <a:pPr marL="342900" indent="-342900">
              <a:buAutoNum type="arabicPeriod"/>
            </a:pPr>
            <a:r>
              <a:rPr lang="es-ES" dirty="0" smtClean="0">
                <a:latin typeface="Times New Roman"/>
                <a:cs typeface="Times New Roman"/>
              </a:rPr>
              <a:t>FILL IN THE GAPS WITH THE FOLLOWING WORDS: </a:t>
            </a:r>
          </a:p>
          <a:p>
            <a:pPr algn="ctr"/>
            <a:r>
              <a:rPr lang="es-ES" b="1" i="1" dirty="0" err="1" smtClean="0">
                <a:latin typeface="Times New Roman"/>
                <a:cs typeface="Times New Roman"/>
              </a:rPr>
              <a:t>everything</a:t>
            </a:r>
            <a:r>
              <a:rPr lang="es-ES" b="1" i="1" dirty="0" smtClean="0">
                <a:latin typeface="Times New Roman"/>
                <a:cs typeface="Times New Roman"/>
              </a:rPr>
              <a:t> – </a:t>
            </a:r>
            <a:r>
              <a:rPr lang="es-ES" b="1" i="1" dirty="0" err="1" smtClean="0">
                <a:latin typeface="Times New Roman"/>
                <a:cs typeface="Times New Roman"/>
              </a:rPr>
              <a:t>family</a:t>
            </a:r>
            <a:r>
              <a:rPr lang="es-ES" b="1" i="1" dirty="0" smtClean="0">
                <a:latin typeface="Times New Roman"/>
                <a:cs typeface="Times New Roman"/>
              </a:rPr>
              <a:t> -  </a:t>
            </a:r>
            <a:r>
              <a:rPr lang="es-ES" b="1" i="1" dirty="0" err="1" smtClean="0">
                <a:latin typeface="Times New Roman"/>
                <a:cs typeface="Times New Roman"/>
              </a:rPr>
              <a:t>ride</a:t>
            </a:r>
            <a:r>
              <a:rPr lang="es-ES" b="1" i="1" dirty="0" smtClean="0">
                <a:latin typeface="Times New Roman"/>
                <a:cs typeface="Times New Roman"/>
              </a:rPr>
              <a:t> - </a:t>
            </a:r>
            <a:r>
              <a:rPr lang="es-ES" b="1" i="1" dirty="0" err="1" smtClean="0">
                <a:latin typeface="Times New Roman"/>
                <a:cs typeface="Times New Roman"/>
              </a:rPr>
              <a:t>side</a:t>
            </a:r>
            <a:endParaRPr lang="es-ES" b="1" i="1" dirty="0">
              <a:latin typeface="Times New Roman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46620" y="4460462"/>
            <a:ext cx="4277588" cy="175432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“How </a:t>
            </a:r>
            <a:r>
              <a:rPr lang="es-ES" i="1" dirty="0" err="1">
                <a:latin typeface="Times New Roman"/>
                <a:cs typeface="Times New Roman"/>
              </a:rPr>
              <a:t>could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not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talk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about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___________ </a:t>
            </a:r>
            <a:r>
              <a:rPr lang="es-ES" i="1" dirty="0" err="1" smtClean="0">
                <a:latin typeface="Times New Roman"/>
                <a:cs typeface="Times New Roman"/>
              </a:rPr>
              <a:t>when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family's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that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got</a:t>
            </a:r>
            <a:r>
              <a:rPr lang="es-ES" i="1" dirty="0">
                <a:latin typeface="Times New Roman"/>
                <a:cs typeface="Times New Roman"/>
              </a:rPr>
              <a:t>?</a:t>
            </a:r>
            <a:br>
              <a:rPr lang="es-ES" i="1" dirty="0">
                <a:latin typeface="Times New Roman"/>
                <a:cs typeface="Times New Roman"/>
              </a:rPr>
            </a:br>
            <a:r>
              <a:rPr lang="es-ES" i="1" dirty="0" smtClean="0">
                <a:latin typeface="Times New Roman"/>
                <a:cs typeface="Times New Roman"/>
              </a:rPr>
              <a:t>____________I </a:t>
            </a:r>
            <a:r>
              <a:rPr lang="es-ES" i="1" dirty="0" err="1">
                <a:latin typeface="Times New Roman"/>
                <a:cs typeface="Times New Roman"/>
              </a:rPr>
              <a:t>went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through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were</a:t>
            </a:r>
            <a:r>
              <a:rPr lang="es-ES" i="1" dirty="0">
                <a:latin typeface="Times New Roman"/>
                <a:cs typeface="Times New Roman"/>
              </a:rPr>
              <a:t> standing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my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____________</a:t>
            </a:r>
            <a:r>
              <a:rPr lang="es-ES" i="1" dirty="0">
                <a:latin typeface="Times New Roman"/>
                <a:cs typeface="Times New Roman"/>
              </a:rPr>
              <a:t/>
            </a:r>
            <a:br>
              <a:rPr lang="es-ES" i="1" dirty="0">
                <a:latin typeface="Times New Roman"/>
                <a:cs typeface="Times New Roman"/>
              </a:rPr>
            </a:br>
            <a:r>
              <a:rPr lang="es-ES" i="1" dirty="0">
                <a:latin typeface="Times New Roman"/>
                <a:cs typeface="Times New Roman"/>
              </a:rPr>
              <a:t>And </a:t>
            </a:r>
            <a:r>
              <a:rPr lang="es-ES" i="1" dirty="0" err="1">
                <a:latin typeface="Times New Roman"/>
                <a:cs typeface="Times New Roman"/>
              </a:rPr>
              <a:t>now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gonna</a:t>
            </a:r>
            <a:r>
              <a:rPr lang="es-ES" i="1" dirty="0">
                <a:latin typeface="Times New Roman"/>
                <a:cs typeface="Times New Roman"/>
              </a:rPr>
              <a:t> be </a:t>
            </a:r>
            <a:r>
              <a:rPr lang="es-ES" i="1" dirty="0" err="1">
                <a:latin typeface="Times New Roman"/>
                <a:cs typeface="Times New Roman"/>
              </a:rPr>
              <a:t>with</a:t>
            </a:r>
            <a:r>
              <a:rPr lang="es-ES" i="1" dirty="0">
                <a:latin typeface="Times New Roman"/>
                <a:cs typeface="Times New Roman"/>
              </a:rPr>
              <a:t> me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last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________________”</a:t>
            </a:r>
            <a:endParaRPr lang="es-ES_tradnl" i="1" dirty="0"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781" y="4336437"/>
            <a:ext cx="2954013" cy="2006267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 smtClean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757763" y="2732637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304355" y="4438436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family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1023363" y="4832964"/>
            <a:ext cx="1032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Everything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16551" y="5104201"/>
            <a:ext cx="514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side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368595" y="5523387"/>
            <a:ext cx="48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ride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189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798689" y="1308302"/>
            <a:ext cx="7279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</a:rPr>
              <a:t>This </a:t>
            </a:r>
            <a:r>
              <a:rPr lang="es-ES" dirty="0">
                <a:latin typeface="Times New Roman"/>
                <a:cs typeface="Times New Roman"/>
              </a:rPr>
              <a:t>time, </a:t>
            </a:r>
            <a:r>
              <a:rPr lang="es-ES" dirty="0" err="1" smtClean="0">
                <a:latin typeface="Times New Roman"/>
                <a:cs typeface="Times New Roman"/>
              </a:rPr>
              <a:t>we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give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learners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chance to </a:t>
            </a:r>
            <a:r>
              <a:rPr lang="es-ES" b="1" dirty="0" err="1">
                <a:latin typeface="Times New Roman"/>
                <a:cs typeface="Times New Roman"/>
              </a:rPr>
              <a:t>read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lyrics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smtClean="0">
                <a:latin typeface="Times New Roman"/>
                <a:cs typeface="Times New Roman"/>
              </a:rPr>
              <a:t>of </a:t>
            </a:r>
            <a:r>
              <a:rPr lang="es-ES" b="1" dirty="0" err="1" smtClean="0">
                <a:latin typeface="Times New Roman"/>
                <a:cs typeface="Times New Roman"/>
              </a:rPr>
              <a:t>the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song</a:t>
            </a:r>
            <a:r>
              <a:rPr lang="es-ES" b="1" dirty="0">
                <a:latin typeface="Times New Roman"/>
                <a:cs typeface="Times New Roman"/>
              </a:rPr>
              <a:t>. </a:t>
            </a:r>
            <a:r>
              <a:rPr lang="es-ES" dirty="0" err="1" smtClean="0">
                <a:latin typeface="Times New Roman"/>
                <a:cs typeface="Times New Roman"/>
              </a:rPr>
              <a:t>Learners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can </a:t>
            </a:r>
            <a:r>
              <a:rPr lang="es-ES" b="1" dirty="0" err="1" smtClean="0">
                <a:latin typeface="Times New Roman"/>
                <a:cs typeface="Times New Roman"/>
              </a:rPr>
              <a:t>read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them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while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they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smtClean="0">
                <a:latin typeface="Times New Roman"/>
                <a:cs typeface="Times New Roman"/>
              </a:rPr>
              <a:t>listen </a:t>
            </a:r>
            <a:r>
              <a:rPr lang="es-ES" dirty="0" smtClean="0">
                <a:latin typeface="Times New Roman"/>
                <a:cs typeface="Times New Roman"/>
              </a:rPr>
              <a:t>and </a:t>
            </a:r>
            <a:r>
              <a:rPr lang="es-ES" dirty="0" err="1" smtClean="0">
                <a:latin typeface="Times New Roman"/>
                <a:cs typeface="Times New Roman"/>
              </a:rPr>
              <a:t>we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work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with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reading</a:t>
            </a:r>
            <a:r>
              <a:rPr lang="es-ES" dirty="0" smtClean="0">
                <a:latin typeface="Times New Roman"/>
                <a:cs typeface="Times New Roman"/>
              </a:rPr>
              <a:t> in </a:t>
            </a:r>
            <a:r>
              <a:rPr lang="es-ES" dirty="0" err="1" smtClean="0">
                <a:latin typeface="Times New Roman"/>
                <a:cs typeface="Times New Roman"/>
              </a:rPr>
              <a:t>different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ways</a:t>
            </a:r>
            <a:r>
              <a:rPr lang="es-ES" dirty="0" smtClean="0">
                <a:latin typeface="Times New Roman"/>
                <a:cs typeface="Times New Roman"/>
              </a:rPr>
              <a:t>:</a:t>
            </a:r>
          </a:p>
          <a:p>
            <a:pPr marL="285750" indent="-285750">
              <a:buFontTx/>
              <a:buChar char="-"/>
            </a:pP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42557" y="921263"/>
            <a:ext cx="77454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READING and PRONOUNCIATION PRACTISE</a:t>
            </a:r>
            <a:r>
              <a:rPr lang="es-ES" sz="1800" i="1" dirty="0" smtClean="0">
                <a:latin typeface="Times New Roman"/>
                <a:cs typeface="Times New Roman"/>
              </a:rPr>
              <a:t> - </a:t>
            </a:r>
            <a:r>
              <a:rPr lang="es-ES" sz="1800" b="1" dirty="0" smtClean="0">
                <a:latin typeface="Times New Roman"/>
                <a:cs typeface="Times New Roman"/>
              </a:rPr>
              <a:t>LISTENING </a:t>
            </a:r>
            <a:r>
              <a:rPr lang="es-ES" sz="1800" b="1" dirty="0" err="1" smtClean="0">
                <a:latin typeface="Times New Roman"/>
                <a:cs typeface="Times New Roman"/>
              </a:rPr>
              <a:t>with</a:t>
            </a:r>
            <a:r>
              <a:rPr lang="es-ES" sz="1800" b="1" dirty="0" smtClean="0">
                <a:latin typeface="Times New Roman"/>
                <a:cs typeface="Times New Roman"/>
              </a:rPr>
              <a:t> </a:t>
            </a:r>
            <a:r>
              <a:rPr lang="es-ES" sz="1800" b="1" dirty="0" err="1">
                <a:latin typeface="Times New Roman"/>
                <a:cs typeface="Times New Roman"/>
              </a:rPr>
              <a:t>lyrics</a:t>
            </a:r>
            <a:endParaRPr lang="es-ES" sz="1800" b="1" dirty="0">
              <a:latin typeface="Times New Roman"/>
              <a:cs typeface="Times New Roman"/>
            </a:endParaRPr>
          </a:p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798689" y="2042702"/>
            <a:ext cx="77473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 smtClean="0">
                <a:latin typeface="Times New Roman"/>
                <a:cs typeface="Times New Roman"/>
              </a:rPr>
              <a:t>Students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possibly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>
                <a:latin typeface="Times New Roman"/>
                <a:cs typeface="Times New Roman"/>
              </a:rPr>
              <a:t>highlight </a:t>
            </a:r>
            <a:r>
              <a:rPr lang="es-ES" b="1" dirty="0" err="1">
                <a:latin typeface="Times New Roman"/>
                <a:cs typeface="Times New Roman"/>
              </a:rPr>
              <a:t>unknown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words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later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discussion</a:t>
            </a:r>
            <a:r>
              <a:rPr lang="es-ES" dirty="0" smtClean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dirty="0" smtClean="0">
                <a:latin typeface="Times New Roman"/>
                <a:cs typeface="Times New Roman"/>
              </a:rPr>
              <a:t>Teachers can </a:t>
            </a:r>
            <a:r>
              <a:rPr lang="es-ES" dirty="0" err="1" smtClean="0">
                <a:latin typeface="Times New Roman"/>
                <a:cs typeface="Times New Roman"/>
              </a:rPr>
              <a:t>make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them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read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some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lines</a:t>
            </a:r>
            <a:r>
              <a:rPr lang="es-ES" b="1" dirty="0" smtClean="0">
                <a:latin typeface="Times New Roman"/>
                <a:cs typeface="Times New Roman"/>
              </a:rPr>
              <a:t> to </a:t>
            </a:r>
            <a:r>
              <a:rPr lang="es-ES" b="1" dirty="0" err="1" smtClean="0">
                <a:latin typeface="Times New Roman"/>
                <a:cs typeface="Times New Roman"/>
              </a:rPr>
              <a:t>check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if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paid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attention</a:t>
            </a:r>
            <a:r>
              <a:rPr lang="es-ES" dirty="0" smtClean="0">
                <a:latin typeface="Times New Roman"/>
                <a:cs typeface="Times New Roman"/>
              </a:rPr>
              <a:t> to </a:t>
            </a:r>
            <a:r>
              <a:rPr lang="es-ES" b="1" dirty="0" err="1" smtClean="0">
                <a:latin typeface="Times New Roman"/>
                <a:cs typeface="Times New Roman"/>
              </a:rPr>
              <a:t>pronounciation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16081" b="11225"/>
          <a:stretch/>
        </p:blipFill>
        <p:spPr>
          <a:xfrm>
            <a:off x="1669482" y="4826129"/>
            <a:ext cx="5872232" cy="16183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9370" y="3096191"/>
            <a:ext cx="7361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s-ES" dirty="0" smtClean="0">
                <a:latin typeface="Times New Roman"/>
                <a:cs typeface="Times New Roman"/>
              </a:rPr>
              <a:t>This </a:t>
            </a:r>
            <a:r>
              <a:rPr lang="es-ES" dirty="0" err="1" smtClean="0">
                <a:latin typeface="Times New Roman"/>
                <a:cs typeface="Times New Roman"/>
              </a:rPr>
              <a:t>is</a:t>
            </a:r>
            <a:r>
              <a:rPr lang="es-ES" dirty="0" smtClean="0">
                <a:latin typeface="Times New Roman"/>
                <a:cs typeface="Times New Roman"/>
              </a:rPr>
              <a:t> a </a:t>
            </a:r>
            <a:r>
              <a:rPr lang="es-ES" dirty="0" err="1" smtClean="0">
                <a:latin typeface="Times New Roman"/>
                <a:cs typeface="Times New Roman"/>
              </a:rPr>
              <a:t>possible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fragment</a:t>
            </a:r>
            <a:r>
              <a:rPr lang="es-ES" dirty="0" smtClean="0">
                <a:latin typeface="Times New Roman"/>
                <a:cs typeface="Times New Roman"/>
              </a:rPr>
              <a:t> of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song</a:t>
            </a:r>
            <a:r>
              <a:rPr lang="es-ES" dirty="0" smtClean="0">
                <a:latin typeface="Times New Roman"/>
                <a:cs typeface="Times New Roman"/>
              </a:rPr>
              <a:t> “</a:t>
            </a:r>
            <a:r>
              <a:rPr lang="es-ES" dirty="0" err="1">
                <a:latin typeface="Times New Roman"/>
                <a:cs typeface="Times New Roman"/>
              </a:rPr>
              <a:t>S</a:t>
            </a:r>
            <a:r>
              <a:rPr lang="es-ES" dirty="0" err="1" smtClean="0">
                <a:latin typeface="Times New Roman"/>
                <a:cs typeface="Times New Roman"/>
              </a:rPr>
              <a:t>ee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again</a:t>
            </a:r>
            <a:r>
              <a:rPr lang="es-ES" dirty="0" smtClean="0">
                <a:latin typeface="Times New Roman"/>
                <a:cs typeface="Times New Roman"/>
              </a:rPr>
              <a:t>” </a:t>
            </a:r>
            <a:r>
              <a:rPr lang="es-ES" dirty="0" err="1" smtClean="0">
                <a:latin typeface="Times New Roman"/>
                <a:cs typeface="Times New Roman"/>
              </a:rPr>
              <a:t>we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work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with</a:t>
            </a:r>
            <a:r>
              <a:rPr lang="es-ES" dirty="0" smtClean="0">
                <a:latin typeface="Times New Roman"/>
                <a:cs typeface="Times New Roman"/>
              </a:rPr>
              <a:t>: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1495" y="3477852"/>
            <a:ext cx="5919149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</a:t>
            </a:r>
            <a:r>
              <a:rPr lang="es-ES" i="1" dirty="0" err="1" smtClean="0">
                <a:latin typeface="Times New Roman"/>
                <a:cs typeface="Times New Roman"/>
              </a:rPr>
              <a:t>First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both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go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out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way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- And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err="1">
                <a:latin typeface="Times New Roman"/>
                <a:cs typeface="Times New Roman"/>
              </a:rPr>
              <a:t>vibe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feeling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strong</a:t>
            </a:r>
            <a:r>
              <a:rPr lang="es-ES" i="1" dirty="0">
                <a:latin typeface="Times New Roman"/>
                <a:cs typeface="Times New Roman"/>
              </a:rPr>
              <a:t> and </a:t>
            </a:r>
            <a:r>
              <a:rPr lang="es-ES" i="1" dirty="0" err="1">
                <a:latin typeface="Times New Roman"/>
                <a:cs typeface="Times New Roman"/>
              </a:rPr>
              <a:t>what's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>
                <a:latin typeface="Times New Roman"/>
                <a:cs typeface="Times New Roman"/>
              </a:rPr>
              <a:t>Small </a:t>
            </a:r>
            <a:r>
              <a:rPr lang="es-ES" b="1" i="1" dirty="0" err="1" smtClean="0">
                <a:latin typeface="Times New Roman"/>
                <a:cs typeface="Times New Roman"/>
              </a:rPr>
              <a:t>turn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to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>
                <a:latin typeface="Times New Roman"/>
                <a:cs typeface="Times New Roman"/>
              </a:rPr>
              <a:t>a </a:t>
            </a:r>
            <a:r>
              <a:rPr lang="es-ES" i="1" dirty="0" err="1">
                <a:latin typeface="Times New Roman"/>
                <a:cs typeface="Times New Roman"/>
              </a:rPr>
              <a:t>friendship</a:t>
            </a:r>
            <a:r>
              <a:rPr lang="es-ES" i="1" dirty="0">
                <a:latin typeface="Times New Roman"/>
                <a:cs typeface="Times New Roman"/>
              </a:rPr>
              <a:t>, a </a:t>
            </a:r>
            <a:r>
              <a:rPr lang="es-ES" i="1" dirty="0" err="1" smtClean="0">
                <a:latin typeface="Times New Roman"/>
                <a:cs typeface="Times New Roman"/>
              </a:rPr>
              <a:t>friendship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- </a:t>
            </a:r>
            <a:r>
              <a:rPr lang="es-ES" i="1" dirty="0" err="1" smtClean="0">
                <a:latin typeface="Times New Roman"/>
                <a:cs typeface="Times New Roman"/>
              </a:rPr>
              <a:t>Turn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into</a:t>
            </a:r>
            <a:r>
              <a:rPr lang="es-ES" i="1" dirty="0">
                <a:latin typeface="Times New Roman"/>
                <a:cs typeface="Times New Roman"/>
              </a:rPr>
              <a:t> a </a:t>
            </a:r>
            <a:r>
              <a:rPr lang="es-ES" b="1" i="1" u="sng" dirty="0">
                <a:latin typeface="Times New Roman"/>
                <a:cs typeface="Times New Roman"/>
              </a:rPr>
              <a:t>bond</a:t>
            </a:r>
            <a:r>
              <a:rPr lang="es-ES" i="1" dirty="0">
                <a:latin typeface="Times New Roman"/>
                <a:cs typeface="Times New Roman"/>
              </a:rPr>
              <a:t> and </a:t>
            </a:r>
            <a:r>
              <a:rPr lang="es-ES" i="1" dirty="0" err="1">
                <a:latin typeface="Times New Roman"/>
                <a:cs typeface="Times New Roman"/>
              </a:rPr>
              <a:t>that</a:t>
            </a:r>
            <a:r>
              <a:rPr lang="es-ES" i="1" dirty="0">
                <a:latin typeface="Times New Roman"/>
                <a:cs typeface="Times New Roman"/>
              </a:rPr>
              <a:t> bond </a:t>
            </a:r>
            <a:r>
              <a:rPr lang="es-ES" i="1" dirty="0" err="1">
                <a:latin typeface="Times New Roman"/>
                <a:cs typeface="Times New Roman"/>
              </a:rPr>
              <a:t>will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never</a:t>
            </a:r>
            <a:r>
              <a:rPr lang="es-ES" i="1" dirty="0" smtClean="0">
                <a:latin typeface="Times New Roman"/>
                <a:cs typeface="Times New Roman"/>
              </a:rPr>
              <a:t> - Be </a:t>
            </a:r>
            <a:r>
              <a:rPr lang="es-ES" i="1" dirty="0" err="1">
                <a:latin typeface="Times New Roman"/>
                <a:cs typeface="Times New Roman"/>
              </a:rPr>
              <a:t>broken</a:t>
            </a:r>
            <a:r>
              <a:rPr lang="es-ES" i="1" dirty="0">
                <a:latin typeface="Times New Roman"/>
                <a:cs typeface="Times New Roman"/>
              </a:rPr>
              <a:t> and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love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will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never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get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lost</a:t>
            </a:r>
            <a:r>
              <a:rPr lang="es-ES" i="1" dirty="0" smtClean="0">
                <a:latin typeface="Times New Roman"/>
                <a:cs typeface="Times New Roman"/>
              </a:rPr>
              <a:t>”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4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31740" y="2744966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890487" y="4342554"/>
            <a:ext cx="70498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i="1" dirty="0">
                <a:latin typeface="Times New Roman"/>
                <a:ea typeface="+mn-ea"/>
                <a:cs typeface="Times New Roman"/>
              </a:rPr>
              <a:t>TEACHERS CAN CHECK THE PROPER PRONOUNCIATION OF THE VOWEL: /</a:t>
            </a:r>
            <a:r>
              <a:rPr lang="es-ES" i="1" dirty="0" err="1">
                <a:latin typeface="Times New Roman"/>
                <a:ea typeface="+mn-ea"/>
                <a:cs typeface="Times New Roman"/>
              </a:rPr>
              <a:t>tɜːn</a:t>
            </a:r>
            <a:r>
              <a:rPr lang="es-ES" i="1" dirty="0">
                <a:latin typeface="Times New Roman"/>
                <a:ea typeface="+mn-ea"/>
                <a:cs typeface="Times New Roman"/>
              </a:rPr>
              <a:t>/) </a:t>
            </a:r>
            <a:endParaRPr lang="es-ES" i="1" dirty="0" smtClean="0">
              <a:latin typeface="Times New Roman"/>
              <a:ea typeface="+mn-ea"/>
              <a:cs typeface="Times New Roman"/>
            </a:endParaRPr>
          </a:p>
          <a:p>
            <a:pPr algn="ctr"/>
            <a:r>
              <a:rPr lang="es-ES" i="1" dirty="0" smtClean="0">
                <a:latin typeface="Times New Roman"/>
                <a:ea typeface="+mn-ea"/>
                <a:cs typeface="Times New Roman"/>
              </a:rPr>
              <a:t>AND THE MEANING OF THE WORDS “VIBE” OR “BOND”</a:t>
            </a:r>
            <a:endParaRPr lang="es-E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9207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904585" y="459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86436" y="1240545"/>
            <a:ext cx="79525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/>
                <a:cs typeface="Times New Roman"/>
              </a:rPr>
              <a:t>Songs </a:t>
            </a:r>
            <a:r>
              <a:rPr lang="es-ES" dirty="0" err="1">
                <a:latin typeface="Times New Roman"/>
                <a:cs typeface="Times New Roman"/>
              </a:rPr>
              <a:t>often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serve</a:t>
            </a:r>
            <a:r>
              <a:rPr lang="es-ES" dirty="0">
                <a:latin typeface="Times New Roman"/>
                <a:cs typeface="Times New Roman"/>
              </a:rPr>
              <a:t> as </a:t>
            </a:r>
            <a:r>
              <a:rPr lang="es-ES" dirty="0" err="1">
                <a:latin typeface="Times New Roman"/>
                <a:cs typeface="Times New Roman"/>
              </a:rPr>
              <a:t>really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good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contexts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smtClean="0">
                <a:latin typeface="Times New Roman"/>
                <a:cs typeface="Times New Roman"/>
              </a:rPr>
              <a:t>to </a:t>
            </a:r>
            <a:r>
              <a:rPr lang="es-ES" b="1" dirty="0" err="1">
                <a:latin typeface="Times New Roman"/>
                <a:cs typeface="Times New Roman"/>
              </a:rPr>
              <a:t>review</a:t>
            </a:r>
            <a:r>
              <a:rPr lang="es-ES" b="1" dirty="0">
                <a:latin typeface="Times New Roman"/>
                <a:cs typeface="Times New Roman"/>
              </a:rPr>
              <a:t> and </a:t>
            </a:r>
            <a:r>
              <a:rPr lang="es-ES" b="1" dirty="0" err="1">
                <a:latin typeface="Times New Roman"/>
                <a:cs typeface="Times New Roman"/>
              </a:rPr>
              <a:t>learn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vocabulary</a:t>
            </a:r>
            <a:r>
              <a:rPr lang="es-ES" b="1" dirty="0" smtClean="0">
                <a:latin typeface="Times New Roman"/>
                <a:cs typeface="Times New Roman"/>
              </a:rPr>
              <a:t>, </a:t>
            </a:r>
            <a:r>
              <a:rPr lang="es-ES" b="1" dirty="0" err="1" smtClean="0">
                <a:latin typeface="Times New Roman"/>
                <a:cs typeface="Times New Roman"/>
              </a:rPr>
              <a:t>phrases</a:t>
            </a:r>
            <a:r>
              <a:rPr lang="es-ES" dirty="0" smtClean="0">
                <a:latin typeface="Times New Roman"/>
                <a:cs typeface="Times New Roman"/>
              </a:rPr>
              <a:t>  </a:t>
            </a:r>
            <a:r>
              <a:rPr lang="es-ES" b="1" dirty="0" err="1" smtClean="0">
                <a:latin typeface="Times New Roman"/>
                <a:cs typeface="Times New Roman"/>
              </a:rPr>
              <a:t>expressions</a:t>
            </a:r>
            <a:r>
              <a:rPr lang="es-ES" b="1" dirty="0" smtClean="0">
                <a:latin typeface="Times New Roman"/>
                <a:cs typeface="Times New Roman"/>
              </a:rPr>
              <a:t> and </a:t>
            </a:r>
            <a:r>
              <a:rPr lang="es-ES" b="1" dirty="0" err="1" smtClean="0">
                <a:latin typeface="Times New Roman"/>
                <a:cs typeface="Times New Roman"/>
              </a:rPr>
              <a:t>idioms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but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it’s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good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dirty="0" err="1">
                <a:latin typeface="Times New Roman"/>
                <a:cs typeface="Times New Roman"/>
              </a:rPr>
              <a:t>make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sure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that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meaning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clear</a:t>
            </a:r>
            <a:r>
              <a:rPr lang="es-ES" dirty="0">
                <a:latin typeface="Times New Roman"/>
                <a:cs typeface="Times New Roman"/>
              </a:rPr>
              <a:t>. </a:t>
            </a:r>
            <a:endParaRPr lang="es-ES" b="1" dirty="0" smtClean="0">
              <a:latin typeface="Times New Roman"/>
              <a:cs typeface="Times New Roman"/>
            </a:endParaRPr>
          </a:p>
          <a:p>
            <a:r>
              <a:rPr lang="es-ES" dirty="0" err="1" smtClean="0">
                <a:latin typeface="Times New Roman"/>
                <a:cs typeface="Times New Roman"/>
              </a:rPr>
              <a:t>Then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 smtClean="0">
                <a:latin typeface="Times New Roman"/>
                <a:cs typeface="Times New Roman"/>
              </a:rPr>
              <a:t>teachers</a:t>
            </a:r>
            <a:r>
              <a:rPr lang="es-ES" dirty="0" smtClean="0">
                <a:latin typeface="Times New Roman"/>
                <a:cs typeface="Times New Roman"/>
              </a:rPr>
              <a:t> can:</a:t>
            </a:r>
          </a:p>
          <a:p>
            <a:endParaRPr lang="es-ES" dirty="0" smtClean="0">
              <a:latin typeface="Times New Roman"/>
              <a:cs typeface="Times New Roman"/>
            </a:endParaRPr>
          </a:p>
          <a:p>
            <a:endParaRPr lang="es-ES" dirty="0">
              <a:latin typeface="Times New Roman"/>
              <a:cs typeface="Times New Roman"/>
            </a:endParaRPr>
          </a:p>
          <a:p>
            <a:endParaRPr lang="es-ES" dirty="0" smtClean="0">
              <a:latin typeface="Times New Roman"/>
              <a:cs typeface="Times New Roman"/>
            </a:endParaRPr>
          </a:p>
          <a:p>
            <a:endParaRPr lang="es-ES" dirty="0" smtClean="0">
              <a:latin typeface="Times New Roman"/>
              <a:cs typeface="Times New Roman"/>
            </a:endParaRPr>
          </a:p>
          <a:p>
            <a:endParaRPr lang="es-ES" dirty="0" smtClean="0">
              <a:latin typeface="Times New Roman"/>
              <a:cs typeface="Times New Roman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968723" y="882501"/>
            <a:ext cx="51376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TEACHING AND REVIEWING VOCABULARY</a:t>
            </a:r>
            <a:endParaRPr lang="es-ES" sz="1800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3048" y="4102868"/>
            <a:ext cx="740519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i="1" dirty="0" smtClean="0">
                <a:latin typeface="Times New Roman"/>
                <a:cs typeface="Times New Roman"/>
              </a:rPr>
              <a:t>“</a:t>
            </a:r>
            <a:r>
              <a:rPr lang="es-ES" i="1" dirty="0" err="1" smtClean="0">
                <a:latin typeface="Times New Roman"/>
                <a:cs typeface="Times New Roman"/>
              </a:rPr>
              <a:t>Had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>
                <a:latin typeface="Times New Roman"/>
                <a:cs typeface="Times New Roman"/>
              </a:rPr>
              <a:t>to </a:t>
            </a:r>
            <a:r>
              <a:rPr lang="es-ES" b="1" i="1" dirty="0" err="1">
                <a:latin typeface="Times New Roman"/>
                <a:cs typeface="Times New Roman"/>
              </a:rPr>
              <a:t>switch</a:t>
            </a:r>
            <a:r>
              <a:rPr lang="es-ES" b="1" i="1" dirty="0">
                <a:latin typeface="Times New Roman"/>
                <a:cs typeface="Times New Roman"/>
              </a:rPr>
              <a:t> up</a:t>
            </a:r>
            <a:r>
              <a:rPr lang="es-ES" i="1" dirty="0">
                <a:latin typeface="Times New Roman"/>
                <a:cs typeface="Times New Roman"/>
              </a:rPr>
              <a:t> look at </a:t>
            </a:r>
            <a:r>
              <a:rPr lang="es-ES" i="1" dirty="0" err="1">
                <a:latin typeface="Times New Roman"/>
                <a:cs typeface="Times New Roman"/>
              </a:rPr>
              <a:t>things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different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see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the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bigger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picture</a:t>
            </a:r>
            <a:endParaRPr lang="es-ES" b="1" i="1" dirty="0">
              <a:latin typeface="Times New Roman"/>
              <a:cs typeface="Times New Roman"/>
            </a:endParaRPr>
          </a:p>
          <a:p>
            <a:pPr algn="ctr"/>
            <a:r>
              <a:rPr lang="es-ES" i="1" dirty="0" err="1">
                <a:latin typeface="Times New Roman"/>
                <a:cs typeface="Times New Roman"/>
              </a:rPr>
              <a:t>Those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>
                <a:latin typeface="Times New Roman"/>
                <a:cs typeface="Times New Roman"/>
              </a:rPr>
              <a:t>days </a:t>
            </a:r>
            <a:r>
              <a:rPr lang="es-ES" b="1" i="1" dirty="0" err="1">
                <a:latin typeface="Times New Roman"/>
                <a:cs typeface="Times New Roman"/>
              </a:rPr>
              <a:t>hard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work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forever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pays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now</a:t>
            </a:r>
            <a:r>
              <a:rPr lang="es-ES" i="1" dirty="0">
                <a:latin typeface="Times New Roman"/>
                <a:cs typeface="Times New Roman"/>
              </a:rPr>
              <a:t> I </a:t>
            </a:r>
            <a:r>
              <a:rPr lang="es-ES" i="1" dirty="0" err="1">
                <a:latin typeface="Times New Roman"/>
                <a:cs typeface="Times New Roman"/>
              </a:rPr>
              <a:t>see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in a </a:t>
            </a:r>
            <a:r>
              <a:rPr lang="es-ES" i="1" dirty="0" err="1">
                <a:latin typeface="Times New Roman"/>
                <a:cs typeface="Times New Roman"/>
              </a:rPr>
              <a:t>better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place”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90524" y="5184650"/>
            <a:ext cx="43675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smtClean="0">
                <a:latin typeface="Times New Roman"/>
                <a:cs typeface="Times New Roman"/>
              </a:rPr>
              <a:t>WHAT DOES ‘</a:t>
            </a:r>
            <a:r>
              <a:rPr lang="es-ES" b="1" dirty="0" smtClean="0">
                <a:latin typeface="Times New Roman"/>
                <a:cs typeface="Times New Roman"/>
              </a:rPr>
              <a:t>SWITCH UP</a:t>
            </a:r>
            <a:r>
              <a:rPr lang="es-ES" dirty="0" smtClean="0">
                <a:latin typeface="Times New Roman"/>
                <a:cs typeface="Times New Roman"/>
              </a:rPr>
              <a:t>’ MEAN?</a:t>
            </a:r>
          </a:p>
          <a:p>
            <a:endParaRPr lang="es-ES" dirty="0" smtClean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endParaRPr lang="es-ES" dirty="0" smtClean="0">
              <a:latin typeface="Times New Roman"/>
              <a:cs typeface="Times New Roman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5099" y="4764321"/>
            <a:ext cx="2872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err="1" smtClean="0">
                <a:latin typeface="Times New Roman"/>
                <a:cs typeface="Times New Roman"/>
                <a:sym typeface="Wingdings"/>
              </a:rPr>
              <a:t>Then</a:t>
            </a:r>
            <a:r>
              <a:rPr lang="es-ES" dirty="0" smtClean="0">
                <a:latin typeface="Times New Roman"/>
                <a:cs typeface="Times New Roman"/>
                <a:sym typeface="Wingdings"/>
              </a:rPr>
              <a:t>, so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we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can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make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questions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like</a:t>
            </a:r>
            <a:r>
              <a:rPr lang="es-ES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147" y="1751241"/>
            <a:ext cx="2749520" cy="1649712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772770" y="1917788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s-ES" dirty="0">
                <a:latin typeface="Times New Roman"/>
                <a:cs typeface="Times New Roman"/>
              </a:rPr>
              <a:t>Go </a:t>
            </a:r>
            <a:r>
              <a:rPr lang="es-ES" dirty="0" err="1">
                <a:latin typeface="Times New Roman"/>
                <a:cs typeface="Times New Roman"/>
              </a:rPr>
              <a:t>through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meanings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explaining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 and  </a:t>
            </a:r>
            <a:r>
              <a:rPr lang="es-ES" dirty="0" err="1">
                <a:latin typeface="Times New Roman"/>
                <a:cs typeface="Times New Roman"/>
              </a:rPr>
              <a:t>illustrating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other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examples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if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necessary</a:t>
            </a:r>
            <a:r>
              <a:rPr lang="es-ES" dirty="0">
                <a:latin typeface="Times New Roman"/>
                <a:cs typeface="Times New Roman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s-ES" dirty="0" err="1">
                <a:latin typeface="Times New Roman"/>
                <a:cs typeface="Times New Roman"/>
              </a:rPr>
              <a:t>Make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questions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dirty="0" err="1">
                <a:latin typeface="Times New Roman"/>
                <a:cs typeface="Times New Roman"/>
              </a:rPr>
              <a:t>raise</a:t>
            </a:r>
            <a:r>
              <a:rPr lang="es-ES" dirty="0">
                <a:latin typeface="Times New Roman"/>
                <a:cs typeface="Times New Roman"/>
              </a:rPr>
              <a:t> a debate</a:t>
            </a:r>
            <a:r>
              <a:rPr lang="es-ES" dirty="0" smtClean="0">
                <a:latin typeface="Times New Roman"/>
                <a:cs typeface="Times New Roman"/>
              </a:rPr>
              <a:t>.</a:t>
            </a:r>
          </a:p>
          <a:p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5218621" y="5139414"/>
            <a:ext cx="39253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latin typeface="Times New Roman"/>
                <a:cs typeface="Times New Roman"/>
              </a:rPr>
              <a:t>WHAT DOES THE AUTHOR WANT TO SAY WITH THE PHRASE ‘</a:t>
            </a:r>
            <a:r>
              <a:rPr lang="es-ES" b="1" dirty="0">
                <a:latin typeface="Times New Roman"/>
                <a:cs typeface="Times New Roman"/>
              </a:rPr>
              <a:t>DAYS HARD WORK FOREVER PAYS</a:t>
            </a:r>
            <a:r>
              <a:rPr lang="es-ES" dirty="0">
                <a:latin typeface="Times New Roman"/>
                <a:cs typeface="Times New Roman"/>
              </a:rPr>
              <a:t>’ ?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 smtClean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96335" y="3489105"/>
            <a:ext cx="8007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à"/>
            </a:pPr>
            <a:r>
              <a:rPr lang="es-ES" dirty="0">
                <a:latin typeface="Times New Roman"/>
                <a:cs typeface="Times New Roman"/>
                <a:sym typeface="Wingdings"/>
              </a:rPr>
              <a:t>Paying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attention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to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the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“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See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you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again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”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lyrics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we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find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many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expressions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we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can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explain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. Look at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this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 </a:t>
            </a:r>
            <a:r>
              <a:rPr lang="es-ES" dirty="0" err="1">
                <a:latin typeface="Times New Roman"/>
                <a:cs typeface="Times New Roman"/>
                <a:sym typeface="Wingdings"/>
              </a:rPr>
              <a:t>paragraph</a:t>
            </a:r>
            <a:r>
              <a:rPr lang="es-ES" dirty="0">
                <a:latin typeface="Times New Roman"/>
                <a:cs typeface="Times New Roman"/>
                <a:sym typeface="Wingdings"/>
              </a:rPr>
              <a:t>: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733103" y="3151822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653474" y="5449413"/>
            <a:ext cx="40194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</a:rPr>
              <a:t>It means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change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one's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mood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attitude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personality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state</a:t>
            </a:r>
            <a:r>
              <a:rPr lang="es-ES" dirty="0">
                <a:latin typeface="Times New Roman"/>
                <a:cs typeface="Times New Roman"/>
              </a:rPr>
              <a:t> of </a:t>
            </a:r>
            <a:r>
              <a:rPr lang="es-ES" dirty="0" err="1" smtClean="0">
                <a:latin typeface="Times New Roman"/>
                <a:cs typeface="Times New Roman"/>
              </a:rPr>
              <a:t>mind</a:t>
            </a:r>
            <a:endParaRPr lang="es-ES" dirty="0">
              <a:latin typeface="Times New Roman"/>
              <a:cs typeface="Times New Roman"/>
            </a:endParaRPr>
          </a:p>
          <a:p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431539" y="5954902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latin typeface="Times New Roman"/>
                <a:cs typeface="Times New Roman"/>
              </a:rPr>
              <a:t>WHAT DOES ‘</a:t>
            </a:r>
            <a:r>
              <a:rPr lang="es-ES" b="1" dirty="0">
                <a:latin typeface="Times New Roman"/>
                <a:cs typeface="Times New Roman"/>
              </a:rPr>
              <a:t>SEE THE BIGGER PICTURE</a:t>
            </a:r>
            <a:r>
              <a:rPr lang="es-ES" dirty="0">
                <a:latin typeface="Times New Roman"/>
                <a:cs typeface="Times New Roman"/>
              </a:rPr>
              <a:t>’ REFER TO?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2111" y="6213810"/>
            <a:ext cx="4870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</a:rPr>
              <a:t>It means </a:t>
            </a:r>
            <a:r>
              <a:rPr lang="es-ES" dirty="0" err="1" smtClean="0">
                <a:latin typeface="Times New Roman"/>
                <a:cs typeface="Times New Roman"/>
              </a:rPr>
              <a:t>to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focus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on</a:t>
            </a:r>
            <a:r>
              <a:rPr lang="es-ES" dirty="0" smtClean="0">
                <a:latin typeface="Times New Roman"/>
                <a:cs typeface="Times New Roman"/>
              </a:rPr>
              <a:t> he </a:t>
            </a:r>
            <a:r>
              <a:rPr lang="es-ES" dirty="0" err="1">
                <a:latin typeface="Times New Roman"/>
                <a:cs typeface="Times New Roman"/>
              </a:rPr>
              <a:t>most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important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facts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about</a:t>
            </a:r>
            <a:r>
              <a:rPr lang="es-ES" dirty="0">
                <a:latin typeface="Times New Roman"/>
                <a:cs typeface="Times New Roman"/>
              </a:rPr>
              <a:t> a </a:t>
            </a:r>
            <a:r>
              <a:rPr lang="es-ES" dirty="0" err="1" smtClean="0">
                <a:latin typeface="Times New Roman"/>
                <a:cs typeface="Times New Roman"/>
              </a:rPr>
              <a:t>situation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instead</a:t>
            </a:r>
            <a:r>
              <a:rPr lang="es-ES" dirty="0" smtClean="0">
                <a:latin typeface="Times New Roman"/>
                <a:cs typeface="Times New Roman"/>
              </a:rPr>
              <a:t> of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small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details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560685" y="5842781"/>
            <a:ext cx="33933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</a:rPr>
              <a:t>It means </a:t>
            </a:r>
            <a:r>
              <a:rPr lang="es-ES" dirty="0" err="1">
                <a:latin typeface="Times New Roman"/>
                <a:cs typeface="Times New Roman"/>
              </a:rPr>
              <a:t>that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when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work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really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hard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get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great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benefits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from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your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efforts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4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4" grpId="0"/>
      <p:bldP spid="3" grpId="0"/>
      <p:bldP spid="7" grpId="0"/>
      <p:bldP spid="10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5904585" y="459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505517" y="2350206"/>
            <a:ext cx="8063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>
              <a:latin typeface="Times New Roman"/>
              <a:cs typeface="Times New Roman"/>
            </a:endParaRPr>
          </a:p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s-ES" dirty="0">
                <a:latin typeface="Times New Roman"/>
                <a:cs typeface="Times New Roman"/>
              </a:rPr>
              <a:t>We can </a:t>
            </a:r>
            <a:r>
              <a:rPr lang="es-ES" dirty="0" err="1">
                <a:latin typeface="Times New Roman"/>
                <a:cs typeface="Times New Roman"/>
              </a:rPr>
              <a:t>start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question</a:t>
            </a:r>
            <a:r>
              <a:rPr lang="es-ES" dirty="0">
                <a:latin typeface="Times New Roman"/>
                <a:cs typeface="Times New Roman"/>
              </a:rPr>
              <a:t>: </a:t>
            </a:r>
            <a:r>
              <a:rPr lang="es-ES" dirty="0" err="1">
                <a:latin typeface="Times New Roman"/>
                <a:cs typeface="Times New Roman"/>
              </a:rPr>
              <a:t>How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many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different</a:t>
            </a:r>
            <a:r>
              <a:rPr lang="es-ES" b="1" dirty="0">
                <a:latin typeface="Times New Roman"/>
                <a:cs typeface="Times New Roman"/>
              </a:rPr>
              <a:t> tenses </a:t>
            </a:r>
            <a:r>
              <a:rPr lang="es-ES" dirty="0">
                <a:latin typeface="Times New Roman"/>
                <a:cs typeface="Times New Roman"/>
              </a:rPr>
              <a:t>can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find</a:t>
            </a:r>
            <a:r>
              <a:rPr lang="es-ES" dirty="0">
                <a:latin typeface="Times New Roman"/>
                <a:cs typeface="Times New Roman"/>
              </a:rPr>
              <a:t> in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lyrics</a:t>
            </a:r>
            <a:r>
              <a:rPr lang="es-ES" dirty="0">
                <a:latin typeface="Times New Roman"/>
                <a:cs typeface="Times New Roman"/>
              </a:rPr>
              <a:t>? </a:t>
            </a:r>
            <a:r>
              <a:rPr lang="es-ES" dirty="0" err="1" smtClean="0">
                <a:latin typeface="Times New Roman"/>
                <a:cs typeface="Times New Roman"/>
              </a:rPr>
              <a:t>Let´s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have</a:t>
            </a:r>
            <a:r>
              <a:rPr lang="es-ES" dirty="0" smtClean="0">
                <a:latin typeface="Times New Roman"/>
                <a:cs typeface="Times New Roman"/>
              </a:rPr>
              <a:t> a look at </a:t>
            </a:r>
            <a:r>
              <a:rPr lang="es-ES" dirty="0" err="1" smtClean="0">
                <a:latin typeface="Times New Roman"/>
                <a:cs typeface="Times New Roman"/>
              </a:rPr>
              <a:t>these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paragraphs</a:t>
            </a:r>
            <a:r>
              <a:rPr lang="es-ES" dirty="0" smtClean="0">
                <a:latin typeface="Times New Roman"/>
                <a:cs typeface="Times New Roman"/>
              </a:rPr>
              <a:t>: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24232" y="727097"/>
            <a:ext cx="2550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GRAMMAR REVIEW:  </a:t>
            </a:r>
            <a:endParaRPr lang="es-ES" sz="1800" dirty="0"/>
          </a:p>
        </p:txBody>
      </p:sp>
      <p:sp>
        <p:nvSpPr>
          <p:cNvPr id="4" name="Rectángulo 3"/>
          <p:cNvSpPr/>
          <p:nvPr/>
        </p:nvSpPr>
        <p:spPr>
          <a:xfrm>
            <a:off x="628428" y="3218661"/>
            <a:ext cx="3617968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i="1" u="sng" dirty="0" smtClean="0">
                <a:latin typeface="Times New Roman"/>
                <a:cs typeface="Times New Roman"/>
              </a:rPr>
              <a:t>“It</a:t>
            </a:r>
            <a:r>
              <a:rPr lang="es-ES" b="1" i="1" u="sng" dirty="0" smtClean="0">
                <a:latin typeface="Times New Roman"/>
                <a:cs typeface="Times New Roman"/>
              </a:rPr>
              <a:t>'s </a:t>
            </a:r>
            <a:r>
              <a:rPr lang="es-ES" b="1" i="1" u="sng" dirty="0" err="1" smtClean="0">
                <a:latin typeface="Times New Roman"/>
                <a:cs typeface="Times New Roman"/>
              </a:rPr>
              <a:t>been</a:t>
            </a:r>
            <a:r>
              <a:rPr lang="es-ES" b="1" i="1" u="sng" dirty="0" smtClean="0">
                <a:latin typeface="Times New Roman"/>
                <a:cs typeface="Times New Roman"/>
              </a:rPr>
              <a:t>(1) </a:t>
            </a:r>
            <a:r>
              <a:rPr lang="es-ES" i="1" dirty="0">
                <a:latin typeface="Times New Roman"/>
                <a:cs typeface="Times New Roman"/>
              </a:rPr>
              <a:t>a </a:t>
            </a:r>
            <a:r>
              <a:rPr lang="es-ES" i="1" dirty="0" err="1">
                <a:latin typeface="Times New Roman"/>
                <a:cs typeface="Times New Roman"/>
              </a:rPr>
              <a:t>long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day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without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>
                <a:latin typeface="Times New Roman"/>
                <a:cs typeface="Times New Roman"/>
              </a:rPr>
              <a:t>my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friend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 /</a:t>
            </a:r>
          </a:p>
          <a:p>
            <a:r>
              <a:rPr lang="es-ES" i="1" dirty="0" smtClean="0">
                <a:latin typeface="Times New Roman"/>
                <a:cs typeface="Times New Roman"/>
              </a:rPr>
              <a:t>And </a:t>
            </a:r>
            <a:r>
              <a:rPr lang="es-ES" i="1" dirty="0" err="1">
                <a:latin typeface="Times New Roman"/>
                <a:cs typeface="Times New Roman"/>
              </a:rPr>
              <a:t>I</a:t>
            </a:r>
            <a:r>
              <a:rPr lang="es-ES" b="1" i="1" u="sng" dirty="0" err="1">
                <a:latin typeface="Times New Roman"/>
                <a:cs typeface="Times New Roman"/>
              </a:rPr>
              <a:t>'ll</a:t>
            </a:r>
            <a:r>
              <a:rPr lang="es-ES" b="1" i="1" u="sng" dirty="0">
                <a:latin typeface="Times New Roman"/>
                <a:cs typeface="Times New Roman"/>
              </a:rPr>
              <a:t> </a:t>
            </a:r>
            <a:r>
              <a:rPr lang="es-ES" b="1" i="1" u="sng" dirty="0" err="1" smtClean="0">
                <a:latin typeface="Times New Roman"/>
                <a:cs typeface="Times New Roman"/>
              </a:rPr>
              <a:t>tell</a:t>
            </a:r>
            <a:r>
              <a:rPr lang="es-ES" b="1" i="1" u="sng" dirty="0" smtClean="0">
                <a:latin typeface="Times New Roman"/>
                <a:cs typeface="Times New Roman"/>
              </a:rPr>
              <a:t>(2)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about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err="1">
                <a:latin typeface="Times New Roman"/>
                <a:cs typeface="Times New Roman"/>
              </a:rPr>
              <a:t>when</a:t>
            </a:r>
            <a:r>
              <a:rPr lang="es-ES" b="1" i="1" u="sng" dirty="0">
                <a:latin typeface="Times New Roman"/>
                <a:cs typeface="Times New Roman"/>
              </a:rPr>
              <a:t> I </a:t>
            </a:r>
            <a:r>
              <a:rPr lang="es-ES" b="1" i="1" u="sng" dirty="0" err="1" smtClean="0">
                <a:latin typeface="Times New Roman"/>
                <a:cs typeface="Times New Roman"/>
              </a:rPr>
              <a:t>see</a:t>
            </a:r>
            <a:r>
              <a:rPr lang="es-ES" b="1" i="1" u="sng" dirty="0" smtClean="0">
                <a:latin typeface="Times New Roman"/>
                <a:cs typeface="Times New Roman"/>
              </a:rPr>
              <a:t> (3) </a:t>
            </a:r>
            <a:r>
              <a:rPr lang="es-ES" i="1" dirty="0" err="1" smtClean="0">
                <a:latin typeface="Times New Roman"/>
                <a:cs typeface="Times New Roman"/>
              </a:rPr>
              <a:t>you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again</a:t>
            </a:r>
            <a:r>
              <a:rPr lang="es-ES" i="1" dirty="0" smtClean="0">
                <a:latin typeface="Times New Roman"/>
                <a:cs typeface="Times New Roman"/>
              </a:rPr>
              <a:t>  /</a:t>
            </a:r>
          </a:p>
          <a:p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b="1" i="1" u="sng" dirty="0" err="1" smtClean="0">
                <a:latin typeface="Times New Roman"/>
                <a:cs typeface="Times New Roman"/>
              </a:rPr>
              <a:t>We've</a:t>
            </a:r>
            <a:r>
              <a:rPr lang="es-ES" b="1" i="1" u="sng" dirty="0" smtClean="0">
                <a:latin typeface="Times New Roman"/>
                <a:cs typeface="Times New Roman"/>
              </a:rPr>
              <a:t> come(4) </a:t>
            </a:r>
            <a:r>
              <a:rPr lang="es-ES" i="1" dirty="0">
                <a:latin typeface="Times New Roman"/>
                <a:cs typeface="Times New Roman"/>
              </a:rPr>
              <a:t>a </a:t>
            </a:r>
            <a:r>
              <a:rPr lang="es-ES" i="1" dirty="0" err="1">
                <a:latin typeface="Times New Roman"/>
                <a:cs typeface="Times New Roman"/>
              </a:rPr>
              <a:t>long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way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from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err="1" smtClean="0">
                <a:latin typeface="Times New Roman"/>
                <a:cs typeface="Times New Roman"/>
              </a:rPr>
              <a:t>began</a:t>
            </a:r>
            <a:r>
              <a:rPr lang="es-ES" b="1" i="1" u="sng" dirty="0" smtClean="0">
                <a:latin typeface="Times New Roman"/>
                <a:cs typeface="Times New Roman"/>
              </a:rPr>
              <a:t>(5).</a:t>
            </a:r>
            <a:r>
              <a:rPr lang="es-ES" dirty="0" smtClean="0">
                <a:latin typeface="Times New Roman"/>
                <a:cs typeface="Times New Roman"/>
              </a:rPr>
              <a:t>”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571989" y="1195911"/>
            <a:ext cx="43722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/>
                <a:cs typeface="Times New Roman"/>
              </a:rPr>
              <a:t>Songs are </a:t>
            </a:r>
            <a:r>
              <a:rPr lang="es-ES" dirty="0" err="1">
                <a:latin typeface="Times New Roman"/>
                <a:cs typeface="Times New Roman"/>
              </a:rPr>
              <a:t>also</a:t>
            </a:r>
            <a:r>
              <a:rPr lang="es-ES" dirty="0">
                <a:latin typeface="Times New Roman"/>
                <a:cs typeface="Times New Roman"/>
              </a:rPr>
              <a:t> a </a:t>
            </a:r>
            <a:r>
              <a:rPr lang="es-ES" dirty="0" err="1">
                <a:latin typeface="Times New Roman"/>
                <a:cs typeface="Times New Roman"/>
              </a:rPr>
              <a:t>good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opportunity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b="1" dirty="0" err="1">
                <a:latin typeface="Times New Roman"/>
                <a:cs typeface="Times New Roman"/>
              </a:rPr>
              <a:t>review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grammar</a:t>
            </a:r>
            <a:r>
              <a:rPr lang="es-ES" b="1" dirty="0">
                <a:latin typeface="Times New Roman"/>
                <a:cs typeface="Times New Roman"/>
              </a:rPr>
              <a:t>. </a:t>
            </a:r>
            <a:r>
              <a:rPr lang="es-ES" dirty="0">
                <a:latin typeface="Times New Roman"/>
                <a:cs typeface="Times New Roman"/>
              </a:rPr>
              <a:t>Teachers can </a:t>
            </a:r>
            <a:r>
              <a:rPr lang="es-ES" dirty="0" err="1">
                <a:latin typeface="Times New Roman"/>
                <a:cs typeface="Times New Roman"/>
              </a:rPr>
              <a:t>tell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students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dirty="0" err="1">
                <a:latin typeface="Times New Roman"/>
                <a:cs typeface="Times New Roman"/>
              </a:rPr>
              <a:t>focus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verb</a:t>
            </a:r>
            <a:r>
              <a:rPr lang="es-ES" b="1" dirty="0">
                <a:latin typeface="Times New Roman"/>
                <a:cs typeface="Times New Roman"/>
              </a:rPr>
              <a:t> tenses </a:t>
            </a:r>
            <a:r>
              <a:rPr lang="es-ES" dirty="0" err="1" smtClean="0">
                <a:latin typeface="Times New Roman"/>
                <a:cs typeface="Times New Roman"/>
              </a:rPr>
              <a:t>or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aspects</a:t>
            </a:r>
            <a:r>
              <a:rPr lang="es-ES" b="1" dirty="0" smtClean="0">
                <a:latin typeface="Times New Roman"/>
                <a:cs typeface="Times New Roman"/>
              </a:rPr>
              <a:t> of </a:t>
            </a:r>
            <a:r>
              <a:rPr lang="es-ES" b="1" dirty="0" err="1" smtClean="0">
                <a:latin typeface="Times New Roman"/>
                <a:cs typeface="Times New Roman"/>
              </a:rPr>
              <a:t>grammar</a:t>
            </a:r>
            <a:r>
              <a:rPr lang="es-ES" b="1" dirty="0" smtClean="0">
                <a:latin typeface="Times New Roman"/>
                <a:cs typeface="Times New Roman"/>
              </a:rPr>
              <a:t>.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62775" y="5757621"/>
            <a:ext cx="79290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Times New Roman"/>
                <a:cs typeface="Times New Roman"/>
                <a:sym typeface="Wingdings"/>
              </a:rPr>
              <a:t></a:t>
            </a:r>
            <a:r>
              <a:rPr lang="es-ES" dirty="0">
                <a:latin typeface="Times New Roman"/>
                <a:cs typeface="Times New Roman"/>
              </a:rPr>
              <a:t>This </a:t>
            </a:r>
            <a:r>
              <a:rPr lang="es-ES" dirty="0" err="1">
                <a:latin typeface="Times New Roman"/>
                <a:cs typeface="Times New Roman"/>
              </a:rPr>
              <a:t>acts</a:t>
            </a:r>
            <a:r>
              <a:rPr lang="es-ES" dirty="0">
                <a:latin typeface="Times New Roman"/>
                <a:cs typeface="Times New Roman"/>
              </a:rPr>
              <a:t> as </a:t>
            </a:r>
            <a:r>
              <a:rPr lang="es-ES" dirty="0" err="1" smtClean="0">
                <a:latin typeface="Times New Roman"/>
                <a:cs typeface="Times New Roman"/>
              </a:rPr>
              <a:t>an</a:t>
            </a:r>
            <a:r>
              <a:rPr lang="es-ES" dirty="0" smtClean="0">
                <a:latin typeface="Times New Roman"/>
                <a:cs typeface="Times New Roman"/>
              </a:rPr>
              <a:t> excuse </a:t>
            </a:r>
            <a:r>
              <a:rPr lang="es-ES" dirty="0" err="1" smtClean="0">
                <a:latin typeface="Times New Roman"/>
                <a:cs typeface="Times New Roman"/>
              </a:rPr>
              <a:t>for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discussing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function</a:t>
            </a:r>
            <a:r>
              <a:rPr lang="es-ES" b="1" dirty="0">
                <a:latin typeface="Times New Roman"/>
                <a:cs typeface="Times New Roman"/>
              </a:rPr>
              <a:t> of a </a:t>
            </a:r>
            <a:r>
              <a:rPr lang="es-ES" b="1" dirty="0" err="1">
                <a:latin typeface="Times New Roman"/>
                <a:cs typeface="Times New Roman"/>
              </a:rPr>
              <a:t>specific</a:t>
            </a:r>
            <a:r>
              <a:rPr lang="es-ES" b="1" dirty="0">
                <a:latin typeface="Times New Roman"/>
                <a:cs typeface="Times New Roman"/>
              </a:rPr>
              <a:t> tense</a:t>
            </a:r>
            <a:r>
              <a:rPr lang="es-ES" dirty="0">
                <a:latin typeface="Times New Roman"/>
                <a:cs typeface="Times New Roman"/>
              </a:rPr>
              <a:t>, as </a:t>
            </a:r>
            <a:r>
              <a:rPr lang="es-ES" dirty="0" err="1">
                <a:latin typeface="Times New Roman"/>
                <a:cs typeface="Times New Roman"/>
              </a:rPr>
              <a:t>well</a:t>
            </a:r>
            <a:r>
              <a:rPr lang="es-ES" dirty="0">
                <a:latin typeface="Times New Roman"/>
                <a:cs typeface="Times New Roman"/>
              </a:rPr>
              <a:t> as </a:t>
            </a:r>
            <a:r>
              <a:rPr lang="es-ES" b="1" dirty="0" err="1">
                <a:latin typeface="Times New Roman"/>
                <a:cs typeface="Times New Roman"/>
              </a:rPr>
              <a:t>examining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its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form</a:t>
            </a:r>
            <a:r>
              <a:rPr lang="es-ES" dirty="0">
                <a:latin typeface="Times New Roman"/>
                <a:cs typeface="Times New Roman"/>
              </a:rPr>
              <a:t>. </a:t>
            </a:r>
            <a:r>
              <a:rPr lang="es-ES" dirty="0" err="1">
                <a:latin typeface="Times New Roman"/>
                <a:cs typeface="Times New Roman"/>
              </a:rPr>
              <a:t>Furthermore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it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sometimes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helps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to </a:t>
            </a:r>
            <a:r>
              <a:rPr lang="es-ES" b="1" dirty="0" err="1">
                <a:latin typeface="Times New Roman"/>
                <a:cs typeface="Times New Roman"/>
              </a:rPr>
              <a:t>raise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awareness</a:t>
            </a:r>
            <a:r>
              <a:rPr lang="es-ES" b="1" dirty="0">
                <a:latin typeface="Times New Roman"/>
                <a:cs typeface="Times New Roman"/>
              </a:rPr>
              <a:t> of </a:t>
            </a:r>
            <a:r>
              <a:rPr lang="es-ES" b="1" dirty="0" err="1">
                <a:latin typeface="Times New Roman"/>
                <a:cs typeface="Times New Roman"/>
              </a:rPr>
              <a:t>grammatical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flexibility</a:t>
            </a:r>
            <a:r>
              <a:rPr lang="es-ES" dirty="0">
                <a:latin typeface="Times New Roman"/>
                <a:cs typeface="Times New Roman"/>
              </a:rPr>
              <a:t> and ‘</a:t>
            </a:r>
            <a:r>
              <a:rPr lang="es-ES" dirty="0" err="1">
                <a:latin typeface="Times New Roman"/>
                <a:cs typeface="Times New Roman"/>
              </a:rPr>
              <a:t>poetic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licence</a:t>
            </a:r>
            <a:r>
              <a:rPr lang="es-ES" dirty="0">
                <a:latin typeface="Times New Roman"/>
                <a:cs typeface="Times New Roman"/>
              </a:rPr>
              <a:t>’ in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construction</a:t>
            </a:r>
            <a:r>
              <a:rPr lang="es-ES" dirty="0">
                <a:latin typeface="Times New Roman"/>
                <a:cs typeface="Times New Roman"/>
              </a:rPr>
              <a:t> of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lyrics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271054" y="3194003"/>
            <a:ext cx="41975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“How </a:t>
            </a:r>
            <a:r>
              <a:rPr lang="es-ES" b="1" i="1" u="sng" dirty="0" err="1">
                <a:latin typeface="Times New Roman"/>
                <a:cs typeface="Times New Roman"/>
              </a:rPr>
              <a:t>could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err="1">
                <a:latin typeface="Times New Roman"/>
                <a:cs typeface="Times New Roman"/>
              </a:rPr>
              <a:t>not</a:t>
            </a:r>
            <a:r>
              <a:rPr lang="es-ES" b="1" i="1" u="sng" dirty="0">
                <a:latin typeface="Times New Roman"/>
                <a:cs typeface="Times New Roman"/>
              </a:rPr>
              <a:t> </a:t>
            </a:r>
            <a:r>
              <a:rPr lang="es-ES" b="1" i="1" u="sng" dirty="0" err="1" smtClean="0">
                <a:latin typeface="Times New Roman"/>
                <a:cs typeface="Times New Roman"/>
              </a:rPr>
              <a:t>talk</a:t>
            </a:r>
            <a:r>
              <a:rPr lang="es-ES" b="1" i="1" u="sng" dirty="0" smtClean="0">
                <a:latin typeface="Times New Roman"/>
                <a:cs typeface="Times New Roman"/>
              </a:rPr>
              <a:t>(6) </a:t>
            </a:r>
            <a:r>
              <a:rPr lang="es-ES" i="1" dirty="0" err="1">
                <a:latin typeface="Times New Roman"/>
                <a:cs typeface="Times New Roman"/>
              </a:rPr>
              <a:t>about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family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when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family</a:t>
            </a:r>
            <a:r>
              <a:rPr lang="es-ES" b="1" i="1" u="sng" dirty="0" err="1" smtClean="0">
                <a:latin typeface="Times New Roman"/>
                <a:cs typeface="Times New Roman"/>
              </a:rPr>
              <a:t>'s</a:t>
            </a:r>
            <a:r>
              <a:rPr lang="es-ES" b="1" i="1" u="sng" dirty="0" smtClean="0">
                <a:latin typeface="Times New Roman"/>
                <a:cs typeface="Times New Roman"/>
              </a:rPr>
              <a:t> (7)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that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we´</a:t>
            </a:r>
            <a:r>
              <a:rPr lang="es-ES" b="1" i="1" dirty="0" err="1" smtClean="0">
                <a:latin typeface="Times New Roman"/>
                <a:cs typeface="Times New Roman"/>
              </a:rPr>
              <a:t>ve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got</a:t>
            </a:r>
            <a:r>
              <a:rPr lang="es-ES" b="1" i="1" dirty="0" smtClean="0">
                <a:latin typeface="Times New Roman"/>
                <a:cs typeface="Times New Roman"/>
              </a:rPr>
              <a:t>(7)</a:t>
            </a:r>
            <a:r>
              <a:rPr lang="es-ES" i="1" dirty="0" smtClean="0">
                <a:latin typeface="Times New Roman"/>
                <a:cs typeface="Times New Roman"/>
              </a:rPr>
              <a:t>?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 err="1">
                <a:latin typeface="Times New Roman"/>
                <a:cs typeface="Times New Roman"/>
              </a:rPr>
              <a:t>Everything</a:t>
            </a:r>
            <a:r>
              <a:rPr lang="es-ES" i="1" dirty="0">
                <a:latin typeface="Times New Roman"/>
                <a:cs typeface="Times New Roman"/>
              </a:rPr>
              <a:t> I </a:t>
            </a:r>
            <a:r>
              <a:rPr lang="es-ES" b="1" i="1" u="sng" dirty="0" err="1" smtClean="0">
                <a:latin typeface="Times New Roman"/>
                <a:cs typeface="Times New Roman"/>
              </a:rPr>
              <a:t>went</a:t>
            </a:r>
            <a:r>
              <a:rPr lang="es-ES" b="1" i="1" u="sng" dirty="0" smtClean="0">
                <a:latin typeface="Times New Roman"/>
                <a:cs typeface="Times New Roman"/>
              </a:rPr>
              <a:t>(8)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through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err="1">
                <a:latin typeface="Times New Roman"/>
                <a:cs typeface="Times New Roman"/>
              </a:rPr>
              <a:t>were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smtClean="0">
                <a:latin typeface="Times New Roman"/>
                <a:cs typeface="Times New Roman"/>
              </a:rPr>
              <a:t>standing(9)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my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side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/And </a:t>
            </a:r>
            <a:r>
              <a:rPr lang="es-ES" i="1" dirty="0" err="1">
                <a:latin typeface="Times New Roman"/>
                <a:cs typeface="Times New Roman"/>
              </a:rPr>
              <a:t>now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u="sng" dirty="0" err="1" smtClean="0">
                <a:latin typeface="Times New Roman"/>
                <a:cs typeface="Times New Roman"/>
              </a:rPr>
              <a:t>gonna</a:t>
            </a:r>
            <a:r>
              <a:rPr lang="es-ES" b="1" i="1" u="sng" dirty="0" smtClean="0">
                <a:latin typeface="Times New Roman"/>
                <a:cs typeface="Times New Roman"/>
              </a:rPr>
              <a:t>(10)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>
                <a:latin typeface="Times New Roman"/>
                <a:cs typeface="Times New Roman"/>
              </a:rPr>
              <a:t>be </a:t>
            </a:r>
            <a:r>
              <a:rPr lang="es-ES" i="1" dirty="0" err="1">
                <a:latin typeface="Times New Roman"/>
                <a:cs typeface="Times New Roman"/>
              </a:rPr>
              <a:t>with</a:t>
            </a:r>
            <a:r>
              <a:rPr lang="es-ES" i="1" dirty="0">
                <a:latin typeface="Times New Roman"/>
                <a:cs typeface="Times New Roman"/>
              </a:rPr>
              <a:t> me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last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ride</a:t>
            </a:r>
            <a:r>
              <a:rPr lang="es-ES" i="1" dirty="0" smtClean="0">
                <a:latin typeface="Times New Roman"/>
                <a:cs typeface="Times New Roman"/>
              </a:rPr>
              <a:t>.”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35826" y="4709903"/>
            <a:ext cx="7816696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i="1" dirty="0" err="1" smtClean="0">
                <a:latin typeface="Times New Roman"/>
                <a:cs typeface="Times New Roman"/>
              </a:rPr>
              <a:t>Present</a:t>
            </a:r>
            <a:r>
              <a:rPr lang="es-ES" b="1" i="1" dirty="0" smtClean="0">
                <a:latin typeface="Times New Roman"/>
                <a:cs typeface="Times New Roman"/>
              </a:rPr>
              <a:t> Simple (3) (7) – </a:t>
            </a:r>
            <a:r>
              <a:rPr lang="es-ES" b="1" i="1" dirty="0" err="1" smtClean="0">
                <a:latin typeface="Times New Roman"/>
                <a:cs typeface="Times New Roman"/>
              </a:rPr>
              <a:t>Present</a:t>
            </a:r>
            <a:r>
              <a:rPr lang="es-ES" b="1" i="1" dirty="0" smtClean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Perfect</a:t>
            </a:r>
            <a:r>
              <a:rPr lang="es-ES" b="1" i="1" dirty="0" smtClean="0">
                <a:latin typeface="Times New Roman"/>
                <a:cs typeface="Times New Roman"/>
              </a:rPr>
              <a:t> (1) (4) – </a:t>
            </a:r>
            <a:r>
              <a:rPr lang="es-ES" b="1" i="1" dirty="0" err="1" smtClean="0">
                <a:latin typeface="Times New Roman"/>
                <a:cs typeface="Times New Roman"/>
              </a:rPr>
              <a:t>Future</a:t>
            </a:r>
            <a:r>
              <a:rPr lang="es-ES" b="1" i="1" dirty="0" smtClean="0">
                <a:latin typeface="Times New Roman"/>
                <a:cs typeface="Times New Roman"/>
              </a:rPr>
              <a:t> simple “</a:t>
            </a:r>
            <a:r>
              <a:rPr lang="es-ES" b="1" i="1" dirty="0" err="1" smtClean="0">
                <a:latin typeface="Times New Roman"/>
                <a:cs typeface="Times New Roman"/>
              </a:rPr>
              <a:t>will</a:t>
            </a:r>
            <a:r>
              <a:rPr lang="es-ES" b="1" i="1" dirty="0" smtClean="0">
                <a:latin typeface="Times New Roman"/>
                <a:cs typeface="Times New Roman"/>
              </a:rPr>
              <a:t>”(2) – </a:t>
            </a:r>
            <a:r>
              <a:rPr lang="es-ES" b="1" i="1" dirty="0" err="1" smtClean="0">
                <a:latin typeface="Times New Roman"/>
                <a:cs typeface="Times New Roman"/>
              </a:rPr>
              <a:t>Past</a:t>
            </a:r>
            <a:r>
              <a:rPr lang="es-ES" b="1" i="1" dirty="0" smtClean="0">
                <a:latin typeface="Times New Roman"/>
                <a:cs typeface="Times New Roman"/>
              </a:rPr>
              <a:t> Simple (5) (8) – </a:t>
            </a:r>
            <a:r>
              <a:rPr lang="es-ES" b="1" i="1" dirty="0" err="1" smtClean="0">
                <a:latin typeface="Times New Roman"/>
                <a:cs typeface="Times New Roman"/>
              </a:rPr>
              <a:t>Past</a:t>
            </a:r>
            <a:r>
              <a:rPr lang="es-ES" b="1" i="1" dirty="0" smtClean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Continuous</a:t>
            </a:r>
            <a:r>
              <a:rPr lang="es-ES" b="1" i="1" dirty="0" smtClean="0">
                <a:latin typeface="Times New Roman"/>
                <a:cs typeface="Times New Roman"/>
              </a:rPr>
              <a:t> (9) – </a:t>
            </a:r>
            <a:r>
              <a:rPr lang="es-ES" b="1" i="1" dirty="0" err="1" smtClean="0">
                <a:latin typeface="Times New Roman"/>
                <a:cs typeface="Times New Roman"/>
              </a:rPr>
              <a:t>Future</a:t>
            </a:r>
            <a:r>
              <a:rPr lang="es-ES" b="1" i="1" dirty="0" smtClean="0">
                <a:latin typeface="Times New Roman"/>
                <a:cs typeface="Times New Roman"/>
              </a:rPr>
              <a:t> “be </a:t>
            </a:r>
            <a:r>
              <a:rPr lang="es-ES" b="1" i="1" dirty="0" err="1" smtClean="0">
                <a:latin typeface="Times New Roman"/>
                <a:cs typeface="Times New Roman"/>
              </a:rPr>
              <a:t>going</a:t>
            </a:r>
            <a:r>
              <a:rPr lang="es-ES" b="1" i="1" dirty="0" smtClean="0">
                <a:latin typeface="Times New Roman"/>
                <a:cs typeface="Times New Roman"/>
              </a:rPr>
              <a:t> to” informal </a:t>
            </a:r>
            <a:r>
              <a:rPr lang="es-ES" b="1" i="1" dirty="0" err="1" smtClean="0">
                <a:latin typeface="Times New Roman"/>
                <a:cs typeface="Times New Roman"/>
              </a:rPr>
              <a:t>contracted</a:t>
            </a:r>
            <a:r>
              <a:rPr lang="es-ES" b="1" i="1" dirty="0" smtClean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form</a:t>
            </a:r>
            <a:r>
              <a:rPr lang="es-ES" b="1" i="1" dirty="0">
                <a:latin typeface="Times New Roman"/>
                <a:cs typeface="Times New Roman"/>
              </a:rPr>
              <a:t> </a:t>
            </a:r>
            <a:r>
              <a:rPr lang="es-ES" b="1" i="1" dirty="0" smtClean="0">
                <a:latin typeface="Times New Roman"/>
                <a:cs typeface="Times New Roman"/>
              </a:rPr>
              <a:t>(10) – </a:t>
            </a:r>
            <a:r>
              <a:rPr lang="es-ES" b="1" i="1" dirty="0" err="1" smtClean="0">
                <a:latin typeface="Times New Roman"/>
                <a:cs typeface="Times New Roman"/>
              </a:rPr>
              <a:t>Conditional</a:t>
            </a:r>
            <a:r>
              <a:rPr lang="es-ES" b="1" i="1" dirty="0" smtClean="0">
                <a:latin typeface="Times New Roman"/>
                <a:cs typeface="Times New Roman"/>
              </a:rPr>
              <a:t> “</a:t>
            </a:r>
            <a:r>
              <a:rPr lang="es-ES" b="1" i="1" dirty="0" err="1" smtClean="0">
                <a:latin typeface="Times New Roman"/>
                <a:cs typeface="Times New Roman"/>
              </a:rPr>
              <a:t>when</a:t>
            </a:r>
            <a:r>
              <a:rPr lang="es-ES" b="1" i="1" dirty="0" smtClean="0">
                <a:latin typeface="Times New Roman"/>
                <a:cs typeface="Times New Roman"/>
              </a:rPr>
              <a:t> – </a:t>
            </a:r>
            <a:r>
              <a:rPr lang="es-ES" b="1" i="1" dirty="0" err="1" smtClean="0">
                <a:latin typeface="Times New Roman"/>
                <a:cs typeface="Times New Roman"/>
              </a:rPr>
              <a:t>clause</a:t>
            </a:r>
            <a:r>
              <a:rPr lang="es-ES" b="1" i="1" dirty="0" smtClean="0">
                <a:latin typeface="Times New Roman"/>
                <a:cs typeface="Times New Roman"/>
              </a:rPr>
              <a:t> ” (3) – Modal to </a:t>
            </a:r>
            <a:r>
              <a:rPr lang="es-ES" b="1" i="1" dirty="0" err="1" smtClean="0">
                <a:latin typeface="Times New Roman"/>
                <a:cs typeface="Times New Roman"/>
              </a:rPr>
              <a:t>express</a:t>
            </a:r>
            <a:r>
              <a:rPr lang="es-ES" b="1" i="1" dirty="0" smtClean="0">
                <a:latin typeface="Times New Roman"/>
                <a:cs typeface="Times New Roman"/>
              </a:rPr>
              <a:t> “</a:t>
            </a:r>
            <a:r>
              <a:rPr lang="es-ES" b="1" i="1" dirty="0" err="1" smtClean="0">
                <a:latin typeface="Times New Roman"/>
                <a:cs typeface="Times New Roman"/>
              </a:rPr>
              <a:t>possibility</a:t>
            </a:r>
            <a:r>
              <a:rPr lang="es-ES" b="1" i="1" dirty="0" smtClean="0">
                <a:latin typeface="Times New Roman"/>
                <a:cs typeface="Times New Roman"/>
              </a:rPr>
              <a:t>” (6)</a:t>
            </a:r>
            <a:endParaRPr lang="es-ES" b="1" i="1" dirty="0">
              <a:latin typeface="Times New Roman"/>
              <a:cs typeface="Times New Roman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2"/>
          <a:srcRect l="3150" t="10373" r="2487" b="7873"/>
          <a:stretch/>
        </p:blipFill>
        <p:spPr>
          <a:xfrm>
            <a:off x="5056246" y="1158926"/>
            <a:ext cx="3185053" cy="1426010"/>
          </a:xfrm>
          <a:prstGeom prst="rect">
            <a:avLst/>
          </a:prstGeom>
        </p:spPr>
      </p:pic>
      <p:sp>
        <p:nvSpPr>
          <p:cNvPr id="17" name="CuadroTexto 16"/>
          <p:cNvSpPr txBox="1"/>
          <p:nvPr/>
        </p:nvSpPr>
        <p:spPr>
          <a:xfrm>
            <a:off x="3933654" y="4420869"/>
            <a:ext cx="84302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Times New Roman"/>
                <a:cs typeface="Times New Roman"/>
              </a:rPr>
              <a:t>TENSES</a:t>
            </a:r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6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22136" y="2190161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371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0316"/>
          <a:stretch/>
        </p:blipFill>
        <p:spPr>
          <a:xfrm>
            <a:off x="5185678" y="1402697"/>
            <a:ext cx="2705318" cy="16174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904585" y="45933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33223" y="2807811"/>
            <a:ext cx="7790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 smtClean="0">
              <a:latin typeface="Times New Roman"/>
              <a:cs typeface="Times New Roman"/>
            </a:endParaRPr>
          </a:p>
          <a:p>
            <a:r>
              <a:rPr lang="es-ES" dirty="0" err="1" smtClean="0">
                <a:latin typeface="Times New Roman"/>
                <a:cs typeface="Times New Roman"/>
              </a:rPr>
              <a:t>Here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is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example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of </a:t>
            </a:r>
            <a:r>
              <a:rPr lang="es-ES" dirty="0" err="1" smtClean="0">
                <a:latin typeface="Times New Roman"/>
                <a:cs typeface="Times New Roman"/>
              </a:rPr>
              <a:t>an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activity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>
                <a:latin typeface="Times New Roman"/>
                <a:cs typeface="Times New Roman"/>
              </a:rPr>
              <a:t>can do </a:t>
            </a:r>
            <a:r>
              <a:rPr lang="es-ES" dirty="0" smtClean="0">
                <a:latin typeface="Times New Roman"/>
                <a:cs typeface="Times New Roman"/>
              </a:rPr>
              <a:t>to </a:t>
            </a:r>
            <a:r>
              <a:rPr lang="es-ES" dirty="0" err="1" smtClean="0">
                <a:latin typeface="Times New Roman"/>
                <a:cs typeface="Times New Roman"/>
              </a:rPr>
              <a:t>work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on</a:t>
            </a:r>
            <a:r>
              <a:rPr lang="es-ES" dirty="0" smtClean="0">
                <a:latin typeface="Times New Roman"/>
                <a:cs typeface="Times New Roman"/>
              </a:rPr>
              <a:t> a </a:t>
            </a:r>
            <a:r>
              <a:rPr lang="es-ES" dirty="0" err="1" smtClean="0">
                <a:latin typeface="Times New Roman"/>
                <a:cs typeface="Times New Roman"/>
              </a:rPr>
              <a:t>creative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writing</a:t>
            </a:r>
            <a:r>
              <a:rPr lang="es-ES" dirty="0" smtClean="0">
                <a:latin typeface="Times New Roman"/>
                <a:cs typeface="Times New Roman"/>
              </a:rPr>
              <a:t>:</a:t>
            </a:r>
          </a:p>
          <a:p>
            <a:endParaRPr lang="es-ES" dirty="0">
              <a:latin typeface="Times New Roman"/>
              <a:cs typeface="Times New Roman"/>
            </a:endParaRPr>
          </a:p>
          <a:p>
            <a:pPr marL="285750" indent="-285750">
              <a:buFontTx/>
              <a:buChar char="-"/>
            </a:pPr>
            <a:r>
              <a:rPr lang="es-ES" b="1" dirty="0" err="1" smtClean="0">
                <a:latin typeface="Times New Roman"/>
                <a:cs typeface="Times New Roman"/>
              </a:rPr>
              <a:t>Write</a:t>
            </a:r>
            <a:r>
              <a:rPr lang="es-ES" b="1" dirty="0" smtClean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another</a:t>
            </a:r>
            <a:r>
              <a:rPr lang="es-ES" b="1" dirty="0">
                <a:latin typeface="Times New Roman"/>
                <a:cs typeface="Times New Roman"/>
              </a:rPr>
              <a:t> verse of </a:t>
            </a:r>
            <a:r>
              <a:rPr lang="es-ES" b="1" dirty="0" err="1">
                <a:latin typeface="Times New Roman"/>
                <a:cs typeface="Times New Roman"/>
              </a:rPr>
              <a:t>lyrics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maintaining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same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mood</a:t>
            </a:r>
            <a:r>
              <a:rPr lang="es-ES" dirty="0">
                <a:latin typeface="Times New Roman"/>
                <a:cs typeface="Times New Roman"/>
              </a:rPr>
              <a:t> and </a:t>
            </a:r>
            <a:r>
              <a:rPr lang="es-ES" dirty="0" err="1">
                <a:latin typeface="Times New Roman"/>
                <a:cs typeface="Times New Roman"/>
              </a:rPr>
              <a:t>style</a:t>
            </a:r>
            <a:r>
              <a:rPr lang="es-ES" dirty="0">
                <a:latin typeface="Times New Roman"/>
                <a:cs typeface="Times New Roman"/>
              </a:rPr>
              <a:t> as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original. This can be done </a:t>
            </a:r>
            <a:r>
              <a:rPr lang="es-ES" dirty="0" err="1">
                <a:latin typeface="Times New Roman"/>
                <a:cs typeface="Times New Roman"/>
              </a:rPr>
              <a:t>individually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or</a:t>
            </a:r>
            <a:r>
              <a:rPr lang="es-ES" dirty="0">
                <a:latin typeface="Times New Roman"/>
                <a:cs typeface="Times New Roman"/>
              </a:rPr>
              <a:t> in </a:t>
            </a:r>
            <a:r>
              <a:rPr lang="es-ES" dirty="0" err="1">
                <a:latin typeface="Times New Roman"/>
                <a:cs typeface="Times New Roman"/>
              </a:rPr>
              <a:t>groups</a:t>
            </a:r>
            <a:r>
              <a:rPr lang="es-ES" dirty="0">
                <a:latin typeface="Times New Roman"/>
                <a:cs typeface="Times New Roman"/>
              </a:rPr>
              <a:t>. </a:t>
            </a:r>
            <a:r>
              <a:rPr lang="es-ES" dirty="0" err="1">
                <a:latin typeface="Times New Roman"/>
                <a:cs typeface="Times New Roman"/>
              </a:rPr>
              <a:t>These</a:t>
            </a:r>
            <a:r>
              <a:rPr lang="es-ES" dirty="0">
                <a:latin typeface="Times New Roman"/>
                <a:cs typeface="Times New Roman"/>
              </a:rPr>
              <a:t> new </a:t>
            </a:r>
            <a:r>
              <a:rPr lang="es-ES" dirty="0" err="1">
                <a:latin typeface="Times New Roman"/>
                <a:cs typeface="Times New Roman"/>
              </a:rPr>
              <a:t>lyrics</a:t>
            </a:r>
            <a:r>
              <a:rPr lang="es-ES" dirty="0">
                <a:latin typeface="Times New Roman"/>
                <a:cs typeface="Times New Roman"/>
              </a:rPr>
              <a:t> can be </a:t>
            </a:r>
            <a:r>
              <a:rPr lang="es-ES" dirty="0" err="1">
                <a:latin typeface="Times New Roman"/>
                <a:cs typeface="Times New Roman"/>
              </a:rPr>
              <a:t>presented</a:t>
            </a:r>
            <a:r>
              <a:rPr lang="es-ES" dirty="0">
                <a:latin typeface="Times New Roman"/>
                <a:cs typeface="Times New Roman"/>
              </a:rPr>
              <a:t> to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rest</a:t>
            </a:r>
            <a:r>
              <a:rPr lang="es-ES" dirty="0">
                <a:latin typeface="Times New Roman"/>
                <a:cs typeface="Times New Roman"/>
              </a:rPr>
              <a:t> of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class</a:t>
            </a:r>
            <a:r>
              <a:rPr lang="es-ES" dirty="0">
                <a:latin typeface="Times New Roman"/>
                <a:cs typeface="Times New Roman"/>
              </a:rPr>
              <a:t>. </a:t>
            </a:r>
            <a:r>
              <a:rPr lang="es-ES" dirty="0" err="1">
                <a:latin typeface="Times New Roman"/>
                <a:cs typeface="Times New Roman"/>
              </a:rPr>
              <a:t>Perhaps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several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groups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work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on</a:t>
            </a:r>
            <a:r>
              <a:rPr lang="es-ES" dirty="0">
                <a:latin typeface="Times New Roman"/>
                <a:cs typeface="Times New Roman"/>
              </a:rPr>
              <a:t> this to come up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a </a:t>
            </a:r>
            <a:r>
              <a:rPr lang="es-ES" dirty="0" err="1">
                <a:latin typeface="Times New Roman"/>
                <a:cs typeface="Times New Roman"/>
              </a:rPr>
              <a:t>completely</a:t>
            </a:r>
            <a:r>
              <a:rPr lang="es-ES" dirty="0">
                <a:latin typeface="Times New Roman"/>
                <a:cs typeface="Times New Roman"/>
              </a:rPr>
              <a:t> new set of </a:t>
            </a:r>
            <a:r>
              <a:rPr lang="es-ES" dirty="0" err="1">
                <a:latin typeface="Times New Roman"/>
                <a:cs typeface="Times New Roman"/>
              </a:rPr>
              <a:t>lyrics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whole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song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</a:p>
          <a:p>
            <a:endParaRPr lang="es-ES" dirty="0" smtClean="0">
              <a:latin typeface="Times New Roman"/>
              <a:cs typeface="Times New Roman"/>
            </a:endParaRPr>
          </a:p>
          <a:p>
            <a:endParaRPr lang="es-ES" dirty="0">
              <a:latin typeface="Times New Roman"/>
              <a:cs typeface="Times New Roman"/>
            </a:endParaRPr>
          </a:p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s-ES" dirty="0" err="1" smtClean="0">
                <a:latin typeface="Times New Roman"/>
                <a:cs typeface="Times New Roman"/>
              </a:rPr>
              <a:t>This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is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example</a:t>
            </a:r>
            <a:r>
              <a:rPr lang="es-ES" dirty="0" smtClean="0">
                <a:latin typeface="Times New Roman"/>
                <a:cs typeface="Times New Roman"/>
              </a:rPr>
              <a:t> of a </a:t>
            </a:r>
            <a:r>
              <a:rPr lang="es-ES" b="1" dirty="0" smtClean="0">
                <a:latin typeface="Times New Roman"/>
                <a:cs typeface="Times New Roman"/>
              </a:rPr>
              <a:t>POSSIBLE NEW VERSE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for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song</a:t>
            </a:r>
            <a:r>
              <a:rPr lang="es-ES" dirty="0" smtClean="0">
                <a:latin typeface="Times New Roman"/>
                <a:cs typeface="Times New Roman"/>
              </a:rPr>
              <a:t> “</a:t>
            </a:r>
            <a:r>
              <a:rPr lang="es-ES" dirty="0" err="1" smtClean="0">
                <a:latin typeface="Times New Roman"/>
                <a:cs typeface="Times New Roman"/>
              </a:rPr>
              <a:t>See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again</a:t>
            </a:r>
            <a:r>
              <a:rPr lang="es-ES" dirty="0" smtClean="0">
                <a:latin typeface="Times New Roman"/>
                <a:cs typeface="Times New Roman"/>
              </a:rPr>
              <a:t>”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93395" y="950509"/>
            <a:ext cx="641542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b="1" dirty="0" smtClean="0">
                <a:latin typeface="Times New Roman"/>
                <a:cs typeface="Times New Roman"/>
              </a:rPr>
              <a:t>CREATIVE WRITING: Round </a:t>
            </a:r>
            <a:r>
              <a:rPr lang="es-ES" sz="1800" b="1" dirty="0" err="1">
                <a:latin typeface="Times New Roman"/>
                <a:cs typeface="Times New Roman"/>
              </a:rPr>
              <a:t>things</a:t>
            </a:r>
            <a:r>
              <a:rPr lang="es-ES" sz="1800" b="1" dirty="0">
                <a:latin typeface="Times New Roman"/>
                <a:cs typeface="Times New Roman"/>
              </a:rPr>
              <a:t> off </a:t>
            </a:r>
            <a:r>
              <a:rPr lang="es-ES" sz="1800" b="1" dirty="0" err="1">
                <a:latin typeface="Times New Roman"/>
                <a:cs typeface="Times New Roman"/>
              </a:rPr>
              <a:t>with</a:t>
            </a:r>
            <a:r>
              <a:rPr lang="es-ES" sz="1800" b="1" dirty="0">
                <a:latin typeface="Times New Roman"/>
                <a:cs typeface="Times New Roman"/>
              </a:rPr>
              <a:t> </a:t>
            </a:r>
            <a:r>
              <a:rPr lang="es-ES" sz="1800" b="1" dirty="0" err="1" smtClean="0">
                <a:latin typeface="Times New Roman"/>
                <a:cs typeface="Times New Roman"/>
              </a:rPr>
              <a:t>creativity</a:t>
            </a:r>
            <a:r>
              <a:rPr lang="es-ES" sz="1800" b="1" dirty="0" smtClean="0">
                <a:latin typeface="Times New Roman"/>
                <a:cs typeface="Times New Roman"/>
              </a:rPr>
              <a:t>!</a:t>
            </a:r>
            <a:endParaRPr lang="es-ES" sz="1800" b="1" dirty="0">
              <a:latin typeface="Times New Roman"/>
              <a:cs typeface="Times New Roman"/>
            </a:endParaRPr>
          </a:p>
          <a:p>
            <a:endParaRPr lang="es-ES" b="1" dirty="0">
              <a:latin typeface="Times New Roman"/>
              <a:cs typeface="Times New Roman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48343" y="1466912"/>
            <a:ext cx="3076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 smtClean="0"/>
              <a:t> </a:t>
            </a:r>
            <a:r>
              <a:rPr lang="es-ES" dirty="0" err="1" smtClean="0">
                <a:latin typeface="Times New Roman"/>
                <a:cs typeface="Times New Roman"/>
              </a:rPr>
              <a:t>Creativity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important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part</a:t>
            </a:r>
            <a:r>
              <a:rPr lang="es-ES" dirty="0">
                <a:latin typeface="Times New Roman"/>
                <a:cs typeface="Times New Roman"/>
              </a:rPr>
              <a:t> of </a:t>
            </a:r>
            <a:r>
              <a:rPr lang="es-ES" b="1" dirty="0" err="1">
                <a:latin typeface="Times New Roman"/>
                <a:cs typeface="Times New Roman"/>
              </a:rPr>
              <a:t>motivation</a:t>
            </a:r>
            <a:r>
              <a:rPr lang="es-ES" dirty="0">
                <a:latin typeface="Times New Roman"/>
                <a:cs typeface="Times New Roman"/>
              </a:rPr>
              <a:t>. </a:t>
            </a:r>
            <a:r>
              <a:rPr lang="es-ES" dirty="0" err="1">
                <a:latin typeface="Times New Roman"/>
                <a:cs typeface="Times New Roman"/>
              </a:rPr>
              <a:t>Then</a:t>
            </a:r>
            <a:r>
              <a:rPr lang="es-ES" dirty="0">
                <a:latin typeface="Times New Roman"/>
                <a:cs typeface="Times New Roman"/>
              </a:rPr>
              <a:t>, </a:t>
            </a:r>
            <a:r>
              <a:rPr lang="es-ES" dirty="0" err="1">
                <a:latin typeface="Times New Roman"/>
                <a:cs typeface="Times New Roman"/>
              </a:rPr>
              <a:t>depending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factors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like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age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or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language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level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  <a:r>
              <a:rPr lang="es-ES" dirty="0">
                <a:latin typeface="Times New Roman"/>
                <a:cs typeface="Times New Roman"/>
              </a:rPr>
              <a:t>Teachers can </a:t>
            </a:r>
            <a:r>
              <a:rPr lang="es-ES" dirty="0" err="1">
                <a:latin typeface="Times New Roman"/>
                <a:cs typeface="Times New Roman"/>
              </a:rPr>
              <a:t>finish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activity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exercise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that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stimulates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creative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thoughts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  <a:endParaRPr lang="es-ES" dirty="0">
              <a:latin typeface="Times New Roman"/>
              <a:cs typeface="Times New Roman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2133" r="12038"/>
          <a:stretch/>
        </p:blipFill>
        <p:spPr>
          <a:xfrm>
            <a:off x="7000841" y="1203985"/>
            <a:ext cx="1075101" cy="7973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3663384" y="4996655"/>
            <a:ext cx="4572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s-ES" i="1" dirty="0" smtClean="0">
                <a:latin typeface="Times New Roman"/>
                <a:cs typeface="Times New Roman"/>
              </a:rPr>
              <a:t>“</a:t>
            </a:r>
            <a:r>
              <a:rPr lang="es-ES" i="1" dirty="0" err="1" smtClean="0">
                <a:latin typeface="Times New Roman"/>
                <a:cs typeface="Times New Roman"/>
              </a:rPr>
              <a:t>Since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loss</a:t>
            </a:r>
            <a:r>
              <a:rPr lang="es-ES" i="1" dirty="0">
                <a:latin typeface="Times New Roman"/>
                <a:cs typeface="Times New Roman"/>
              </a:rPr>
              <a:t> of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i="1" dirty="0">
                <a:latin typeface="Times New Roman"/>
                <a:cs typeface="Times New Roman"/>
              </a:rPr>
              <a:t>I've </a:t>
            </a:r>
            <a:r>
              <a:rPr lang="es-ES" i="1" dirty="0" err="1">
                <a:latin typeface="Times New Roman"/>
                <a:cs typeface="Times New Roman"/>
              </a:rPr>
              <a:t>learned</a:t>
            </a:r>
            <a:r>
              <a:rPr lang="es-ES" i="1" dirty="0">
                <a:latin typeface="Times New Roman"/>
                <a:cs typeface="Times New Roman"/>
              </a:rPr>
              <a:t> to </a:t>
            </a:r>
            <a:r>
              <a:rPr lang="es-ES" i="1" dirty="0" err="1">
                <a:latin typeface="Times New Roman"/>
                <a:cs typeface="Times New Roman"/>
              </a:rPr>
              <a:t>live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each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day</a:t>
            </a:r>
            <a:endParaRPr lang="es-ES" i="1" dirty="0">
              <a:latin typeface="Times New Roman"/>
              <a:cs typeface="Times New Roman"/>
            </a:endParaRPr>
          </a:p>
          <a:p>
            <a:pPr algn="ctr"/>
            <a:r>
              <a:rPr lang="es-ES" i="1" dirty="0">
                <a:latin typeface="Times New Roman"/>
                <a:cs typeface="Times New Roman"/>
              </a:rPr>
              <a:t>And </a:t>
            </a:r>
            <a:r>
              <a:rPr lang="es-ES" i="1" dirty="0" err="1">
                <a:latin typeface="Times New Roman"/>
                <a:cs typeface="Times New Roman"/>
              </a:rPr>
              <a:t>take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</a:t>
            </a:r>
            <a:r>
              <a:rPr lang="es-ES" i="1" dirty="0">
                <a:latin typeface="Times New Roman"/>
                <a:cs typeface="Times New Roman"/>
              </a:rPr>
              <a:t> as a </a:t>
            </a:r>
            <a:r>
              <a:rPr lang="es-ES" i="1" dirty="0" err="1">
                <a:latin typeface="Times New Roman"/>
                <a:cs typeface="Times New Roman"/>
              </a:rPr>
              <a:t>blessing</a:t>
            </a:r>
            <a:r>
              <a:rPr lang="es-ES" i="1" dirty="0">
                <a:latin typeface="Times New Roman"/>
                <a:cs typeface="Times New Roman"/>
              </a:rPr>
              <a:t>,</a:t>
            </a:r>
          </a:p>
          <a:p>
            <a:pPr algn="ctr"/>
            <a:r>
              <a:rPr lang="es-ES" i="1" dirty="0" err="1">
                <a:latin typeface="Times New Roman"/>
                <a:cs typeface="Times New Roman"/>
              </a:rPr>
              <a:t>Knowing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may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not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always</a:t>
            </a:r>
            <a:r>
              <a:rPr lang="es-ES" i="1" dirty="0">
                <a:latin typeface="Times New Roman"/>
                <a:cs typeface="Times New Roman"/>
              </a:rPr>
              <a:t> be this </a:t>
            </a:r>
            <a:r>
              <a:rPr lang="es-ES" i="1" dirty="0" err="1">
                <a:latin typeface="Times New Roman"/>
                <a:cs typeface="Times New Roman"/>
              </a:rPr>
              <a:t>way</a:t>
            </a:r>
            <a:r>
              <a:rPr lang="es-ES" i="1" dirty="0" smtClean="0">
                <a:latin typeface="Times New Roman"/>
                <a:cs typeface="Times New Roman"/>
              </a:rPr>
              <a:t>.”</a:t>
            </a:r>
            <a:endParaRPr lang="es-ES" i="1" dirty="0">
              <a:latin typeface="Times New Roman"/>
              <a:cs typeface="Times New Roman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4"/>
          <a:srcRect t="17328" b="6657"/>
          <a:stretch/>
        </p:blipFill>
        <p:spPr>
          <a:xfrm>
            <a:off x="669865" y="4952107"/>
            <a:ext cx="2993519" cy="1340858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7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07081" y="4236773"/>
            <a:ext cx="25239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cs typeface="Times New Roman"/>
              </a:rPr>
              <a:t>SONG 1: </a:t>
            </a:r>
            <a:r>
              <a:rPr lang="es-ES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“SEE YOU AGAIN”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025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99" y="1240261"/>
            <a:ext cx="4114324" cy="230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37" y="4117881"/>
            <a:ext cx="2425290" cy="21294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r="2298" b="4159"/>
          <a:stretch/>
        </p:blipFill>
        <p:spPr>
          <a:xfrm>
            <a:off x="5646994" y="1306872"/>
            <a:ext cx="3082421" cy="40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1223</Words>
  <Application>Microsoft Macintosh PowerPoint</Application>
  <PresentationFormat>Presentación en pantalla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Estela de condensación</vt:lpstr>
      <vt:lpstr>SONG 1: “SEE YOU AGAIN”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 1: “SEE YOU AGAIN” </dc:title>
  <cp:lastModifiedBy>Maria Trinidad Godoy Gómez</cp:lastModifiedBy>
  <cp:revision>27</cp:revision>
  <dcterms:modified xsi:type="dcterms:W3CDTF">2019-11-08T23:18:07Z</dcterms:modified>
</cp:coreProperties>
</file>