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2"/>
  </p:notesMasterIdLst>
  <p:sldIdLst>
    <p:sldId id="291" r:id="rId2"/>
    <p:sldId id="256" r:id="rId3"/>
    <p:sldId id="281" r:id="rId4"/>
    <p:sldId id="290" r:id="rId5"/>
    <p:sldId id="282" r:id="rId6"/>
    <p:sldId id="283" r:id="rId7"/>
    <p:sldId id="284" r:id="rId8"/>
    <p:sldId id="285" r:id="rId9"/>
    <p:sldId id="286" r:id="rId10"/>
    <p:sldId id="336" r:id="rId11"/>
    <p:sldId id="292" r:id="rId12"/>
    <p:sldId id="273" r:id="rId13"/>
    <p:sldId id="258" r:id="rId14"/>
    <p:sldId id="257" r:id="rId15"/>
    <p:sldId id="259" r:id="rId16"/>
    <p:sldId id="260" r:id="rId17"/>
    <p:sldId id="261" r:id="rId18"/>
    <p:sldId id="263" r:id="rId19"/>
    <p:sldId id="265" r:id="rId20"/>
    <p:sldId id="266" r:id="rId21"/>
    <p:sldId id="267" r:id="rId22"/>
    <p:sldId id="268" r:id="rId23"/>
    <p:sldId id="274" r:id="rId24"/>
    <p:sldId id="269" r:id="rId25"/>
    <p:sldId id="270" r:id="rId26"/>
    <p:sldId id="271" r:id="rId27"/>
    <p:sldId id="272" r:id="rId28"/>
    <p:sldId id="276" r:id="rId29"/>
    <p:sldId id="337" r:id="rId30"/>
    <p:sldId id="293" r:id="rId31"/>
    <p:sldId id="294" r:id="rId32"/>
    <p:sldId id="295" r:id="rId33"/>
    <p:sldId id="297" r:id="rId34"/>
    <p:sldId id="298" r:id="rId35"/>
    <p:sldId id="300" r:id="rId36"/>
    <p:sldId id="262" r:id="rId37"/>
    <p:sldId id="302" r:id="rId38"/>
    <p:sldId id="264" r:id="rId39"/>
    <p:sldId id="304" r:id="rId40"/>
    <p:sldId id="305" r:id="rId41"/>
    <p:sldId id="338" r:id="rId42"/>
    <p:sldId id="311" r:id="rId43"/>
    <p:sldId id="312" r:id="rId44"/>
    <p:sldId id="313" r:id="rId45"/>
    <p:sldId id="314" r:id="rId46"/>
    <p:sldId id="315" r:id="rId47"/>
    <p:sldId id="316" r:id="rId48"/>
    <p:sldId id="317" r:id="rId49"/>
    <p:sldId id="318" r:id="rId50"/>
    <p:sldId id="319" r:id="rId51"/>
    <p:sldId id="320" r:id="rId52"/>
    <p:sldId id="321" r:id="rId53"/>
    <p:sldId id="279" r:id="rId54"/>
    <p:sldId id="322" r:id="rId55"/>
    <p:sldId id="278" r:id="rId56"/>
    <p:sldId id="323" r:id="rId57"/>
    <p:sldId id="277" r:id="rId58"/>
    <p:sldId id="339" r:id="rId59"/>
    <p:sldId id="325" r:id="rId60"/>
    <p:sldId id="326" r:id="rId61"/>
    <p:sldId id="327" r:id="rId62"/>
    <p:sldId id="328" r:id="rId63"/>
    <p:sldId id="329" r:id="rId64"/>
    <p:sldId id="330" r:id="rId65"/>
    <p:sldId id="331" r:id="rId66"/>
    <p:sldId id="332" r:id="rId67"/>
    <p:sldId id="333" r:id="rId68"/>
    <p:sldId id="334" r:id="rId69"/>
    <p:sldId id="335" r:id="rId70"/>
    <p:sldId id="340" r:id="rId71"/>
  </p:sldIdLst>
  <p:sldSz cx="12192000" cy="6858000"/>
  <p:notesSz cx="6858000" cy="9144000"/>
  <p:defaultTex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76" d="100"/>
          <a:sy n="76" d="100"/>
        </p:scale>
        <p:origin x="-296" y="-16"/>
      </p:cViewPr>
      <p:guideLst>
        <p:guide orient="horz" pos="2160"/>
        <p:guide pos="3840"/>
      </p:guideLst>
    </p:cSldViewPr>
  </p:slideViewPr>
  <p:notesTextViewPr>
    <p:cViewPr>
      <p:scale>
        <a:sx n="1" d="1"/>
        <a:sy n="1" d="1"/>
      </p:scale>
      <p:origin x="0" y="0"/>
    </p:cViewPr>
  </p:notesTextViewPr>
  <p:sorterViewPr>
    <p:cViewPr>
      <p:scale>
        <a:sx n="100" d="100"/>
        <a:sy n="100" d="100"/>
      </p:scale>
      <p:origin x="0" y="-2648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o-R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70059F-9345-406D-973C-E0757CF6E2D2}" type="datetimeFigureOut">
              <a:rPr lang="ro-RO" smtClean="0"/>
              <a:t>19.11.2019</a:t>
            </a:fld>
            <a:endParaRPr lang="ro-R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o-R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o-R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A9A1C9-2291-41EB-BCD6-63EFDCF4374B}" type="slidenum">
              <a:rPr lang="ro-RO" smtClean="0"/>
              <a:t>‹N›</a:t>
            </a:fld>
            <a:endParaRPr lang="ro-RO"/>
          </a:p>
        </p:txBody>
      </p:sp>
    </p:spTree>
    <p:extLst>
      <p:ext uri="{BB962C8B-B14F-4D97-AF65-F5344CB8AC3E}">
        <p14:creationId xmlns:p14="http://schemas.microsoft.com/office/powerpoint/2010/main" val="882005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38794A5F-627C-415F-BD85-67267333BA7F}" type="slidenum">
              <a:rPr lang="it-IT" smtClean="0"/>
              <a:t>27</a:t>
            </a:fld>
            <a:endParaRPr lang="it-IT"/>
          </a:p>
        </p:txBody>
      </p:sp>
    </p:spTree>
    <p:extLst>
      <p:ext uri="{BB962C8B-B14F-4D97-AF65-F5344CB8AC3E}">
        <p14:creationId xmlns:p14="http://schemas.microsoft.com/office/powerpoint/2010/main" val="37264977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2434A7-9608-457C-9225-F37BF228A37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ro-RO"/>
          </a:p>
        </p:txBody>
      </p:sp>
      <p:sp>
        <p:nvSpPr>
          <p:cNvPr id="3" name="Subtitle 2">
            <a:extLst>
              <a:ext uri="{FF2B5EF4-FFF2-40B4-BE49-F238E27FC236}">
                <a16:creationId xmlns:a16="http://schemas.microsoft.com/office/drawing/2014/main" xmlns="" id="{E756938D-8A71-4FD2-B81B-198DB332CEA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ro-RO"/>
          </a:p>
        </p:txBody>
      </p:sp>
      <p:sp>
        <p:nvSpPr>
          <p:cNvPr id="4" name="Date Placeholder 3">
            <a:extLst>
              <a:ext uri="{FF2B5EF4-FFF2-40B4-BE49-F238E27FC236}">
                <a16:creationId xmlns:a16="http://schemas.microsoft.com/office/drawing/2014/main" xmlns="" id="{BA78809B-166E-4B7E-A398-ECC02D491270}"/>
              </a:ext>
            </a:extLst>
          </p:cNvPr>
          <p:cNvSpPr>
            <a:spLocks noGrp="1"/>
          </p:cNvSpPr>
          <p:nvPr>
            <p:ph type="dt" sz="half" idx="10"/>
          </p:nvPr>
        </p:nvSpPr>
        <p:spPr/>
        <p:txBody>
          <a:bodyPr/>
          <a:lstStyle/>
          <a:p>
            <a:fld id="{960A733B-DB60-43A1-B52E-9AFC1DB96569}" type="datetimeFigureOut">
              <a:rPr lang="ro-RO" smtClean="0"/>
              <a:t>19.11.2019</a:t>
            </a:fld>
            <a:endParaRPr lang="ro-RO"/>
          </a:p>
        </p:txBody>
      </p:sp>
      <p:sp>
        <p:nvSpPr>
          <p:cNvPr id="5" name="Footer Placeholder 4">
            <a:extLst>
              <a:ext uri="{FF2B5EF4-FFF2-40B4-BE49-F238E27FC236}">
                <a16:creationId xmlns:a16="http://schemas.microsoft.com/office/drawing/2014/main" xmlns="" id="{3215FEC7-2783-49F3-9339-6A8EBBBBDBD3}"/>
              </a:ext>
            </a:extLst>
          </p:cNvPr>
          <p:cNvSpPr>
            <a:spLocks noGrp="1"/>
          </p:cNvSpPr>
          <p:nvPr>
            <p:ph type="ftr" sz="quarter" idx="11"/>
          </p:nvPr>
        </p:nvSpPr>
        <p:spPr/>
        <p:txBody>
          <a:bodyPr/>
          <a:lstStyle/>
          <a:p>
            <a:endParaRPr lang="ro-RO"/>
          </a:p>
        </p:txBody>
      </p:sp>
      <p:sp>
        <p:nvSpPr>
          <p:cNvPr id="6" name="Slide Number Placeholder 5">
            <a:extLst>
              <a:ext uri="{FF2B5EF4-FFF2-40B4-BE49-F238E27FC236}">
                <a16:creationId xmlns:a16="http://schemas.microsoft.com/office/drawing/2014/main" xmlns="" id="{D58ECF78-9C07-481A-A2D6-0253A2344DE1}"/>
              </a:ext>
            </a:extLst>
          </p:cNvPr>
          <p:cNvSpPr>
            <a:spLocks noGrp="1"/>
          </p:cNvSpPr>
          <p:nvPr>
            <p:ph type="sldNum" sz="quarter" idx="12"/>
          </p:nvPr>
        </p:nvSpPr>
        <p:spPr/>
        <p:txBody>
          <a:bodyPr/>
          <a:lstStyle/>
          <a:p>
            <a:fld id="{937419C3-6D02-4CCA-B61C-B77380263739}" type="slidenum">
              <a:rPr lang="ro-RO" smtClean="0"/>
              <a:t>‹N›</a:t>
            </a:fld>
            <a:endParaRPr lang="ro-RO"/>
          </a:p>
        </p:txBody>
      </p:sp>
    </p:spTree>
    <p:extLst>
      <p:ext uri="{BB962C8B-B14F-4D97-AF65-F5344CB8AC3E}">
        <p14:creationId xmlns:p14="http://schemas.microsoft.com/office/powerpoint/2010/main" val="4068139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CA4C7F3-DEB4-4C1F-A9FC-F37CCD4CDF25}"/>
              </a:ext>
            </a:extLst>
          </p:cNvPr>
          <p:cNvSpPr>
            <a:spLocks noGrp="1"/>
          </p:cNvSpPr>
          <p:nvPr>
            <p:ph type="title"/>
          </p:nvPr>
        </p:nvSpPr>
        <p:spPr/>
        <p:txBody>
          <a:bodyPr/>
          <a:lstStyle/>
          <a:p>
            <a:r>
              <a:rPr lang="en-US"/>
              <a:t>Click to edit Master title style</a:t>
            </a:r>
            <a:endParaRPr lang="ro-RO"/>
          </a:p>
        </p:txBody>
      </p:sp>
      <p:sp>
        <p:nvSpPr>
          <p:cNvPr id="3" name="Vertical Text Placeholder 2">
            <a:extLst>
              <a:ext uri="{FF2B5EF4-FFF2-40B4-BE49-F238E27FC236}">
                <a16:creationId xmlns:a16="http://schemas.microsoft.com/office/drawing/2014/main" xmlns="" id="{3BD593CA-EDBC-43E9-BE79-741717A860F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4" name="Date Placeholder 3">
            <a:extLst>
              <a:ext uri="{FF2B5EF4-FFF2-40B4-BE49-F238E27FC236}">
                <a16:creationId xmlns:a16="http://schemas.microsoft.com/office/drawing/2014/main" xmlns="" id="{965277DB-F96B-429B-A50C-642C739D57DB}"/>
              </a:ext>
            </a:extLst>
          </p:cNvPr>
          <p:cNvSpPr>
            <a:spLocks noGrp="1"/>
          </p:cNvSpPr>
          <p:nvPr>
            <p:ph type="dt" sz="half" idx="10"/>
          </p:nvPr>
        </p:nvSpPr>
        <p:spPr/>
        <p:txBody>
          <a:bodyPr/>
          <a:lstStyle/>
          <a:p>
            <a:fld id="{960A733B-DB60-43A1-B52E-9AFC1DB96569}" type="datetimeFigureOut">
              <a:rPr lang="ro-RO" smtClean="0"/>
              <a:t>19.11.2019</a:t>
            </a:fld>
            <a:endParaRPr lang="ro-RO"/>
          </a:p>
        </p:txBody>
      </p:sp>
      <p:sp>
        <p:nvSpPr>
          <p:cNvPr id="5" name="Footer Placeholder 4">
            <a:extLst>
              <a:ext uri="{FF2B5EF4-FFF2-40B4-BE49-F238E27FC236}">
                <a16:creationId xmlns:a16="http://schemas.microsoft.com/office/drawing/2014/main" xmlns="" id="{EAA7357B-31C1-4FD1-8D81-FFA44839AEF4}"/>
              </a:ext>
            </a:extLst>
          </p:cNvPr>
          <p:cNvSpPr>
            <a:spLocks noGrp="1"/>
          </p:cNvSpPr>
          <p:nvPr>
            <p:ph type="ftr" sz="quarter" idx="11"/>
          </p:nvPr>
        </p:nvSpPr>
        <p:spPr/>
        <p:txBody>
          <a:bodyPr/>
          <a:lstStyle/>
          <a:p>
            <a:endParaRPr lang="ro-RO"/>
          </a:p>
        </p:txBody>
      </p:sp>
      <p:sp>
        <p:nvSpPr>
          <p:cNvPr id="6" name="Slide Number Placeholder 5">
            <a:extLst>
              <a:ext uri="{FF2B5EF4-FFF2-40B4-BE49-F238E27FC236}">
                <a16:creationId xmlns:a16="http://schemas.microsoft.com/office/drawing/2014/main" xmlns="" id="{A7AC1576-DC3B-41CC-AA41-D223118F7EAB}"/>
              </a:ext>
            </a:extLst>
          </p:cNvPr>
          <p:cNvSpPr>
            <a:spLocks noGrp="1"/>
          </p:cNvSpPr>
          <p:nvPr>
            <p:ph type="sldNum" sz="quarter" idx="12"/>
          </p:nvPr>
        </p:nvSpPr>
        <p:spPr/>
        <p:txBody>
          <a:bodyPr/>
          <a:lstStyle/>
          <a:p>
            <a:fld id="{937419C3-6D02-4CCA-B61C-B77380263739}" type="slidenum">
              <a:rPr lang="ro-RO" smtClean="0"/>
              <a:t>‹N›</a:t>
            </a:fld>
            <a:endParaRPr lang="ro-RO"/>
          </a:p>
        </p:txBody>
      </p:sp>
    </p:spTree>
    <p:extLst>
      <p:ext uri="{BB962C8B-B14F-4D97-AF65-F5344CB8AC3E}">
        <p14:creationId xmlns:p14="http://schemas.microsoft.com/office/powerpoint/2010/main" val="8948510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DE87666-072C-4488-919F-EDDE2596240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ro-RO"/>
          </a:p>
        </p:txBody>
      </p:sp>
      <p:sp>
        <p:nvSpPr>
          <p:cNvPr id="3" name="Vertical Text Placeholder 2">
            <a:extLst>
              <a:ext uri="{FF2B5EF4-FFF2-40B4-BE49-F238E27FC236}">
                <a16:creationId xmlns:a16="http://schemas.microsoft.com/office/drawing/2014/main" xmlns="" id="{58157000-EEB6-4001-A1A7-68FE7967B01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4" name="Date Placeholder 3">
            <a:extLst>
              <a:ext uri="{FF2B5EF4-FFF2-40B4-BE49-F238E27FC236}">
                <a16:creationId xmlns:a16="http://schemas.microsoft.com/office/drawing/2014/main" xmlns="" id="{555DD8AB-2429-4B21-9762-953785F11BCA}"/>
              </a:ext>
            </a:extLst>
          </p:cNvPr>
          <p:cNvSpPr>
            <a:spLocks noGrp="1"/>
          </p:cNvSpPr>
          <p:nvPr>
            <p:ph type="dt" sz="half" idx="10"/>
          </p:nvPr>
        </p:nvSpPr>
        <p:spPr/>
        <p:txBody>
          <a:bodyPr/>
          <a:lstStyle/>
          <a:p>
            <a:fld id="{960A733B-DB60-43A1-B52E-9AFC1DB96569}" type="datetimeFigureOut">
              <a:rPr lang="ro-RO" smtClean="0"/>
              <a:t>19.11.2019</a:t>
            </a:fld>
            <a:endParaRPr lang="ro-RO"/>
          </a:p>
        </p:txBody>
      </p:sp>
      <p:sp>
        <p:nvSpPr>
          <p:cNvPr id="5" name="Footer Placeholder 4">
            <a:extLst>
              <a:ext uri="{FF2B5EF4-FFF2-40B4-BE49-F238E27FC236}">
                <a16:creationId xmlns:a16="http://schemas.microsoft.com/office/drawing/2014/main" xmlns="" id="{9ED36A59-6DBE-4B36-A0E1-604574DA12CE}"/>
              </a:ext>
            </a:extLst>
          </p:cNvPr>
          <p:cNvSpPr>
            <a:spLocks noGrp="1"/>
          </p:cNvSpPr>
          <p:nvPr>
            <p:ph type="ftr" sz="quarter" idx="11"/>
          </p:nvPr>
        </p:nvSpPr>
        <p:spPr/>
        <p:txBody>
          <a:bodyPr/>
          <a:lstStyle/>
          <a:p>
            <a:endParaRPr lang="ro-RO"/>
          </a:p>
        </p:txBody>
      </p:sp>
      <p:sp>
        <p:nvSpPr>
          <p:cNvPr id="6" name="Slide Number Placeholder 5">
            <a:extLst>
              <a:ext uri="{FF2B5EF4-FFF2-40B4-BE49-F238E27FC236}">
                <a16:creationId xmlns:a16="http://schemas.microsoft.com/office/drawing/2014/main" xmlns="" id="{BAF1E9F4-12E8-4067-A5F0-C53D7AEFF246}"/>
              </a:ext>
            </a:extLst>
          </p:cNvPr>
          <p:cNvSpPr>
            <a:spLocks noGrp="1"/>
          </p:cNvSpPr>
          <p:nvPr>
            <p:ph type="sldNum" sz="quarter" idx="12"/>
          </p:nvPr>
        </p:nvSpPr>
        <p:spPr/>
        <p:txBody>
          <a:bodyPr/>
          <a:lstStyle/>
          <a:p>
            <a:fld id="{937419C3-6D02-4CCA-B61C-B77380263739}" type="slidenum">
              <a:rPr lang="ro-RO" smtClean="0"/>
              <a:t>‹N›</a:t>
            </a:fld>
            <a:endParaRPr lang="ro-RO"/>
          </a:p>
        </p:txBody>
      </p:sp>
    </p:spTree>
    <p:extLst>
      <p:ext uri="{BB962C8B-B14F-4D97-AF65-F5344CB8AC3E}">
        <p14:creationId xmlns:p14="http://schemas.microsoft.com/office/powerpoint/2010/main" val="16133251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A895E7-7E09-4BBC-9238-F40240E64104}"/>
              </a:ext>
            </a:extLst>
          </p:cNvPr>
          <p:cNvSpPr>
            <a:spLocks noGrp="1"/>
          </p:cNvSpPr>
          <p:nvPr>
            <p:ph type="title"/>
          </p:nvPr>
        </p:nvSpPr>
        <p:spPr/>
        <p:txBody>
          <a:bodyPr/>
          <a:lstStyle/>
          <a:p>
            <a:r>
              <a:rPr lang="en-US"/>
              <a:t>Click to edit Master title style</a:t>
            </a:r>
            <a:endParaRPr lang="ro-RO"/>
          </a:p>
        </p:txBody>
      </p:sp>
      <p:sp>
        <p:nvSpPr>
          <p:cNvPr id="3" name="Content Placeholder 2">
            <a:extLst>
              <a:ext uri="{FF2B5EF4-FFF2-40B4-BE49-F238E27FC236}">
                <a16:creationId xmlns:a16="http://schemas.microsoft.com/office/drawing/2014/main" xmlns="" id="{3C0A68C3-0549-45E3-A1BC-848A2F4257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4" name="Date Placeholder 3">
            <a:extLst>
              <a:ext uri="{FF2B5EF4-FFF2-40B4-BE49-F238E27FC236}">
                <a16:creationId xmlns:a16="http://schemas.microsoft.com/office/drawing/2014/main" xmlns="" id="{5A889A94-4A6F-45CA-9F4E-D3D2463BDDDE}"/>
              </a:ext>
            </a:extLst>
          </p:cNvPr>
          <p:cNvSpPr>
            <a:spLocks noGrp="1"/>
          </p:cNvSpPr>
          <p:nvPr>
            <p:ph type="dt" sz="half" idx="10"/>
          </p:nvPr>
        </p:nvSpPr>
        <p:spPr/>
        <p:txBody>
          <a:bodyPr/>
          <a:lstStyle/>
          <a:p>
            <a:fld id="{960A733B-DB60-43A1-B52E-9AFC1DB96569}" type="datetimeFigureOut">
              <a:rPr lang="ro-RO" smtClean="0"/>
              <a:t>19.11.2019</a:t>
            </a:fld>
            <a:endParaRPr lang="ro-RO"/>
          </a:p>
        </p:txBody>
      </p:sp>
      <p:sp>
        <p:nvSpPr>
          <p:cNvPr id="5" name="Footer Placeholder 4">
            <a:extLst>
              <a:ext uri="{FF2B5EF4-FFF2-40B4-BE49-F238E27FC236}">
                <a16:creationId xmlns:a16="http://schemas.microsoft.com/office/drawing/2014/main" xmlns="" id="{D004D2BA-5A86-46E7-AFD0-213CAE82D47C}"/>
              </a:ext>
            </a:extLst>
          </p:cNvPr>
          <p:cNvSpPr>
            <a:spLocks noGrp="1"/>
          </p:cNvSpPr>
          <p:nvPr>
            <p:ph type="ftr" sz="quarter" idx="11"/>
          </p:nvPr>
        </p:nvSpPr>
        <p:spPr/>
        <p:txBody>
          <a:bodyPr/>
          <a:lstStyle/>
          <a:p>
            <a:endParaRPr lang="ro-RO"/>
          </a:p>
        </p:txBody>
      </p:sp>
      <p:sp>
        <p:nvSpPr>
          <p:cNvPr id="6" name="Slide Number Placeholder 5">
            <a:extLst>
              <a:ext uri="{FF2B5EF4-FFF2-40B4-BE49-F238E27FC236}">
                <a16:creationId xmlns:a16="http://schemas.microsoft.com/office/drawing/2014/main" xmlns="" id="{7826407A-CE2A-482D-8DC5-1C3E869E274B}"/>
              </a:ext>
            </a:extLst>
          </p:cNvPr>
          <p:cNvSpPr>
            <a:spLocks noGrp="1"/>
          </p:cNvSpPr>
          <p:nvPr>
            <p:ph type="sldNum" sz="quarter" idx="12"/>
          </p:nvPr>
        </p:nvSpPr>
        <p:spPr/>
        <p:txBody>
          <a:bodyPr/>
          <a:lstStyle/>
          <a:p>
            <a:fld id="{937419C3-6D02-4CCA-B61C-B77380263739}" type="slidenum">
              <a:rPr lang="ro-RO" smtClean="0"/>
              <a:t>‹N›</a:t>
            </a:fld>
            <a:endParaRPr lang="ro-RO"/>
          </a:p>
        </p:txBody>
      </p:sp>
    </p:spTree>
    <p:extLst>
      <p:ext uri="{BB962C8B-B14F-4D97-AF65-F5344CB8AC3E}">
        <p14:creationId xmlns:p14="http://schemas.microsoft.com/office/powerpoint/2010/main" val="2645067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2004135-A623-42C7-9591-640FCAE1DE8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ro-RO"/>
          </a:p>
        </p:txBody>
      </p:sp>
      <p:sp>
        <p:nvSpPr>
          <p:cNvPr id="3" name="Text Placeholder 2">
            <a:extLst>
              <a:ext uri="{FF2B5EF4-FFF2-40B4-BE49-F238E27FC236}">
                <a16:creationId xmlns:a16="http://schemas.microsoft.com/office/drawing/2014/main" xmlns="" id="{0327AB5B-15F5-45D3-B393-7E97304B79F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2D9DC29D-D5F0-4B09-A6A2-FD04EB84BBF8}"/>
              </a:ext>
            </a:extLst>
          </p:cNvPr>
          <p:cNvSpPr>
            <a:spLocks noGrp="1"/>
          </p:cNvSpPr>
          <p:nvPr>
            <p:ph type="dt" sz="half" idx="10"/>
          </p:nvPr>
        </p:nvSpPr>
        <p:spPr/>
        <p:txBody>
          <a:bodyPr/>
          <a:lstStyle/>
          <a:p>
            <a:fld id="{960A733B-DB60-43A1-B52E-9AFC1DB96569}" type="datetimeFigureOut">
              <a:rPr lang="ro-RO" smtClean="0"/>
              <a:t>19.11.2019</a:t>
            </a:fld>
            <a:endParaRPr lang="ro-RO"/>
          </a:p>
        </p:txBody>
      </p:sp>
      <p:sp>
        <p:nvSpPr>
          <p:cNvPr id="5" name="Footer Placeholder 4">
            <a:extLst>
              <a:ext uri="{FF2B5EF4-FFF2-40B4-BE49-F238E27FC236}">
                <a16:creationId xmlns:a16="http://schemas.microsoft.com/office/drawing/2014/main" xmlns="" id="{0DB39EC9-5366-40FC-997E-9C897C260176}"/>
              </a:ext>
            </a:extLst>
          </p:cNvPr>
          <p:cNvSpPr>
            <a:spLocks noGrp="1"/>
          </p:cNvSpPr>
          <p:nvPr>
            <p:ph type="ftr" sz="quarter" idx="11"/>
          </p:nvPr>
        </p:nvSpPr>
        <p:spPr/>
        <p:txBody>
          <a:bodyPr/>
          <a:lstStyle/>
          <a:p>
            <a:endParaRPr lang="ro-RO"/>
          </a:p>
        </p:txBody>
      </p:sp>
      <p:sp>
        <p:nvSpPr>
          <p:cNvPr id="6" name="Slide Number Placeholder 5">
            <a:extLst>
              <a:ext uri="{FF2B5EF4-FFF2-40B4-BE49-F238E27FC236}">
                <a16:creationId xmlns:a16="http://schemas.microsoft.com/office/drawing/2014/main" xmlns="" id="{4C71231D-388C-4917-91E4-98F96AA07F8E}"/>
              </a:ext>
            </a:extLst>
          </p:cNvPr>
          <p:cNvSpPr>
            <a:spLocks noGrp="1"/>
          </p:cNvSpPr>
          <p:nvPr>
            <p:ph type="sldNum" sz="quarter" idx="12"/>
          </p:nvPr>
        </p:nvSpPr>
        <p:spPr/>
        <p:txBody>
          <a:bodyPr/>
          <a:lstStyle/>
          <a:p>
            <a:fld id="{937419C3-6D02-4CCA-B61C-B77380263739}" type="slidenum">
              <a:rPr lang="ro-RO" smtClean="0"/>
              <a:t>‹N›</a:t>
            </a:fld>
            <a:endParaRPr lang="ro-RO"/>
          </a:p>
        </p:txBody>
      </p:sp>
    </p:spTree>
    <p:extLst>
      <p:ext uri="{BB962C8B-B14F-4D97-AF65-F5344CB8AC3E}">
        <p14:creationId xmlns:p14="http://schemas.microsoft.com/office/powerpoint/2010/main" val="734816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9528CE-C77C-45B1-9E0A-AFF35294BC9A}"/>
              </a:ext>
            </a:extLst>
          </p:cNvPr>
          <p:cNvSpPr>
            <a:spLocks noGrp="1"/>
          </p:cNvSpPr>
          <p:nvPr>
            <p:ph type="title"/>
          </p:nvPr>
        </p:nvSpPr>
        <p:spPr/>
        <p:txBody>
          <a:bodyPr/>
          <a:lstStyle/>
          <a:p>
            <a:r>
              <a:rPr lang="en-US"/>
              <a:t>Click to edit Master title style</a:t>
            </a:r>
            <a:endParaRPr lang="ro-RO"/>
          </a:p>
        </p:txBody>
      </p:sp>
      <p:sp>
        <p:nvSpPr>
          <p:cNvPr id="3" name="Content Placeholder 2">
            <a:extLst>
              <a:ext uri="{FF2B5EF4-FFF2-40B4-BE49-F238E27FC236}">
                <a16:creationId xmlns:a16="http://schemas.microsoft.com/office/drawing/2014/main" xmlns="" id="{425E39D0-C545-4E15-99ED-54876E0959D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4" name="Content Placeholder 3">
            <a:extLst>
              <a:ext uri="{FF2B5EF4-FFF2-40B4-BE49-F238E27FC236}">
                <a16:creationId xmlns:a16="http://schemas.microsoft.com/office/drawing/2014/main" xmlns="" id="{E2C6D3A1-284A-411B-A9BF-51EED485295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5" name="Date Placeholder 4">
            <a:extLst>
              <a:ext uri="{FF2B5EF4-FFF2-40B4-BE49-F238E27FC236}">
                <a16:creationId xmlns:a16="http://schemas.microsoft.com/office/drawing/2014/main" xmlns="" id="{3E68A60A-C27C-447D-8BF4-082EB92BDBEC}"/>
              </a:ext>
            </a:extLst>
          </p:cNvPr>
          <p:cNvSpPr>
            <a:spLocks noGrp="1"/>
          </p:cNvSpPr>
          <p:nvPr>
            <p:ph type="dt" sz="half" idx="10"/>
          </p:nvPr>
        </p:nvSpPr>
        <p:spPr/>
        <p:txBody>
          <a:bodyPr/>
          <a:lstStyle/>
          <a:p>
            <a:fld id="{960A733B-DB60-43A1-B52E-9AFC1DB96569}" type="datetimeFigureOut">
              <a:rPr lang="ro-RO" smtClean="0"/>
              <a:t>19.11.2019</a:t>
            </a:fld>
            <a:endParaRPr lang="ro-RO"/>
          </a:p>
        </p:txBody>
      </p:sp>
      <p:sp>
        <p:nvSpPr>
          <p:cNvPr id="6" name="Footer Placeholder 5">
            <a:extLst>
              <a:ext uri="{FF2B5EF4-FFF2-40B4-BE49-F238E27FC236}">
                <a16:creationId xmlns:a16="http://schemas.microsoft.com/office/drawing/2014/main" xmlns="" id="{ACB855EB-2032-4440-971F-8346EC2BF95B}"/>
              </a:ext>
            </a:extLst>
          </p:cNvPr>
          <p:cNvSpPr>
            <a:spLocks noGrp="1"/>
          </p:cNvSpPr>
          <p:nvPr>
            <p:ph type="ftr" sz="quarter" idx="11"/>
          </p:nvPr>
        </p:nvSpPr>
        <p:spPr/>
        <p:txBody>
          <a:bodyPr/>
          <a:lstStyle/>
          <a:p>
            <a:endParaRPr lang="ro-RO"/>
          </a:p>
        </p:txBody>
      </p:sp>
      <p:sp>
        <p:nvSpPr>
          <p:cNvPr id="7" name="Slide Number Placeholder 6">
            <a:extLst>
              <a:ext uri="{FF2B5EF4-FFF2-40B4-BE49-F238E27FC236}">
                <a16:creationId xmlns:a16="http://schemas.microsoft.com/office/drawing/2014/main" xmlns="" id="{5CE8E638-1F2C-4F07-AF9E-EF85AC38FE60}"/>
              </a:ext>
            </a:extLst>
          </p:cNvPr>
          <p:cNvSpPr>
            <a:spLocks noGrp="1"/>
          </p:cNvSpPr>
          <p:nvPr>
            <p:ph type="sldNum" sz="quarter" idx="12"/>
          </p:nvPr>
        </p:nvSpPr>
        <p:spPr/>
        <p:txBody>
          <a:bodyPr/>
          <a:lstStyle/>
          <a:p>
            <a:fld id="{937419C3-6D02-4CCA-B61C-B77380263739}" type="slidenum">
              <a:rPr lang="ro-RO" smtClean="0"/>
              <a:t>‹N›</a:t>
            </a:fld>
            <a:endParaRPr lang="ro-RO"/>
          </a:p>
        </p:txBody>
      </p:sp>
    </p:spTree>
    <p:extLst>
      <p:ext uri="{BB962C8B-B14F-4D97-AF65-F5344CB8AC3E}">
        <p14:creationId xmlns:p14="http://schemas.microsoft.com/office/powerpoint/2010/main" val="12450521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A794FE-8EA0-4754-849B-56D9CC211BCD}"/>
              </a:ext>
            </a:extLst>
          </p:cNvPr>
          <p:cNvSpPr>
            <a:spLocks noGrp="1"/>
          </p:cNvSpPr>
          <p:nvPr>
            <p:ph type="title"/>
          </p:nvPr>
        </p:nvSpPr>
        <p:spPr>
          <a:xfrm>
            <a:off x="839788" y="365125"/>
            <a:ext cx="10515600" cy="1325563"/>
          </a:xfrm>
        </p:spPr>
        <p:txBody>
          <a:bodyPr/>
          <a:lstStyle/>
          <a:p>
            <a:r>
              <a:rPr lang="en-US"/>
              <a:t>Click to edit Master title style</a:t>
            </a:r>
            <a:endParaRPr lang="ro-RO"/>
          </a:p>
        </p:txBody>
      </p:sp>
      <p:sp>
        <p:nvSpPr>
          <p:cNvPr id="3" name="Text Placeholder 2">
            <a:extLst>
              <a:ext uri="{FF2B5EF4-FFF2-40B4-BE49-F238E27FC236}">
                <a16:creationId xmlns:a16="http://schemas.microsoft.com/office/drawing/2014/main" xmlns="" id="{21DA0B35-0B72-4BFD-B216-4C1729AD93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BDD34FAD-E317-4FE7-9740-007EA1C533B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5" name="Text Placeholder 4">
            <a:extLst>
              <a:ext uri="{FF2B5EF4-FFF2-40B4-BE49-F238E27FC236}">
                <a16:creationId xmlns:a16="http://schemas.microsoft.com/office/drawing/2014/main" xmlns="" id="{A2C34E27-4D44-46C3-96AE-3520CEE0E5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73E58553-FCD6-4AEB-8B62-395E8D93606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7" name="Date Placeholder 6">
            <a:extLst>
              <a:ext uri="{FF2B5EF4-FFF2-40B4-BE49-F238E27FC236}">
                <a16:creationId xmlns:a16="http://schemas.microsoft.com/office/drawing/2014/main" xmlns="" id="{8A9161FB-0B3D-4F76-962F-1AEE7E066BF7}"/>
              </a:ext>
            </a:extLst>
          </p:cNvPr>
          <p:cNvSpPr>
            <a:spLocks noGrp="1"/>
          </p:cNvSpPr>
          <p:nvPr>
            <p:ph type="dt" sz="half" idx="10"/>
          </p:nvPr>
        </p:nvSpPr>
        <p:spPr/>
        <p:txBody>
          <a:bodyPr/>
          <a:lstStyle/>
          <a:p>
            <a:fld id="{960A733B-DB60-43A1-B52E-9AFC1DB96569}" type="datetimeFigureOut">
              <a:rPr lang="ro-RO" smtClean="0"/>
              <a:t>19.11.2019</a:t>
            </a:fld>
            <a:endParaRPr lang="ro-RO"/>
          </a:p>
        </p:txBody>
      </p:sp>
      <p:sp>
        <p:nvSpPr>
          <p:cNvPr id="8" name="Footer Placeholder 7">
            <a:extLst>
              <a:ext uri="{FF2B5EF4-FFF2-40B4-BE49-F238E27FC236}">
                <a16:creationId xmlns:a16="http://schemas.microsoft.com/office/drawing/2014/main" xmlns="" id="{A4B009C0-9E45-4238-9895-63BD3C54D70D}"/>
              </a:ext>
            </a:extLst>
          </p:cNvPr>
          <p:cNvSpPr>
            <a:spLocks noGrp="1"/>
          </p:cNvSpPr>
          <p:nvPr>
            <p:ph type="ftr" sz="quarter" idx="11"/>
          </p:nvPr>
        </p:nvSpPr>
        <p:spPr/>
        <p:txBody>
          <a:bodyPr/>
          <a:lstStyle/>
          <a:p>
            <a:endParaRPr lang="ro-RO"/>
          </a:p>
        </p:txBody>
      </p:sp>
      <p:sp>
        <p:nvSpPr>
          <p:cNvPr id="9" name="Slide Number Placeholder 8">
            <a:extLst>
              <a:ext uri="{FF2B5EF4-FFF2-40B4-BE49-F238E27FC236}">
                <a16:creationId xmlns:a16="http://schemas.microsoft.com/office/drawing/2014/main" xmlns="" id="{FE30D3B9-3DB4-43E1-AE34-F4BECCBAFDDB}"/>
              </a:ext>
            </a:extLst>
          </p:cNvPr>
          <p:cNvSpPr>
            <a:spLocks noGrp="1"/>
          </p:cNvSpPr>
          <p:nvPr>
            <p:ph type="sldNum" sz="quarter" idx="12"/>
          </p:nvPr>
        </p:nvSpPr>
        <p:spPr/>
        <p:txBody>
          <a:bodyPr/>
          <a:lstStyle/>
          <a:p>
            <a:fld id="{937419C3-6D02-4CCA-B61C-B77380263739}" type="slidenum">
              <a:rPr lang="ro-RO" smtClean="0"/>
              <a:t>‹N›</a:t>
            </a:fld>
            <a:endParaRPr lang="ro-RO"/>
          </a:p>
        </p:txBody>
      </p:sp>
    </p:spTree>
    <p:extLst>
      <p:ext uri="{BB962C8B-B14F-4D97-AF65-F5344CB8AC3E}">
        <p14:creationId xmlns:p14="http://schemas.microsoft.com/office/powerpoint/2010/main" val="19831875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04B6AA-8B5C-4242-80F9-57F17E66CCD7}"/>
              </a:ext>
            </a:extLst>
          </p:cNvPr>
          <p:cNvSpPr>
            <a:spLocks noGrp="1"/>
          </p:cNvSpPr>
          <p:nvPr>
            <p:ph type="title"/>
          </p:nvPr>
        </p:nvSpPr>
        <p:spPr/>
        <p:txBody>
          <a:bodyPr/>
          <a:lstStyle/>
          <a:p>
            <a:r>
              <a:rPr lang="en-US"/>
              <a:t>Click to edit Master title style</a:t>
            </a:r>
            <a:endParaRPr lang="ro-RO"/>
          </a:p>
        </p:txBody>
      </p:sp>
      <p:sp>
        <p:nvSpPr>
          <p:cNvPr id="3" name="Date Placeholder 2">
            <a:extLst>
              <a:ext uri="{FF2B5EF4-FFF2-40B4-BE49-F238E27FC236}">
                <a16:creationId xmlns:a16="http://schemas.microsoft.com/office/drawing/2014/main" xmlns="" id="{F39015CD-E6DB-4D6F-AB33-76B51F85EE99}"/>
              </a:ext>
            </a:extLst>
          </p:cNvPr>
          <p:cNvSpPr>
            <a:spLocks noGrp="1"/>
          </p:cNvSpPr>
          <p:nvPr>
            <p:ph type="dt" sz="half" idx="10"/>
          </p:nvPr>
        </p:nvSpPr>
        <p:spPr/>
        <p:txBody>
          <a:bodyPr/>
          <a:lstStyle/>
          <a:p>
            <a:fld id="{960A733B-DB60-43A1-B52E-9AFC1DB96569}" type="datetimeFigureOut">
              <a:rPr lang="ro-RO" smtClean="0"/>
              <a:t>19.11.2019</a:t>
            </a:fld>
            <a:endParaRPr lang="ro-RO"/>
          </a:p>
        </p:txBody>
      </p:sp>
      <p:sp>
        <p:nvSpPr>
          <p:cNvPr id="4" name="Footer Placeholder 3">
            <a:extLst>
              <a:ext uri="{FF2B5EF4-FFF2-40B4-BE49-F238E27FC236}">
                <a16:creationId xmlns:a16="http://schemas.microsoft.com/office/drawing/2014/main" xmlns="" id="{C20C8432-3D0C-4393-8DAB-C8A7A62FD961}"/>
              </a:ext>
            </a:extLst>
          </p:cNvPr>
          <p:cNvSpPr>
            <a:spLocks noGrp="1"/>
          </p:cNvSpPr>
          <p:nvPr>
            <p:ph type="ftr" sz="quarter" idx="11"/>
          </p:nvPr>
        </p:nvSpPr>
        <p:spPr/>
        <p:txBody>
          <a:bodyPr/>
          <a:lstStyle/>
          <a:p>
            <a:endParaRPr lang="ro-RO"/>
          </a:p>
        </p:txBody>
      </p:sp>
      <p:sp>
        <p:nvSpPr>
          <p:cNvPr id="5" name="Slide Number Placeholder 4">
            <a:extLst>
              <a:ext uri="{FF2B5EF4-FFF2-40B4-BE49-F238E27FC236}">
                <a16:creationId xmlns:a16="http://schemas.microsoft.com/office/drawing/2014/main" xmlns="" id="{1F575C60-BDC3-494C-A327-4413E3F38BC0}"/>
              </a:ext>
            </a:extLst>
          </p:cNvPr>
          <p:cNvSpPr>
            <a:spLocks noGrp="1"/>
          </p:cNvSpPr>
          <p:nvPr>
            <p:ph type="sldNum" sz="quarter" idx="12"/>
          </p:nvPr>
        </p:nvSpPr>
        <p:spPr/>
        <p:txBody>
          <a:bodyPr/>
          <a:lstStyle/>
          <a:p>
            <a:fld id="{937419C3-6D02-4CCA-B61C-B77380263739}" type="slidenum">
              <a:rPr lang="ro-RO" smtClean="0"/>
              <a:t>‹N›</a:t>
            </a:fld>
            <a:endParaRPr lang="ro-RO"/>
          </a:p>
        </p:txBody>
      </p:sp>
    </p:spTree>
    <p:extLst>
      <p:ext uri="{BB962C8B-B14F-4D97-AF65-F5344CB8AC3E}">
        <p14:creationId xmlns:p14="http://schemas.microsoft.com/office/powerpoint/2010/main" val="9234560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66E503B-0D83-4504-9D2D-A48E7F3FD439}"/>
              </a:ext>
            </a:extLst>
          </p:cNvPr>
          <p:cNvSpPr>
            <a:spLocks noGrp="1"/>
          </p:cNvSpPr>
          <p:nvPr>
            <p:ph type="dt" sz="half" idx="10"/>
          </p:nvPr>
        </p:nvSpPr>
        <p:spPr/>
        <p:txBody>
          <a:bodyPr/>
          <a:lstStyle/>
          <a:p>
            <a:fld id="{960A733B-DB60-43A1-B52E-9AFC1DB96569}" type="datetimeFigureOut">
              <a:rPr lang="ro-RO" smtClean="0"/>
              <a:t>19.11.2019</a:t>
            </a:fld>
            <a:endParaRPr lang="ro-RO"/>
          </a:p>
        </p:txBody>
      </p:sp>
      <p:sp>
        <p:nvSpPr>
          <p:cNvPr id="3" name="Footer Placeholder 2">
            <a:extLst>
              <a:ext uri="{FF2B5EF4-FFF2-40B4-BE49-F238E27FC236}">
                <a16:creationId xmlns:a16="http://schemas.microsoft.com/office/drawing/2014/main" xmlns="" id="{651D3D04-B337-4C69-BFC7-304CE7D0D5EC}"/>
              </a:ext>
            </a:extLst>
          </p:cNvPr>
          <p:cNvSpPr>
            <a:spLocks noGrp="1"/>
          </p:cNvSpPr>
          <p:nvPr>
            <p:ph type="ftr" sz="quarter" idx="11"/>
          </p:nvPr>
        </p:nvSpPr>
        <p:spPr/>
        <p:txBody>
          <a:bodyPr/>
          <a:lstStyle/>
          <a:p>
            <a:endParaRPr lang="ro-RO"/>
          </a:p>
        </p:txBody>
      </p:sp>
      <p:sp>
        <p:nvSpPr>
          <p:cNvPr id="4" name="Slide Number Placeholder 3">
            <a:extLst>
              <a:ext uri="{FF2B5EF4-FFF2-40B4-BE49-F238E27FC236}">
                <a16:creationId xmlns:a16="http://schemas.microsoft.com/office/drawing/2014/main" xmlns="" id="{3DB38679-6215-45A0-AB67-63C363739B6B}"/>
              </a:ext>
            </a:extLst>
          </p:cNvPr>
          <p:cNvSpPr>
            <a:spLocks noGrp="1"/>
          </p:cNvSpPr>
          <p:nvPr>
            <p:ph type="sldNum" sz="quarter" idx="12"/>
          </p:nvPr>
        </p:nvSpPr>
        <p:spPr/>
        <p:txBody>
          <a:bodyPr/>
          <a:lstStyle/>
          <a:p>
            <a:fld id="{937419C3-6D02-4CCA-B61C-B77380263739}" type="slidenum">
              <a:rPr lang="ro-RO" smtClean="0"/>
              <a:t>‹N›</a:t>
            </a:fld>
            <a:endParaRPr lang="ro-RO"/>
          </a:p>
        </p:txBody>
      </p:sp>
    </p:spTree>
    <p:extLst>
      <p:ext uri="{BB962C8B-B14F-4D97-AF65-F5344CB8AC3E}">
        <p14:creationId xmlns:p14="http://schemas.microsoft.com/office/powerpoint/2010/main" val="12134235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C211872-0E0D-4632-B326-CB7799FA44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ro-RO"/>
          </a:p>
        </p:txBody>
      </p:sp>
      <p:sp>
        <p:nvSpPr>
          <p:cNvPr id="3" name="Content Placeholder 2">
            <a:extLst>
              <a:ext uri="{FF2B5EF4-FFF2-40B4-BE49-F238E27FC236}">
                <a16:creationId xmlns:a16="http://schemas.microsoft.com/office/drawing/2014/main" xmlns="" id="{AE2DF9B0-5042-4D68-91A0-E97C68A653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4" name="Text Placeholder 3">
            <a:extLst>
              <a:ext uri="{FF2B5EF4-FFF2-40B4-BE49-F238E27FC236}">
                <a16:creationId xmlns:a16="http://schemas.microsoft.com/office/drawing/2014/main" xmlns="" id="{1E4CEEFB-269D-49EA-8629-4FD10EF3F0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7D83669-2DC3-455A-8446-4B5EF9AACC0B}"/>
              </a:ext>
            </a:extLst>
          </p:cNvPr>
          <p:cNvSpPr>
            <a:spLocks noGrp="1"/>
          </p:cNvSpPr>
          <p:nvPr>
            <p:ph type="dt" sz="half" idx="10"/>
          </p:nvPr>
        </p:nvSpPr>
        <p:spPr/>
        <p:txBody>
          <a:bodyPr/>
          <a:lstStyle/>
          <a:p>
            <a:fld id="{960A733B-DB60-43A1-B52E-9AFC1DB96569}" type="datetimeFigureOut">
              <a:rPr lang="ro-RO" smtClean="0"/>
              <a:t>19.11.2019</a:t>
            </a:fld>
            <a:endParaRPr lang="ro-RO"/>
          </a:p>
        </p:txBody>
      </p:sp>
      <p:sp>
        <p:nvSpPr>
          <p:cNvPr id="6" name="Footer Placeholder 5">
            <a:extLst>
              <a:ext uri="{FF2B5EF4-FFF2-40B4-BE49-F238E27FC236}">
                <a16:creationId xmlns:a16="http://schemas.microsoft.com/office/drawing/2014/main" xmlns="" id="{7D0B2D9D-9E82-44FF-ACC6-E5EE0202E47D}"/>
              </a:ext>
            </a:extLst>
          </p:cNvPr>
          <p:cNvSpPr>
            <a:spLocks noGrp="1"/>
          </p:cNvSpPr>
          <p:nvPr>
            <p:ph type="ftr" sz="quarter" idx="11"/>
          </p:nvPr>
        </p:nvSpPr>
        <p:spPr/>
        <p:txBody>
          <a:bodyPr/>
          <a:lstStyle/>
          <a:p>
            <a:endParaRPr lang="ro-RO"/>
          </a:p>
        </p:txBody>
      </p:sp>
      <p:sp>
        <p:nvSpPr>
          <p:cNvPr id="7" name="Slide Number Placeholder 6">
            <a:extLst>
              <a:ext uri="{FF2B5EF4-FFF2-40B4-BE49-F238E27FC236}">
                <a16:creationId xmlns:a16="http://schemas.microsoft.com/office/drawing/2014/main" xmlns="" id="{6E7807E8-B66B-4559-9C4E-6F9CDCF5C6A8}"/>
              </a:ext>
            </a:extLst>
          </p:cNvPr>
          <p:cNvSpPr>
            <a:spLocks noGrp="1"/>
          </p:cNvSpPr>
          <p:nvPr>
            <p:ph type="sldNum" sz="quarter" idx="12"/>
          </p:nvPr>
        </p:nvSpPr>
        <p:spPr/>
        <p:txBody>
          <a:bodyPr/>
          <a:lstStyle/>
          <a:p>
            <a:fld id="{937419C3-6D02-4CCA-B61C-B77380263739}" type="slidenum">
              <a:rPr lang="ro-RO" smtClean="0"/>
              <a:t>‹N›</a:t>
            </a:fld>
            <a:endParaRPr lang="ro-RO"/>
          </a:p>
        </p:txBody>
      </p:sp>
    </p:spTree>
    <p:extLst>
      <p:ext uri="{BB962C8B-B14F-4D97-AF65-F5344CB8AC3E}">
        <p14:creationId xmlns:p14="http://schemas.microsoft.com/office/powerpoint/2010/main" val="14639955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BCEAFF-9E2B-4C97-ABA5-BC96A5E14A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ro-RO"/>
          </a:p>
        </p:txBody>
      </p:sp>
      <p:sp>
        <p:nvSpPr>
          <p:cNvPr id="3" name="Picture Placeholder 2">
            <a:extLst>
              <a:ext uri="{FF2B5EF4-FFF2-40B4-BE49-F238E27FC236}">
                <a16:creationId xmlns:a16="http://schemas.microsoft.com/office/drawing/2014/main" xmlns="" id="{F3D29A18-FF14-4423-B8C1-F8140AA326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o-RO"/>
          </a:p>
        </p:txBody>
      </p:sp>
      <p:sp>
        <p:nvSpPr>
          <p:cNvPr id="4" name="Text Placeholder 3">
            <a:extLst>
              <a:ext uri="{FF2B5EF4-FFF2-40B4-BE49-F238E27FC236}">
                <a16:creationId xmlns:a16="http://schemas.microsoft.com/office/drawing/2014/main" xmlns="" id="{F7C9187C-C945-4EB6-BD03-19A7D66C10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9A210C6-6B4A-42B9-9C06-E2639FB3499B}"/>
              </a:ext>
            </a:extLst>
          </p:cNvPr>
          <p:cNvSpPr>
            <a:spLocks noGrp="1"/>
          </p:cNvSpPr>
          <p:nvPr>
            <p:ph type="dt" sz="half" idx="10"/>
          </p:nvPr>
        </p:nvSpPr>
        <p:spPr/>
        <p:txBody>
          <a:bodyPr/>
          <a:lstStyle/>
          <a:p>
            <a:fld id="{960A733B-DB60-43A1-B52E-9AFC1DB96569}" type="datetimeFigureOut">
              <a:rPr lang="ro-RO" smtClean="0"/>
              <a:t>19.11.2019</a:t>
            </a:fld>
            <a:endParaRPr lang="ro-RO"/>
          </a:p>
        </p:txBody>
      </p:sp>
      <p:sp>
        <p:nvSpPr>
          <p:cNvPr id="6" name="Footer Placeholder 5">
            <a:extLst>
              <a:ext uri="{FF2B5EF4-FFF2-40B4-BE49-F238E27FC236}">
                <a16:creationId xmlns:a16="http://schemas.microsoft.com/office/drawing/2014/main" xmlns="" id="{D10CC56C-D21E-4CBA-8E5F-41A47DA86F11}"/>
              </a:ext>
            </a:extLst>
          </p:cNvPr>
          <p:cNvSpPr>
            <a:spLocks noGrp="1"/>
          </p:cNvSpPr>
          <p:nvPr>
            <p:ph type="ftr" sz="quarter" idx="11"/>
          </p:nvPr>
        </p:nvSpPr>
        <p:spPr/>
        <p:txBody>
          <a:bodyPr/>
          <a:lstStyle/>
          <a:p>
            <a:endParaRPr lang="ro-RO"/>
          </a:p>
        </p:txBody>
      </p:sp>
      <p:sp>
        <p:nvSpPr>
          <p:cNvPr id="7" name="Slide Number Placeholder 6">
            <a:extLst>
              <a:ext uri="{FF2B5EF4-FFF2-40B4-BE49-F238E27FC236}">
                <a16:creationId xmlns:a16="http://schemas.microsoft.com/office/drawing/2014/main" xmlns="" id="{2BE8ABD6-3C54-4847-8121-A8C8506E6F56}"/>
              </a:ext>
            </a:extLst>
          </p:cNvPr>
          <p:cNvSpPr>
            <a:spLocks noGrp="1"/>
          </p:cNvSpPr>
          <p:nvPr>
            <p:ph type="sldNum" sz="quarter" idx="12"/>
          </p:nvPr>
        </p:nvSpPr>
        <p:spPr/>
        <p:txBody>
          <a:bodyPr/>
          <a:lstStyle/>
          <a:p>
            <a:fld id="{937419C3-6D02-4CCA-B61C-B77380263739}" type="slidenum">
              <a:rPr lang="ro-RO" smtClean="0"/>
              <a:t>‹N›</a:t>
            </a:fld>
            <a:endParaRPr lang="ro-RO"/>
          </a:p>
        </p:txBody>
      </p:sp>
    </p:spTree>
    <p:extLst>
      <p:ext uri="{BB962C8B-B14F-4D97-AF65-F5344CB8AC3E}">
        <p14:creationId xmlns:p14="http://schemas.microsoft.com/office/powerpoint/2010/main" val="6925282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BF4B12A3-47E0-4638-981C-6ECA4FC158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ro-RO"/>
          </a:p>
        </p:txBody>
      </p:sp>
      <p:sp>
        <p:nvSpPr>
          <p:cNvPr id="3" name="Text Placeholder 2">
            <a:extLst>
              <a:ext uri="{FF2B5EF4-FFF2-40B4-BE49-F238E27FC236}">
                <a16:creationId xmlns:a16="http://schemas.microsoft.com/office/drawing/2014/main" xmlns="" id="{4251BFF7-44C2-4644-91D1-0B1663CE41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4" name="Date Placeholder 3">
            <a:extLst>
              <a:ext uri="{FF2B5EF4-FFF2-40B4-BE49-F238E27FC236}">
                <a16:creationId xmlns:a16="http://schemas.microsoft.com/office/drawing/2014/main" xmlns="" id="{0824CC59-903D-4B3F-981B-21F5EC98F8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0A733B-DB60-43A1-B52E-9AFC1DB96569}" type="datetimeFigureOut">
              <a:rPr lang="ro-RO" smtClean="0"/>
              <a:t>19.11.2019</a:t>
            </a:fld>
            <a:endParaRPr lang="ro-RO"/>
          </a:p>
        </p:txBody>
      </p:sp>
      <p:sp>
        <p:nvSpPr>
          <p:cNvPr id="5" name="Footer Placeholder 4">
            <a:extLst>
              <a:ext uri="{FF2B5EF4-FFF2-40B4-BE49-F238E27FC236}">
                <a16:creationId xmlns:a16="http://schemas.microsoft.com/office/drawing/2014/main" xmlns="" id="{6CF5E2A4-A73A-4B69-B2D8-73068530F1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o-RO"/>
          </a:p>
        </p:txBody>
      </p:sp>
      <p:sp>
        <p:nvSpPr>
          <p:cNvPr id="6" name="Slide Number Placeholder 5">
            <a:extLst>
              <a:ext uri="{FF2B5EF4-FFF2-40B4-BE49-F238E27FC236}">
                <a16:creationId xmlns:a16="http://schemas.microsoft.com/office/drawing/2014/main" xmlns="" id="{1D7ECE81-DC0A-48DA-AF20-67D4711160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7419C3-6D02-4CCA-B61C-B77380263739}" type="slidenum">
              <a:rPr lang="ro-RO" smtClean="0"/>
              <a:t>‹N›</a:t>
            </a:fld>
            <a:endParaRPr lang="ro-RO"/>
          </a:p>
        </p:txBody>
      </p:sp>
    </p:spTree>
    <p:extLst>
      <p:ext uri="{BB962C8B-B14F-4D97-AF65-F5344CB8AC3E}">
        <p14:creationId xmlns:p14="http://schemas.microsoft.com/office/powerpoint/2010/main" val="28352299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slideLayout" Target="../slideLayouts/slideLayout1.xml"/><Relationship Id="rId6" Type="http://schemas.openxmlformats.org/officeDocument/2006/relationships/image" Target="../media/image33.gif"/><Relationship Id="rId5" Type="http://schemas.openxmlformats.org/officeDocument/2006/relationships/image" Target="../media/image32.jpeg"/><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7.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4" Type="http://schemas.openxmlformats.org/officeDocument/2006/relationships/hyperlink" Target="https://www.youtube.com/watch?v=kp_j0FJ-wMQ" TargetMode="External"/></Relationships>
</file>

<file path=ppt/slides/_rels/slide4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gif"/><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hyperlink" Target="https://www.youtube.com/watch?v=kMxnHyBEYS8"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www.youtube.com/watch?v=A-nJzkYWafY" TargetMode="External"/><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hyperlink" Target="https://www.youtube.com/watch?v=yQgwO386S6o"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png"/><Relationship Id="rId1" Type="http://schemas.openxmlformats.org/officeDocument/2006/relationships/slideLayout" Target="../slideLayouts/slideLayout1.xml"/><Relationship Id="rId6" Type="http://schemas.openxmlformats.org/officeDocument/2006/relationships/image" Target="../media/image77.jpeg"/><Relationship Id="rId5" Type="http://schemas.openxmlformats.org/officeDocument/2006/relationships/image" Target="../media/image76.png"/><Relationship Id="rId4" Type="http://schemas.openxmlformats.org/officeDocument/2006/relationships/image" Target="../media/image75.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2850306-3F39-46A9-B4CF-BACBC9DB3357}"/>
              </a:ext>
            </a:extLst>
          </p:cNvPr>
          <p:cNvPicPr>
            <a:picLocks noChangeAspect="1"/>
          </p:cNvPicPr>
          <p:nvPr/>
        </p:nvPicPr>
        <p:blipFill>
          <a:blip r:embed="rId2"/>
          <a:stretch>
            <a:fillRect/>
          </a:stretch>
        </p:blipFill>
        <p:spPr>
          <a:xfrm>
            <a:off x="0" y="0"/>
            <a:ext cx="1841152" cy="1963082"/>
          </a:xfrm>
          <a:prstGeom prst="rect">
            <a:avLst/>
          </a:prstGeom>
        </p:spPr>
      </p:pic>
      <p:pic>
        <p:nvPicPr>
          <p:cNvPr id="5" name="Picture 4">
            <a:extLst>
              <a:ext uri="{FF2B5EF4-FFF2-40B4-BE49-F238E27FC236}">
                <a16:creationId xmlns:a16="http://schemas.microsoft.com/office/drawing/2014/main" xmlns="" id="{C1730292-42C0-49E4-85BD-F240003D1FCB}"/>
              </a:ext>
            </a:extLst>
          </p:cNvPr>
          <p:cNvPicPr>
            <a:picLocks noChangeAspect="1"/>
          </p:cNvPicPr>
          <p:nvPr/>
        </p:nvPicPr>
        <p:blipFill>
          <a:blip r:embed="rId3"/>
          <a:stretch>
            <a:fillRect/>
          </a:stretch>
        </p:blipFill>
        <p:spPr>
          <a:xfrm>
            <a:off x="6833152" y="0"/>
            <a:ext cx="5358848" cy="1670449"/>
          </a:xfrm>
          <a:prstGeom prst="rect">
            <a:avLst/>
          </a:prstGeom>
        </p:spPr>
      </p:pic>
      <p:sp>
        <p:nvSpPr>
          <p:cNvPr id="6" name="Rectangle 5">
            <a:extLst>
              <a:ext uri="{FF2B5EF4-FFF2-40B4-BE49-F238E27FC236}">
                <a16:creationId xmlns:a16="http://schemas.microsoft.com/office/drawing/2014/main" xmlns="" id="{532BA071-EAAF-4BBE-9A94-0DAA8D526459}"/>
              </a:ext>
            </a:extLst>
          </p:cNvPr>
          <p:cNvSpPr/>
          <p:nvPr/>
        </p:nvSpPr>
        <p:spPr>
          <a:xfrm>
            <a:off x="1762125" y="2136339"/>
            <a:ext cx="8743950" cy="3077766"/>
          </a:xfrm>
          <a:prstGeom prst="rect">
            <a:avLst/>
          </a:prstGeom>
        </p:spPr>
        <p:txBody>
          <a:bodyPr wrap="square">
            <a:spAutoFit/>
          </a:bodyPr>
          <a:lstStyle/>
          <a:p>
            <a:pPr algn="ctr"/>
            <a:r>
              <a:rPr lang="en-US" sz="2400" b="1" dirty="0">
                <a:latin typeface="Times New Roman" panose="02020603050405020304" pitchFamily="18" charset="0"/>
                <a:cs typeface="Times New Roman" panose="02020603050405020304" pitchFamily="18" charset="0"/>
              </a:rPr>
              <a:t>MUSIC: A MELODIC METHODOLOGY INTO TEACHING AND LEARNING</a:t>
            </a:r>
            <a:br>
              <a:rPr lang="en-US" sz="2400" b="1" dirty="0">
                <a:latin typeface="Times New Roman" panose="02020603050405020304" pitchFamily="18" charset="0"/>
                <a:cs typeface="Times New Roman" panose="02020603050405020304" pitchFamily="18" charset="0"/>
              </a:rPr>
            </a:br>
            <a:r>
              <a:rPr lang="en-US" sz="2400" b="1" dirty="0">
                <a:latin typeface="Times New Roman" panose="02020603050405020304" pitchFamily="18" charset="0"/>
                <a:cs typeface="Times New Roman" panose="02020603050405020304" pitchFamily="18" charset="0"/>
              </a:rPr>
              <a:t>2018-1-ES01-KA229-050761</a:t>
            </a:r>
            <a:br>
              <a:rPr lang="en-US" sz="2400" b="1" dirty="0">
                <a:latin typeface="Times New Roman" panose="02020603050405020304" pitchFamily="18" charset="0"/>
                <a:cs typeface="Times New Roman" panose="02020603050405020304" pitchFamily="18" charset="0"/>
              </a:rPr>
            </a:br>
            <a:r>
              <a:rPr lang="en-US" sz="2400" b="1" dirty="0">
                <a:latin typeface="Times New Roman" panose="02020603050405020304" pitchFamily="18" charset="0"/>
                <a:cs typeface="Times New Roman" panose="02020603050405020304" pitchFamily="18" charset="0"/>
              </a:rPr>
              <a:t/>
            </a:r>
            <a:br>
              <a:rPr lang="en-US" sz="2400" b="1" dirty="0">
                <a:latin typeface="Times New Roman" panose="02020603050405020304" pitchFamily="18" charset="0"/>
                <a:cs typeface="Times New Roman" panose="02020603050405020304" pitchFamily="18" charset="0"/>
              </a:rPr>
            </a:br>
            <a:r>
              <a:rPr lang="en-US" sz="2400" b="1" dirty="0">
                <a:latin typeface="Times New Roman" panose="02020603050405020304" pitchFamily="18" charset="0"/>
                <a:cs typeface="Times New Roman" panose="02020603050405020304" pitchFamily="18" charset="0"/>
              </a:rPr>
              <a:t> SCHOOL EXCHANGE PARTNERSHIP</a:t>
            </a:r>
          </a:p>
          <a:p>
            <a:pPr algn="ctr"/>
            <a:endParaRPr lang="en-US" b="1" u="sng" dirty="0">
              <a:latin typeface="Times New Roman" panose="02020603050405020304" pitchFamily="18" charset="0"/>
              <a:cs typeface="Times New Roman" panose="02020603050405020304" pitchFamily="18" charset="0"/>
            </a:endParaRPr>
          </a:p>
          <a:p>
            <a:pPr algn="ctr"/>
            <a:endParaRPr lang="en-US" sz="2000" b="1" dirty="0">
              <a:latin typeface="Times New Roman" panose="02020603050405020304" pitchFamily="18" charset="0"/>
              <a:cs typeface="Times New Roman" panose="02020603050405020304" pitchFamily="18" charset="0"/>
            </a:endParaRPr>
          </a:p>
          <a:p>
            <a:pPr algn="ctr"/>
            <a:r>
              <a:rPr lang="en-US" b="1" dirty="0">
                <a:latin typeface="Times New Roman" panose="02020603050405020304" pitchFamily="18" charset="0"/>
                <a:cs typeface="Times New Roman" panose="02020603050405020304" pitchFamily="18" charset="0"/>
              </a:rPr>
              <a:t> </a:t>
            </a:r>
            <a:r>
              <a:rPr lang="en-US" sz="3600" b="1" dirty="0">
                <a:latin typeface="Times New Roman" panose="02020603050405020304" pitchFamily="18" charset="0"/>
                <a:cs typeface="Times New Roman" panose="02020603050405020304" pitchFamily="18" charset="0"/>
              </a:rPr>
              <a:t>TRADITIONAL INSTRUMENTS</a:t>
            </a:r>
          </a:p>
        </p:txBody>
      </p:sp>
    </p:spTree>
    <p:extLst>
      <p:ext uri="{BB962C8B-B14F-4D97-AF65-F5344CB8AC3E}">
        <p14:creationId xmlns:p14="http://schemas.microsoft.com/office/powerpoint/2010/main" val="5859700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2486026D-F4BE-4685-A64A-EC517493015A}"/>
              </a:ext>
            </a:extLst>
          </p:cNvPr>
          <p:cNvSpPr/>
          <p:nvPr/>
        </p:nvSpPr>
        <p:spPr>
          <a:xfrm>
            <a:off x="1381957" y="2478411"/>
            <a:ext cx="9428085" cy="769441"/>
          </a:xfrm>
          <a:prstGeom prst="rect">
            <a:avLst/>
          </a:prstGeom>
        </p:spPr>
        <p:txBody>
          <a:bodyPr wrap="square">
            <a:spAutoFit/>
          </a:bodyPr>
          <a:lstStyle/>
          <a:p>
            <a:pPr lvl="0" algn="ctr"/>
            <a:endParaRPr lang="en-US" sz="2000" b="1" dirty="0">
              <a:solidFill>
                <a:prstClr val="black"/>
              </a:solidFill>
              <a:latin typeface="Times New Roman" panose="02020603050405020304" pitchFamily="18" charset="0"/>
              <a:cs typeface="Times New Roman" panose="02020603050405020304" pitchFamily="18" charset="0"/>
            </a:endParaRPr>
          </a:p>
          <a:p>
            <a:pPr lvl="0" algn="ctr"/>
            <a:r>
              <a:rPr lang="ro-RO" sz="2400" b="1" dirty="0">
                <a:solidFill>
                  <a:prstClr val="black"/>
                </a:solidFill>
                <a:latin typeface="Times New Roman" panose="02020603050405020304" pitchFamily="18" charset="0"/>
                <a:cs typeface="Times New Roman" panose="02020603050405020304" pitchFamily="18" charset="0"/>
              </a:rPr>
              <a:t>THE </a:t>
            </a:r>
            <a:r>
              <a:rPr lang="en-US" sz="2400" b="1" dirty="0">
                <a:solidFill>
                  <a:prstClr val="black"/>
                </a:solidFill>
                <a:latin typeface="Times New Roman" panose="02020603050405020304" pitchFamily="18" charset="0"/>
                <a:cs typeface="Times New Roman" panose="02020603050405020304" pitchFamily="18" charset="0"/>
              </a:rPr>
              <a:t>ITALIAN</a:t>
            </a:r>
            <a:r>
              <a:rPr lang="ro-RO" sz="2400" b="1" dirty="0">
                <a:solidFill>
                  <a:prstClr val="black"/>
                </a:solidFill>
                <a:latin typeface="Times New Roman" panose="02020603050405020304" pitchFamily="18" charset="0"/>
                <a:cs typeface="Times New Roman" panose="02020603050405020304" pitchFamily="18" charset="0"/>
              </a:rPr>
              <a:t> </a:t>
            </a:r>
            <a:r>
              <a:rPr lang="en-US" sz="2400" b="1" dirty="0">
                <a:solidFill>
                  <a:prstClr val="black"/>
                </a:solidFill>
                <a:latin typeface="Times New Roman" panose="02020603050405020304" pitchFamily="18" charset="0"/>
                <a:cs typeface="Times New Roman" panose="02020603050405020304" pitchFamily="18" charset="0"/>
              </a:rPr>
              <a:t>TRADITIONAL INSTRUMENTS</a:t>
            </a:r>
            <a:endParaRPr lang="ro-RO" sz="24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355051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p:cNvPicPr>
            <a:picLocks noChangeAspect="1"/>
          </p:cNvPicPr>
          <p:nvPr/>
        </p:nvPicPr>
        <p:blipFill>
          <a:blip r:embed="rId2"/>
          <a:stretch>
            <a:fillRect/>
          </a:stretch>
        </p:blipFill>
        <p:spPr>
          <a:xfrm>
            <a:off x="5336842" y="914400"/>
            <a:ext cx="5276669" cy="5073337"/>
          </a:xfrm>
          <a:prstGeom prst="rect">
            <a:avLst/>
          </a:prstGeom>
        </p:spPr>
      </p:pic>
      <p:sp>
        <p:nvSpPr>
          <p:cNvPr id="2" name="Titolo 1"/>
          <p:cNvSpPr>
            <a:spLocks noGrp="1"/>
          </p:cNvSpPr>
          <p:nvPr>
            <p:ph type="ctrTitle"/>
          </p:nvPr>
        </p:nvSpPr>
        <p:spPr>
          <a:xfrm>
            <a:off x="1760293" y="266700"/>
            <a:ext cx="8323385" cy="603563"/>
          </a:xfrm>
        </p:spPr>
        <p:txBody>
          <a:bodyPr>
            <a:normAutofit/>
          </a:bodyPr>
          <a:lstStyle/>
          <a:p>
            <a:r>
              <a:rPr lang="it-IT" sz="2000" b="1" dirty="0">
                <a:latin typeface="Times New Roman"/>
                <a:cs typeface="Times New Roman"/>
              </a:rPr>
              <a:t>THE MANDOLIN:THE ORIGINS</a:t>
            </a:r>
          </a:p>
        </p:txBody>
      </p:sp>
      <p:sp>
        <p:nvSpPr>
          <p:cNvPr id="3" name="CasellaDiTesto 2"/>
          <p:cNvSpPr txBox="1"/>
          <p:nvPr/>
        </p:nvSpPr>
        <p:spPr>
          <a:xfrm>
            <a:off x="1524000" y="811636"/>
            <a:ext cx="4886554" cy="6340197"/>
          </a:xfrm>
          <a:prstGeom prst="rect">
            <a:avLst/>
          </a:prstGeom>
          <a:noFill/>
        </p:spPr>
        <p:txBody>
          <a:bodyPr wrap="square" rtlCol="0">
            <a:spAutoFit/>
          </a:bodyPr>
          <a:lstStyle/>
          <a:p>
            <a:r>
              <a:rPr lang="en-US" sz="1400" dirty="0">
                <a:latin typeface="Times New Roman"/>
                <a:cs typeface="Times New Roman"/>
              </a:rPr>
              <a:t>The mandolin is a small, lute-like instrument with eight strings. Originally appearing in 18th-century Italy, this bright-toned instrument has become a staple in styles of music all over the world, ranging from classical to bluegrass and even to jazz. But that’s only a small part of the story of the mandolin.</a:t>
            </a:r>
          </a:p>
          <a:p>
            <a:r>
              <a:rPr lang="en-US" sz="1400" b="1" dirty="0">
                <a:latin typeface="Times New Roman"/>
                <a:cs typeface="Times New Roman"/>
              </a:rPr>
              <a:t>History</a:t>
            </a:r>
          </a:p>
          <a:p>
            <a:r>
              <a:rPr lang="en-US" sz="1400" dirty="0">
                <a:latin typeface="Times New Roman"/>
                <a:cs typeface="Times New Roman"/>
              </a:rPr>
              <a:t>The instrument we now call the mandolin first truly appeared in the workshops of Naples, Italy, in the middle of the 1700s. But similar instruments going by the names </a:t>
            </a:r>
            <a:r>
              <a:rPr lang="en-US" sz="1400" b="1" dirty="0" err="1">
                <a:latin typeface="Times New Roman"/>
                <a:cs typeface="Times New Roman"/>
              </a:rPr>
              <a:t>mandora</a:t>
            </a:r>
            <a:r>
              <a:rPr lang="en-US" sz="1400" b="1" dirty="0">
                <a:latin typeface="Times New Roman"/>
                <a:cs typeface="Times New Roman"/>
              </a:rPr>
              <a:t>, </a:t>
            </a:r>
            <a:r>
              <a:rPr lang="en-US" sz="1400" b="1" dirty="0" err="1">
                <a:latin typeface="Times New Roman"/>
                <a:cs typeface="Times New Roman"/>
              </a:rPr>
              <a:t>mandola</a:t>
            </a:r>
            <a:r>
              <a:rPr lang="en-US" sz="1400" dirty="0">
                <a:latin typeface="Times New Roman"/>
                <a:cs typeface="Times New Roman"/>
              </a:rPr>
              <a:t>, and </a:t>
            </a:r>
            <a:r>
              <a:rPr lang="en-US" sz="1400" b="1" dirty="0" err="1">
                <a:latin typeface="Times New Roman"/>
                <a:cs typeface="Times New Roman"/>
              </a:rPr>
              <a:t>mandore</a:t>
            </a:r>
            <a:r>
              <a:rPr lang="en-US" sz="1400" dirty="0">
                <a:latin typeface="Times New Roman"/>
                <a:cs typeface="Times New Roman"/>
              </a:rPr>
              <a:t> preceded the Neapolitan mandolin by centuries.</a:t>
            </a:r>
          </a:p>
          <a:p>
            <a:r>
              <a:rPr lang="en-US" sz="1400" dirty="0">
                <a:latin typeface="Times New Roman"/>
                <a:cs typeface="Times New Roman"/>
              </a:rPr>
              <a:t>The </a:t>
            </a:r>
            <a:r>
              <a:rPr lang="en-US" sz="1400" dirty="0" err="1">
                <a:latin typeface="Times New Roman"/>
                <a:cs typeface="Times New Roman"/>
              </a:rPr>
              <a:t>mandora</a:t>
            </a:r>
            <a:r>
              <a:rPr lang="en-US" sz="1400" dirty="0">
                <a:latin typeface="Times New Roman"/>
                <a:cs typeface="Times New Roman"/>
              </a:rPr>
              <a:t> first appeared as early as the 15th century in Italy. Starting out with only four or five strings, its name probably came from the word </a:t>
            </a:r>
            <a:r>
              <a:rPr lang="en-US" sz="1400" dirty="0" err="1">
                <a:latin typeface="Times New Roman"/>
                <a:cs typeface="Times New Roman"/>
              </a:rPr>
              <a:t>mandorla</a:t>
            </a:r>
            <a:r>
              <a:rPr lang="en-US" sz="1400" dirty="0">
                <a:latin typeface="Times New Roman"/>
                <a:cs typeface="Times New Roman"/>
              </a:rPr>
              <a:t>, or almond.</a:t>
            </a:r>
          </a:p>
          <a:p>
            <a:endParaRPr lang="en-US" sz="1400" dirty="0">
              <a:latin typeface="Times New Roman"/>
              <a:cs typeface="Times New Roman"/>
            </a:endParaRPr>
          </a:p>
          <a:p>
            <a:r>
              <a:rPr lang="en-US" sz="1400" dirty="0">
                <a:latin typeface="Times New Roman"/>
                <a:cs typeface="Times New Roman"/>
              </a:rPr>
              <a:t>With gut strings, a pear shaped body carved from a single piece of wood, and no frets, this instrument had a deeper, sweeter tone than today’s mandolins. The term </a:t>
            </a:r>
            <a:r>
              <a:rPr lang="en-US" sz="1400" dirty="0" err="1">
                <a:latin typeface="Times New Roman"/>
                <a:cs typeface="Times New Roman"/>
              </a:rPr>
              <a:t>mandora</a:t>
            </a:r>
            <a:r>
              <a:rPr lang="en-US" sz="1400" dirty="0">
                <a:latin typeface="Times New Roman"/>
                <a:cs typeface="Times New Roman"/>
              </a:rPr>
              <a:t> has since come to refer more broadly to mid-sized mandolins.</a:t>
            </a:r>
          </a:p>
          <a:p>
            <a:endParaRPr lang="en-US" sz="1400" dirty="0">
              <a:latin typeface="Times New Roman"/>
              <a:cs typeface="Times New Roman"/>
            </a:endParaRPr>
          </a:p>
          <a:p>
            <a:r>
              <a:rPr lang="en-US" sz="1400" dirty="0">
                <a:latin typeface="Times New Roman"/>
                <a:cs typeface="Times New Roman"/>
              </a:rPr>
              <a:t>By the Baroque period (roughly 1600–1750), a new instrument had developed that was known as the </a:t>
            </a:r>
            <a:r>
              <a:rPr lang="en-US" sz="1400" dirty="0" err="1">
                <a:latin typeface="Times New Roman"/>
                <a:cs typeface="Times New Roman"/>
              </a:rPr>
              <a:t>mandolino</a:t>
            </a:r>
            <a:r>
              <a:rPr lang="en-US" sz="1400" dirty="0">
                <a:latin typeface="Times New Roman"/>
                <a:cs typeface="Times New Roman"/>
              </a:rPr>
              <a:t>, or little </a:t>
            </a:r>
            <a:r>
              <a:rPr lang="en-US" sz="1400" dirty="0" err="1">
                <a:latin typeface="Times New Roman"/>
                <a:cs typeface="Times New Roman"/>
              </a:rPr>
              <a:t>mandola</a:t>
            </a:r>
            <a:r>
              <a:rPr lang="en-US" sz="1400" dirty="0">
                <a:latin typeface="Times New Roman"/>
                <a:cs typeface="Times New Roman"/>
              </a:rPr>
              <a:t>.</a:t>
            </a:r>
          </a:p>
          <a:p>
            <a:endParaRPr lang="en-US" sz="1400" dirty="0">
              <a:latin typeface="Times New Roman"/>
              <a:cs typeface="Times New Roman"/>
            </a:endParaRPr>
          </a:p>
          <a:p>
            <a:r>
              <a:rPr lang="en-US" sz="1400" dirty="0">
                <a:latin typeface="Times New Roman"/>
                <a:cs typeface="Times New Roman"/>
              </a:rPr>
              <a:t>It was primarily a melodic instrument, which differentiated it from the lute, which played both harmonic and melodic roles in the music of that time.</a:t>
            </a:r>
          </a:p>
          <a:p>
            <a:endParaRPr lang="en-US" sz="1400" b="1" dirty="0">
              <a:latin typeface="Times New Roman"/>
              <a:cs typeface="Times New Roman"/>
            </a:endParaRPr>
          </a:p>
          <a:p>
            <a:endParaRPr lang="it-IT" sz="1400" b="1" dirty="0">
              <a:latin typeface="Times New Roman"/>
              <a:cs typeface="Times New Roman"/>
            </a:endParaRPr>
          </a:p>
        </p:txBody>
      </p:sp>
    </p:spTree>
    <p:extLst>
      <p:ext uri="{BB962C8B-B14F-4D97-AF65-F5344CB8AC3E}">
        <p14:creationId xmlns:p14="http://schemas.microsoft.com/office/powerpoint/2010/main" val="41719403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944625" y="1457520"/>
            <a:ext cx="8273491" cy="4401205"/>
          </a:xfrm>
          <a:prstGeom prst="rect">
            <a:avLst/>
          </a:prstGeom>
        </p:spPr>
        <p:txBody>
          <a:bodyPr wrap="square">
            <a:spAutoFit/>
          </a:bodyPr>
          <a:lstStyle/>
          <a:p>
            <a:r>
              <a:rPr lang="en-US" sz="1400" dirty="0">
                <a:latin typeface="Times New Roman" pitchFamily="18" charset="0"/>
                <a:cs typeface="Times New Roman" pitchFamily="18" charset="0"/>
              </a:rPr>
              <a:t>The modern mandolin developed from the </a:t>
            </a:r>
            <a:r>
              <a:rPr lang="en-US" sz="1400" dirty="0" err="1">
                <a:latin typeface="Times New Roman" pitchFamily="18" charset="0"/>
                <a:cs typeface="Times New Roman" pitchFamily="18" charset="0"/>
              </a:rPr>
              <a:t>mandolino</a:t>
            </a:r>
            <a:r>
              <a:rPr lang="en-US" sz="1400" dirty="0">
                <a:latin typeface="Times New Roman" pitchFamily="18" charset="0"/>
                <a:cs typeface="Times New Roman" pitchFamily="18" charset="0"/>
              </a:rPr>
              <a:t> between 1750 and 1850. </a:t>
            </a:r>
          </a:p>
          <a:p>
            <a:r>
              <a:rPr lang="en-US" sz="1400" dirty="0">
                <a:latin typeface="Times New Roman" pitchFamily="18" charset="0"/>
                <a:cs typeface="Times New Roman" pitchFamily="18" charset="0"/>
              </a:rPr>
              <a:t>The </a:t>
            </a:r>
            <a:r>
              <a:rPr lang="en-US" sz="1400" b="1" dirty="0" err="1">
                <a:latin typeface="Times New Roman" pitchFamily="18" charset="0"/>
                <a:cs typeface="Times New Roman" pitchFamily="18" charset="0"/>
              </a:rPr>
              <a:t>Vinaccia</a:t>
            </a:r>
            <a:r>
              <a:rPr lang="en-US" sz="1400" dirty="0">
                <a:latin typeface="Times New Roman" pitchFamily="18" charset="0"/>
                <a:cs typeface="Times New Roman" pitchFamily="18" charset="0"/>
              </a:rPr>
              <a:t> family in Naples played a crucial role in this development throughout that period, and Pasquale </a:t>
            </a:r>
            <a:r>
              <a:rPr lang="en-US" sz="1400" dirty="0" err="1">
                <a:latin typeface="Times New Roman" pitchFamily="18" charset="0"/>
                <a:cs typeface="Times New Roman" pitchFamily="18" charset="0"/>
              </a:rPr>
              <a:t>Vinaccia</a:t>
            </a:r>
            <a:r>
              <a:rPr lang="en-US" sz="1400" dirty="0">
                <a:latin typeface="Times New Roman" pitchFamily="18" charset="0"/>
                <a:cs typeface="Times New Roman" pitchFamily="18" charset="0"/>
              </a:rPr>
              <a:t> (1806–82) is the man who was most responsible for establishing the standard design of the instrument.</a:t>
            </a:r>
          </a:p>
          <a:p>
            <a:r>
              <a:rPr lang="en-US" sz="1400" dirty="0">
                <a:latin typeface="Times New Roman" pitchFamily="18" charset="0"/>
                <a:cs typeface="Times New Roman" pitchFamily="18" charset="0"/>
              </a:rPr>
              <a:t>Among the developments that differentiate the mandolin from the Baroque mandolin were a bent soundboard, a raised fret board, more frets (and therefore more notes), and 8 metal strings.</a:t>
            </a:r>
          </a:p>
          <a:p>
            <a:r>
              <a:rPr lang="en-US" sz="1400" dirty="0">
                <a:latin typeface="Times New Roman" pitchFamily="18" charset="0"/>
                <a:cs typeface="Times New Roman" pitchFamily="18" charset="0"/>
              </a:rPr>
              <a:t>The strings are paired in sets, known as courses, of two, in which each pair of strings is tuned to the exact same pitch.</a:t>
            </a:r>
          </a:p>
          <a:p>
            <a:r>
              <a:rPr lang="en-US" sz="1400" dirty="0">
                <a:latin typeface="Times New Roman" pitchFamily="18" charset="0"/>
                <a:cs typeface="Times New Roman" pitchFamily="18" charset="0"/>
              </a:rPr>
              <a:t>This means there are actually only four pitches represented by the eight strings. The strings are tuned to the same pitches as are the strings of a violin – G, D, A, and E, from low to high. </a:t>
            </a:r>
          </a:p>
          <a:p>
            <a:r>
              <a:rPr lang="en-US" sz="1400" dirty="0">
                <a:latin typeface="Times New Roman" pitchFamily="18" charset="0"/>
                <a:cs typeface="Times New Roman" pitchFamily="18" charset="0"/>
              </a:rPr>
              <a:t>In the second half of the 1800s, the mandolin began to become a worldwide phenomenon. Virtuoso performers such as Carlos </a:t>
            </a:r>
            <a:r>
              <a:rPr lang="en-US" sz="1400" dirty="0" err="1">
                <a:latin typeface="Times New Roman" pitchFamily="18" charset="0"/>
                <a:cs typeface="Times New Roman" pitchFamily="18" charset="0"/>
              </a:rPr>
              <a:t>Munier</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grandon</a:t>
            </a:r>
            <a:r>
              <a:rPr lang="en-US" sz="1400" dirty="0">
                <a:latin typeface="Times New Roman" pitchFamily="18" charset="0"/>
                <a:cs typeface="Times New Roman" pitchFamily="18" charset="0"/>
              </a:rPr>
              <a:t> of Pasquale </a:t>
            </a:r>
            <a:r>
              <a:rPr lang="en-US" sz="1400" dirty="0" err="1">
                <a:latin typeface="Times New Roman" pitchFamily="18" charset="0"/>
                <a:cs typeface="Times New Roman" pitchFamily="18" charset="0"/>
              </a:rPr>
              <a:t>Vinaccia</a:t>
            </a:r>
            <a:r>
              <a:rPr lang="en-US" sz="1400" dirty="0">
                <a:latin typeface="Times New Roman" pitchFamily="18" charset="0"/>
                <a:cs typeface="Times New Roman" pitchFamily="18" charset="0"/>
              </a:rPr>
              <a:t>, toured Europe and persuaded audiences that the mandolin was more than just an Italian folk instrument. And, from the 1870s onward, masses of immigrants to the United States from Italy brought their mandolins along with them</a:t>
            </a:r>
          </a:p>
          <a:p>
            <a:endParaRPr lang="en-US" sz="1400" dirty="0">
              <a:latin typeface="Times New Roman" pitchFamily="18" charset="0"/>
              <a:cs typeface="Times New Roman" pitchFamily="18" charset="0"/>
            </a:endParaRPr>
          </a:p>
          <a:p>
            <a:r>
              <a:rPr lang="en-US" sz="1400" b="1" dirty="0">
                <a:latin typeface="Times New Roman" pitchFamily="18" charset="0"/>
                <a:cs typeface="Times New Roman" pitchFamily="18" charset="0"/>
              </a:rPr>
              <a:t>Styles of music</a:t>
            </a:r>
          </a:p>
          <a:p>
            <a:r>
              <a:rPr lang="en-US" sz="1400" dirty="0">
                <a:latin typeface="Times New Roman" pitchFamily="18" charset="0"/>
                <a:cs typeface="Times New Roman" pitchFamily="18" charset="0"/>
              </a:rPr>
              <a:t>The earliest music for the mandolin is found in Italian classical music and folk music. In the classical world, composers like </a:t>
            </a:r>
            <a:r>
              <a:rPr lang="en-US" sz="1400" b="1" dirty="0">
                <a:latin typeface="Times New Roman" pitchFamily="18" charset="0"/>
                <a:cs typeface="Times New Roman" pitchFamily="18" charset="0"/>
              </a:rPr>
              <a:t>Antonio Vivaldi </a:t>
            </a:r>
            <a:r>
              <a:rPr lang="en-US" sz="1400" dirty="0">
                <a:latin typeface="Times New Roman" pitchFamily="18" charset="0"/>
                <a:cs typeface="Times New Roman" pitchFamily="18" charset="0"/>
              </a:rPr>
              <a:t>(1678–1741) incorporated the mandolin into the orchestra.</a:t>
            </a:r>
          </a:p>
          <a:p>
            <a:r>
              <a:rPr lang="en-US" sz="1400" dirty="0">
                <a:latin typeface="Times New Roman" pitchFamily="18" charset="0"/>
                <a:cs typeface="Times New Roman" pitchFamily="18" charset="0"/>
              </a:rPr>
              <a:t>Vivaldi himself wrote two concertos for the instrument; one for mandolin solo and one for two mandolins.</a:t>
            </a:r>
          </a:p>
          <a:p>
            <a:r>
              <a:rPr lang="en-US" sz="1400" dirty="0">
                <a:latin typeface="Times New Roman" pitchFamily="18" charset="0"/>
                <a:cs typeface="Times New Roman" pitchFamily="18" charset="0"/>
              </a:rPr>
              <a:t>Another composer, </a:t>
            </a:r>
            <a:r>
              <a:rPr lang="en-US" sz="1400" b="1" dirty="0">
                <a:latin typeface="Times New Roman" pitchFamily="18" charset="0"/>
                <a:cs typeface="Times New Roman" pitchFamily="18" charset="0"/>
              </a:rPr>
              <a:t>Wolfgang Amadeus Mozart </a:t>
            </a:r>
            <a:r>
              <a:rPr lang="en-US" sz="1400" dirty="0">
                <a:latin typeface="Times New Roman" pitchFamily="18" charset="0"/>
                <a:cs typeface="Times New Roman" pitchFamily="18" charset="0"/>
              </a:rPr>
              <a:t>(1756–1791), wrote music for the mandolin in his opera Don Giovanni.</a:t>
            </a:r>
            <a:endParaRPr lang="it-IT" sz="1400" dirty="0">
              <a:latin typeface="Times New Roman" pitchFamily="18" charset="0"/>
              <a:cs typeface="Times New Roman" pitchFamily="18" charset="0"/>
            </a:endParaRPr>
          </a:p>
        </p:txBody>
      </p:sp>
    </p:spTree>
    <p:extLst>
      <p:ext uri="{BB962C8B-B14F-4D97-AF65-F5344CB8AC3E}">
        <p14:creationId xmlns:p14="http://schemas.microsoft.com/office/powerpoint/2010/main" val="19200845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p:cNvPicPr>
            <a:picLocks noChangeAspect="1"/>
          </p:cNvPicPr>
          <p:nvPr/>
        </p:nvPicPr>
        <p:blipFill>
          <a:blip r:embed="rId2"/>
          <a:stretch>
            <a:fillRect/>
          </a:stretch>
        </p:blipFill>
        <p:spPr>
          <a:xfrm>
            <a:off x="7810500" y="3847140"/>
            <a:ext cx="2857500" cy="2857500"/>
          </a:xfrm>
          <a:prstGeom prst="rect">
            <a:avLst/>
          </a:prstGeom>
        </p:spPr>
      </p:pic>
      <p:sp>
        <p:nvSpPr>
          <p:cNvPr id="2" name="Titolo 1"/>
          <p:cNvSpPr>
            <a:spLocks noGrp="1"/>
          </p:cNvSpPr>
          <p:nvPr>
            <p:ph type="title"/>
          </p:nvPr>
        </p:nvSpPr>
        <p:spPr/>
        <p:txBody>
          <a:bodyPr>
            <a:normAutofit/>
          </a:bodyPr>
          <a:lstStyle/>
          <a:p>
            <a:r>
              <a:rPr lang="it-IT" sz="2000" b="1" dirty="0">
                <a:latin typeface="Times New Roman" pitchFamily="18" charset="0"/>
                <a:cs typeface="Times New Roman" pitchFamily="18" charset="0"/>
              </a:rPr>
              <a:t>TYPES OF MANDOLIN</a:t>
            </a:r>
          </a:p>
        </p:txBody>
      </p:sp>
      <p:sp>
        <p:nvSpPr>
          <p:cNvPr id="3" name="Segnaposto contenuto 2"/>
          <p:cNvSpPr>
            <a:spLocks noGrp="1"/>
          </p:cNvSpPr>
          <p:nvPr>
            <p:ph idx="1"/>
          </p:nvPr>
        </p:nvSpPr>
        <p:spPr>
          <a:xfrm>
            <a:off x="1915508" y="1501754"/>
            <a:ext cx="6779236" cy="1372873"/>
          </a:xfrm>
        </p:spPr>
        <p:style>
          <a:lnRef idx="2">
            <a:schemeClr val="dk1"/>
          </a:lnRef>
          <a:fillRef idx="1">
            <a:schemeClr val="lt1"/>
          </a:fillRef>
          <a:effectRef idx="0">
            <a:schemeClr val="dk1"/>
          </a:effectRef>
          <a:fontRef idx="minor">
            <a:schemeClr val="dk1"/>
          </a:fontRef>
        </p:style>
        <p:txBody>
          <a:bodyPr>
            <a:normAutofit/>
          </a:bodyPr>
          <a:lstStyle/>
          <a:p>
            <a:pPr marL="0" indent="0">
              <a:buNone/>
            </a:pPr>
            <a:r>
              <a:rPr lang="it-IT" sz="1400" b="1" dirty="0">
                <a:latin typeface="Times New Roman"/>
                <a:cs typeface="Times New Roman"/>
              </a:rPr>
              <a:t>The </a:t>
            </a:r>
            <a:r>
              <a:rPr lang="it-IT" sz="1400" b="1" dirty="0" err="1">
                <a:latin typeface="Times New Roman"/>
                <a:cs typeface="Times New Roman"/>
              </a:rPr>
              <a:t>classic</a:t>
            </a:r>
            <a:r>
              <a:rPr lang="it-IT" sz="1400" b="1" dirty="0">
                <a:latin typeface="Times New Roman"/>
                <a:cs typeface="Times New Roman"/>
              </a:rPr>
              <a:t> </a:t>
            </a:r>
            <a:r>
              <a:rPr lang="it-IT" sz="1400" b="1" dirty="0" err="1">
                <a:latin typeface="Times New Roman"/>
                <a:cs typeface="Times New Roman"/>
              </a:rPr>
              <a:t>mandolin</a:t>
            </a:r>
            <a:r>
              <a:rPr lang="it-IT" sz="1400" b="1" dirty="0">
                <a:latin typeface="Times New Roman"/>
                <a:cs typeface="Times New Roman"/>
              </a:rPr>
              <a:t>, </a:t>
            </a:r>
            <a:r>
              <a:rPr lang="it-IT" sz="1400" dirty="0" err="1">
                <a:latin typeface="Times New Roman"/>
                <a:cs typeface="Times New Roman"/>
              </a:rPr>
              <a:t>also</a:t>
            </a:r>
            <a:r>
              <a:rPr lang="it-IT" sz="1400" dirty="0">
                <a:latin typeface="Times New Roman"/>
                <a:cs typeface="Times New Roman"/>
              </a:rPr>
              <a:t> </a:t>
            </a:r>
            <a:r>
              <a:rPr lang="it-IT" sz="1400" dirty="0" err="1">
                <a:latin typeface="Times New Roman"/>
                <a:cs typeface="Times New Roman"/>
              </a:rPr>
              <a:t>known</a:t>
            </a:r>
            <a:r>
              <a:rPr lang="it-IT" sz="1400" dirty="0">
                <a:latin typeface="Times New Roman"/>
                <a:cs typeface="Times New Roman"/>
              </a:rPr>
              <a:t> </a:t>
            </a:r>
            <a:r>
              <a:rPr lang="it-IT" sz="1400" dirty="0" err="1">
                <a:latin typeface="Times New Roman"/>
                <a:cs typeface="Times New Roman"/>
              </a:rPr>
              <a:t>as</a:t>
            </a:r>
            <a:r>
              <a:rPr lang="it-IT" sz="1400" dirty="0">
                <a:latin typeface="Times New Roman"/>
                <a:cs typeface="Times New Roman"/>
              </a:rPr>
              <a:t> </a:t>
            </a:r>
            <a:r>
              <a:rPr lang="it-IT" sz="1400" dirty="0" err="1">
                <a:latin typeface="Times New Roman"/>
                <a:cs typeface="Times New Roman"/>
              </a:rPr>
              <a:t>neapolitan,is</a:t>
            </a:r>
            <a:r>
              <a:rPr lang="it-IT" sz="1400" dirty="0">
                <a:latin typeface="Times New Roman"/>
                <a:cs typeface="Times New Roman"/>
              </a:rPr>
              <a:t> </a:t>
            </a:r>
            <a:r>
              <a:rPr lang="it-IT" sz="1400" dirty="0" err="1">
                <a:latin typeface="Times New Roman"/>
                <a:cs typeface="Times New Roman"/>
              </a:rPr>
              <a:t>characterized</a:t>
            </a:r>
            <a:r>
              <a:rPr lang="it-IT" sz="1400" dirty="0">
                <a:latin typeface="Times New Roman"/>
                <a:cs typeface="Times New Roman"/>
              </a:rPr>
              <a:t> by a </a:t>
            </a:r>
            <a:r>
              <a:rPr lang="it-IT" sz="1400" dirty="0" err="1">
                <a:latin typeface="Times New Roman"/>
                <a:cs typeface="Times New Roman"/>
              </a:rPr>
              <a:t>paunchy</a:t>
            </a:r>
            <a:r>
              <a:rPr lang="it-IT" sz="1400" dirty="0">
                <a:latin typeface="Times New Roman"/>
                <a:cs typeface="Times New Roman"/>
              </a:rPr>
              <a:t> </a:t>
            </a:r>
            <a:r>
              <a:rPr lang="it-IT" sz="1400" dirty="0" err="1">
                <a:latin typeface="Times New Roman"/>
                <a:cs typeface="Times New Roman"/>
              </a:rPr>
              <a:t>drop-shaped</a:t>
            </a:r>
            <a:r>
              <a:rPr lang="it-IT" sz="1400" dirty="0">
                <a:latin typeface="Times New Roman"/>
                <a:cs typeface="Times New Roman"/>
              </a:rPr>
              <a:t> body made of </a:t>
            </a:r>
            <a:r>
              <a:rPr lang="it-IT" sz="1400" dirty="0" err="1">
                <a:latin typeface="Times New Roman"/>
                <a:cs typeface="Times New Roman"/>
              </a:rPr>
              <a:t>staves</a:t>
            </a:r>
            <a:r>
              <a:rPr lang="it-IT" sz="1400" dirty="0">
                <a:latin typeface="Times New Roman"/>
                <a:cs typeface="Times New Roman"/>
              </a:rPr>
              <a:t> </a:t>
            </a:r>
            <a:r>
              <a:rPr lang="it-IT" sz="1400" dirty="0" err="1">
                <a:latin typeface="Times New Roman"/>
                <a:cs typeface="Times New Roman"/>
              </a:rPr>
              <a:t>that</a:t>
            </a:r>
            <a:r>
              <a:rPr lang="it-IT" sz="1400" dirty="0">
                <a:latin typeface="Times New Roman"/>
                <a:cs typeface="Times New Roman"/>
              </a:rPr>
              <a:t> join </a:t>
            </a:r>
            <a:r>
              <a:rPr lang="it-IT" sz="1400" dirty="0" err="1">
                <a:latin typeface="Times New Roman"/>
                <a:cs typeface="Times New Roman"/>
              </a:rPr>
              <a:t>at</a:t>
            </a:r>
            <a:r>
              <a:rPr lang="it-IT" sz="1400" dirty="0">
                <a:latin typeface="Times New Roman"/>
                <a:cs typeface="Times New Roman"/>
              </a:rPr>
              <a:t> the top </a:t>
            </a:r>
            <a:r>
              <a:rPr lang="it-IT" sz="1400" dirty="0" err="1">
                <a:latin typeface="Times New Roman"/>
                <a:cs typeface="Times New Roman"/>
              </a:rPr>
              <a:t>at</a:t>
            </a:r>
            <a:r>
              <a:rPr lang="it-IT" sz="1400" dirty="0">
                <a:latin typeface="Times New Roman"/>
                <a:cs typeface="Times New Roman"/>
              </a:rPr>
              <a:t> the </a:t>
            </a:r>
            <a:r>
              <a:rPr lang="it-IT" sz="1400" dirty="0" err="1">
                <a:latin typeface="Times New Roman"/>
                <a:cs typeface="Times New Roman"/>
              </a:rPr>
              <a:t>handle</a:t>
            </a:r>
            <a:r>
              <a:rPr lang="it-IT" sz="1400" dirty="0">
                <a:latin typeface="Times New Roman"/>
                <a:cs typeface="Times New Roman"/>
              </a:rPr>
              <a:t>; </a:t>
            </a:r>
            <a:r>
              <a:rPr lang="it-IT" sz="1400" dirty="0" err="1">
                <a:latin typeface="Times New Roman"/>
                <a:cs typeface="Times New Roman"/>
              </a:rPr>
              <a:t>while</a:t>
            </a:r>
            <a:r>
              <a:rPr lang="it-IT" sz="1400" dirty="0">
                <a:latin typeface="Times New Roman"/>
                <a:cs typeface="Times New Roman"/>
              </a:rPr>
              <a:t> the back of the case </a:t>
            </a:r>
            <a:r>
              <a:rPr lang="it-IT" sz="1400" dirty="0" err="1">
                <a:latin typeface="Times New Roman"/>
                <a:cs typeface="Times New Roman"/>
              </a:rPr>
              <a:t>is</a:t>
            </a:r>
            <a:r>
              <a:rPr lang="it-IT" sz="1400" dirty="0">
                <a:latin typeface="Times New Roman"/>
                <a:cs typeface="Times New Roman"/>
              </a:rPr>
              <a:t> </a:t>
            </a:r>
            <a:r>
              <a:rPr lang="it-IT" sz="1400" dirty="0" err="1">
                <a:latin typeface="Times New Roman"/>
                <a:cs typeface="Times New Roman"/>
              </a:rPr>
              <a:t>strengthened</a:t>
            </a:r>
            <a:r>
              <a:rPr lang="it-IT" sz="1400" dirty="0">
                <a:latin typeface="Times New Roman"/>
                <a:cs typeface="Times New Roman"/>
              </a:rPr>
              <a:t> by the </a:t>
            </a:r>
            <a:r>
              <a:rPr lang="it-IT" sz="1400" dirty="0" err="1">
                <a:latin typeface="Times New Roman"/>
                <a:cs typeface="Times New Roman"/>
              </a:rPr>
              <a:t>shield</a:t>
            </a:r>
            <a:r>
              <a:rPr lang="it-IT" sz="1400" dirty="0">
                <a:latin typeface="Times New Roman"/>
                <a:cs typeface="Times New Roman"/>
              </a:rPr>
              <a:t> :a </a:t>
            </a:r>
            <a:r>
              <a:rPr lang="it-IT" sz="1400" dirty="0" err="1">
                <a:latin typeface="Times New Roman"/>
                <a:cs typeface="Times New Roman"/>
              </a:rPr>
              <a:t>wooden</a:t>
            </a:r>
            <a:r>
              <a:rPr lang="it-IT" sz="1400" dirty="0">
                <a:latin typeface="Times New Roman"/>
                <a:cs typeface="Times New Roman"/>
              </a:rPr>
              <a:t> band </a:t>
            </a:r>
            <a:r>
              <a:rPr lang="it-IT" sz="1400" dirty="0" err="1">
                <a:latin typeface="Times New Roman"/>
                <a:cs typeface="Times New Roman"/>
              </a:rPr>
              <a:t>that</a:t>
            </a:r>
            <a:r>
              <a:rPr lang="it-IT" sz="1400" dirty="0">
                <a:latin typeface="Times New Roman"/>
                <a:cs typeface="Times New Roman"/>
              </a:rPr>
              <a:t> </a:t>
            </a:r>
            <a:r>
              <a:rPr lang="it-IT" sz="1400" dirty="0" err="1">
                <a:latin typeface="Times New Roman"/>
                <a:cs typeface="Times New Roman"/>
              </a:rPr>
              <a:t>sorrounds</a:t>
            </a:r>
            <a:r>
              <a:rPr lang="it-IT" sz="1400" dirty="0">
                <a:latin typeface="Times New Roman"/>
                <a:cs typeface="Times New Roman"/>
              </a:rPr>
              <a:t> the </a:t>
            </a:r>
            <a:r>
              <a:rPr lang="it-IT" sz="1400" dirty="0" err="1">
                <a:latin typeface="Times New Roman"/>
                <a:cs typeface="Times New Roman"/>
              </a:rPr>
              <a:t>soundboard</a:t>
            </a:r>
            <a:r>
              <a:rPr lang="it-IT" sz="1400" dirty="0">
                <a:latin typeface="Times New Roman"/>
                <a:cs typeface="Times New Roman"/>
              </a:rPr>
              <a:t> of the </a:t>
            </a:r>
            <a:r>
              <a:rPr lang="it-IT" sz="1400" dirty="0" err="1">
                <a:latin typeface="Times New Roman"/>
                <a:cs typeface="Times New Roman"/>
              </a:rPr>
              <a:t>perimeter</a:t>
            </a:r>
            <a:r>
              <a:rPr lang="it-IT" sz="1400" dirty="0">
                <a:latin typeface="Times New Roman"/>
                <a:cs typeface="Times New Roman"/>
              </a:rPr>
              <a:t>. The </a:t>
            </a:r>
            <a:r>
              <a:rPr lang="it-IT" sz="1400" dirty="0" err="1">
                <a:latin typeface="Times New Roman"/>
                <a:cs typeface="Times New Roman"/>
              </a:rPr>
              <a:t>classic</a:t>
            </a:r>
            <a:r>
              <a:rPr lang="it-IT" sz="1400" dirty="0">
                <a:latin typeface="Times New Roman"/>
                <a:cs typeface="Times New Roman"/>
              </a:rPr>
              <a:t> </a:t>
            </a:r>
            <a:r>
              <a:rPr lang="it-IT" sz="1400" dirty="0" err="1">
                <a:latin typeface="Times New Roman"/>
                <a:cs typeface="Times New Roman"/>
              </a:rPr>
              <a:t>mandolinhas</a:t>
            </a:r>
            <a:r>
              <a:rPr lang="it-IT" sz="1400" dirty="0">
                <a:latin typeface="Times New Roman"/>
                <a:cs typeface="Times New Roman"/>
              </a:rPr>
              <a:t> a delicate and </a:t>
            </a:r>
            <a:r>
              <a:rPr lang="it-IT" sz="1400" dirty="0" err="1">
                <a:latin typeface="Times New Roman"/>
                <a:cs typeface="Times New Roman"/>
              </a:rPr>
              <a:t>very</a:t>
            </a:r>
            <a:r>
              <a:rPr lang="it-IT" sz="1400" dirty="0">
                <a:latin typeface="Times New Roman"/>
                <a:cs typeface="Times New Roman"/>
              </a:rPr>
              <a:t> </a:t>
            </a:r>
            <a:r>
              <a:rPr lang="it-IT" sz="1400" dirty="0" err="1">
                <a:latin typeface="Times New Roman"/>
                <a:cs typeface="Times New Roman"/>
              </a:rPr>
              <a:t>expressive</a:t>
            </a:r>
            <a:r>
              <a:rPr lang="it-IT" sz="1400" dirty="0">
                <a:latin typeface="Times New Roman"/>
                <a:cs typeface="Times New Roman"/>
              </a:rPr>
              <a:t> </a:t>
            </a:r>
            <a:r>
              <a:rPr lang="it-IT" sz="1400" dirty="0" err="1">
                <a:latin typeface="Times New Roman"/>
                <a:cs typeface="Times New Roman"/>
              </a:rPr>
              <a:t>tone</a:t>
            </a:r>
            <a:r>
              <a:rPr lang="it-IT" sz="1400" dirty="0">
                <a:latin typeface="Times New Roman"/>
                <a:cs typeface="Times New Roman"/>
              </a:rPr>
              <a:t> and the sound </a:t>
            </a:r>
            <a:r>
              <a:rPr lang="it-IT" sz="1400" dirty="0" err="1">
                <a:latin typeface="Times New Roman"/>
                <a:cs typeface="Times New Roman"/>
              </a:rPr>
              <a:t>is</a:t>
            </a:r>
            <a:r>
              <a:rPr lang="it-IT" sz="1400" dirty="0">
                <a:latin typeface="Times New Roman"/>
                <a:cs typeface="Times New Roman"/>
              </a:rPr>
              <a:t> </a:t>
            </a:r>
            <a:r>
              <a:rPr lang="it-IT" sz="1400" dirty="0" err="1">
                <a:latin typeface="Times New Roman"/>
                <a:cs typeface="Times New Roman"/>
              </a:rPr>
              <a:t>sweet</a:t>
            </a:r>
            <a:r>
              <a:rPr lang="it-IT" sz="1400" dirty="0">
                <a:latin typeface="Times New Roman"/>
                <a:cs typeface="Times New Roman"/>
              </a:rPr>
              <a:t> and argentine.</a:t>
            </a:r>
          </a:p>
        </p:txBody>
      </p:sp>
      <p:pic>
        <p:nvPicPr>
          <p:cNvPr id="5" name="Immagine 4"/>
          <p:cNvPicPr>
            <a:picLocks noChangeAspect="1"/>
          </p:cNvPicPr>
          <p:nvPr/>
        </p:nvPicPr>
        <p:blipFill>
          <a:blip r:embed="rId3"/>
          <a:stretch>
            <a:fillRect/>
          </a:stretch>
        </p:blipFill>
        <p:spPr>
          <a:xfrm>
            <a:off x="8760437" y="1124044"/>
            <a:ext cx="1312527" cy="1750583"/>
          </a:xfrm>
          <a:prstGeom prst="rect">
            <a:avLst/>
          </a:prstGeom>
        </p:spPr>
      </p:pic>
      <p:sp>
        <p:nvSpPr>
          <p:cNvPr id="6" name="CasellaDiTesto 5"/>
          <p:cNvSpPr txBox="1"/>
          <p:nvPr/>
        </p:nvSpPr>
        <p:spPr>
          <a:xfrm>
            <a:off x="1981200" y="3081362"/>
            <a:ext cx="6133742" cy="73866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it-IT" sz="1400" b="1" dirty="0">
                <a:latin typeface="Times New Roman"/>
                <a:cs typeface="Times New Roman"/>
              </a:rPr>
              <a:t>The </a:t>
            </a:r>
            <a:r>
              <a:rPr lang="it-IT" sz="1400" b="1" dirty="0" err="1">
                <a:latin typeface="Times New Roman"/>
                <a:cs typeface="Times New Roman"/>
              </a:rPr>
              <a:t>Italian</a:t>
            </a:r>
            <a:r>
              <a:rPr lang="it-IT" sz="1400" b="1" dirty="0">
                <a:latin typeface="Times New Roman"/>
                <a:cs typeface="Times New Roman"/>
              </a:rPr>
              <a:t> </a:t>
            </a:r>
            <a:r>
              <a:rPr lang="it-IT" sz="1400" b="1" dirty="0" err="1">
                <a:latin typeface="Times New Roman"/>
                <a:cs typeface="Times New Roman"/>
              </a:rPr>
              <a:t>nordic</a:t>
            </a:r>
            <a:r>
              <a:rPr lang="it-IT" sz="1400" b="1" dirty="0">
                <a:latin typeface="Times New Roman"/>
                <a:cs typeface="Times New Roman"/>
              </a:rPr>
              <a:t> </a:t>
            </a:r>
            <a:r>
              <a:rPr lang="it-IT" sz="1400" b="1" dirty="0" err="1">
                <a:latin typeface="Times New Roman"/>
                <a:cs typeface="Times New Roman"/>
              </a:rPr>
              <a:t>mandolin</a:t>
            </a:r>
            <a:r>
              <a:rPr lang="it-IT" sz="1400" b="1" dirty="0">
                <a:latin typeface="Times New Roman"/>
                <a:cs typeface="Times New Roman"/>
              </a:rPr>
              <a:t> </a:t>
            </a:r>
            <a:r>
              <a:rPr lang="it-IT" sz="1400" dirty="0" err="1">
                <a:latin typeface="Times New Roman"/>
                <a:cs typeface="Times New Roman"/>
              </a:rPr>
              <a:t>is</a:t>
            </a:r>
            <a:r>
              <a:rPr lang="it-IT" sz="1400" dirty="0">
                <a:latin typeface="Times New Roman"/>
                <a:cs typeface="Times New Roman"/>
              </a:rPr>
              <a:t> </a:t>
            </a:r>
            <a:r>
              <a:rPr lang="it-IT" sz="1400" dirty="0" err="1">
                <a:latin typeface="Times New Roman"/>
                <a:cs typeface="Times New Roman"/>
              </a:rPr>
              <a:t>very</a:t>
            </a:r>
            <a:r>
              <a:rPr lang="it-IT" sz="1400" dirty="0">
                <a:latin typeface="Times New Roman"/>
                <a:cs typeface="Times New Roman"/>
              </a:rPr>
              <a:t> </a:t>
            </a:r>
            <a:r>
              <a:rPr lang="it-IT" sz="1400" dirty="0" err="1">
                <a:latin typeface="Times New Roman"/>
                <a:cs typeface="Times New Roman"/>
              </a:rPr>
              <a:t>similar</a:t>
            </a:r>
            <a:r>
              <a:rPr lang="it-IT" sz="1400" dirty="0">
                <a:latin typeface="Times New Roman"/>
                <a:cs typeface="Times New Roman"/>
              </a:rPr>
              <a:t> to the </a:t>
            </a:r>
            <a:r>
              <a:rPr lang="it-IT" sz="1400" dirty="0" err="1">
                <a:latin typeface="Times New Roman"/>
                <a:cs typeface="Times New Roman"/>
              </a:rPr>
              <a:t>previous</a:t>
            </a:r>
            <a:r>
              <a:rPr lang="it-IT" sz="1400" dirty="0">
                <a:latin typeface="Times New Roman"/>
                <a:cs typeface="Times New Roman"/>
              </a:rPr>
              <a:t> one with the </a:t>
            </a:r>
            <a:r>
              <a:rPr lang="it-IT" sz="1400" dirty="0" err="1">
                <a:latin typeface="Times New Roman"/>
                <a:cs typeface="Times New Roman"/>
              </a:rPr>
              <a:t>only</a:t>
            </a:r>
            <a:r>
              <a:rPr lang="it-IT" sz="1400" dirty="0">
                <a:latin typeface="Times New Roman"/>
                <a:cs typeface="Times New Roman"/>
              </a:rPr>
              <a:t> </a:t>
            </a:r>
            <a:r>
              <a:rPr lang="it-IT" sz="1400" dirty="0" err="1">
                <a:latin typeface="Times New Roman"/>
                <a:cs typeface="Times New Roman"/>
              </a:rPr>
              <a:t>characteristic</a:t>
            </a:r>
            <a:r>
              <a:rPr lang="it-IT" sz="1400" dirty="0">
                <a:latin typeface="Times New Roman"/>
                <a:cs typeface="Times New Roman"/>
              </a:rPr>
              <a:t> </a:t>
            </a:r>
            <a:r>
              <a:rPr lang="it-IT" sz="1400" dirty="0" err="1">
                <a:latin typeface="Times New Roman"/>
                <a:cs typeface="Times New Roman"/>
              </a:rPr>
              <a:t>that</a:t>
            </a:r>
            <a:r>
              <a:rPr lang="it-IT" sz="1400" dirty="0">
                <a:latin typeface="Times New Roman"/>
                <a:cs typeface="Times New Roman"/>
              </a:rPr>
              <a:t> the </a:t>
            </a:r>
            <a:r>
              <a:rPr lang="it-IT" sz="1400" dirty="0" err="1">
                <a:latin typeface="Times New Roman"/>
                <a:cs typeface="Times New Roman"/>
              </a:rPr>
              <a:t>shield</a:t>
            </a:r>
            <a:r>
              <a:rPr lang="it-IT" sz="1400" dirty="0">
                <a:latin typeface="Times New Roman"/>
                <a:cs typeface="Times New Roman"/>
              </a:rPr>
              <a:t> </a:t>
            </a:r>
            <a:r>
              <a:rPr lang="it-IT" sz="1400" dirty="0" err="1">
                <a:latin typeface="Times New Roman"/>
                <a:cs typeface="Times New Roman"/>
              </a:rPr>
              <a:t>is</a:t>
            </a:r>
            <a:r>
              <a:rPr lang="it-IT" sz="1400" dirty="0">
                <a:latin typeface="Times New Roman"/>
                <a:cs typeface="Times New Roman"/>
              </a:rPr>
              <a:t> </a:t>
            </a:r>
            <a:r>
              <a:rPr lang="it-IT" sz="1400" dirty="0" err="1">
                <a:latin typeface="Times New Roman"/>
                <a:cs typeface="Times New Roman"/>
              </a:rPr>
              <a:t>langer</a:t>
            </a:r>
            <a:r>
              <a:rPr lang="it-IT" sz="1400" dirty="0">
                <a:latin typeface="Times New Roman"/>
                <a:cs typeface="Times New Roman"/>
              </a:rPr>
              <a:t>. The bottom </a:t>
            </a:r>
            <a:r>
              <a:rPr lang="it-IT" sz="1400" dirty="0" err="1">
                <a:latin typeface="Times New Roman"/>
                <a:cs typeface="Times New Roman"/>
              </a:rPr>
              <a:t>is</a:t>
            </a:r>
            <a:r>
              <a:rPr lang="it-IT" sz="1400" dirty="0">
                <a:latin typeface="Times New Roman"/>
                <a:cs typeface="Times New Roman"/>
              </a:rPr>
              <a:t> </a:t>
            </a:r>
            <a:r>
              <a:rPr lang="it-IT" sz="1400" dirty="0" err="1">
                <a:latin typeface="Times New Roman"/>
                <a:cs typeface="Times New Roman"/>
              </a:rPr>
              <a:t>flat</a:t>
            </a:r>
            <a:r>
              <a:rPr lang="it-IT" sz="1400" dirty="0">
                <a:latin typeface="Times New Roman"/>
                <a:cs typeface="Times New Roman"/>
              </a:rPr>
              <a:t>; the </a:t>
            </a:r>
            <a:r>
              <a:rPr lang="it-IT" sz="1400" dirty="0" err="1">
                <a:latin typeface="Times New Roman"/>
                <a:cs typeface="Times New Roman"/>
              </a:rPr>
              <a:t>instrument</a:t>
            </a:r>
            <a:r>
              <a:rPr lang="it-IT" sz="1400" dirty="0">
                <a:latin typeface="Times New Roman"/>
                <a:cs typeface="Times New Roman"/>
              </a:rPr>
              <a:t> </a:t>
            </a:r>
            <a:r>
              <a:rPr lang="it-IT" sz="1400" dirty="0" err="1">
                <a:latin typeface="Times New Roman"/>
                <a:cs typeface="Times New Roman"/>
              </a:rPr>
              <a:t>has</a:t>
            </a:r>
            <a:r>
              <a:rPr lang="it-IT" sz="1400" dirty="0">
                <a:latin typeface="Times New Roman"/>
                <a:cs typeface="Times New Roman"/>
              </a:rPr>
              <a:t> </a:t>
            </a:r>
            <a:r>
              <a:rPr lang="it-IT" sz="1400" dirty="0" err="1">
                <a:latin typeface="Times New Roman"/>
                <a:cs typeface="Times New Roman"/>
              </a:rPr>
              <a:t>better</a:t>
            </a:r>
            <a:r>
              <a:rPr lang="it-IT" sz="1400" dirty="0">
                <a:latin typeface="Times New Roman"/>
                <a:cs typeface="Times New Roman"/>
              </a:rPr>
              <a:t> </a:t>
            </a:r>
            <a:r>
              <a:rPr lang="it-IT" sz="1400" dirty="0" err="1">
                <a:latin typeface="Times New Roman"/>
                <a:cs typeface="Times New Roman"/>
              </a:rPr>
              <a:t>projection</a:t>
            </a:r>
            <a:r>
              <a:rPr lang="it-IT" sz="1400" dirty="0">
                <a:latin typeface="Times New Roman"/>
                <a:cs typeface="Times New Roman"/>
              </a:rPr>
              <a:t> </a:t>
            </a:r>
            <a:r>
              <a:rPr lang="it-IT" sz="1400" dirty="0" err="1">
                <a:latin typeface="Times New Roman"/>
                <a:cs typeface="Times New Roman"/>
              </a:rPr>
              <a:t>capability</a:t>
            </a:r>
            <a:r>
              <a:rPr lang="it-IT" sz="1400" dirty="0">
                <a:latin typeface="Times New Roman"/>
                <a:cs typeface="Times New Roman"/>
              </a:rPr>
              <a:t> and </a:t>
            </a:r>
            <a:r>
              <a:rPr lang="it-IT" sz="1400" dirty="0" err="1">
                <a:latin typeface="Times New Roman"/>
                <a:cs typeface="Times New Roman"/>
              </a:rPr>
              <a:t>is</a:t>
            </a:r>
            <a:r>
              <a:rPr lang="it-IT" sz="1400" dirty="0">
                <a:latin typeface="Times New Roman"/>
                <a:cs typeface="Times New Roman"/>
              </a:rPr>
              <a:t> </a:t>
            </a:r>
            <a:r>
              <a:rPr lang="it-IT" sz="1400" dirty="0" err="1">
                <a:latin typeface="Times New Roman"/>
                <a:cs typeface="Times New Roman"/>
              </a:rPr>
              <a:t>used</a:t>
            </a:r>
            <a:r>
              <a:rPr lang="it-IT" sz="1400" dirty="0">
                <a:latin typeface="Times New Roman"/>
                <a:cs typeface="Times New Roman"/>
              </a:rPr>
              <a:t> for more aggressive use.</a:t>
            </a:r>
          </a:p>
        </p:txBody>
      </p:sp>
      <p:sp>
        <p:nvSpPr>
          <p:cNvPr id="4" name="CasellaDiTesto 3"/>
          <p:cNvSpPr txBox="1"/>
          <p:nvPr/>
        </p:nvSpPr>
        <p:spPr>
          <a:xfrm>
            <a:off x="2026121" y="4321784"/>
            <a:ext cx="6202659" cy="95410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it-IT" sz="1400" b="1" dirty="0">
                <a:latin typeface="Times New Roman" pitchFamily="18" charset="0"/>
                <a:cs typeface="Times New Roman" pitchFamily="18" charset="0"/>
              </a:rPr>
              <a:t>The </a:t>
            </a:r>
            <a:r>
              <a:rPr lang="it-IT" sz="1400" b="1" dirty="0" err="1">
                <a:latin typeface="Times New Roman" pitchFamily="18" charset="0"/>
                <a:cs typeface="Times New Roman" pitchFamily="18" charset="0"/>
              </a:rPr>
              <a:t>Portuguese</a:t>
            </a:r>
            <a:r>
              <a:rPr lang="it-IT" sz="1400" b="1" dirty="0">
                <a:latin typeface="Times New Roman" pitchFamily="18" charset="0"/>
                <a:cs typeface="Times New Roman" pitchFamily="18" charset="0"/>
              </a:rPr>
              <a:t> </a:t>
            </a:r>
            <a:r>
              <a:rPr lang="it-IT" sz="1400" b="1" dirty="0" err="1">
                <a:latin typeface="Times New Roman" pitchFamily="18" charset="0"/>
                <a:cs typeface="Times New Roman" pitchFamily="18" charset="0"/>
              </a:rPr>
              <a:t>mandolin</a:t>
            </a:r>
            <a:r>
              <a:rPr lang="it-IT" sz="1400" b="1" dirty="0">
                <a:latin typeface="Times New Roman" pitchFamily="18" charset="0"/>
                <a:cs typeface="Times New Roman" pitchFamily="18" charset="0"/>
              </a:rPr>
              <a:t>, </a:t>
            </a:r>
            <a:r>
              <a:rPr lang="it-IT" sz="1400" dirty="0" err="1">
                <a:latin typeface="Times New Roman" pitchFamily="18" charset="0"/>
                <a:cs typeface="Times New Roman" pitchFamily="18" charset="0"/>
              </a:rPr>
              <a:t>also</a:t>
            </a:r>
            <a:r>
              <a:rPr lang="it-IT" sz="1400" dirty="0">
                <a:latin typeface="Times New Roman" pitchFamily="18" charset="0"/>
                <a:cs typeface="Times New Roman" pitchFamily="18" charset="0"/>
              </a:rPr>
              <a:t> </a:t>
            </a:r>
            <a:r>
              <a:rPr lang="it-IT" sz="1400" dirty="0" err="1">
                <a:latin typeface="Times New Roman" pitchFamily="18" charset="0"/>
                <a:cs typeface="Times New Roman" pitchFamily="18" charset="0"/>
              </a:rPr>
              <a:t>called</a:t>
            </a:r>
            <a:r>
              <a:rPr lang="it-IT" sz="1400" i="1" dirty="0">
                <a:latin typeface="Times New Roman" pitchFamily="18" charset="0"/>
                <a:cs typeface="Times New Roman" pitchFamily="18" charset="0"/>
              </a:rPr>
              <a:t> </a:t>
            </a:r>
            <a:r>
              <a:rPr lang="it-IT" sz="1400" i="1" dirty="0" err="1">
                <a:latin typeface="Times New Roman" pitchFamily="18" charset="0"/>
                <a:cs typeface="Times New Roman" pitchFamily="18" charset="0"/>
              </a:rPr>
              <a:t>bandolim</a:t>
            </a:r>
            <a:r>
              <a:rPr lang="it-IT" sz="1400" i="1" dirty="0">
                <a:latin typeface="Times New Roman" pitchFamily="18" charset="0"/>
                <a:cs typeface="Times New Roman" pitchFamily="18" charset="0"/>
              </a:rPr>
              <a:t> </a:t>
            </a:r>
            <a:r>
              <a:rPr lang="it-IT" sz="1400" dirty="0" err="1">
                <a:latin typeface="Times New Roman" pitchFamily="18" charset="0"/>
                <a:cs typeface="Times New Roman" pitchFamily="18" charset="0"/>
              </a:rPr>
              <a:t>has</a:t>
            </a:r>
            <a:r>
              <a:rPr lang="it-IT" sz="1400" dirty="0">
                <a:latin typeface="Times New Roman" pitchFamily="18" charset="0"/>
                <a:cs typeface="Times New Roman" pitchFamily="18" charset="0"/>
              </a:rPr>
              <a:t> the </a:t>
            </a:r>
            <a:r>
              <a:rPr lang="it-IT" sz="1400" dirty="0" err="1">
                <a:latin typeface="Times New Roman" pitchFamily="18" charset="0"/>
                <a:cs typeface="Times New Roman" pitchFamily="18" charset="0"/>
              </a:rPr>
              <a:t>table</a:t>
            </a:r>
            <a:r>
              <a:rPr lang="it-IT" sz="1400" dirty="0">
                <a:latin typeface="Times New Roman" pitchFamily="18" charset="0"/>
                <a:cs typeface="Times New Roman" pitchFamily="18" charset="0"/>
              </a:rPr>
              <a:t> </a:t>
            </a:r>
            <a:r>
              <a:rPr lang="it-IT" sz="1400" dirty="0" err="1">
                <a:latin typeface="Times New Roman" pitchFamily="18" charset="0"/>
                <a:cs typeface="Times New Roman" pitchFamily="18" charset="0"/>
              </a:rPr>
              <a:t>very</a:t>
            </a:r>
            <a:r>
              <a:rPr lang="it-IT" sz="1400" dirty="0">
                <a:latin typeface="Times New Roman" pitchFamily="18" charset="0"/>
                <a:cs typeface="Times New Roman" pitchFamily="18" charset="0"/>
              </a:rPr>
              <a:t> wide and </a:t>
            </a:r>
            <a:r>
              <a:rPr lang="it-IT" sz="1400" dirty="0" err="1">
                <a:latin typeface="Times New Roman" pitchFamily="18" charset="0"/>
                <a:cs typeface="Times New Roman" pitchFamily="18" charset="0"/>
              </a:rPr>
              <a:t>has</a:t>
            </a:r>
            <a:r>
              <a:rPr lang="it-IT" sz="1400" dirty="0">
                <a:latin typeface="Times New Roman" pitchFamily="18" charset="0"/>
                <a:cs typeface="Times New Roman" pitchFamily="18" charset="0"/>
              </a:rPr>
              <a:t> </a:t>
            </a:r>
            <a:r>
              <a:rPr lang="it-IT" sz="1400" dirty="0" err="1">
                <a:latin typeface="Times New Roman" pitchFamily="18" charset="0"/>
                <a:cs typeface="Times New Roman" pitchFamily="18" charset="0"/>
              </a:rPr>
              <a:t>parallel</a:t>
            </a:r>
            <a:r>
              <a:rPr lang="it-IT" sz="1400" dirty="0">
                <a:latin typeface="Times New Roman" pitchFamily="18" charset="0"/>
                <a:cs typeface="Times New Roman" pitchFamily="18" charset="0"/>
              </a:rPr>
              <a:t> chains </a:t>
            </a:r>
            <a:r>
              <a:rPr lang="it-IT" sz="1400" dirty="0" err="1">
                <a:latin typeface="Times New Roman" pitchFamily="18" charset="0"/>
                <a:cs typeface="Times New Roman" pitchFamily="18" charset="0"/>
              </a:rPr>
              <a:t>arranged</a:t>
            </a:r>
            <a:r>
              <a:rPr lang="it-IT" sz="1400" dirty="0">
                <a:latin typeface="Times New Roman" pitchFamily="18" charset="0"/>
                <a:cs typeface="Times New Roman" pitchFamily="18" charset="0"/>
              </a:rPr>
              <a:t> </a:t>
            </a:r>
            <a:r>
              <a:rPr lang="it-IT" sz="1400" dirty="0" err="1">
                <a:latin typeface="Times New Roman" pitchFamily="18" charset="0"/>
                <a:cs typeface="Times New Roman" pitchFamily="18" charset="0"/>
              </a:rPr>
              <a:t>perpendicularly</a:t>
            </a:r>
            <a:r>
              <a:rPr lang="it-IT" sz="1400" dirty="0">
                <a:latin typeface="Times New Roman" pitchFamily="18" charset="0"/>
                <a:cs typeface="Times New Roman" pitchFamily="18" charset="0"/>
              </a:rPr>
              <a:t> to the </a:t>
            </a:r>
            <a:r>
              <a:rPr lang="it-IT" sz="1400" dirty="0" err="1">
                <a:latin typeface="Times New Roman" pitchFamily="18" charset="0"/>
                <a:cs typeface="Times New Roman" pitchFamily="18" charset="0"/>
              </a:rPr>
              <a:t>centerline</a:t>
            </a:r>
            <a:r>
              <a:rPr lang="it-IT" sz="1400" dirty="0">
                <a:latin typeface="Times New Roman" pitchFamily="18" charset="0"/>
                <a:cs typeface="Times New Roman" pitchFamily="18" charset="0"/>
              </a:rPr>
              <a:t> . The </a:t>
            </a:r>
            <a:r>
              <a:rPr lang="it-IT" sz="1400" dirty="0" err="1">
                <a:latin typeface="Times New Roman" pitchFamily="18" charset="0"/>
                <a:cs typeface="Times New Roman" pitchFamily="18" charset="0"/>
              </a:rPr>
              <a:t>handle</a:t>
            </a:r>
            <a:r>
              <a:rPr lang="it-IT" sz="1400" dirty="0">
                <a:latin typeface="Times New Roman" pitchFamily="18" charset="0"/>
                <a:cs typeface="Times New Roman" pitchFamily="18" charset="0"/>
              </a:rPr>
              <a:t> </a:t>
            </a:r>
            <a:r>
              <a:rPr lang="it-IT" sz="1400" dirty="0" err="1">
                <a:latin typeface="Times New Roman" pitchFamily="18" charset="0"/>
                <a:cs typeface="Times New Roman" pitchFamily="18" charset="0"/>
              </a:rPr>
              <a:t>joins</a:t>
            </a:r>
            <a:r>
              <a:rPr lang="it-IT" sz="1400" dirty="0">
                <a:latin typeface="Times New Roman" pitchFamily="18" charset="0"/>
                <a:cs typeface="Times New Roman" pitchFamily="18" charset="0"/>
              </a:rPr>
              <a:t> the case in a more </a:t>
            </a:r>
            <a:r>
              <a:rPr lang="it-IT" sz="1400" dirty="0" err="1">
                <a:latin typeface="Times New Roman" pitchFamily="18" charset="0"/>
                <a:cs typeface="Times New Roman" pitchFamily="18" charset="0"/>
              </a:rPr>
              <a:t>backward</a:t>
            </a:r>
            <a:r>
              <a:rPr lang="it-IT" sz="1400" dirty="0">
                <a:latin typeface="Times New Roman" pitchFamily="18" charset="0"/>
                <a:cs typeface="Times New Roman" pitchFamily="18" charset="0"/>
              </a:rPr>
              <a:t> position </a:t>
            </a:r>
            <a:r>
              <a:rPr lang="it-IT" sz="1400" dirty="0" err="1">
                <a:latin typeface="Times New Roman" pitchFamily="18" charset="0"/>
                <a:cs typeface="Times New Roman" pitchFamily="18" charset="0"/>
              </a:rPr>
              <a:t>than</a:t>
            </a:r>
            <a:r>
              <a:rPr lang="it-IT" sz="1400" dirty="0">
                <a:latin typeface="Times New Roman" pitchFamily="18" charset="0"/>
                <a:cs typeface="Times New Roman" pitchFamily="18" charset="0"/>
              </a:rPr>
              <a:t> the </a:t>
            </a:r>
            <a:r>
              <a:rPr lang="it-IT" sz="1400" dirty="0" err="1">
                <a:latin typeface="Times New Roman" pitchFamily="18" charset="0"/>
                <a:cs typeface="Times New Roman" pitchFamily="18" charset="0"/>
              </a:rPr>
              <a:t>classic</a:t>
            </a:r>
            <a:r>
              <a:rPr lang="it-IT" sz="1400" dirty="0">
                <a:latin typeface="Times New Roman" pitchFamily="18" charset="0"/>
                <a:cs typeface="Times New Roman" pitchFamily="18" charset="0"/>
              </a:rPr>
              <a:t> </a:t>
            </a:r>
            <a:r>
              <a:rPr lang="it-IT" sz="1400" dirty="0" err="1">
                <a:latin typeface="Times New Roman" pitchFamily="18" charset="0"/>
                <a:cs typeface="Times New Roman" pitchFamily="18" charset="0"/>
              </a:rPr>
              <a:t>one</a:t>
            </a:r>
            <a:r>
              <a:rPr lang="it-IT" sz="1400" dirty="0">
                <a:latin typeface="Times New Roman" pitchFamily="18" charset="0"/>
                <a:cs typeface="Times New Roman" pitchFamily="18" charset="0"/>
              </a:rPr>
              <a:t> and </a:t>
            </a:r>
            <a:r>
              <a:rPr lang="it-IT" sz="1400" dirty="0" err="1">
                <a:latin typeface="Times New Roman" pitchFamily="18" charset="0"/>
                <a:cs typeface="Times New Roman" pitchFamily="18" charset="0"/>
              </a:rPr>
              <a:t>has</a:t>
            </a:r>
            <a:r>
              <a:rPr lang="it-IT" sz="1400" dirty="0">
                <a:latin typeface="Times New Roman" pitchFamily="18" charset="0"/>
                <a:cs typeface="Times New Roman" pitchFamily="18" charset="0"/>
              </a:rPr>
              <a:t> a </a:t>
            </a:r>
            <a:r>
              <a:rPr lang="it-IT" sz="1400" dirty="0" err="1">
                <a:latin typeface="Times New Roman" pitchFamily="18" charset="0"/>
                <a:cs typeface="Times New Roman" pitchFamily="18" charset="0"/>
              </a:rPr>
              <a:t>thin</a:t>
            </a:r>
            <a:r>
              <a:rPr lang="it-IT" sz="1400" dirty="0">
                <a:latin typeface="Times New Roman" pitchFamily="18" charset="0"/>
                <a:cs typeface="Times New Roman" pitchFamily="18" charset="0"/>
              </a:rPr>
              <a:t> </a:t>
            </a:r>
            <a:r>
              <a:rPr lang="it-IT" sz="1400" dirty="0" err="1">
                <a:latin typeface="Times New Roman" pitchFamily="18" charset="0"/>
                <a:cs typeface="Times New Roman" pitchFamily="18" charset="0"/>
              </a:rPr>
              <a:t>dorsal</a:t>
            </a:r>
            <a:r>
              <a:rPr lang="it-IT" sz="1400" dirty="0">
                <a:latin typeface="Times New Roman" pitchFamily="18" charset="0"/>
                <a:cs typeface="Times New Roman" pitchFamily="18" charset="0"/>
              </a:rPr>
              <a:t> </a:t>
            </a:r>
            <a:r>
              <a:rPr lang="it-IT" sz="1400" dirty="0" err="1">
                <a:latin typeface="Times New Roman" pitchFamily="18" charset="0"/>
                <a:cs typeface="Times New Roman" pitchFamily="18" charset="0"/>
              </a:rPr>
              <a:t>profile</a:t>
            </a:r>
            <a:r>
              <a:rPr lang="it-IT" sz="1400" dirty="0">
                <a:latin typeface="Times New Roman" pitchFamily="18" charset="0"/>
                <a:cs typeface="Times New Roman" pitchFamily="18" charset="0"/>
              </a:rPr>
              <a:t> </a:t>
            </a:r>
            <a:r>
              <a:rPr lang="it-IT" sz="1400" dirty="0" err="1">
                <a:latin typeface="Times New Roman" pitchFamily="18" charset="0"/>
                <a:cs typeface="Times New Roman" pitchFamily="18" charset="0"/>
              </a:rPr>
              <a:t>favoring</a:t>
            </a:r>
            <a:r>
              <a:rPr lang="it-IT" sz="1400" dirty="0">
                <a:latin typeface="Times New Roman" pitchFamily="18" charset="0"/>
                <a:cs typeface="Times New Roman" pitchFamily="18" charset="0"/>
              </a:rPr>
              <a:t> the </a:t>
            </a:r>
            <a:r>
              <a:rPr lang="it-IT" sz="1400" dirty="0" err="1">
                <a:latin typeface="Times New Roman" pitchFamily="18" charset="0"/>
                <a:cs typeface="Times New Roman" pitchFamily="18" charset="0"/>
              </a:rPr>
              <a:t>emission</a:t>
            </a:r>
            <a:r>
              <a:rPr lang="it-IT" sz="1400" dirty="0">
                <a:latin typeface="Times New Roman" pitchFamily="18" charset="0"/>
                <a:cs typeface="Times New Roman" pitchFamily="18" charset="0"/>
              </a:rPr>
              <a:t> of more acute </a:t>
            </a:r>
            <a:r>
              <a:rPr lang="it-IT" sz="1400" dirty="0" err="1">
                <a:latin typeface="Times New Roman" pitchFamily="18" charset="0"/>
                <a:cs typeface="Times New Roman" pitchFamily="18" charset="0"/>
              </a:rPr>
              <a:t>sounds</a:t>
            </a:r>
            <a:r>
              <a:rPr lang="it-IT" sz="1400" dirty="0">
                <a:latin typeface="Times New Roman" pitchFamily="18" charset="0"/>
                <a:cs typeface="Times New Roman" pitchFamily="18" charset="0"/>
              </a:rPr>
              <a:t>.</a:t>
            </a:r>
            <a:endParaRPr lang="it-IT" sz="1400" i="1" dirty="0">
              <a:latin typeface="Times New Roman" pitchFamily="18" charset="0"/>
              <a:cs typeface="Times New Roman" pitchFamily="18" charset="0"/>
            </a:endParaRPr>
          </a:p>
        </p:txBody>
      </p:sp>
    </p:spTree>
    <p:extLst>
      <p:ext uri="{BB962C8B-B14F-4D97-AF65-F5344CB8AC3E}">
        <p14:creationId xmlns:p14="http://schemas.microsoft.com/office/powerpoint/2010/main" val="14079874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le parti del mandolino .png"/>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95859" r="-95859"/>
          <a:stretch/>
        </p:blipFill>
        <p:spPr>
          <a:xfrm>
            <a:off x="5349851" y="1417638"/>
            <a:ext cx="5318150" cy="4858804"/>
          </a:xfrm>
        </p:spPr>
      </p:pic>
      <p:sp>
        <p:nvSpPr>
          <p:cNvPr id="2" name="Titolo 1"/>
          <p:cNvSpPr>
            <a:spLocks noGrp="1"/>
          </p:cNvSpPr>
          <p:nvPr>
            <p:ph type="title"/>
          </p:nvPr>
        </p:nvSpPr>
        <p:spPr/>
        <p:txBody>
          <a:bodyPr>
            <a:normAutofit/>
          </a:bodyPr>
          <a:lstStyle/>
          <a:p>
            <a:r>
              <a:rPr lang="it-IT" sz="2000" b="1" dirty="0">
                <a:latin typeface="Times New Roman" pitchFamily="18" charset="0"/>
                <a:cs typeface="Times New Roman" pitchFamily="18" charset="0"/>
              </a:rPr>
              <a:t>THE MANDOLIN: </a:t>
            </a:r>
            <a:r>
              <a:rPr lang="it-IT" sz="2000" b="1" dirty="0" err="1">
                <a:latin typeface="Times New Roman" pitchFamily="18" charset="0"/>
                <a:cs typeface="Times New Roman" pitchFamily="18" charset="0"/>
              </a:rPr>
              <a:t>characteristics</a:t>
            </a:r>
            <a:r>
              <a:rPr lang="it-IT" sz="2000" b="1" dirty="0">
                <a:latin typeface="Times New Roman" pitchFamily="18" charset="0"/>
                <a:cs typeface="Times New Roman" pitchFamily="18" charset="0"/>
              </a:rPr>
              <a:t> and </a:t>
            </a:r>
            <a:r>
              <a:rPr lang="it-IT" sz="2000" b="1" dirty="0" err="1">
                <a:latin typeface="Times New Roman" pitchFamily="18" charset="0"/>
                <a:cs typeface="Times New Roman" pitchFamily="18" charset="0"/>
              </a:rPr>
              <a:t>materials</a:t>
            </a:r>
            <a:endParaRPr lang="it-IT" sz="2000" b="1" dirty="0">
              <a:latin typeface="Times New Roman" pitchFamily="18" charset="0"/>
              <a:cs typeface="Times New Roman" pitchFamily="18" charset="0"/>
            </a:endParaRPr>
          </a:p>
        </p:txBody>
      </p:sp>
      <p:sp>
        <p:nvSpPr>
          <p:cNvPr id="7" name="CasellaDiTesto 6"/>
          <p:cNvSpPr txBox="1"/>
          <p:nvPr/>
        </p:nvSpPr>
        <p:spPr>
          <a:xfrm>
            <a:off x="1667019" y="1516814"/>
            <a:ext cx="5773610" cy="2677656"/>
          </a:xfrm>
          <a:prstGeom prst="rect">
            <a:avLst/>
          </a:prstGeom>
          <a:noFill/>
        </p:spPr>
        <p:txBody>
          <a:bodyPr wrap="square" rtlCol="0">
            <a:spAutoFit/>
          </a:bodyPr>
          <a:lstStyle/>
          <a:p>
            <a:r>
              <a:rPr lang="en-US" sz="1400" dirty="0">
                <a:latin typeface="Times New Roman" pitchFamily="18" charset="0"/>
                <a:cs typeface="Times New Roman" pitchFamily="18" charset="0"/>
              </a:rPr>
              <a:t>The mandolin has a relatively short </a:t>
            </a:r>
            <a:r>
              <a:rPr lang="en-US" sz="1400" b="1" dirty="0">
                <a:latin typeface="Times New Roman" pitchFamily="18" charset="0"/>
                <a:cs typeface="Times New Roman" pitchFamily="18" charset="0"/>
              </a:rPr>
              <a:t>neck</a:t>
            </a:r>
            <a:r>
              <a:rPr lang="en-US" sz="1400" dirty="0">
                <a:latin typeface="Times New Roman" pitchFamily="18" charset="0"/>
                <a:cs typeface="Times New Roman" pitchFamily="18" charset="0"/>
              </a:rPr>
              <a:t> comprised of two main parts: a fingerboard and </a:t>
            </a:r>
            <a:r>
              <a:rPr lang="en-US" sz="1400" b="1" dirty="0">
                <a:latin typeface="Times New Roman" pitchFamily="18" charset="0"/>
                <a:cs typeface="Times New Roman" pitchFamily="18" charset="0"/>
              </a:rPr>
              <a:t>frets</a:t>
            </a:r>
            <a:r>
              <a:rPr lang="en-US" sz="1400" dirty="0">
                <a:latin typeface="Times New Roman" pitchFamily="18" charset="0"/>
                <a:cs typeface="Times New Roman" pitchFamily="18" charset="0"/>
              </a:rPr>
              <a:t>. The fingerboard is a flat piece of wood attached to the neck, while the frets are thin pieces of metal that are hammered into channels on the </a:t>
            </a:r>
            <a:r>
              <a:rPr lang="en-US" sz="1400" dirty="0" err="1">
                <a:latin typeface="Times New Roman" pitchFamily="18" charset="0"/>
                <a:cs typeface="Times New Roman" pitchFamily="18" charset="0"/>
              </a:rPr>
              <a:t>fretboard</a:t>
            </a:r>
            <a:r>
              <a:rPr lang="en-US" sz="1400" dirty="0">
                <a:latin typeface="Times New Roman" pitchFamily="18" charset="0"/>
                <a:cs typeface="Times New Roman" pitchFamily="18" charset="0"/>
              </a:rPr>
              <a:t>.</a:t>
            </a:r>
          </a:p>
          <a:p>
            <a:endParaRPr lang="en-US" sz="1400" dirty="0">
              <a:latin typeface="Times New Roman" pitchFamily="18" charset="0"/>
              <a:cs typeface="Times New Roman" pitchFamily="18" charset="0"/>
            </a:endParaRPr>
          </a:p>
          <a:p>
            <a:r>
              <a:rPr lang="en-US" sz="1400" dirty="0">
                <a:latin typeface="Times New Roman" pitchFamily="18" charset="0"/>
                <a:cs typeface="Times New Roman" pitchFamily="18" charset="0"/>
              </a:rPr>
              <a:t>The frets stop the vibration of the strings at a specific point along the neck of the instrument, creating a different pitch depending on the length of the string.</a:t>
            </a:r>
          </a:p>
          <a:p>
            <a:endParaRPr lang="en-US" sz="1400" dirty="0">
              <a:latin typeface="Times New Roman" pitchFamily="18" charset="0"/>
              <a:cs typeface="Times New Roman" pitchFamily="18" charset="0"/>
            </a:endParaRPr>
          </a:p>
          <a:p>
            <a:r>
              <a:rPr lang="en-US" sz="1400" dirty="0">
                <a:latin typeface="Times New Roman" pitchFamily="18" charset="0"/>
                <a:cs typeface="Times New Roman" pitchFamily="18" charset="0"/>
              </a:rPr>
              <a:t>The strings end at the final major part of the mandolin, its head. The head is a solid piece of wood that hosts the tuners, a set of eight pegs attached to gears that are turned to tighten or loosen the strings, which in turn raises or lowers the pitch of that string.</a:t>
            </a:r>
            <a:endParaRPr lang="it-IT" sz="1400" dirty="0">
              <a:latin typeface="Times New Roman" pitchFamily="18" charset="0"/>
              <a:cs typeface="Times New Roman" pitchFamily="18" charset="0"/>
            </a:endParaRPr>
          </a:p>
        </p:txBody>
      </p:sp>
      <p:sp>
        <p:nvSpPr>
          <p:cNvPr id="8" name="CasellaDiTesto 7"/>
          <p:cNvSpPr txBox="1"/>
          <p:nvPr/>
        </p:nvSpPr>
        <p:spPr>
          <a:xfrm>
            <a:off x="1667019" y="4289119"/>
            <a:ext cx="4340424" cy="523220"/>
          </a:xfrm>
          <a:prstGeom prst="rect">
            <a:avLst/>
          </a:prstGeom>
          <a:noFill/>
        </p:spPr>
        <p:txBody>
          <a:bodyPr wrap="square" rtlCol="0">
            <a:spAutoFit/>
          </a:bodyPr>
          <a:lstStyle/>
          <a:p>
            <a:r>
              <a:rPr lang="en-US" sz="1400" dirty="0">
                <a:latin typeface="Times New Roman" pitchFamily="18" charset="0"/>
                <a:cs typeface="Times New Roman" pitchFamily="18" charset="0"/>
              </a:rPr>
              <a:t>The rope is a plate equipped with hooks to which the strings are normally fixed in harmonic steel.</a:t>
            </a:r>
            <a:endParaRPr lang="it-IT" sz="1400" dirty="0">
              <a:latin typeface="Times New Roman" pitchFamily="18" charset="0"/>
              <a:cs typeface="Times New Roman" pitchFamily="18" charset="0"/>
            </a:endParaRPr>
          </a:p>
        </p:txBody>
      </p:sp>
    </p:spTree>
    <p:extLst>
      <p:ext uri="{BB962C8B-B14F-4D97-AF65-F5344CB8AC3E}">
        <p14:creationId xmlns:p14="http://schemas.microsoft.com/office/powerpoint/2010/main" val="35065380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780243" y="1265531"/>
            <a:ext cx="5704942" cy="3503980"/>
          </a:xfrm>
        </p:spPr>
        <p:txBody>
          <a:bodyPr>
            <a:normAutofit fontScale="90000"/>
          </a:bodyPr>
          <a:lstStyle/>
          <a:p>
            <a:r>
              <a:rPr lang="it-IT" sz="1400" dirty="0">
                <a:latin typeface="Times New Roman" panose="02020603050405020304" pitchFamily="18" charset="0"/>
                <a:cs typeface="Times New Roman" panose="02020603050405020304" pitchFamily="18" charset="0"/>
              </a:rPr>
              <a:t>The </a:t>
            </a:r>
            <a:r>
              <a:rPr lang="it-IT" sz="1400" dirty="0" err="1">
                <a:latin typeface="Times New Roman" panose="02020603050405020304" pitchFamily="18" charset="0"/>
                <a:cs typeface="Times New Roman" panose="02020603050405020304" pitchFamily="18" charset="0"/>
              </a:rPr>
              <a:t>violin</a:t>
            </a:r>
            <a:r>
              <a:rPr lang="it-IT" sz="1400" dirty="0">
                <a:latin typeface="Times New Roman" panose="02020603050405020304" pitchFamily="18" charset="0"/>
                <a:cs typeface="Times New Roman" panose="02020603050405020304" pitchFamily="18" charset="0"/>
              </a:rPr>
              <a:t> </a:t>
            </a:r>
            <a:r>
              <a:rPr lang="it-IT" sz="1400" dirty="0" err="1">
                <a:latin typeface="Times New Roman" panose="02020603050405020304" pitchFamily="18" charset="0"/>
                <a:cs typeface="Times New Roman" panose="02020603050405020304" pitchFamily="18" charset="0"/>
              </a:rPr>
              <a:t>is</a:t>
            </a:r>
            <a:r>
              <a:rPr lang="it-IT" sz="1400" dirty="0">
                <a:latin typeface="Times New Roman" panose="02020603050405020304" pitchFamily="18" charset="0"/>
                <a:cs typeface="Times New Roman" panose="02020603050405020304" pitchFamily="18" charset="0"/>
              </a:rPr>
              <a:t> a </a:t>
            </a:r>
            <a:r>
              <a:rPr lang="it-IT" sz="1400" dirty="0" err="1">
                <a:latin typeface="Times New Roman" panose="02020603050405020304" pitchFamily="18" charset="0"/>
                <a:cs typeface="Times New Roman" panose="02020603050405020304" pitchFamily="18" charset="0"/>
              </a:rPr>
              <a:t>string</a:t>
            </a:r>
            <a:r>
              <a:rPr lang="it-IT" sz="1400" dirty="0">
                <a:latin typeface="Times New Roman" panose="02020603050405020304" pitchFamily="18" charset="0"/>
                <a:cs typeface="Times New Roman" panose="02020603050405020304" pitchFamily="18" charset="0"/>
              </a:rPr>
              <a:t> </a:t>
            </a:r>
            <a:r>
              <a:rPr lang="it-IT" sz="1400" dirty="0" err="1">
                <a:latin typeface="Times New Roman" panose="02020603050405020304" pitchFamily="18" charset="0"/>
                <a:cs typeface="Times New Roman" panose="02020603050405020304" pitchFamily="18" charset="0"/>
              </a:rPr>
              <a:t>instrument</a:t>
            </a:r>
            <a:r>
              <a:rPr lang="it-IT" sz="1400" dirty="0">
                <a:latin typeface="Times New Roman" panose="02020603050405020304" pitchFamily="18" charset="0"/>
                <a:cs typeface="Times New Roman" panose="02020603050405020304" pitchFamily="18" charset="0"/>
              </a:rPr>
              <a:t> </a:t>
            </a:r>
            <a:r>
              <a:rPr lang="it-IT" sz="1400" dirty="0" err="1">
                <a:latin typeface="Times New Roman" panose="02020603050405020304" pitchFamily="18" charset="0"/>
                <a:cs typeface="Times New Roman" panose="02020603050405020304" pitchFamily="18" charset="0"/>
              </a:rPr>
              <a:t>which</a:t>
            </a:r>
            <a:r>
              <a:rPr lang="it-IT" sz="1400" dirty="0">
                <a:latin typeface="Times New Roman" panose="02020603050405020304" pitchFamily="18" charset="0"/>
                <a:cs typeface="Times New Roman" panose="02020603050405020304" pitchFamily="18" charset="0"/>
              </a:rPr>
              <a:t> </a:t>
            </a:r>
            <a:r>
              <a:rPr lang="it-IT" sz="1400" dirty="0" err="1">
                <a:latin typeface="Times New Roman" panose="02020603050405020304" pitchFamily="18" charset="0"/>
                <a:cs typeface="Times New Roman" panose="02020603050405020304" pitchFamily="18" charset="0"/>
              </a:rPr>
              <a:t>has</a:t>
            </a:r>
            <a:r>
              <a:rPr lang="it-IT" sz="1400" dirty="0">
                <a:latin typeface="Times New Roman" panose="02020603050405020304" pitchFamily="18" charset="0"/>
                <a:cs typeface="Times New Roman" panose="02020603050405020304" pitchFamily="18" charset="0"/>
              </a:rPr>
              <a:t> </a:t>
            </a:r>
            <a:r>
              <a:rPr lang="it-IT" sz="1400" dirty="0" err="1">
                <a:latin typeface="Times New Roman" panose="02020603050405020304" pitchFamily="18" charset="0"/>
                <a:cs typeface="Times New Roman" panose="02020603050405020304" pitchFamily="18" charset="0"/>
              </a:rPr>
              <a:t>four</a:t>
            </a:r>
            <a:r>
              <a:rPr lang="it-IT" sz="1400" dirty="0">
                <a:latin typeface="Times New Roman" panose="02020603050405020304" pitchFamily="18" charset="0"/>
                <a:cs typeface="Times New Roman" panose="02020603050405020304" pitchFamily="18" charset="0"/>
              </a:rPr>
              <a:t> </a:t>
            </a:r>
            <a:r>
              <a:rPr lang="it-IT" sz="1400" dirty="0" err="1">
                <a:latin typeface="Times New Roman" panose="02020603050405020304" pitchFamily="18" charset="0"/>
                <a:cs typeface="Times New Roman" panose="02020603050405020304" pitchFamily="18" charset="0"/>
              </a:rPr>
              <a:t>strings</a:t>
            </a:r>
            <a:r>
              <a:rPr lang="it-IT" sz="1400" dirty="0">
                <a:latin typeface="Times New Roman" panose="02020603050405020304" pitchFamily="18" charset="0"/>
                <a:cs typeface="Times New Roman" panose="02020603050405020304" pitchFamily="18" charset="0"/>
              </a:rPr>
              <a:t> and </a:t>
            </a:r>
            <a:r>
              <a:rPr lang="it-IT" sz="1400" dirty="0" err="1">
                <a:latin typeface="Times New Roman" panose="02020603050405020304" pitchFamily="18" charset="0"/>
                <a:cs typeface="Times New Roman" panose="02020603050405020304" pitchFamily="18" charset="0"/>
              </a:rPr>
              <a:t>is</a:t>
            </a:r>
            <a:r>
              <a:rPr lang="it-IT" sz="1400" dirty="0">
                <a:latin typeface="Times New Roman" panose="02020603050405020304" pitchFamily="18" charset="0"/>
                <a:cs typeface="Times New Roman" panose="02020603050405020304" pitchFamily="18" charset="0"/>
              </a:rPr>
              <a:t> </a:t>
            </a:r>
            <a:r>
              <a:rPr lang="it-IT" sz="1400" dirty="0" err="1">
                <a:latin typeface="Times New Roman" panose="02020603050405020304" pitchFamily="18" charset="0"/>
                <a:cs typeface="Times New Roman" panose="02020603050405020304" pitchFamily="18" charset="0"/>
              </a:rPr>
              <a:t>played</a:t>
            </a:r>
            <a:r>
              <a:rPr lang="it-IT" sz="1400" dirty="0">
                <a:latin typeface="Times New Roman" panose="02020603050405020304" pitchFamily="18" charset="0"/>
                <a:cs typeface="Times New Roman" panose="02020603050405020304" pitchFamily="18" charset="0"/>
              </a:rPr>
              <a:t> with a </a:t>
            </a:r>
            <a:r>
              <a:rPr lang="it-IT" sz="1400" dirty="0" err="1">
                <a:latin typeface="Times New Roman" panose="02020603050405020304" pitchFamily="18" charset="0"/>
                <a:cs typeface="Times New Roman" panose="02020603050405020304" pitchFamily="18" charset="0"/>
              </a:rPr>
              <a:t>bow.It</a:t>
            </a:r>
            <a:r>
              <a:rPr lang="it-IT" sz="1400" dirty="0">
                <a:latin typeface="Times New Roman" panose="02020603050405020304" pitchFamily="18" charset="0"/>
                <a:cs typeface="Times New Roman" panose="02020603050405020304" pitchFamily="18" charset="0"/>
              </a:rPr>
              <a:t> </a:t>
            </a:r>
            <a:r>
              <a:rPr lang="it-IT" sz="1400" dirty="0" err="1">
                <a:latin typeface="Times New Roman" panose="02020603050405020304" pitchFamily="18" charset="0"/>
                <a:cs typeface="Times New Roman" panose="02020603050405020304" pitchFamily="18" charset="0"/>
              </a:rPr>
              <a:t>is</a:t>
            </a:r>
            <a:r>
              <a:rPr lang="it-IT" sz="1400" dirty="0">
                <a:latin typeface="Times New Roman" panose="02020603050405020304" pitchFamily="18" charset="0"/>
                <a:cs typeface="Times New Roman" panose="02020603050405020304" pitchFamily="18" charset="0"/>
              </a:rPr>
              <a:t> </a:t>
            </a:r>
            <a:r>
              <a:rPr lang="it-IT" sz="1400" dirty="0" err="1">
                <a:latin typeface="Times New Roman" panose="02020603050405020304" pitchFamily="18" charset="0"/>
                <a:cs typeface="Times New Roman" panose="02020603050405020304" pitchFamily="18" charset="0"/>
              </a:rPr>
              <a:t>held</a:t>
            </a:r>
            <a:r>
              <a:rPr lang="it-IT" sz="1400" dirty="0">
                <a:latin typeface="Times New Roman" panose="02020603050405020304" pitchFamily="18" charset="0"/>
                <a:cs typeface="Times New Roman" panose="02020603050405020304" pitchFamily="18" charset="0"/>
              </a:rPr>
              <a:t> </a:t>
            </a:r>
            <a:r>
              <a:rPr lang="it-IT" sz="1400" dirty="0" err="1">
                <a:latin typeface="Times New Roman" panose="02020603050405020304" pitchFamily="18" charset="0"/>
                <a:cs typeface="Times New Roman" panose="02020603050405020304" pitchFamily="18" charset="0"/>
              </a:rPr>
              <a:t>between</a:t>
            </a:r>
            <a:r>
              <a:rPr lang="it-IT" sz="1400" dirty="0">
                <a:latin typeface="Times New Roman" panose="02020603050405020304" pitchFamily="18" charset="0"/>
                <a:cs typeface="Times New Roman" panose="02020603050405020304" pitchFamily="18" charset="0"/>
              </a:rPr>
              <a:t> the </a:t>
            </a:r>
            <a:r>
              <a:rPr lang="it-IT" sz="1400" dirty="0" err="1">
                <a:latin typeface="Times New Roman" panose="02020603050405020304" pitchFamily="18" charset="0"/>
                <a:cs typeface="Times New Roman" panose="02020603050405020304" pitchFamily="18" charset="0"/>
              </a:rPr>
              <a:t>left</a:t>
            </a:r>
            <a:r>
              <a:rPr lang="it-IT" sz="1400" dirty="0">
                <a:latin typeface="Times New Roman" panose="02020603050405020304" pitchFamily="18" charset="0"/>
                <a:cs typeface="Times New Roman" panose="02020603050405020304" pitchFamily="18" charset="0"/>
              </a:rPr>
              <a:t> </a:t>
            </a:r>
            <a:r>
              <a:rPr lang="it-IT" sz="1400" dirty="0" err="1">
                <a:latin typeface="Times New Roman" panose="02020603050405020304" pitchFamily="18" charset="0"/>
                <a:cs typeface="Times New Roman" panose="02020603050405020304" pitchFamily="18" charset="0"/>
              </a:rPr>
              <a:t>collar</a:t>
            </a:r>
            <a:r>
              <a:rPr lang="it-IT" sz="1400" dirty="0">
                <a:latin typeface="Times New Roman" panose="02020603050405020304" pitchFamily="18" charset="0"/>
                <a:cs typeface="Times New Roman" panose="02020603050405020304" pitchFamily="18" charset="0"/>
              </a:rPr>
              <a:t> bone (</a:t>
            </a:r>
            <a:r>
              <a:rPr lang="it-IT" sz="1400" dirty="0" err="1">
                <a:latin typeface="Times New Roman" panose="02020603050405020304" pitchFamily="18" charset="0"/>
                <a:cs typeface="Times New Roman" panose="02020603050405020304" pitchFamily="18" charset="0"/>
              </a:rPr>
              <a:t>near</a:t>
            </a:r>
            <a:r>
              <a:rPr lang="it-IT" sz="1400" dirty="0">
                <a:latin typeface="Times New Roman" panose="02020603050405020304" pitchFamily="18" charset="0"/>
                <a:cs typeface="Times New Roman" panose="02020603050405020304" pitchFamily="18" charset="0"/>
              </a:rPr>
              <a:t> the </a:t>
            </a:r>
            <a:r>
              <a:rPr lang="it-IT" sz="1400" dirty="0" err="1">
                <a:latin typeface="Times New Roman" panose="02020603050405020304" pitchFamily="18" charset="0"/>
                <a:cs typeface="Times New Roman" panose="02020603050405020304" pitchFamily="18" charset="0"/>
              </a:rPr>
              <a:t>shoulder</a:t>
            </a:r>
            <a:r>
              <a:rPr lang="it-IT" sz="1400" dirty="0">
                <a:latin typeface="Times New Roman" panose="02020603050405020304" pitchFamily="18" charset="0"/>
                <a:cs typeface="Times New Roman" panose="02020603050405020304" pitchFamily="18" charset="0"/>
              </a:rPr>
              <a:t>) and the </a:t>
            </a:r>
            <a:r>
              <a:rPr lang="it-IT" sz="1400" dirty="0" err="1">
                <a:latin typeface="Times New Roman" panose="02020603050405020304" pitchFamily="18" charset="0"/>
                <a:cs typeface="Times New Roman" panose="02020603050405020304" pitchFamily="18" charset="0"/>
              </a:rPr>
              <a:t>chin</a:t>
            </a:r>
            <a:r>
              <a:rPr lang="it-IT" sz="1400" dirty="0">
                <a:latin typeface="Times New Roman" panose="02020603050405020304" pitchFamily="18" charset="0"/>
                <a:cs typeface="Times New Roman" panose="02020603050405020304" pitchFamily="18" charset="0"/>
              </a:rPr>
              <a:t>..</a:t>
            </a:r>
            <a:r>
              <a:rPr lang="en-US" sz="1400" dirty="0">
                <a:latin typeface="Times New Roman" panose="02020603050405020304" pitchFamily="18" charset="0"/>
                <a:cs typeface="Times New Roman" panose="02020603050405020304" pitchFamily="18" charset="0"/>
              </a:rPr>
              <a:t> </a:t>
            </a:r>
            <a:br>
              <a:rPr lang="en-US" sz="1400" dirty="0">
                <a:latin typeface="Times New Roman" panose="02020603050405020304" pitchFamily="18" charset="0"/>
                <a:cs typeface="Times New Roman" panose="02020603050405020304" pitchFamily="18" charset="0"/>
              </a:rPr>
            </a:br>
            <a:r>
              <a:rPr lang="en-US" sz="1400" dirty="0">
                <a:latin typeface="Times New Roman" panose="02020603050405020304" pitchFamily="18" charset="0"/>
                <a:cs typeface="Times New Roman" panose="02020603050405020304" pitchFamily="18" charset="0"/>
              </a:rPr>
              <a:t>Most historians agree that today’s violin emerged in the early </a:t>
            </a:r>
            <a:r>
              <a:rPr lang="en-US" sz="1400" b="1" dirty="0">
                <a:latin typeface="Times New Roman" panose="02020603050405020304" pitchFamily="18" charset="0"/>
                <a:cs typeface="Times New Roman" panose="02020603050405020304" pitchFamily="18" charset="0"/>
              </a:rPr>
              <a:t>16th century</a:t>
            </a:r>
            <a:br>
              <a:rPr lang="en-US" sz="1400" b="1" dirty="0">
                <a:latin typeface="Times New Roman" panose="02020603050405020304" pitchFamily="18" charset="0"/>
                <a:cs typeface="Times New Roman" panose="02020603050405020304" pitchFamily="18" charset="0"/>
              </a:rPr>
            </a:br>
            <a:r>
              <a:rPr lang="en-US" sz="1400" b="1" dirty="0">
                <a:latin typeface="Times New Roman" panose="02020603050405020304" pitchFamily="18" charset="0"/>
                <a:cs typeface="Times New Roman" panose="02020603050405020304" pitchFamily="18" charset="0"/>
              </a:rPr>
              <a:t>in northern Italy</a:t>
            </a:r>
            <a:r>
              <a:rPr lang="en-US" sz="1400" dirty="0">
                <a:latin typeface="Times New Roman" panose="02020603050405020304" pitchFamily="18" charset="0"/>
                <a:cs typeface="Times New Roman" panose="02020603050405020304" pitchFamily="18" charset="0"/>
              </a:rPr>
              <a:t>, an area which would maintain the violin-making tradition over the coming centuries. </a:t>
            </a:r>
            <a:r>
              <a:rPr lang="en-US" sz="1400" b="1" dirty="0">
                <a:latin typeface="Times New Roman" panose="02020603050405020304" pitchFamily="18" charset="0"/>
                <a:cs typeface="Times New Roman" panose="02020603050405020304" pitchFamily="18" charset="0"/>
              </a:rPr>
              <a:t>Maple and spruce</a:t>
            </a:r>
            <a:r>
              <a:rPr lang="en-US" sz="1400" dirty="0">
                <a:latin typeface="Times New Roman" panose="02020603050405020304" pitchFamily="18" charset="0"/>
                <a:cs typeface="Times New Roman" panose="02020603050405020304" pitchFamily="18" charset="0"/>
              </a:rPr>
              <a:t>, the two types </a:t>
            </a:r>
            <a:r>
              <a:rPr lang="en-US" sz="1400" b="1" dirty="0">
                <a:latin typeface="Times New Roman" panose="02020603050405020304" pitchFamily="18" charset="0"/>
                <a:cs typeface="Times New Roman" panose="02020603050405020304" pitchFamily="18" charset="0"/>
              </a:rPr>
              <a:t>of wood </a:t>
            </a:r>
            <a:r>
              <a:rPr lang="en-US" sz="1400" dirty="0">
                <a:latin typeface="Times New Roman" panose="02020603050405020304" pitchFamily="18" charset="0"/>
                <a:cs typeface="Times New Roman" panose="02020603050405020304" pitchFamily="18" charset="0"/>
              </a:rPr>
              <a:t>most favored by violin makers then and since, were readily available in the Lombardy region. The city of Brescia, located at the foot of the Alps, was the earliest to excel in the crafting of violins, but Cremona, home to the world’s most famous </a:t>
            </a:r>
            <a:r>
              <a:rPr lang="en-US" sz="1400" dirty="0" err="1">
                <a:latin typeface="Times New Roman" panose="02020603050405020304" pitchFamily="18" charset="0"/>
                <a:cs typeface="Times New Roman" panose="02020603050405020304" pitchFamily="18" charset="0"/>
              </a:rPr>
              <a:t>luthiers</a:t>
            </a:r>
            <a:r>
              <a:rPr lang="en-US" sz="1400" dirty="0">
                <a:latin typeface="Times New Roman" panose="02020603050405020304" pitchFamily="18" charset="0"/>
                <a:cs typeface="Times New Roman" panose="02020603050405020304" pitchFamily="18" charset="0"/>
              </a:rPr>
              <a:t>, Giuseppe Guarneri, Antonio Stradivari, and the Amati family, became synonymous with the art of violin making</a:t>
            </a:r>
            <a:r>
              <a:rPr lang="it-IT" sz="1400" dirty="0">
                <a:latin typeface="Times New Roman" panose="02020603050405020304" pitchFamily="18" charset="0"/>
                <a:cs typeface="Times New Roman" panose="02020603050405020304" pitchFamily="18" charset="0"/>
              </a:rPr>
              <a:t> </a:t>
            </a:r>
            <a:br>
              <a:rPr lang="it-IT" sz="1400" dirty="0">
                <a:latin typeface="Times New Roman" panose="02020603050405020304" pitchFamily="18" charset="0"/>
                <a:cs typeface="Times New Roman" panose="02020603050405020304" pitchFamily="18" charset="0"/>
              </a:rPr>
            </a:br>
            <a:r>
              <a:rPr lang="en-US" sz="1400" dirty="0">
                <a:latin typeface="Times New Roman" panose="02020603050405020304" pitchFamily="18" charset="0"/>
                <a:cs typeface="Times New Roman" panose="02020603050405020304" pitchFamily="18" charset="0"/>
              </a:rPr>
              <a:t>The violin’s sound continued to expand through the centuries, embraced by fiddlers and virtuosos alike. During the 17th century, the violin became an important instrument in the orchestra as composers like Claudio Monteverdi incorporated it into their compositions. </a:t>
            </a:r>
            <a:br>
              <a:rPr lang="en-US" sz="1400" dirty="0">
                <a:latin typeface="Times New Roman" panose="02020603050405020304" pitchFamily="18" charset="0"/>
                <a:cs typeface="Times New Roman" panose="02020603050405020304" pitchFamily="18" charset="0"/>
              </a:rPr>
            </a:br>
            <a:r>
              <a:rPr lang="en-US" sz="1400" dirty="0">
                <a:latin typeface="Times New Roman" panose="02020603050405020304" pitchFamily="18" charset="0"/>
                <a:cs typeface="Times New Roman" panose="02020603050405020304" pitchFamily="18" charset="0"/>
              </a:rPr>
              <a:t>Composers and musicians, such as </a:t>
            </a:r>
            <a:r>
              <a:rPr lang="en-US" sz="1400" b="1" dirty="0">
                <a:latin typeface="Times New Roman" panose="02020603050405020304" pitchFamily="18" charset="0"/>
                <a:cs typeface="Times New Roman" panose="02020603050405020304" pitchFamily="18" charset="0"/>
              </a:rPr>
              <a:t>Antonio Vivaldi </a:t>
            </a:r>
            <a:r>
              <a:rPr lang="en-US" sz="1400" dirty="0">
                <a:latin typeface="Times New Roman" panose="02020603050405020304" pitchFamily="18" charset="0"/>
                <a:cs typeface="Times New Roman" panose="02020603050405020304" pitchFamily="18" charset="0"/>
              </a:rPr>
              <a:t>(1678-1741), </a:t>
            </a:r>
            <a:r>
              <a:rPr lang="en-US" sz="1400" b="1" dirty="0">
                <a:latin typeface="Times New Roman" panose="02020603050405020304" pitchFamily="18" charset="0"/>
                <a:cs typeface="Times New Roman" panose="02020603050405020304" pitchFamily="18" charset="0"/>
              </a:rPr>
              <a:t>Franz Joseph Haydn </a:t>
            </a:r>
            <a:r>
              <a:rPr lang="en-US" sz="1400" dirty="0">
                <a:latin typeface="Times New Roman" panose="02020603050405020304" pitchFamily="18" charset="0"/>
                <a:cs typeface="Times New Roman" panose="02020603050405020304" pitchFamily="18" charset="0"/>
              </a:rPr>
              <a:t>(1731-1809), and </a:t>
            </a:r>
            <a:r>
              <a:rPr lang="en-US" sz="1400" b="1" dirty="0" err="1">
                <a:latin typeface="Times New Roman" panose="02020603050405020304" pitchFamily="18" charset="0"/>
                <a:cs typeface="Times New Roman" panose="02020603050405020304" pitchFamily="18" charset="0"/>
              </a:rPr>
              <a:t>Niccolò</a:t>
            </a:r>
            <a:r>
              <a:rPr lang="en-US" sz="1400" b="1" dirty="0">
                <a:latin typeface="Times New Roman" panose="02020603050405020304" pitchFamily="18" charset="0"/>
                <a:cs typeface="Times New Roman" panose="02020603050405020304" pitchFamily="18" charset="0"/>
              </a:rPr>
              <a:t> Paganini </a:t>
            </a:r>
            <a:r>
              <a:rPr lang="en-US" sz="1400" dirty="0">
                <a:latin typeface="Times New Roman" panose="02020603050405020304" pitchFamily="18" charset="0"/>
                <a:cs typeface="Times New Roman" panose="02020603050405020304" pitchFamily="18" charset="0"/>
              </a:rPr>
              <a:t>(1782-1840), continued to focus on the sounds of the strings, bringing the violin to greater prominence in the </a:t>
            </a:r>
            <a:r>
              <a:rPr lang="en-US" sz="1400" b="1" dirty="0">
                <a:latin typeface="Times New Roman" panose="02020603050405020304" pitchFamily="18" charset="0"/>
                <a:cs typeface="Times New Roman" panose="02020603050405020304" pitchFamily="18" charset="0"/>
              </a:rPr>
              <a:t>orchestra.</a:t>
            </a:r>
            <a:r>
              <a:rPr lang="en-US" sz="1400" dirty="0">
                <a:latin typeface="Times New Roman" panose="02020603050405020304" pitchFamily="18" charset="0"/>
                <a:cs typeface="Times New Roman" panose="02020603050405020304" pitchFamily="18" charset="0"/>
              </a:rPr>
              <a:t/>
            </a:r>
            <a:br>
              <a:rPr lang="en-US" sz="1400" dirty="0">
                <a:latin typeface="Times New Roman" panose="02020603050405020304" pitchFamily="18" charset="0"/>
                <a:cs typeface="Times New Roman" panose="02020603050405020304" pitchFamily="18" charset="0"/>
              </a:rPr>
            </a:br>
            <a:r>
              <a:rPr lang="it-IT" sz="1400" dirty="0">
                <a:latin typeface="Times New Roman" panose="02020603050405020304" pitchFamily="18" charset="0"/>
                <a:cs typeface="Times New Roman" panose="02020603050405020304" pitchFamily="18" charset="0"/>
              </a:rPr>
              <a:t/>
            </a:r>
            <a:br>
              <a:rPr lang="it-IT" sz="1400" dirty="0">
                <a:latin typeface="Times New Roman" panose="02020603050405020304" pitchFamily="18" charset="0"/>
                <a:cs typeface="Times New Roman" panose="02020603050405020304" pitchFamily="18" charset="0"/>
              </a:rPr>
            </a:br>
            <a:endParaRPr lang="it-IT" sz="1400" dirty="0"/>
          </a:p>
        </p:txBody>
      </p:sp>
      <p:pic>
        <p:nvPicPr>
          <p:cNvPr id="4" name="Immagine 3"/>
          <p:cNvPicPr/>
          <p:nvPr/>
        </p:nvPicPr>
        <p:blipFill>
          <a:blip r:embed="rId2">
            <a:extLst>
              <a:ext uri="{28A0092B-C50C-407E-A947-70E740481C1C}">
                <a14:useLocalDpi xmlns:a14="http://schemas.microsoft.com/office/drawing/2010/main" val="0"/>
              </a:ext>
            </a:extLst>
          </a:blip>
          <a:srcRect/>
          <a:stretch>
            <a:fillRect/>
          </a:stretch>
        </p:blipFill>
        <p:spPr bwMode="auto">
          <a:xfrm>
            <a:off x="7485186" y="89684"/>
            <a:ext cx="3182815" cy="4089593"/>
          </a:xfrm>
          <a:prstGeom prst="rect">
            <a:avLst/>
          </a:prstGeom>
          <a:noFill/>
          <a:ln>
            <a:noFill/>
          </a:ln>
        </p:spPr>
      </p:pic>
      <p:sp>
        <p:nvSpPr>
          <p:cNvPr id="5" name="Rettangolo 4"/>
          <p:cNvSpPr/>
          <p:nvPr/>
        </p:nvSpPr>
        <p:spPr>
          <a:xfrm>
            <a:off x="1968303" y="501133"/>
            <a:ext cx="6659882" cy="400110"/>
          </a:xfrm>
          <a:prstGeom prst="rect">
            <a:avLst/>
          </a:prstGeom>
        </p:spPr>
        <p:txBody>
          <a:bodyPr wrap="square">
            <a:spAutoFit/>
          </a:bodyPr>
          <a:lstStyle/>
          <a:p>
            <a:r>
              <a:rPr lang="it-IT" sz="2000" b="1" dirty="0">
                <a:latin typeface="Times New Roman"/>
                <a:cs typeface="Times New Roman"/>
              </a:rPr>
              <a:t>THE VIOLIN: THE ORIGINS</a:t>
            </a:r>
            <a:endParaRPr lang="it-IT" sz="2000" b="1" dirty="0"/>
          </a:p>
        </p:txBody>
      </p:sp>
    </p:spTree>
    <p:extLst>
      <p:ext uri="{BB962C8B-B14F-4D97-AF65-F5344CB8AC3E}">
        <p14:creationId xmlns:p14="http://schemas.microsoft.com/office/powerpoint/2010/main" val="5306254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518203" y="4236105"/>
            <a:ext cx="4888523" cy="1470025"/>
          </a:xfrm>
        </p:spPr>
        <p:txBody>
          <a:bodyPr>
            <a:normAutofit fontScale="90000"/>
          </a:bodyPr>
          <a:lstStyle/>
          <a:p>
            <a:pPr algn="l"/>
            <a:r>
              <a:rPr lang="it-IT" sz="1600" dirty="0"/>
              <a:t>T</a:t>
            </a:r>
            <a:r>
              <a:rPr lang="it-IT" sz="1600" dirty="0">
                <a:latin typeface="Times New Roman" panose="02020603050405020304" pitchFamily="18" charset="0"/>
                <a:cs typeface="Times New Roman" panose="02020603050405020304" pitchFamily="18" charset="0"/>
              </a:rPr>
              <a:t>he </a:t>
            </a:r>
            <a:r>
              <a:rPr lang="it-IT" sz="1600" dirty="0" err="1">
                <a:latin typeface="Times New Roman" panose="02020603050405020304" pitchFamily="18" charset="0"/>
                <a:cs typeface="Times New Roman" panose="02020603050405020304" pitchFamily="18" charset="0"/>
              </a:rPr>
              <a:t>biggest</a:t>
            </a:r>
            <a:r>
              <a:rPr lang="it-IT" sz="1600" dirty="0">
                <a:latin typeface="Times New Roman" panose="02020603050405020304" pitchFamily="18" charset="0"/>
                <a:cs typeface="Times New Roman" panose="02020603050405020304" pitchFamily="18" charset="0"/>
              </a:rPr>
              <a:t> part of the </a:t>
            </a:r>
            <a:r>
              <a:rPr lang="it-IT" sz="1600" dirty="0" err="1">
                <a:latin typeface="Times New Roman" panose="02020603050405020304" pitchFamily="18" charset="0"/>
                <a:cs typeface="Times New Roman" panose="02020603050405020304" pitchFamily="18" charset="0"/>
              </a:rPr>
              <a:t>violin</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is</a:t>
            </a:r>
            <a:r>
              <a:rPr lang="it-IT" sz="1600" dirty="0">
                <a:latin typeface="Times New Roman" panose="02020603050405020304" pitchFamily="18" charset="0"/>
                <a:cs typeface="Times New Roman" panose="02020603050405020304" pitchFamily="18" charset="0"/>
              </a:rPr>
              <a:t> the </a:t>
            </a:r>
            <a:r>
              <a:rPr lang="it-IT" sz="1600" dirty="0" err="1">
                <a:latin typeface="Times New Roman" panose="02020603050405020304" pitchFamily="18" charset="0"/>
                <a:cs typeface="Times New Roman" panose="02020603050405020304" pitchFamily="18" charset="0"/>
              </a:rPr>
              <a:t>wooden</a:t>
            </a:r>
            <a:r>
              <a:rPr lang="it-IT" sz="1600" dirty="0">
                <a:latin typeface="Times New Roman" panose="02020603050405020304" pitchFamily="18" charset="0"/>
                <a:cs typeface="Times New Roman" panose="02020603050405020304" pitchFamily="18" charset="0"/>
              </a:rPr>
              <a:t> body. </a:t>
            </a:r>
            <a:r>
              <a:rPr lang="it-IT" sz="1600" dirty="0" err="1">
                <a:latin typeface="Times New Roman" panose="02020603050405020304" pitchFamily="18" charset="0"/>
                <a:cs typeface="Times New Roman" panose="02020603050405020304" pitchFamily="18" charset="0"/>
              </a:rPr>
              <a:t>This</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acts</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as</a:t>
            </a:r>
            <a:r>
              <a:rPr lang="it-IT" sz="1600" dirty="0">
                <a:latin typeface="Times New Roman" panose="02020603050405020304" pitchFamily="18" charset="0"/>
                <a:cs typeface="Times New Roman" panose="02020603050405020304" pitchFamily="18" charset="0"/>
              </a:rPr>
              <a:t> a </a:t>
            </a:r>
            <a:r>
              <a:rPr lang="it-IT" sz="1600" dirty="0" err="1">
                <a:latin typeface="Times New Roman" panose="02020603050405020304" pitchFamily="18" charset="0"/>
                <a:cs typeface="Times New Roman" panose="02020603050405020304" pitchFamily="18" charset="0"/>
              </a:rPr>
              <a:t>resonating</a:t>
            </a:r>
            <a:r>
              <a:rPr lang="it-IT" sz="1600" dirty="0">
                <a:latin typeface="Times New Roman" panose="02020603050405020304" pitchFamily="18" charset="0"/>
                <a:cs typeface="Times New Roman" panose="02020603050405020304" pitchFamily="18" charset="0"/>
              </a:rPr>
              <a:t> box.</a:t>
            </a:r>
            <a:br>
              <a:rPr lang="it-IT" sz="1600" dirty="0">
                <a:latin typeface="Times New Roman" panose="02020603050405020304" pitchFamily="18" charset="0"/>
                <a:cs typeface="Times New Roman" panose="02020603050405020304" pitchFamily="18" charset="0"/>
              </a:rPr>
            </a:b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It</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makes</a:t>
            </a:r>
            <a:r>
              <a:rPr lang="it-IT" sz="1600" dirty="0">
                <a:latin typeface="Times New Roman" panose="02020603050405020304" pitchFamily="18" charset="0"/>
                <a:cs typeface="Times New Roman" panose="02020603050405020304" pitchFamily="18" charset="0"/>
              </a:rPr>
              <a:t> the </a:t>
            </a:r>
            <a:r>
              <a:rPr lang="it-IT" sz="1600" dirty="0" err="1">
                <a:latin typeface="Times New Roman" panose="02020603050405020304" pitchFamily="18" charset="0"/>
                <a:cs typeface="Times New Roman" panose="02020603050405020304" pitchFamily="18" charset="0"/>
              </a:rPr>
              <a:t>vibrating</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strings</a:t>
            </a:r>
            <a:r>
              <a:rPr lang="it-IT" sz="1600" dirty="0">
                <a:latin typeface="Times New Roman" panose="02020603050405020304" pitchFamily="18" charset="0"/>
                <a:cs typeface="Times New Roman" panose="02020603050405020304" pitchFamily="18" charset="0"/>
              </a:rPr>
              <a:t> sound </a:t>
            </a:r>
            <a:r>
              <a:rPr lang="it-IT" sz="1600" dirty="0" err="1">
                <a:latin typeface="Times New Roman" panose="02020603050405020304" pitchFamily="18" charset="0"/>
                <a:cs typeface="Times New Roman" panose="02020603050405020304" pitchFamily="18" charset="0"/>
              </a:rPr>
              <a:t>louder</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Many</a:t>
            </a:r>
            <a:r>
              <a:rPr lang="it-IT" sz="1600" dirty="0">
                <a:latin typeface="Times New Roman" panose="02020603050405020304" pitchFamily="18" charset="0"/>
                <a:cs typeface="Times New Roman" panose="02020603050405020304" pitchFamily="18" charset="0"/>
              </a:rPr>
              <a:t> of the </a:t>
            </a:r>
            <a:r>
              <a:rPr lang="it-IT" sz="1600" dirty="0" err="1">
                <a:latin typeface="Times New Roman" panose="02020603050405020304" pitchFamily="18" charset="0"/>
                <a:cs typeface="Times New Roman" panose="02020603050405020304" pitchFamily="18" charset="0"/>
              </a:rPr>
              <a:t>parts</a:t>
            </a:r>
            <a:r>
              <a:rPr lang="it-IT" sz="1600" dirty="0">
                <a:latin typeface="Times New Roman" panose="02020603050405020304" pitchFamily="18" charset="0"/>
                <a:cs typeface="Times New Roman" panose="02020603050405020304" pitchFamily="18" charset="0"/>
              </a:rPr>
              <a:t> of the </a:t>
            </a:r>
            <a:r>
              <a:rPr lang="it-IT" sz="1600" dirty="0" err="1">
                <a:latin typeface="Times New Roman" panose="02020603050405020304" pitchFamily="18" charset="0"/>
                <a:cs typeface="Times New Roman" panose="02020603050405020304" pitchFamily="18" charset="0"/>
              </a:rPr>
              <a:t>violin</a:t>
            </a:r>
            <a:r>
              <a:rPr lang="it-IT" sz="1600" dirty="0">
                <a:latin typeface="Times New Roman" panose="02020603050405020304" pitchFamily="18" charset="0"/>
                <a:cs typeface="Times New Roman" panose="02020603050405020304" pitchFamily="18" charset="0"/>
              </a:rPr>
              <a:t> are </a:t>
            </a:r>
            <a:r>
              <a:rPr lang="it-IT" sz="1600" dirty="0" err="1">
                <a:latin typeface="Times New Roman" panose="02020603050405020304" pitchFamily="18" charset="0"/>
                <a:cs typeface="Times New Roman" panose="02020603050405020304" pitchFamily="18" charset="0"/>
              </a:rPr>
              <a:t>named</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after</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parts</a:t>
            </a:r>
            <a:r>
              <a:rPr lang="it-IT" sz="1600" dirty="0">
                <a:latin typeface="Times New Roman" panose="02020603050405020304" pitchFamily="18" charset="0"/>
                <a:cs typeface="Times New Roman" panose="02020603050405020304" pitchFamily="18" charset="0"/>
              </a:rPr>
              <a:t> of the body. The front </a:t>
            </a:r>
            <a:r>
              <a:rPr lang="it-IT" sz="1600" dirty="0" err="1">
                <a:latin typeface="Times New Roman" panose="02020603050405020304" pitchFamily="18" charset="0"/>
                <a:cs typeface="Times New Roman" panose="02020603050405020304" pitchFamily="18" charset="0"/>
              </a:rPr>
              <a:t>is</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called</a:t>
            </a:r>
            <a:r>
              <a:rPr lang="it-IT" sz="1600" dirty="0">
                <a:latin typeface="Times New Roman" panose="02020603050405020304" pitchFamily="18" charset="0"/>
                <a:cs typeface="Times New Roman" panose="02020603050405020304" pitchFamily="18" charset="0"/>
              </a:rPr>
              <a:t> the </a:t>
            </a:r>
            <a:r>
              <a:rPr lang="it-IT" sz="1600" b="1" dirty="0">
                <a:latin typeface="Times New Roman" panose="02020603050405020304" pitchFamily="18" charset="0"/>
                <a:cs typeface="Times New Roman" panose="02020603050405020304" pitchFamily="18" charset="0"/>
              </a:rPr>
              <a:t>“</a:t>
            </a:r>
            <a:r>
              <a:rPr lang="it-IT" sz="1600" b="1" dirty="0" err="1">
                <a:latin typeface="Times New Roman" panose="02020603050405020304" pitchFamily="18" charset="0"/>
                <a:cs typeface="Times New Roman" panose="02020603050405020304" pitchFamily="18" charset="0"/>
              </a:rPr>
              <a:t>belly</a:t>
            </a:r>
            <a:r>
              <a:rPr lang="it-IT" sz="1600" dirty="0">
                <a:latin typeface="Times New Roman" panose="02020603050405020304" pitchFamily="18" charset="0"/>
                <a:cs typeface="Times New Roman" panose="02020603050405020304" pitchFamily="18" charset="0"/>
              </a:rPr>
              <a:t>”. The back </a:t>
            </a:r>
            <a:r>
              <a:rPr lang="it-IT" sz="1600" dirty="0" err="1">
                <a:latin typeface="Times New Roman" panose="02020603050405020304" pitchFamily="18" charset="0"/>
                <a:cs typeface="Times New Roman" panose="02020603050405020304" pitchFamily="18" charset="0"/>
              </a:rPr>
              <a:t>is</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called</a:t>
            </a:r>
            <a:r>
              <a:rPr lang="it-IT" sz="1600" dirty="0">
                <a:latin typeface="Times New Roman" panose="02020603050405020304" pitchFamily="18" charset="0"/>
                <a:cs typeface="Times New Roman" panose="02020603050405020304" pitchFamily="18" charset="0"/>
              </a:rPr>
              <a:t> the “</a:t>
            </a:r>
            <a:r>
              <a:rPr lang="it-IT" sz="1600" b="1" dirty="0">
                <a:latin typeface="Times New Roman" panose="02020603050405020304" pitchFamily="18" charset="0"/>
                <a:cs typeface="Times New Roman" panose="02020603050405020304" pitchFamily="18" charset="0"/>
              </a:rPr>
              <a:t>back”</a:t>
            </a:r>
            <a:r>
              <a:rPr lang="it-IT" sz="1600" dirty="0">
                <a:latin typeface="Times New Roman" panose="02020603050405020304" pitchFamily="18" charset="0"/>
                <a:cs typeface="Times New Roman" panose="02020603050405020304" pitchFamily="18" charset="0"/>
              </a:rPr>
              <a:t>. The </a:t>
            </a:r>
            <a:r>
              <a:rPr lang="it-IT" sz="1600" dirty="0" err="1">
                <a:latin typeface="Times New Roman" panose="02020603050405020304" pitchFamily="18" charset="0"/>
                <a:cs typeface="Times New Roman" panose="02020603050405020304" pitchFamily="18" charset="0"/>
              </a:rPr>
              <a:t>sides</a:t>
            </a:r>
            <a:r>
              <a:rPr lang="it-IT" sz="1600" dirty="0">
                <a:latin typeface="Times New Roman" panose="02020603050405020304" pitchFamily="18" charset="0"/>
                <a:cs typeface="Times New Roman" panose="02020603050405020304" pitchFamily="18" charset="0"/>
              </a:rPr>
              <a:t> are the “</a:t>
            </a:r>
            <a:r>
              <a:rPr lang="it-IT" sz="1600" b="1" dirty="0" err="1">
                <a:latin typeface="Times New Roman" panose="02020603050405020304" pitchFamily="18" charset="0"/>
                <a:cs typeface="Times New Roman" panose="02020603050405020304" pitchFamily="18" charset="0"/>
              </a:rPr>
              <a:t>ribs</a:t>
            </a:r>
            <a:r>
              <a:rPr lang="it-IT" sz="1600" dirty="0">
                <a:latin typeface="Times New Roman" panose="02020603050405020304" pitchFamily="18" charset="0"/>
                <a:cs typeface="Times New Roman" panose="02020603050405020304" pitchFamily="18" charset="0"/>
              </a:rPr>
              <a:t>”. The </a:t>
            </a:r>
            <a:r>
              <a:rPr lang="it-IT" sz="1600" dirty="0" err="1">
                <a:latin typeface="Times New Roman" panose="02020603050405020304" pitchFamily="18" charset="0"/>
                <a:cs typeface="Times New Roman" panose="02020603050405020304" pitchFamily="18" charset="0"/>
              </a:rPr>
              <a:t>strings</a:t>
            </a:r>
            <a:r>
              <a:rPr lang="it-IT" sz="1600" dirty="0">
                <a:latin typeface="Times New Roman" panose="02020603050405020304" pitchFamily="18" charset="0"/>
                <a:cs typeface="Times New Roman" panose="02020603050405020304" pitchFamily="18" charset="0"/>
              </a:rPr>
              <a:t> go from </a:t>
            </a:r>
            <a:r>
              <a:rPr lang="it-IT" sz="1600" dirty="0" err="1">
                <a:latin typeface="Times New Roman" panose="02020603050405020304" pitchFamily="18" charset="0"/>
                <a:cs typeface="Times New Roman" panose="02020603050405020304" pitchFamily="18" charset="0"/>
              </a:rPr>
              <a:t>near</a:t>
            </a:r>
            <a:r>
              <a:rPr lang="it-IT" sz="1600" dirty="0">
                <a:latin typeface="Times New Roman" panose="02020603050405020304" pitchFamily="18" charset="0"/>
                <a:cs typeface="Times New Roman" panose="02020603050405020304" pitchFamily="18" charset="0"/>
              </a:rPr>
              <a:t> the top of the </a:t>
            </a:r>
            <a:r>
              <a:rPr lang="it-IT" sz="1600" b="1" dirty="0">
                <a:latin typeface="Times New Roman" panose="02020603050405020304" pitchFamily="18" charset="0"/>
                <a:cs typeface="Times New Roman" panose="02020603050405020304" pitchFamily="18" charset="0"/>
              </a:rPr>
              <a:t>“</a:t>
            </a:r>
            <a:r>
              <a:rPr lang="it-IT" sz="1600" b="1" dirty="0" err="1">
                <a:latin typeface="Times New Roman" panose="02020603050405020304" pitchFamily="18" charset="0"/>
                <a:cs typeface="Times New Roman" panose="02020603050405020304" pitchFamily="18" charset="0"/>
              </a:rPr>
              <a:t>neck</a:t>
            </a:r>
            <a:r>
              <a:rPr lang="it-IT" sz="1600" dirty="0">
                <a:latin typeface="Times New Roman" panose="02020603050405020304" pitchFamily="18" charset="0"/>
                <a:cs typeface="Times New Roman" panose="02020603050405020304" pitchFamily="18" charset="0"/>
              </a:rPr>
              <a:t>” down the “</a:t>
            </a:r>
            <a:r>
              <a:rPr lang="it-IT" sz="1600" b="1" dirty="0" err="1">
                <a:latin typeface="Times New Roman" panose="02020603050405020304" pitchFamily="18" charset="0"/>
                <a:cs typeface="Times New Roman" panose="02020603050405020304" pitchFamily="18" charset="0"/>
              </a:rPr>
              <a:t>fingerboard</a:t>
            </a:r>
            <a:r>
              <a:rPr lang="it-IT" sz="1600" dirty="0">
                <a:latin typeface="Times New Roman" panose="02020603050405020304" pitchFamily="18" charset="0"/>
                <a:cs typeface="Times New Roman" panose="02020603050405020304" pitchFamily="18" charset="0"/>
              </a:rPr>
              <a:t>” and on to the “</a:t>
            </a:r>
            <a:r>
              <a:rPr lang="it-IT" sz="1600" b="1" dirty="0" err="1">
                <a:latin typeface="Times New Roman" panose="02020603050405020304" pitchFamily="18" charset="0"/>
                <a:cs typeface="Times New Roman" panose="02020603050405020304" pitchFamily="18" charset="0"/>
              </a:rPr>
              <a:t>tail</a:t>
            </a:r>
            <a:r>
              <a:rPr lang="it-IT" sz="1600" b="1" dirty="0">
                <a:latin typeface="Times New Roman" panose="02020603050405020304" pitchFamily="18" charset="0"/>
                <a:cs typeface="Times New Roman" panose="02020603050405020304" pitchFamily="18" charset="0"/>
              </a:rPr>
              <a:t> </a:t>
            </a:r>
            <a:r>
              <a:rPr lang="it-IT" sz="1600" b="1" dirty="0" err="1">
                <a:latin typeface="Times New Roman" panose="02020603050405020304" pitchFamily="18" charset="0"/>
                <a:cs typeface="Times New Roman" panose="02020603050405020304" pitchFamily="18" charset="0"/>
              </a:rPr>
              <a:t>piece</a:t>
            </a:r>
            <a:r>
              <a:rPr lang="it-IT" sz="1600" dirty="0">
                <a:latin typeface="Times New Roman" panose="02020603050405020304" pitchFamily="18" charset="0"/>
                <a:cs typeface="Times New Roman" panose="02020603050405020304" pitchFamily="18" charset="0"/>
              </a:rPr>
              <a:t>”. The </a:t>
            </a:r>
            <a:r>
              <a:rPr lang="it-IT" sz="1600" dirty="0" err="1">
                <a:latin typeface="Times New Roman" panose="02020603050405020304" pitchFamily="18" charset="0"/>
                <a:cs typeface="Times New Roman" panose="02020603050405020304" pitchFamily="18" charset="0"/>
              </a:rPr>
              <a:t>strings</a:t>
            </a:r>
            <a:r>
              <a:rPr lang="it-IT" sz="1600" dirty="0">
                <a:latin typeface="Times New Roman" panose="02020603050405020304" pitchFamily="18" charset="0"/>
                <a:cs typeface="Times New Roman" panose="02020603050405020304" pitchFamily="18" charset="0"/>
              </a:rPr>
              <a:t> go </a:t>
            </a:r>
            <a:r>
              <a:rPr lang="it-IT" sz="1600" dirty="0" err="1">
                <a:latin typeface="Times New Roman" panose="02020603050405020304" pitchFamily="18" charset="0"/>
                <a:cs typeface="Times New Roman" panose="02020603050405020304" pitchFamily="18" charset="0"/>
              </a:rPr>
              <a:t>across</a:t>
            </a:r>
            <a:r>
              <a:rPr lang="it-IT" sz="1600" dirty="0">
                <a:latin typeface="Times New Roman" panose="02020603050405020304" pitchFamily="18" charset="0"/>
                <a:cs typeface="Times New Roman" panose="02020603050405020304" pitchFamily="18" charset="0"/>
              </a:rPr>
              <a:t> the bridge </a:t>
            </a:r>
            <a:r>
              <a:rPr lang="it-IT" sz="1600" dirty="0" err="1">
                <a:latin typeface="Times New Roman" panose="02020603050405020304" pitchFamily="18" charset="0"/>
                <a:cs typeface="Times New Roman" panose="02020603050405020304" pitchFamily="18" charset="0"/>
              </a:rPr>
              <a:t>halfway</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between</a:t>
            </a:r>
            <a:r>
              <a:rPr lang="it-IT" sz="1600" dirty="0">
                <a:latin typeface="Times New Roman" panose="02020603050405020304" pitchFamily="18" charset="0"/>
                <a:cs typeface="Times New Roman" panose="02020603050405020304" pitchFamily="18" charset="0"/>
              </a:rPr>
              <a:t> the end of the </a:t>
            </a:r>
            <a:r>
              <a:rPr lang="it-IT" sz="1600" dirty="0" err="1">
                <a:latin typeface="Times New Roman" panose="02020603050405020304" pitchFamily="18" charset="0"/>
                <a:cs typeface="Times New Roman" panose="02020603050405020304" pitchFamily="18" charset="0"/>
              </a:rPr>
              <a:t>fingerboard</a:t>
            </a:r>
            <a:r>
              <a:rPr lang="it-IT" sz="1600" dirty="0">
                <a:latin typeface="Times New Roman" panose="02020603050405020304" pitchFamily="18" charset="0"/>
                <a:cs typeface="Times New Roman" panose="02020603050405020304" pitchFamily="18" charset="0"/>
              </a:rPr>
              <a:t> and the </a:t>
            </a:r>
            <a:r>
              <a:rPr lang="it-IT" sz="1600" dirty="0" err="1">
                <a:latin typeface="Times New Roman" panose="02020603050405020304" pitchFamily="18" charset="0"/>
                <a:cs typeface="Times New Roman" panose="02020603050405020304" pitchFamily="18" charset="0"/>
              </a:rPr>
              <a:t>tailpiece</a:t>
            </a:r>
            <a:r>
              <a:rPr lang="it-IT" sz="1600" dirty="0">
                <a:latin typeface="Times New Roman" panose="02020603050405020304" pitchFamily="18" charset="0"/>
                <a:cs typeface="Times New Roman" panose="02020603050405020304" pitchFamily="18" charset="0"/>
              </a:rPr>
              <a:t>. The bridge </a:t>
            </a:r>
            <a:r>
              <a:rPr lang="it-IT" sz="1600" dirty="0" err="1">
                <a:latin typeface="Times New Roman" panose="02020603050405020304" pitchFamily="18" charset="0"/>
                <a:cs typeface="Times New Roman" panose="02020603050405020304" pitchFamily="18" charset="0"/>
              </a:rPr>
              <a:t>is</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not</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fixed</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onto</a:t>
            </a:r>
            <a:r>
              <a:rPr lang="it-IT" sz="1600" dirty="0">
                <a:latin typeface="Times New Roman" panose="02020603050405020304" pitchFamily="18" charset="0"/>
                <a:cs typeface="Times New Roman" panose="02020603050405020304" pitchFamily="18" charset="0"/>
              </a:rPr>
              <a:t> the </a:t>
            </a:r>
            <a:r>
              <a:rPr lang="it-IT" sz="1600" dirty="0" err="1">
                <a:latin typeface="Times New Roman" panose="02020603050405020304" pitchFamily="18" charset="0"/>
                <a:cs typeface="Times New Roman" panose="02020603050405020304" pitchFamily="18" charset="0"/>
              </a:rPr>
              <a:t>violin</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It</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is</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held</a:t>
            </a:r>
            <a:r>
              <a:rPr lang="it-IT" sz="1600" dirty="0">
                <a:latin typeface="Times New Roman" panose="02020603050405020304" pitchFamily="18" charset="0"/>
                <a:cs typeface="Times New Roman" panose="02020603050405020304" pitchFamily="18" charset="0"/>
              </a:rPr>
              <a:t> in </a:t>
            </a:r>
            <a:r>
              <a:rPr lang="it-IT" sz="1600" dirty="0" err="1">
                <a:latin typeface="Times New Roman" panose="02020603050405020304" pitchFamily="18" charset="0"/>
                <a:cs typeface="Times New Roman" panose="02020603050405020304" pitchFamily="18" charset="0"/>
              </a:rPr>
              <a:t>place</a:t>
            </a:r>
            <a:r>
              <a:rPr lang="it-IT" sz="1600" dirty="0">
                <a:latin typeface="Times New Roman" panose="02020603050405020304" pitchFamily="18" charset="0"/>
                <a:cs typeface="Times New Roman" panose="02020603050405020304" pitchFamily="18" charset="0"/>
              </a:rPr>
              <a:t> by the </a:t>
            </a:r>
            <a:r>
              <a:rPr lang="it-IT" sz="1600" dirty="0" err="1">
                <a:latin typeface="Times New Roman" panose="02020603050405020304" pitchFamily="18" charset="0"/>
                <a:cs typeface="Times New Roman" panose="02020603050405020304" pitchFamily="18" charset="0"/>
              </a:rPr>
              <a:t>strings</a:t>
            </a:r>
            <a:r>
              <a:rPr lang="it-IT" sz="1600" dirty="0">
                <a:latin typeface="Times New Roman" panose="02020603050405020304" pitchFamily="18" charset="0"/>
                <a:cs typeface="Times New Roman" panose="02020603050405020304" pitchFamily="18" charset="0"/>
              </a:rPr>
              <a:t>. The </a:t>
            </a:r>
            <a:r>
              <a:rPr lang="it-IT" sz="1600" dirty="0" err="1">
                <a:latin typeface="Times New Roman" panose="02020603050405020304" pitchFamily="18" charset="0"/>
                <a:cs typeface="Times New Roman" panose="02020603050405020304" pitchFamily="18" charset="0"/>
              </a:rPr>
              <a:t>strings</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keep</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it</a:t>
            </a:r>
            <a:r>
              <a:rPr lang="it-IT" sz="1600" dirty="0">
                <a:latin typeface="Times New Roman" panose="02020603050405020304" pitchFamily="18" charset="0"/>
                <a:cs typeface="Times New Roman" panose="02020603050405020304" pitchFamily="18" charset="0"/>
              </a:rPr>
              <a:t> in </a:t>
            </a:r>
            <a:r>
              <a:rPr lang="it-IT" sz="1600" dirty="0" err="1">
                <a:latin typeface="Times New Roman" panose="02020603050405020304" pitchFamily="18" charset="0"/>
                <a:cs typeface="Times New Roman" panose="02020603050405020304" pitchFamily="18" charset="0"/>
              </a:rPr>
              <a:t>place</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because</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they</a:t>
            </a:r>
            <a:r>
              <a:rPr lang="it-IT" sz="1600" dirty="0">
                <a:latin typeface="Times New Roman" panose="02020603050405020304" pitchFamily="18" charset="0"/>
                <a:cs typeface="Times New Roman" panose="02020603050405020304" pitchFamily="18" charset="0"/>
              </a:rPr>
              <a:t> are so tight. </a:t>
            </a:r>
            <a:r>
              <a:rPr lang="it-IT" sz="1600" dirty="0" err="1">
                <a:latin typeface="Times New Roman" panose="02020603050405020304" pitchFamily="18" charset="0"/>
                <a:cs typeface="Times New Roman" panose="02020603050405020304" pitchFamily="18" charset="0"/>
              </a:rPr>
              <a:t>If</a:t>
            </a:r>
            <a:r>
              <a:rPr lang="it-IT" sz="1600" dirty="0">
                <a:latin typeface="Times New Roman" panose="02020603050405020304" pitchFamily="18" charset="0"/>
                <a:cs typeface="Times New Roman" panose="02020603050405020304" pitchFamily="18" charset="0"/>
              </a:rPr>
              <a:t> the </a:t>
            </a:r>
            <a:r>
              <a:rPr lang="it-IT" sz="1600" dirty="0" err="1">
                <a:latin typeface="Times New Roman" panose="02020603050405020304" pitchFamily="18" charset="0"/>
                <a:cs typeface="Times New Roman" panose="02020603050405020304" pitchFamily="18" charset="0"/>
              </a:rPr>
              <a:t>strings</a:t>
            </a:r>
            <a:r>
              <a:rPr lang="it-IT" sz="1600" dirty="0">
                <a:latin typeface="Times New Roman" panose="02020603050405020304" pitchFamily="18" charset="0"/>
                <a:cs typeface="Times New Roman" panose="02020603050405020304" pitchFamily="18" charset="0"/>
              </a:rPr>
              <a:t> are </a:t>
            </a:r>
            <a:r>
              <a:rPr lang="it-IT" sz="1600" dirty="0" err="1">
                <a:latin typeface="Times New Roman" panose="02020603050405020304" pitchFamily="18" charset="0"/>
                <a:cs typeface="Times New Roman" panose="02020603050405020304" pitchFamily="18" charset="0"/>
              </a:rPr>
              <a:t>completely</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loosened</a:t>
            </a:r>
            <a:r>
              <a:rPr lang="it-IT" sz="1600" dirty="0">
                <a:latin typeface="Times New Roman" panose="02020603050405020304" pitchFamily="18" charset="0"/>
                <a:cs typeface="Times New Roman" panose="02020603050405020304" pitchFamily="18" charset="0"/>
              </a:rPr>
              <a:t>, the bridge </a:t>
            </a:r>
            <a:r>
              <a:rPr lang="it-IT" sz="1600" dirty="0" err="1">
                <a:latin typeface="Times New Roman" panose="02020603050405020304" pitchFamily="18" charset="0"/>
                <a:cs typeface="Times New Roman" panose="02020603050405020304" pitchFamily="18" charset="0"/>
              </a:rPr>
              <a:t>will</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not</a:t>
            </a:r>
            <a:r>
              <a:rPr lang="it-IT" sz="1600" dirty="0">
                <a:latin typeface="Times New Roman" panose="02020603050405020304" pitchFamily="18" charset="0"/>
                <a:cs typeface="Times New Roman" panose="02020603050405020304" pitchFamily="18" charset="0"/>
              </a:rPr>
              <a:t> stay on. </a:t>
            </a:r>
            <a:br>
              <a:rPr lang="it-IT" sz="1600" dirty="0">
                <a:latin typeface="Times New Roman" panose="02020603050405020304" pitchFamily="18" charset="0"/>
                <a:cs typeface="Times New Roman" panose="02020603050405020304" pitchFamily="18" charset="0"/>
              </a:rPr>
            </a:br>
            <a:r>
              <a:rPr lang="it-IT" sz="1600" dirty="0">
                <a:latin typeface="Times New Roman" panose="02020603050405020304" pitchFamily="18" charset="0"/>
                <a:cs typeface="Times New Roman" panose="02020603050405020304" pitchFamily="18" charset="0"/>
              </a:rPr>
              <a:t>The bridge </a:t>
            </a:r>
            <a:r>
              <a:rPr lang="it-IT" sz="1600" dirty="0" err="1">
                <a:latin typeface="Times New Roman" panose="02020603050405020304" pitchFamily="18" charset="0"/>
                <a:cs typeface="Times New Roman" panose="02020603050405020304" pitchFamily="18" charset="0"/>
              </a:rPr>
              <a:t>helps</a:t>
            </a:r>
            <a:r>
              <a:rPr lang="it-IT" sz="1600" dirty="0">
                <a:latin typeface="Times New Roman" panose="02020603050405020304" pitchFamily="18" charset="0"/>
                <a:cs typeface="Times New Roman" panose="02020603050405020304" pitchFamily="18" charset="0"/>
              </a:rPr>
              <a:t> to </a:t>
            </a:r>
            <a:r>
              <a:rPr lang="it-IT" sz="1600" dirty="0" err="1">
                <a:latin typeface="Times New Roman" panose="02020603050405020304" pitchFamily="18" charset="0"/>
                <a:cs typeface="Times New Roman" panose="02020603050405020304" pitchFamily="18" charset="0"/>
              </a:rPr>
              <a:t>send</a:t>
            </a:r>
            <a:r>
              <a:rPr lang="it-IT" sz="1600" dirty="0">
                <a:latin typeface="Times New Roman" panose="02020603050405020304" pitchFamily="18" charset="0"/>
                <a:cs typeface="Times New Roman" panose="02020603050405020304" pitchFamily="18" charset="0"/>
              </a:rPr>
              <a:t> the </a:t>
            </a:r>
            <a:r>
              <a:rPr lang="it-IT" sz="1600" dirty="0" err="1">
                <a:latin typeface="Times New Roman" panose="02020603050405020304" pitchFamily="18" charset="0"/>
                <a:cs typeface="Times New Roman" panose="02020603050405020304" pitchFamily="18" charset="0"/>
              </a:rPr>
              <a:t>vibrations</a:t>
            </a:r>
            <a:r>
              <a:rPr lang="it-IT" sz="1600" dirty="0">
                <a:latin typeface="Times New Roman" panose="02020603050405020304" pitchFamily="18" charset="0"/>
                <a:cs typeface="Times New Roman" panose="02020603050405020304" pitchFamily="18" charset="0"/>
              </a:rPr>
              <a:t> of the </a:t>
            </a:r>
            <a:r>
              <a:rPr lang="it-IT" sz="1600" dirty="0" err="1">
                <a:latin typeface="Times New Roman" panose="02020603050405020304" pitchFamily="18" charset="0"/>
                <a:cs typeface="Times New Roman" panose="02020603050405020304" pitchFamily="18" charset="0"/>
              </a:rPr>
              <a:t>strings</a:t>
            </a:r>
            <a:r>
              <a:rPr lang="it-IT" sz="1600" dirty="0">
                <a:latin typeface="Times New Roman" panose="02020603050405020304" pitchFamily="18" charset="0"/>
                <a:cs typeface="Times New Roman" panose="02020603050405020304" pitchFamily="18" charset="0"/>
              </a:rPr>
              <a:t> down to the body of the </a:t>
            </a:r>
            <a:r>
              <a:rPr lang="it-IT" sz="1600" dirty="0" err="1">
                <a:latin typeface="Times New Roman" panose="02020603050405020304" pitchFamily="18" charset="0"/>
                <a:cs typeface="Times New Roman" panose="02020603050405020304" pitchFamily="18" charset="0"/>
              </a:rPr>
              <a:t>instrument</a:t>
            </a:r>
            <a:r>
              <a:rPr lang="it-IT" sz="1600" dirty="0">
                <a:latin typeface="Times New Roman" panose="02020603050405020304" pitchFamily="18" charset="0"/>
                <a:cs typeface="Times New Roman" panose="02020603050405020304" pitchFamily="18" charset="0"/>
              </a:rPr>
              <a:t>. Inside the body </a:t>
            </a:r>
            <a:r>
              <a:rPr lang="it-IT" sz="1600" dirty="0" err="1">
                <a:latin typeface="Times New Roman" panose="02020603050405020304" pitchFamily="18" charset="0"/>
                <a:cs typeface="Times New Roman" panose="02020603050405020304" pitchFamily="18" charset="0"/>
              </a:rPr>
              <a:t>there</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is</a:t>
            </a:r>
            <a:r>
              <a:rPr lang="it-IT" sz="1600" dirty="0">
                <a:latin typeface="Times New Roman" panose="02020603050405020304" pitchFamily="18" charset="0"/>
                <a:cs typeface="Times New Roman" panose="02020603050405020304" pitchFamily="18" charset="0"/>
              </a:rPr>
              <a:t> a “</a:t>
            </a:r>
            <a:r>
              <a:rPr lang="it-IT" sz="1600" dirty="0" err="1">
                <a:latin typeface="Times New Roman" panose="02020603050405020304" pitchFamily="18" charset="0"/>
                <a:cs typeface="Times New Roman" panose="02020603050405020304" pitchFamily="18" charset="0"/>
              </a:rPr>
              <a:t>soundpost</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This</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is</a:t>
            </a:r>
            <a:r>
              <a:rPr lang="it-IT" sz="1600" dirty="0">
                <a:latin typeface="Times New Roman" panose="02020603050405020304" pitchFamily="18" charset="0"/>
                <a:cs typeface="Times New Roman" panose="02020603050405020304" pitchFamily="18" charset="0"/>
              </a:rPr>
              <a:t> a small </a:t>
            </a:r>
            <a:r>
              <a:rPr lang="it-IT" sz="1600" dirty="0" err="1">
                <a:latin typeface="Times New Roman" panose="02020603050405020304" pitchFamily="18" charset="0"/>
                <a:cs typeface="Times New Roman" panose="02020603050405020304" pitchFamily="18" charset="0"/>
              </a:rPr>
              <a:t>piece</a:t>
            </a:r>
            <a:r>
              <a:rPr lang="it-IT" sz="1600" dirty="0">
                <a:latin typeface="Times New Roman" panose="02020603050405020304" pitchFamily="18" charset="0"/>
                <a:cs typeface="Times New Roman" panose="02020603050405020304" pitchFamily="18" charset="0"/>
              </a:rPr>
              <a:t> of </a:t>
            </a:r>
            <a:r>
              <a:rPr lang="it-IT" sz="1600" dirty="0" err="1">
                <a:latin typeface="Times New Roman" panose="02020603050405020304" pitchFamily="18" charset="0"/>
                <a:cs typeface="Times New Roman" panose="02020603050405020304" pitchFamily="18" charset="0"/>
              </a:rPr>
              <a:t>wood</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It</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looks</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like</a:t>
            </a:r>
            <a:r>
              <a:rPr lang="it-IT" sz="1600" dirty="0">
                <a:latin typeface="Times New Roman" panose="02020603050405020304" pitchFamily="18" charset="0"/>
                <a:cs typeface="Times New Roman" panose="02020603050405020304" pitchFamily="18" charset="0"/>
              </a:rPr>
              <a:t> a small finger. </a:t>
            </a:r>
            <a:r>
              <a:rPr lang="it-IT" sz="1600" dirty="0" err="1">
                <a:latin typeface="Times New Roman" panose="02020603050405020304" pitchFamily="18" charset="0"/>
                <a:cs typeface="Times New Roman" panose="02020603050405020304" pitchFamily="18" charset="0"/>
              </a:rPr>
              <a:t>It</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goes</a:t>
            </a:r>
            <a:r>
              <a:rPr lang="it-IT" sz="1600" dirty="0">
                <a:latin typeface="Times New Roman" panose="02020603050405020304" pitchFamily="18" charset="0"/>
                <a:cs typeface="Times New Roman" panose="02020603050405020304" pitchFamily="18" charset="0"/>
              </a:rPr>
              <a:t> from the </a:t>
            </a:r>
            <a:r>
              <a:rPr lang="it-IT" sz="1600" dirty="0" err="1">
                <a:latin typeface="Times New Roman" panose="02020603050405020304" pitchFamily="18" charset="0"/>
                <a:cs typeface="Times New Roman" panose="02020603050405020304" pitchFamily="18" charset="0"/>
              </a:rPr>
              <a:t>belly</a:t>
            </a:r>
            <a:r>
              <a:rPr lang="it-IT" sz="1600" dirty="0">
                <a:latin typeface="Times New Roman" panose="02020603050405020304" pitchFamily="18" charset="0"/>
                <a:cs typeface="Times New Roman" panose="02020603050405020304" pitchFamily="18" charset="0"/>
              </a:rPr>
              <a:t> to the back. </a:t>
            </a:r>
            <a:br>
              <a:rPr lang="it-IT" sz="1600" dirty="0">
                <a:latin typeface="Times New Roman" panose="02020603050405020304" pitchFamily="18" charset="0"/>
                <a:cs typeface="Times New Roman" panose="02020603050405020304" pitchFamily="18" charset="0"/>
              </a:rPr>
            </a:br>
            <a:r>
              <a:rPr lang="it-IT" sz="1600" dirty="0">
                <a:latin typeface="Times New Roman" panose="02020603050405020304" pitchFamily="18" charset="0"/>
                <a:cs typeface="Times New Roman" panose="02020603050405020304" pitchFamily="18" charset="0"/>
              </a:rPr>
              <a:t>The </a:t>
            </a:r>
            <a:r>
              <a:rPr lang="it-IT" sz="1600" dirty="0" err="1">
                <a:latin typeface="Times New Roman" panose="02020603050405020304" pitchFamily="18" charset="0"/>
                <a:cs typeface="Times New Roman" panose="02020603050405020304" pitchFamily="18" charset="0"/>
              </a:rPr>
              <a:t>soundpost</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is</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also</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held</a:t>
            </a:r>
            <a:r>
              <a:rPr lang="it-IT" sz="1600" dirty="0">
                <a:latin typeface="Times New Roman" panose="02020603050405020304" pitchFamily="18" charset="0"/>
                <a:cs typeface="Times New Roman" panose="02020603050405020304" pitchFamily="18" charset="0"/>
              </a:rPr>
              <a:t> in </a:t>
            </a:r>
            <a:r>
              <a:rPr lang="it-IT" sz="1600" dirty="0" err="1">
                <a:latin typeface="Times New Roman" panose="02020603050405020304" pitchFamily="18" charset="0"/>
                <a:cs typeface="Times New Roman" panose="02020603050405020304" pitchFamily="18" charset="0"/>
              </a:rPr>
              <a:t>place</a:t>
            </a:r>
            <a:r>
              <a:rPr lang="it-IT" sz="1600" dirty="0">
                <a:latin typeface="Times New Roman" panose="02020603050405020304" pitchFamily="18" charset="0"/>
                <a:cs typeface="Times New Roman" panose="02020603050405020304" pitchFamily="18" charset="0"/>
              </a:rPr>
              <a:t> by the </a:t>
            </a:r>
            <a:r>
              <a:rPr lang="it-IT" sz="1600" dirty="0" err="1">
                <a:latin typeface="Times New Roman" panose="02020603050405020304" pitchFamily="18" charset="0"/>
                <a:cs typeface="Times New Roman" panose="02020603050405020304" pitchFamily="18" charset="0"/>
              </a:rPr>
              <a:t>strings</a:t>
            </a:r>
            <a:r>
              <a:rPr lang="it-IT" sz="1600" dirty="0">
                <a:latin typeface="Times New Roman" panose="02020603050405020304" pitchFamily="18" charset="0"/>
                <a:cs typeface="Times New Roman" panose="02020603050405020304" pitchFamily="18" charset="0"/>
              </a:rPr>
              <a:t>. In the middle of the </a:t>
            </a:r>
            <a:r>
              <a:rPr lang="it-IT" sz="1600" dirty="0" err="1">
                <a:latin typeface="Times New Roman" panose="02020603050405020304" pitchFamily="18" charset="0"/>
                <a:cs typeface="Times New Roman" panose="02020603050405020304" pitchFamily="18" charset="0"/>
              </a:rPr>
              <a:t>belly</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there</a:t>
            </a:r>
            <a:r>
              <a:rPr lang="it-IT" sz="1600" dirty="0">
                <a:latin typeface="Times New Roman" panose="02020603050405020304" pitchFamily="18" charset="0"/>
                <a:cs typeface="Times New Roman" panose="02020603050405020304" pitchFamily="18" charset="0"/>
              </a:rPr>
              <a:t> are </a:t>
            </a:r>
            <a:r>
              <a:rPr lang="it-IT" sz="1600" dirty="0" err="1">
                <a:latin typeface="Times New Roman" panose="02020603050405020304" pitchFamily="18" charset="0"/>
                <a:cs typeface="Times New Roman" panose="02020603050405020304" pitchFamily="18" charset="0"/>
              </a:rPr>
              <a:t>two</a:t>
            </a:r>
            <a:r>
              <a:rPr lang="it-IT" sz="1600" dirty="0">
                <a:latin typeface="Times New Roman" panose="02020603050405020304" pitchFamily="18" charset="0"/>
                <a:cs typeface="Times New Roman" panose="02020603050405020304" pitchFamily="18" charset="0"/>
              </a:rPr>
              <a:t> long, </a:t>
            </a:r>
            <a:r>
              <a:rPr lang="it-IT" sz="1600" dirty="0" err="1">
                <a:latin typeface="Times New Roman" panose="02020603050405020304" pitchFamily="18" charset="0"/>
                <a:cs typeface="Times New Roman" panose="02020603050405020304" pitchFamily="18" charset="0"/>
              </a:rPr>
              <a:t>curved</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holes</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They</a:t>
            </a:r>
            <a:r>
              <a:rPr lang="it-IT" sz="1600" dirty="0">
                <a:latin typeface="Times New Roman" panose="02020603050405020304" pitchFamily="18" charset="0"/>
                <a:cs typeface="Times New Roman" panose="02020603050405020304" pitchFamily="18" charset="0"/>
              </a:rPr>
              <a:t> are </a:t>
            </a:r>
            <a:r>
              <a:rPr lang="it-IT" sz="1600" dirty="0" err="1">
                <a:latin typeface="Times New Roman" panose="02020603050405020304" pitchFamily="18" charset="0"/>
                <a:cs typeface="Times New Roman" panose="02020603050405020304" pitchFamily="18" charset="0"/>
              </a:rPr>
              <a:t>called</a:t>
            </a:r>
            <a:r>
              <a:rPr lang="it-IT" sz="1600" dirty="0">
                <a:latin typeface="Times New Roman" panose="02020603050405020304" pitchFamily="18" charset="0"/>
                <a:cs typeface="Times New Roman" panose="02020603050405020304" pitchFamily="18" charset="0"/>
              </a:rPr>
              <a:t> “f </a:t>
            </a:r>
            <a:r>
              <a:rPr lang="it-IT" sz="1600" dirty="0" err="1">
                <a:latin typeface="Times New Roman" panose="02020603050405020304" pitchFamily="18" charset="0"/>
                <a:cs typeface="Times New Roman" panose="02020603050405020304" pitchFamily="18" charset="0"/>
              </a:rPr>
              <a:t>holes</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This</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is</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because</a:t>
            </a:r>
            <a:r>
              <a:rPr lang="it-IT" sz="1600" dirty="0">
                <a:latin typeface="Times New Roman" panose="02020603050405020304" pitchFamily="18" charset="0"/>
                <a:cs typeface="Times New Roman" panose="02020603050405020304" pitchFamily="18" charset="0"/>
              </a:rPr>
              <a:t> of </a:t>
            </a:r>
            <a:r>
              <a:rPr lang="it-IT" sz="1600" dirty="0" err="1">
                <a:latin typeface="Times New Roman" panose="02020603050405020304" pitchFamily="18" charset="0"/>
                <a:cs typeface="Times New Roman" panose="02020603050405020304" pitchFamily="18" charset="0"/>
              </a:rPr>
              <a:t>their</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shape</a:t>
            </a:r>
            <a:r>
              <a:rPr lang="it-IT" sz="1600" dirty="0">
                <a:latin typeface="Times New Roman" panose="02020603050405020304" pitchFamily="18" charset="0"/>
                <a:cs typeface="Times New Roman" panose="02020603050405020304" pitchFamily="18" charset="0"/>
              </a:rPr>
              <a:t>. </a:t>
            </a:r>
            <a:br>
              <a:rPr lang="it-IT" sz="1600" dirty="0">
                <a:latin typeface="Times New Roman" panose="02020603050405020304" pitchFamily="18" charset="0"/>
                <a:cs typeface="Times New Roman" panose="02020603050405020304" pitchFamily="18" charset="0"/>
              </a:rPr>
            </a:br>
            <a:r>
              <a:rPr lang="it-IT" sz="1600" dirty="0">
                <a:latin typeface="Times New Roman" panose="02020603050405020304" pitchFamily="18" charset="0"/>
                <a:cs typeface="Times New Roman" panose="02020603050405020304" pitchFamily="18" charset="0"/>
              </a:rPr>
              <a:t>The top of the </a:t>
            </a:r>
            <a:r>
              <a:rPr lang="it-IT" sz="1600" dirty="0" err="1">
                <a:latin typeface="Times New Roman" panose="02020603050405020304" pitchFamily="18" charset="0"/>
                <a:cs typeface="Times New Roman" panose="02020603050405020304" pitchFamily="18" charset="0"/>
              </a:rPr>
              <a:t>strings</a:t>
            </a:r>
            <a:r>
              <a:rPr lang="it-IT" sz="1600" dirty="0">
                <a:latin typeface="Times New Roman" panose="02020603050405020304" pitchFamily="18" charset="0"/>
                <a:cs typeface="Times New Roman" panose="02020603050405020304" pitchFamily="18" charset="0"/>
              </a:rPr>
              <a:t> are </a:t>
            </a:r>
            <a:r>
              <a:rPr lang="it-IT" sz="1600" dirty="0" err="1">
                <a:latin typeface="Times New Roman" panose="02020603050405020304" pitchFamily="18" charset="0"/>
                <a:cs typeface="Times New Roman" panose="02020603050405020304" pitchFamily="18" charset="0"/>
              </a:rPr>
              <a:t>wound</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around</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pegs</a:t>
            </a:r>
            <a:r>
              <a:rPr lang="it-IT" sz="1600" dirty="0">
                <a:latin typeface="Times New Roman" panose="02020603050405020304" pitchFamily="18" charset="0"/>
                <a:cs typeface="Times New Roman" panose="02020603050405020304" pitchFamily="18" charset="0"/>
              </a:rPr>
              <a:t>. The </a:t>
            </a:r>
            <a:r>
              <a:rPr lang="it-IT" sz="1600" dirty="0" err="1">
                <a:latin typeface="Times New Roman" panose="02020603050405020304" pitchFamily="18" charset="0"/>
                <a:cs typeface="Times New Roman" panose="02020603050405020304" pitchFamily="18" charset="0"/>
              </a:rPr>
              <a:t>violin</a:t>
            </a:r>
            <a:r>
              <a:rPr lang="it-IT" sz="1600" dirty="0">
                <a:latin typeface="Times New Roman" panose="02020603050405020304" pitchFamily="18" charset="0"/>
                <a:cs typeface="Times New Roman" panose="02020603050405020304" pitchFamily="18" charset="0"/>
              </a:rPr>
              <a:t> can be </a:t>
            </a:r>
            <a:r>
              <a:rPr lang="it-IT" sz="1600" dirty="0" err="1">
                <a:latin typeface="Times New Roman" panose="02020603050405020304" pitchFamily="18" charset="0"/>
                <a:cs typeface="Times New Roman" panose="02020603050405020304" pitchFamily="18" charset="0"/>
              </a:rPr>
              <a:t>tuned</a:t>
            </a:r>
            <a:r>
              <a:rPr lang="it-IT" sz="1600" dirty="0">
                <a:latin typeface="Times New Roman" panose="02020603050405020304" pitchFamily="18" charset="0"/>
                <a:cs typeface="Times New Roman" panose="02020603050405020304" pitchFamily="18" charset="0"/>
              </a:rPr>
              <a:t> by </a:t>
            </a:r>
            <a:r>
              <a:rPr lang="it-IT" sz="1600" dirty="0" err="1">
                <a:latin typeface="Times New Roman" panose="02020603050405020304" pitchFamily="18" charset="0"/>
                <a:cs typeface="Times New Roman" panose="02020603050405020304" pitchFamily="18" charset="0"/>
              </a:rPr>
              <a:t>turning</a:t>
            </a:r>
            <a:r>
              <a:rPr lang="it-IT" sz="1600" dirty="0">
                <a:latin typeface="Times New Roman" panose="02020603050405020304" pitchFamily="18" charset="0"/>
                <a:cs typeface="Times New Roman" panose="02020603050405020304" pitchFamily="18" charset="0"/>
              </a:rPr>
              <a:t> the </a:t>
            </a:r>
            <a:r>
              <a:rPr lang="it-IT" sz="1600" dirty="0" err="1">
                <a:latin typeface="Times New Roman" panose="02020603050405020304" pitchFamily="18" charset="0"/>
                <a:cs typeface="Times New Roman" panose="02020603050405020304" pitchFamily="18" charset="0"/>
              </a:rPr>
              <a:t>pegs</a:t>
            </a:r>
            <a:r>
              <a:rPr lang="it-IT" sz="1600" dirty="0">
                <a:latin typeface="Times New Roman" panose="02020603050405020304" pitchFamily="18" charset="0"/>
                <a:cs typeface="Times New Roman" panose="02020603050405020304" pitchFamily="18" charset="0"/>
              </a:rPr>
              <a:t>. The </a:t>
            </a:r>
            <a:r>
              <a:rPr lang="it-IT" sz="1600" dirty="0" err="1">
                <a:latin typeface="Times New Roman" panose="02020603050405020304" pitchFamily="18" charset="0"/>
                <a:cs typeface="Times New Roman" panose="02020603050405020304" pitchFamily="18" charset="0"/>
              </a:rPr>
              <a:t>very</a:t>
            </a:r>
            <a:r>
              <a:rPr lang="it-IT" sz="1600" dirty="0">
                <a:latin typeface="Times New Roman" panose="02020603050405020304" pitchFamily="18" charset="0"/>
                <a:cs typeface="Times New Roman" panose="02020603050405020304" pitchFamily="18" charset="0"/>
              </a:rPr>
              <a:t> top of the </a:t>
            </a:r>
            <a:r>
              <a:rPr lang="it-IT" sz="1600" dirty="0" err="1">
                <a:latin typeface="Times New Roman" panose="02020603050405020304" pitchFamily="18" charset="0"/>
                <a:cs typeface="Times New Roman" panose="02020603050405020304" pitchFamily="18" charset="0"/>
              </a:rPr>
              <a:t>neck</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is</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called</a:t>
            </a:r>
            <a:r>
              <a:rPr lang="it-IT" sz="1600" dirty="0">
                <a:latin typeface="Times New Roman" panose="02020603050405020304" pitchFamily="18" charset="0"/>
                <a:cs typeface="Times New Roman" panose="02020603050405020304" pitchFamily="18" charset="0"/>
              </a:rPr>
              <a:t> the scroll. </a:t>
            </a:r>
            <a:r>
              <a:rPr lang="it-IT" sz="1600" dirty="0" err="1">
                <a:latin typeface="Times New Roman" panose="02020603050405020304" pitchFamily="18" charset="0"/>
                <a:cs typeface="Times New Roman" panose="02020603050405020304" pitchFamily="18" charset="0"/>
              </a:rPr>
              <a:t>Violins</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today</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also</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have</a:t>
            </a:r>
            <a:r>
              <a:rPr lang="it-IT" sz="1600" dirty="0">
                <a:latin typeface="Times New Roman" panose="02020603050405020304" pitchFamily="18" charset="0"/>
                <a:cs typeface="Times New Roman" panose="02020603050405020304" pitchFamily="18" charset="0"/>
              </a:rPr>
              <a:t> a </a:t>
            </a:r>
            <a:r>
              <a:rPr lang="it-IT" sz="1600" dirty="0" err="1">
                <a:latin typeface="Times New Roman" panose="02020603050405020304" pitchFamily="18" charset="0"/>
                <a:cs typeface="Times New Roman" panose="02020603050405020304" pitchFamily="18" charset="0"/>
              </a:rPr>
              <a:t>chinrest</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This</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helps</a:t>
            </a:r>
            <a:r>
              <a:rPr lang="it-IT" sz="1600" dirty="0">
                <a:latin typeface="Times New Roman" panose="02020603050405020304" pitchFamily="18" charset="0"/>
                <a:cs typeface="Times New Roman" panose="02020603050405020304" pitchFamily="18" charset="0"/>
              </a:rPr>
              <a:t> to </a:t>
            </a:r>
            <a:r>
              <a:rPr lang="it-IT" sz="1600" dirty="0" err="1">
                <a:latin typeface="Times New Roman" panose="02020603050405020304" pitchFamily="18" charset="0"/>
                <a:cs typeface="Times New Roman" panose="02020603050405020304" pitchFamily="18" charset="0"/>
              </a:rPr>
              <a:t>hold</a:t>
            </a:r>
            <a:r>
              <a:rPr lang="it-IT" sz="1600" dirty="0">
                <a:latin typeface="Times New Roman" panose="02020603050405020304" pitchFamily="18" charset="0"/>
                <a:cs typeface="Times New Roman" panose="02020603050405020304" pitchFamily="18" charset="0"/>
              </a:rPr>
              <a:t> the </a:t>
            </a:r>
            <a:r>
              <a:rPr lang="it-IT" sz="1600" dirty="0" err="1">
                <a:latin typeface="Times New Roman" panose="02020603050405020304" pitchFamily="18" charset="0"/>
                <a:cs typeface="Times New Roman" panose="02020603050405020304" pitchFamily="18" charset="0"/>
              </a:rPr>
              <a:t>violin</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against</a:t>
            </a:r>
            <a:r>
              <a:rPr lang="it-IT" sz="1600" dirty="0">
                <a:latin typeface="Times New Roman" panose="02020603050405020304" pitchFamily="18" charset="0"/>
                <a:cs typeface="Times New Roman" panose="02020603050405020304" pitchFamily="18" charset="0"/>
              </a:rPr>
              <a:t> the </a:t>
            </a:r>
            <a:r>
              <a:rPr lang="it-IT" sz="1600" dirty="0" err="1">
                <a:latin typeface="Times New Roman" panose="02020603050405020304" pitchFamily="18" charset="0"/>
                <a:cs typeface="Times New Roman" panose="02020603050405020304" pitchFamily="18" charset="0"/>
              </a:rPr>
              <a:t>player's</a:t>
            </a:r>
            <a:r>
              <a:rPr lang="it-IT" sz="1600" dirty="0">
                <a:latin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cs typeface="Times New Roman" panose="02020603050405020304" pitchFamily="18" charset="0"/>
              </a:rPr>
              <a:t>shoulder</a:t>
            </a:r>
            <a:r>
              <a:rPr lang="it-IT" sz="1600" dirty="0">
                <a:latin typeface="Times New Roman" panose="02020603050405020304" pitchFamily="18" charset="0"/>
                <a:cs typeface="Times New Roman" panose="02020603050405020304" pitchFamily="18" charset="0"/>
              </a:rPr>
              <a:t>.</a:t>
            </a:r>
          </a:p>
        </p:txBody>
      </p:sp>
      <p:sp>
        <p:nvSpPr>
          <p:cNvPr id="4" name="Rettangolo 3"/>
          <p:cNvSpPr/>
          <p:nvPr/>
        </p:nvSpPr>
        <p:spPr>
          <a:xfrm>
            <a:off x="6509239" y="121599"/>
            <a:ext cx="5154168" cy="707886"/>
          </a:xfrm>
          <a:prstGeom prst="rect">
            <a:avLst/>
          </a:prstGeom>
        </p:spPr>
        <p:txBody>
          <a:bodyPr wrap="none">
            <a:spAutoFit/>
          </a:bodyPr>
          <a:lstStyle/>
          <a:p>
            <a:r>
              <a:rPr lang="it-IT" sz="2000" b="1" dirty="0">
                <a:latin typeface="Times New Roman" pitchFamily="18" charset="0"/>
                <a:cs typeface="Times New Roman" pitchFamily="18" charset="0"/>
              </a:rPr>
              <a:t>THE VIOLIN:</a:t>
            </a:r>
            <a:r>
              <a:rPr lang="it-IT" sz="4000" dirty="0">
                <a:latin typeface="Times New Roman" pitchFamily="18" charset="0"/>
                <a:cs typeface="Times New Roman" pitchFamily="18" charset="0"/>
              </a:rPr>
              <a:t> </a:t>
            </a:r>
            <a:r>
              <a:rPr lang="it-IT" sz="2000" b="1" dirty="0" err="1">
                <a:latin typeface="Times New Roman" pitchFamily="18" charset="0"/>
                <a:cs typeface="Times New Roman" pitchFamily="18" charset="0"/>
              </a:rPr>
              <a:t>characteristics</a:t>
            </a:r>
            <a:r>
              <a:rPr lang="it-IT" sz="2000" b="1" dirty="0">
                <a:latin typeface="Times New Roman" pitchFamily="18" charset="0"/>
                <a:cs typeface="Times New Roman" pitchFamily="18" charset="0"/>
              </a:rPr>
              <a:t> and </a:t>
            </a:r>
            <a:r>
              <a:rPr lang="it-IT" sz="2000" b="1" dirty="0" err="1">
                <a:latin typeface="Times New Roman" pitchFamily="18" charset="0"/>
                <a:cs typeface="Times New Roman" pitchFamily="18" charset="0"/>
              </a:rPr>
              <a:t>materials</a:t>
            </a:r>
            <a:endParaRPr lang="it-IT" sz="2000" b="1" dirty="0">
              <a:latin typeface="Times New Roman" pitchFamily="18" charset="0"/>
              <a:cs typeface="Times New Roman" pitchFamily="18" charset="0"/>
            </a:endParaRPr>
          </a:p>
        </p:txBody>
      </p:sp>
      <p:pic>
        <p:nvPicPr>
          <p:cNvPr id="5" name="Immagine 4"/>
          <p:cNvPicPr/>
          <p:nvPr/>
        </p:nvPicPr>
        <p:blipFill>
          <a:blip r:embed="rId2">
            <a:extLst>
              <a:ext uri="{28A0092B-C50C-407E-A947-70E740481C1C}">
                <a14:useLocalDpi xmlns:a14="http://schemas.microsoft.com/office/drawing/2010/main" val="0"/>
              </a:ext>
            </a:extLst>
          </a:blip>
          <a:srcRect/>
          <a:stretch>
            <a:fillRect/>
          </a:stretch>
        </p:blipFill>
        <p:spPr bwMode="auto">
          <a:xfrm>
            <a:off x="6406726" y="973625"/>
            <a:ext cx="3810000" cy="3853353"/>
          </a:xfrm>
          <a:prstGeom prst="rect">
            <a:avLst/>
          </a:prstGeom>
          <a:noFill/>
          <a:ln>
            <a:noFill/>
          </a:ln>
        </p:spPr>
      </p:pic>
    </p:spTree>
    <p:extLst>
      <p:ext uri="{BB962C8B-B14F-4D97-AF65-F5344CB8AC3E}">
        <p14:creationId xmlns:p14="http://schemas.microsoft.com/office/powerpoint/2010/main" val="27289601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575206" y="477389"/>
            <a:ext cx="5953941" cy="2752504"/>
          </a:xfrm>
        </p:spPr>
        <p:txBody>
          <a:bodyPr>
            <a:normAutofit/>
          </a:bodyPr>
          <a:lstStyle/>
          <a:p>
            <a:r>
              <a:rPr lang="it-IT" sz="1400" dirty="0">
                <a:latin typeface="Times New Roman" pitchFamily="18" charset="0"/>
                <a:cs typeface="Times New Roman" pitchFamily="18" charset="0"/>
              </a:rPr>
              <a:t>The piano </a:t>
            </a:r>
            <a:r>
              <a:rPr lang="it-IT" sz="1400" dirty="0" err="1">
                <a:latin typeface="Times New Roman" pitchFamily="18" charset="0"/>
                <a:cs typeface="Times New Roman" pitchFamily="18" charset="0"/>
              </a:rPr>
              <a:t>is</a:t>
            </a:r>
            <a:r>
              <a:rPr lang="it-IT" sz="1400" dirty="0">
                <a:latin typeface="Times New Roman" pitchFamily="18" charset="0"/>
                <a:cs typeface="Times New Roman" pitchFamily="18" charset="0"/>
              </a:rPr>
              <a:t> an </a:t>
            </a:r>
            <a:r>
              <a:rPr lang="it-IT" sz="1400" dirty="0" err="1">
                <a:latin typeface="Times New Roman" pitchFamily="18" charset="0"/>
                <a:cs typeface="Times New Roman" pitchFamily="18" charset="0"/>
              </a:rPr>
              <a:t>italian</a:t>
            </a:r>
            <a:r>
              <a:rPr lang="it-IT" sz="1400" dirty="0">
                <a:latin typeface="Times New Roman" pitchFamily="18" charset="0"/>
                <a:cs typeface="Times New Roman" pitchFamily="18" charset="0"/>
              </a:rPr>
              <a:t> musical </a:t>
            </a:r>
            <a:r>
              <a:rPr lang="it-IT" sz="1400" dirty="0" err="1">
                <a:latin typeface="Times New Roman" pitchFamily="18" charset="0"/>
                <a:cs typeface="Times New Roman" pitchFamily="18" charset="0"/>
              </a:rPr>
              <a:t>instrument</a:t>
            </a:r>
            <a:r>
              <a:rPr lang="it-IT" sz="1400" dirty="0">
                <a:latin typeface="Times New Roman" pitchFamily="18" charset="0"/>
                <a:cs typeface="Times New Roman" pitchFamily="18" charset="0"/>
              </a:rPr>
              <a:t> </a:t>
            </a:r>
            <a:r>
              <a:rPr lang="it-IT" sz="1400" dirty="0" err="1">
                <a:latin typeface="Times New Roman" pitchFamily="18" charset="0"/>
                <a:cs typeface="Times New Roman" pitchFamily="18" charset="0"/>
              </a:rPr>
              <a:t>invented</a:t>
            </a:r>
            <a:r>
              <a:rPr lang="it-IT" sz="1400" dirty="0">
                <a:latin typeface="Times New Roman" pitchFamily="18" charset="0"/>
                <a:cs typeface="Times New Roman" pitchFamily="18" charset="0"/>
              </a:rPr>
              <a:t> by </a:t>
            </a:r>
            <a:r>
              <a:rPr lang="it-IT" sz="1400" b="1" dirty="0">
                <a:latin typeface="Times New Roman" pitchFamily="18" charset="0"/>
                <a:cs typeface="Times New Roman" pitchFamily="18" charset="0"/>
              </a:rPr>
              <a:t>Bartolomeo </a:t>
            </a:r>
            <a:r>
              <a:rPr lang="it-IT" sz="1400" b="1" dirty="0" err="1">
                <a:latin typeface="Times New Roman" pitchFamily="18" charset="0"/>
                <a:cs typeface="Times New Roman" pitchFamily="18" charset="0"/>
              </a:rPr>
              <a:t>Cristofori</a:t>
            </a:r>
            <a:r>
              <a:rPr lang="it-IT" sz="1400" b="1" dirty="0">
                <a:latin typeface="Times New Roman" pitchFamily="18" charset="0"/>
                <a:cs typeface="Times New Roman" pitchFamily="18" charset="0"/>
              </a:rPr>
              <a:t> </a:t>
            </a:r>
            <a:r>
              <a:rPr lang="it-IT" sz="1400" b="1" dirty="0" err="1">
                <a:latin typeface="Times New Roman" pitchFamily="18" charset="0"/>
                <a:cs typeface="Times New Roman" pitchFamily="18" charset="0"/>
              </a:rPr>
              <a:t>around</a:t>
            </a:r>
            <a:r>
              <a:rPr lang="it-IT" sz="1400" b="1" dirty="0">
                <a:latin typeface="Times New Roman" pitchFamily="18" charset="0"/>
                <a:cs typeface="Times New Roman" pitchFamily="18" charset="0"/>
              </a:rPr>
              <a:t> </a:t>
            </a:r>
            <a:r>
              <a:rPr lang="it-IT" sz="1400" dirty="0">
                <a:latin typeface="Times New Roman" pitchFamily="18" charset="0"/>
                <a:cs typeface="Times New Roman" pitchFamily="18" charset="0"/>
              </a:rPr>
              <a:t>the </a:t>
            </a:r>
            <a:r>
              <a:rPr lang="it-IT" sz="1400" dirty="0" err="1">
                <a:latin typeface="Times New Roman" pitchFamily="18" charset="0"/>
                <a:cs typeface="Times New Roman" pitchFamily="18" charset="0"/>
              </a:rPr>
              <a:t>year</a:t>
            </a:r>
            <a:r>
              <a:rPr lang="it-IT" sz="1400" dirty="0">
                <a:latin typeface="Times New Roman" pitchFamily="18" charset="0"/>
                <a:cs typeface="Times New Roman" pitchFamily="18" charset="0"/>
              </a:rPr>
              <a:t> 1700 in </a:t>
            </a:r>
            <a:r>
              <a:rPr lang="it-IT" sz="1400" dirty="0" err="1">
                <a:latin typeface="Times New Roman" pitchFamily="18" charset="0"/>
                <a:cs typeface="Times New Roman" pitchFamily="18" charset="0"/>
              </a:rPr>
              <a:t>which</a:t>
            </a:r>
            <a:r>
              <a:rPr lang="it-IT" sz="1400" dirty="0">
                <a:latin typeface="Times New Roman" pitchFamily="18" charset="0"/>
                <a:cs typeface="Times New Roman" pitchFamily="18" charset="0"/>
              </a:rPr>
              <a:t> the </a:t>
            </a:r>
            <a:r>
              <a:rPr lang="it-IT" sz="1400" dirty="0" err="1">
                <a:latin typeface="Times New Roman" pitchFamily="18" charset="0"/>
                <a:cs typeface="Times New Roman" pitchFamily="18" charset="0"/>
              </a:rPr>
              <a:t>strings</a:t>
            </a:r>
            <a:r>
              <a:rPr lang="it-IT" sz="1400" dirty="0">
                <a:latin typeface="Times New Roman" pitchFamily="18" charset="0"/>
                <a:cs typeface="Times New Roman" pitchFamily="18" charset="0"/>
              </a:rPr>
              <a:t> are </a:t>
            </a:r>
            <a:r>
              <a:rPr lang="it-IT" sz="1400" dirty="0" err="1">
                <a:latin typeface="Times New Roman" pitchFamily="18" charset="0"/>
                <a:cs typeface="Times New Roman" pitchFamily="18" charset="0"/>
              </a:rPr>
              <a:t>struck</a:t>
            </a:r>
            <a:r>
              <a:rPr lang="it-IT" sz="1400" dirty="0">
                <a:latin typeface="Times New Roman" pitchFamily="18" charset="0"/>
                <a:cs typeface="Times New Roman" pitchFamily="18" charset="0"/>
              </a:rPr>
              <a:t> by </a:t>
            </a:r>
            <a:r>
              <a:rPr lang="it-IT" sz="1400" dirty="0" err="1">
                <a:latin typeface="Times New Roman" pitchFamily="18" charset="0"/>
                <a:cs typeface="Times New Roman" pitchFamily="18" charset="0"/>
              </a:rPr>
              <a:t>hammer</a:t>
            </a:r>
            <a:r>
              <a:rPr lang="it-IT" sz="1400" dirty="0">
                <a:latin typeface="Times New Roman" pitchFamily="18" charset="0"/>
                <a:cs typeface="Times New Roman" pitchFamily="18" charset="0"/>
              </a:rPr>
              <a:t>. </a:t>
            </a:r>
            <a:r>
              <a:rPr lang="it-IT" sz="1400" dirty="0" err="1">
                <a:latin typeface="Times New Roman" pitchFamily="18" charset="0"/>
                <a:cs typeface="Times New Roman" pitchFamily="18" charset="0"/>
              </a:rPr>
              <a:t>It</a:t>
            </a:r>
            <a:r>
              <a:rPr lang="it-IT" sz="1400" dirty="0">
                <a:latin typeface="Times New Roman" pitchFamily="18" charset="0"/>
                <a:cs typeface="Times New Roman" pitchFamily="18" charset="0"/>
              </a:rPr>
              <a:t> </a:t>
            </a:r>
            <a:r>
              <a:rPr lang="it-IT" sz="1400" dirty="0" err="1">
                <a:latin typeface="Times New Roman" pitchFamily="18" charset="0"/>
                <a:cs typeface="Times New Roman" pitchFamily="18" charset="0"/>
              </a:rPr>
              <a:t>is</a:t>
            </a:r>
            <a:r>
              <a:rPr lang="it-IT" sz="1400" dirty="0">
                <a:latin typeface="Times New Roman" pitchFamily="18" charset="0"/>
                <a:cs typeface="Times New Roman" pitchFamily="18" charset="0"/>
              </a:rPr>
              <a:t> </a:t>
            </a:r>
            <a:r>
              <a:rPr lang="it-IT" sz="1400" dirty="0" err="1">
                <a:latin typeface="Times New Roman" pitchFamily="18" charset="0"/>
                <a:cs typeface="Times New Roman" pitchFamily="18" charset="0"/>
              </a:rPr>
              <a:t>played</a:t>
            </a:r>
            <a:r>
              <a:rPr lang="it-IT" sz="1400" dirty="0">
                <a:latin typeface="Times New Roman" pitchFamily="18" charset="0"/>
                <a:cs typeface="Times New Roman" pitchFamily="18" charset="0"/>
              </a:rPr>
              <a:t> </a:t>
            </a:r>
            <a:r>
              <a:rPr lang="it-IT" sz="1400" dirty="0" err="1">
                <a:latin typeface="Times New Roman" pitchFamily="18" charset="0"/>
                <a:cs typeface="Times New Roman" pitchFamily="18" charset="0"/>
              </a:rPr>
              <a:t>using</a:t>
            </a:r>
            <a:r>
              <a:rPr lang="it-IT" sz="1400" dirty="0">
                <a:latin typeface="Times New Roman" pitchFamily="18" charset="0"/>
                <a:cs typeface="Times New Roman" pitchFamily="18" charset="0"/>
              </a:rPr>
              <a:t> a </a:t>
            </a:r>
            <a:r>
              <a:rPr lang="it-IT" sz="1400" dirty="0" err="1">
                <a:latin typeface="Times New Roman" pitchFamily="18" charset="0"/>
                <a:cs typeface="Times New Roman" pitchFamily="18" charset="0"/>
              </a:rPr>
              <a:t>keybord</a:t>
            </a:r>
            <a:r>
              <a:rPr lang="it-IT" sz="1400" dirty="0">
                <a:latin typeface="Times New Roman" pitchFamily="18" charset="0"/>
                <a:cs typeface="Times New Roman" pitchFamily="18" charset="0"/>
              </a:rPr>
              <a:t> with 88 </a:t>
            </a:r>
            <a:r>
              <a:rPr lang="it-IT" sz="1400" dirty="0" err="1">
                <a:latin typeface="Times New Roman" pitchFamily="18" charset="0"/>
                <a:cs typeface="Times New Roman" pitchFamily="18" charset="0"/>
              </a:rPr>
              <a:t>keys</a:t>
            </a:r>
            <a:r>
              <a:rPr lang="it-IT" sz="1400" dirty="0">
                <a:latin typeface="Times New Roman" pitchFamily="18" charset="0"/>
                <a:cs typeface="Times New Roman" pitchFamily="18" charset="0"/>
              </a:rPr>
              <a:t>; 52 </a:t>
            </a:r>
            <a:r>
              <a:rPr lang="it-IT" sz="1400" dirty="0" err="1">
                <a:latin typeface="Times New Roman" pitchFamily="18" charset="0"/>
                <a:cs typeface="Times New Roman" pitchFamily="18" charset="0"/>
              </a:rPr>
              <a:t>white</a:t>
            </a:r>
            <a:r>
              <a:rPr lang="it-IT" sz="1400" dirty="0">
                <a:latin typeface="Times New Roman" pitchFamily="18" charset="0"/>
                <a:cs typeface="Times New Roman" pitchFamily="18" charset="0"/>
              </a:rPr>
              <a:t> for the notes of the c major scale (C,D,E,F,G,A,B) and 36 </a:t>
            </a:r>
            <a:r>
              <a:rPr lang="it-IT" sz="1400" dirty="0" err="1">
                <a:latin typeface="Times New Roman" pitchFamily="18" charset="0"/>
                <a:cs typeface="Times New Roman" pitchFamily="18" charset="0"/>
              </a:rPr>
              <a:t>black</a:t>
            </a:r>
            <a:r>
              <a:rPr lang="it-IT" sz="1400" dirty="0">
                <a:latin typeface="Times New Roman" pitchFamily="18" charset="0"/>
                <a:cs typeface="Times New Roman" pitchFamily="18" charset="0"/>
              </a:rPr>
              <a:t>. The </a:t>
            </a:r>
            <a:r>
              <a:rPr lang="it-IT" sz="1400" dirty="0" err="1">
                <a:latin typeface="Times New Roman" pitchFamily="18" charset="0"/>
                <a:cs typeface="Times New Roman" pitchFamily="18" charset="0"/>
              </a:rPr>
              <a:t>black</a:t>
            </a:r>
            <a:r>
              <a:rPr lang="it-IT" sz="1400" dirty="0">
                <a:latin typeface="Times New Roman" pitchFamily="18" charset="0"/>
                <a:cs typeface="Times New Roman" pitchFamily="18" charset="0"/>
              </a:rPr>
              <a:t> </a:t>
            </a:r>
            <a:r>
              <a:rPr lang="it-IT" sz="1400" dirty="0" err="1">
                <a:latin typeface="Times New Roman" pitchFamily="18" charset="0"/>
                <a:cs typeface="Times New Roman" pitchFamily="18" charset="0"/>
              </a:rPr>
              <a:t>keysareaccidental</a:t>
            </a:r>
            <a:r>
              <a:rPr lang="it-IT" sz="1400" dirty="0">
                <a:latin typeface="Times New Roman" pitchFamily="18" charset="0"/>
                <a:cs typeface="Times New Roman" pitchFamily="18" charset="0"/>
              </a:rPr>
              <a:t>. </a:t>
            </a:r>
            <a:r>
              <a:rPr lang="it-IT" sz="1400" dirty="0" err="1">
                <a:latin typeface="Times New Roman" pitchFamily="18" charset="0"/>
                <a:cs typeface="Times New Roman" pitchFamily="18" charset="0"/>
              </a:rPr>
              <a:t>There</a:t>
            </a:r>
            <a:r>
              <a:rPr lang="it-IT" sz="1400" dirty="0">
                <a:latin typeface="Times New Roman" pitchFamily="18" charset="0"/>
                <a:cs typeface="Times New Roman" pitchFamily="18" charset="0"/>
              </a:rPr>
              <a:t> are </a:t>
            </a:r>
            <a:r>
              <a:rPr lang="it-IT" sz="1400" dirty="0" err="1">
                <a:latin typeface="Times New Roman" pitchFamily="18" charset="0"/>
                <a:cs typeface="Times New Roman" pitchFamily="18" charset="0"/>
              </a:rPr>
              <a:t>different</a:t>
            </a:r>
            <a:r>
              <a:rPr lang="it-IT" sz="1400" dirty="0">
                <a:latin typeface="Times New Roman" pitchFamily="18" charset="0"/>
                <a:cs typeface="Times New Roman" pitchFamily="18" charset="0"/>
              </a:rPr>
              <a:t> </a:t>
            </a:r>
            <a:r>
              <a:rPr lang="it-IT" sz="1400" dirty="0" err="1">
                <a:latin typeface="Times New Roman" pitchFamily="18" charset="0"/>
                <a:cs typeface="Times New Roman" pitchFamily="18" charset="0"/>
              </a:rPr>
              <a:t>types</a:t>
            </a:r>
            <a:r>
              <a:rPr lang="it-IT" sz="1400" dirty="0">
                <a:latin typeface="Times New Roman" pitchFamily="18" charset="0"/>
                <a:cs typeface="Times New Roman" pitchFamily="18" charset="0"/>
              </a:rPr>
              <a:t> of piano:</a:t>
            </a:r>
            <a:br>
              <a:rPr lang="it-IT" sz="1400" dirty="0">
                <a:latin typeface="Times New Roman" pitchFamily="18" charset="0"/>
                <a:cs typeface="Times New Roman" pitchFamily="18" charset="0"/>
              </a:rPr>
            </a:br>
            <a:r>
              <a:rPr lang="it-IT" sz="1400" b="1" dirty="0">
                <a:latin typeface="Times New Roman" pitchFamily="18" charset="0"/>
                <a:cs typeface="Times New Roman" pitchFamily="18" charset="0"/>
              </a:rPr>
              <a:t>The </a:t>
            </a:r>
            <a:r>
              <a:rPr lang="it-IT" sz="1400" b="1" dirty="0" err="1">
                <a:latin typeface="Times New Roman" pitchFamily="18" charset="0"/>
                <a:cs typeface="Times New Roman" pitchFamily="18" charset="0"/>
              </a:rPr>
              <a:t>Grand</a:t>
            </a:r>
            <a:r>
              <a:rPr lang="it-IT" sz="1400" b="1" dirty="0">
                <a:latin typeface="Times New Roman" pitchFamily="18" charset="0"/>
                <a:cs typeface="Times New Roman" pitchFamily="18" charset="0"/>
              </a:rPr>
              <a:t> Piano;</a:t>
            </a:r>
            <a:br>
              <a:rPr lang="it-IT" sz="1400" b="1" dirty="0">
                <a:latin typeface="Times New Roman" pitchFamily="18" charset="0"/>
                <a:cs typeface="Times New Roman" pitchFamily="18" charset="0"/>
              </a:rPr>
            </a:br>
            <a:r>
              <a:rPr lang="it-IT" sz="1400" b="1" dirty="0">
                <a:latin typeface="Times New Roman" pitchFamily="18" charset="0"/>
                <a:cs typeface="Times New Roman" pitchFamily="18" charset="0"/>
              </a:rPr>
              <a:t>The </a:t>
            </a:r>
            <a:r>
              <a:rPr lang="it-IT" sz="1400" b="1" dirty="0" err="1">
                <a:latin typeface="Times New Roman" pitchFamily="18" charset="0"/>
                <a:cs typeface="Times New Roman" pitchFamily="18" charset="0"/>
              </a:rPr>
              <a:t>Upright</a:t>
            </a:r>
            <a:r>
              <a:rPr lang="it-IT" sz="1400" b="1" dirty="0">
                <a:latin typeface="Times New Roman" pitchFamily="18" charset="0"/>
                <a:cs typeface="Times New Roman" pitchFamily="18" charset="0"/>
              </a:rPr>
              <a:t> Piano</a:t>
            </a:r>
            <a:r>
              <a:rPr lang="it-IT" sz="1400" dirty="0">
                <a:latin typeface="Times New Roman" pitchFamily="18" charset="0"/>
                <a:cs typeface="Times New Roman" pitchFamily="18" charset="0"/>
              </a:rPr>
              <a:t>;</a:t>
            </a:r>
            <a:br>
              <a:rPr lang="it-IT" sz="1400" dirty="0">
                <a:latin typeface="Times New Roman" pitchFamily="18" charset="0"/>
                <a:cs typeface="Times New Roman" pitchFamily="18" charset="0"/>
              </a:rPr>
            </a:br>
            <a:r>
              <a:rPr lang="it-IT" sz="1400" b="1" dirty="0">
                <a:latin typeface="Times New Roman" pitchFamily="18" charset="0"/>
                <a:cs typeface="Times New Roman" pitchFamily="18" charset="0"/>
              </a:rPr>
              <a:t>The </a:t>
            </a:r>
            <a:r>
              <a:rPr lang="it-IT" sz="1400" b="1" dirty="0" err="1">
                <a:latin typeface="Times New Roman" pitchFamily="18" charset="0"/>
                <a:cs typeface="Times New Roman" pitchFamily="18" charset="0"/>
              </a:rPr>
              <a:t>electric</a:t>
            </a:r>
            <a:r>
              <a:rPr lang="it-IT" sz="1400" b="1" dirty="0">
                <a:latin typeface="Times New Roman" pitchFamily="18" charset="0"/>
                <a:cs typeface="Times New Roman" pitchFamily="18" charset="0"/>
              </a:rPr>
              <a:t>, </a:t>
            </a:r>
            <a:r>
              <a:rPr lang="it-IT" sz="1400" b="1" dirty="0" err="1">
                <a:latin typeface="Times New Roman" pitchFamily="18" charset="0"/>
                <a:cs typeface="Times New Roman" pitchFamily="18" charset="0"/>
              </a:rPr>
              <a:t>electronic</a:t>
            </a:r>
            <a:r>
              <a:rPr lang="it-IT" sz="1400" b="1" dirty="0">
                <a:latin typeface="Times New Roman" pitchFamily="18" charset="0"/>
                <a:cs typeface="Times New Roman" pitchFamily="18" charset="0"/>
              </a:rPr>
              <a:t> and </a:t>
            </a:r>
            <a:r>
              <a:rPr lang="it-IT" sz="1400" b="1" dirty="0" err="1">
                <a:latin typeface="Times New Roman" pitchFamily="18" charset="0"/>
                <a:cs typeface="Times New Roman" pitchFamily="18" charset="0"/>
              </a:rPr>
              <a:t>digital</a:t>
            </a:r>
            <a:r>
              <a:rPr lang="it-IT" sz="1400" b="1" dirty="0">
                <a:latin typeface="Times New Roman" pitchFamily="18" charset="0"/>
                <a:cs typeface="Times New Roman" pitchFamily="18" charset="0"/>
              </a:rPr>
              <a:t> piano</a:t>
            </a:r>
            <a:r>
              <a:rPr lang="it-IT" sz="1400" dirty="0">
                <a:latin typeface="Times New Roman" pitchFamily="18" charset="0"/>
                <a:cs typeface="Times New Roman" pitchFamily="18" charset="0"/>
              </a:rPr>
              <a:t>.</a:t>
            </a:r>
            <a:br>
              <a:rPr lang="it-IT" sz="1400" dirty="0">
                <a:latin typeface="Times New Roman" pitchFamily="18" charset="0"/>
                <a:cs typeface="Times New Roman" pitchFamily="18" charset="0"/>
              </a:rPr>
            </a:br>
            <a:r>
              <a:rPr lang="it-IT" sz="1400" dirty="0" err="1">
                <a:latin typeface="Times New Roman" pitchFamily="18" charset="0"/>
                <a:cs typeface="Times New Roman" pitchFamily="18" charset="0"/>
              </a:rPr>
              <a:t>This</a:t>
            </a:r>
            <a:r>
              <a:rPr lang="it-IT" sz="1400" dirty="0">
                <a:latin typeface="Times New Roman" pitchFamily="18" charset="0"/>
                <a:cs typeface="Times New Roman" pitchFamily="18" charset="0"/>
              </a:rPr>
              <a:t> </a:t>
            </a:r>
            <a:r>
              <a:rPr lang="it-IT" sz="1400" dirty="0" err="1">
                <a:latin typeface="Times New Roman" pitchFamily="18" charset="0"/>
                <a:cs typeface="Times New Roman" pitchFamily="18" charset="0"/>
              </a:rPr>
              <a:t>instrument</a:t>
            </a:r>
            <a:r>
              <a:rPr lang="it-IT" sz="1400" dirty="0">
                <a:latin typeface="Times New Roman" pitchFamily="18" charset="0"/>
                <a:cs typeface="Times New Roman" pitchFamily="18" charset="0"/>
              </a:rPr>
              <a:t> </a:t>
            </a:r>
            <a:r>
              <a:rPr lang="it-IT" sz="1400" dirty="0" err="1">
                <a:latin typeface="Times New Roman" pitchFamily="18" charset="0"/>
                <a:cs typeface="Times New Roman" pitchFamily="18" charset="0"/>
              </a:rPr>
              <a:t>it's</a:t>
            </a:r>
            <a:r>
              <a:rPr lang="it-IT" sz="1400" dirty="0">
                <a:latin typeface="Times New Roman" pitchFamily="18" charset="0"/>
                <a:cs typeface="Times New Roman" pitchFamily="18" charset="0"/>
              </a:rPr>
              <a:t> </a:t>
            </a:r>
            <a:r>
              <a:rPr lang="it-IT" sz="1400" dirty="0" err="1">
                <a:latin typeface="Times New Roman" pitchFamily="18" charset="0"/>
                <a:cs typeface="Times New Roman" pitchFamily="18" charset="0"/>
              </a:rPr>
              <a:t>very</a:t>
            </a:r>
            <a:r>
              <a:rPr lang="it-IT" sz="1400" dirty="0">
                <a:latin typeface="Times New Roman" pitchFamily="18" charset="0"/>
                <a:cs typeface="Times New Roman" pitchFamily="18" charset="0"/>
              </a:rPr>
              <a:t> </a:t>
            </a:r>
            <a:r>
              <a:rPr lang="it-IT" sz="1400" dirty="0" err="1">
                <a:latin typeface="Times New Roman" pitchFamily="18" charset="0"/>
                <a:cs typeface="Times New Roman" pitchFamily="18" charset="0"/>
              </a:rPr>
              <a:t>diffucult</a:t>
            </a:r>
            <a:r>
              <a:rPr lang="it-IT" sz="1400" dirty="0">
                <a:latin typeface="Times New Roman" pitchFamily="18" charset="0"/>
                <a:cs typeface="Times New Roman" pitchFamily="18" charset="0"/>
              </a:rPr>
              <a:t> and </a:t>
            </a:r>
            <a:r>
              <a:rPr lang="it-IT" sz="1400" dirty="0" err="1">
                <a:latin typeface="Times New Roman" pitchFamily="18" charset="0"/>
                <a:cs typeface="Times New Roman" pitchFamily="18" charset="0"/>
              </a:rPr>
              <a:t>expensive</a:t>
            </a:r>
            <a:r>
              <a:rPr lang="it-IT" sz="1400" dirty="0">
                <a:latin typeface="Times New Roman" pitchFamily="18" charset="0"/>
                <a:cs typeface="Times New Roman" pitchFamily="18" charset="0"/>
              </a:rPr>
              <a:t> </a:t>
            </a:r>
            <a:r>
              <a:rPr lang="it-IT" sz="1400" dirty="0" err="1">
                <a:latin typeface="Times New Roman" pitchFamily="18" charset="0"/>
                <a:cs typeface="Times New Roman" pitchFamily="18" charset="0"/>
              </a:rPr>
              <a:t>but</a:t>
            </a:r>
            <a:r>
              <a:rPr lang="it-IT" sz="1400" dirty="0">
                <a:latin typeface="Times New Roman" pitchFamily="18" charset="0"/>
                <a:cs typeface="Times New Roman" pitchFamily="18" charset="0"/>
              </a:rPr>
              <a:t> </a:t>
            </a:r>
            <a:r>
              <a:rPr lang="it-IT" sz="1400" dirty="0" err="1">
                <a:latin typeface="Times New Roman" pitchFamily="18" charset="0"/>
                <a:cs typeface="Times New Roman" pitchFamily="18" charset="0"/>
              </a:rPr>
              <a:t>it's</a:t>
            </a:r>
            <a:r>
              <a:rPr lang="it-IT" sz="1400" dirty="0">
                <a:latin typeface="Times New Roman" pitchFamily="18" charset="0"/>
                <a:cs typeface="Times New Roman" pitchFamily="18" charset="0"/>
              </a:rPr>
              <a:t> </a:t>
            </a:r>
            <a:r>
              <a:rPr lang="it-IT" sz="1400" dirty="0" err="1">
                <a:latin typeface="Times New Roman" pitchFamily="18" charset="0"/>
                <a:cs typeface="Times New Roman" pitchFamily="18" charset="0"/>
              </a:rPr>
              <a:t>very</a:t>
            </a:r>
            <a:r>
              <a:rPr lang="it-IT" sz="1400" dirty="0">
                <a:latin typeface="Times New Roman" pitchFamily="18" charset="0"/>
                <a:cs typeface="Times New Roman" pitchFamily="18" charset="0"/>
              </a:rPr>
              <a:t> </a:t>
            </a:r>
            <a:r>
              <a:rPr lang="it-IT" sz="1400" dirty="0" err="1">
                <a:latin typeface="Times New Roman" pitchFamily="18" charset="0"/>
                <a:cs typeface="Times New Roman" pitchFamily="18" charset="0"/>
              </a:rPr>
              <a:t>great</a:t>
            </a:r>
            <a:r>
              <a:rPr lang="it-IT" sz="1400" dirty="0">
                <a:latin typeface="Times New Roman" pitchFamily="18" charset="0"/>
                <a:cs typeface="Times New Roman" pitchFamily="18" charset="0"/>
              </a:rPr>
              <a:t> and </a:t>
            </a:r>
            <a:r>
              <a:rPr lang="it-IT" sz="1400" b="1" dirty="0">
                <a:latin typeface="Times New Roman" pitchFamily="18" charset="0"/>
                <a:cs typeface="Times New Roman" pitchFamily="18" charset="0"/>
              </a:rPr>
              <a:t>to play</a:t>
            </a:r>
            <a:endParaRPr lang="it-IT" sz="1400" b="1" dirty="0"/>
          </a:p>
        </p:txBody>
      </p:sp>
      <p:pic>
        <p:nvPicPr>
          <p:cNvPr id="4" name="immagini1"/>
          <p:cNvPicPr/>
          <p:nvPr/>
        </p:nvPicPr>
        <p:blipFill>
          <a:blip r:embed="rId2">
            <a:lum/>
            <a:alphaModFix/>
          </a:blip>
          <a:srcRect/>
          <a:stretch>
            <a:fillRect/>
          </a:stretch>
        </p:blipFill>
        <p:spPr>
          <a:xfrm>
            <a:off x="7397263" y="77279"/>
            <a:ext cx="3270737" cy="3360053"/>
          </a:xfrm>
          <a:prstGeom prst="rect">
            <a:avLst/>
          </a:prstGeom>
        </p:spPr>
      </p:pic>
      <p:sp>
        <p:nvSpPr>
          <p:cNvPr id="5" name="Rettangolo 4"/>
          <p:cNvSpPr/>
          <p:nvPr/>
        </p:nvSpPr>
        <p:spPr>
          <a:xfrm>
            <a:off x="3724095" y="477389"/>
            <a:ext cx="3479029" cy="400110"/>
          </a:xfrm>
          <a:prstGeom prst="rect">
            <a:avLst/>
          </a:prstGeom>
        </p:spPr>
        <p:txBody>
          <a:bodyPr wrap="none">
            <a:spAutoFit/>
          </a:bodyPr>
          <a:lstStyle/>
          <a:p>
            <a:r>
              <a:rPr lang="it-IT" sz="2000" b="1" dirty="0">
                <a:latin typeface="Times New Roman"/>
                <a:cs typeface="Times New Roman"/>
              </a:rPr>
              <a:t>THE PIANO: THE ORIGINS</a:t>
            </a:r>
            <a:endParaRPr lang="it-IT" sz="2000" b="1" dirty="0"/>
          </a:p>
        </p:txBody>
      </p:sp>
      <p:sp>
        <p:nvSpPr>
          <p:cNvPr id="6" name="Rettangolo 5"/>
          <p:cNvSpPr/>
          <p:nvPr/>
        </p:nvSpPr>
        <p:spPr>
          <a:xfrm>
            <a:off x="1581038" y="3520630"/>
            <a:ext cx="8950839" cy="523220"/>
          </a:xfrm>
          <a:prstGeom prst="rect">
            <a:avLst/>
          </a:prstGeom>
        </p:spPr>
        <p:txBody>
          <a:bodyPr wrap="square">
            <a:spAutoFit/>
          </a:bodyPr>
          <a:lstStyle/>
          <a:p>
            <a:r>
              <a:rPr lang="it-IT" sz="1400" dirty="0">
                <a:latin typeface="Times New Roman" panose="02020603050405020304" pitchFamily="18" charset="0"/>
                <a:cs typeface="Times New Roman" panose="02020603050405020304" pitchFamily="18" charset="0"/>
              </a:rPr>
              <a:t> </a:t>
            </a:r>
          </a:p>
          <a:p>
            <a:r>
              <a:rPr lang="it-IT" sz="1400" dirty="0">
                <a:latin typeface="Times New Roman" panose="02020603050405020304" pitchFamily="18" charset="0"/>
                <a:cs typeface="Times New Roman" panose="02020603050405020304" pitchFamily="18" charset="0"/>
              </a:rPr>
              <a:t>.</a:t>
            </a:r>
          </a:p>
        </p:txBody>
      </p:sp>
      <p:sp>
        <p:nvSpPr>
          <p:cNvPr id="7" name="Rettangolo 6"/>
          <p:cNvSpPr/>
          <p:nvPr/>
        </p:nvSpPr>
        <p:spPr>
          <a:xfrm>
            <a:off x="1524000" y="3363201"/>
            <a:ext cx="8950839" cy="3600986"/>
          </a:xfrm>
          <a:prstGeom prst="rect">
            <a:avLst/>
          </a:prstGeom>
        </p:spPr>
        <p:txBody>
          <a:bodyPr wrap="square">
            <a:spAutoFit/>
          </a:bodyPr>
          <a:lstStyle/>
          <a:p>
            <a:r>
              <a:rPr lang="en-US" sz="1400" dirty="0">
                <a:latin typeface="Times New Roman" pitchFamily="18" charset="0"/>
                <a:cs typeface="Times New Roman" pitchFamily="18" charset="0"/>
              </a:rPr>
              <a:t>The story of the piano begins in Padua, Italy in 1709, in the shop of a harpsichord maker named </a:t>
            </a:r>
            <a:r>
              <a:rPr lang="en-US" sz="1400" dirty="0" err="1">
                <a:latin typeface="Times New Roman" pitchFamily="18" charset="0"/>
                <a:cs typeface="Times New Roman" pitchFamily="18" charset="0"/>
              </a:rPr>
              <a:t>Bartolomeo</a:t>
            </a:r>
            <a:r>
              <a:rPr lang="en-US" sz="1400" dirty="0">
                <a:latin typeface="Times New Roman" pitchFamily="18" charset="0"/>
                <a:cs typeface="Times New Roman" pitchFamily="18" charset="0"/>
              </a:rPr>
              <a:t> di Francesco </a:t>
            </a:r>
            <a:r>
              <a:rPr lang="en-US" sz="1400" dirty="0" err="1">
                <a:latin typeface="Times New Roman" pitchFamily="18" charset="0"/>
                <a:cs typeface="Times New Roman" pitchFamily="18" charset="0"/>
              </a:rPr>
              <a:t>Cristofori</a:t>
            </a:r>
            <a:r>
              <a:rPr lang="en-US" sz="1400" dirty="0">
                <a:latin typeface="Times New Roman" pitchFamily="18" charset="0"/>
                <a:cs typeface="Times New Roman" pitchFamily="18" charset="0"/>
              </a:rPr>
              <a:t> (1655-1731). Many other stringed and keyboard instruments preceded the piano and led to the development of the instrument as we know it today</a:t>
            </a:r>
            <a:r>
              <a:rPr lang="en-US" dirty="0"/>
              <a:t>. </a:t>
            </a:r>
            <a:r>
              <a:rPr lang="en-US" sz="1400" dirty="0">
                <a:latin typeface="Times New Roman" pitchFamily="18" charset="0"/>
                <a:cs typeface="Times New Roman" pitchFamily="18" charset="0"/>
              </a:rPr>
              <a:t>First exhibited in Florence in 1709, </a:t>
            </a:r>
            <a:r>
              <a:rPr lang="en-US" sz="1400" dirty="0" err="1">
                <a:latin typeface="Times New Roman" pitchFamily="18" charset="0"/>
                <a:cs typeface="Times New Roman" pitchFamily="18" charset="0"/>
              </a:rPr>
              <a:t>Cristofori’s</a:t>
            </a:r>
            <a:r>
              <a:rPr lang="en-US" sz="1400" dirty="0">
                <a:latin typeface="Times New Roman" pitchFamily="18" charset="0"/>
                <a:cs typeface="Times New Roman" pitchFamily="18" charset="0"/>
              </a:rPr>
              <a:t> new instrument was named </a:t>
            </a:r>
            <a:r>
              <a:rPr lang="en-US" sz="1400" b="1" dirty="0" err="1">
                <a:latin typeface="Times New Roman" pitchFamily="18" charset="0"/>
                <a:cs typeface="Times New Roman" pitchFamily="18" charset="0"/>
              </a:rPr>
              <a:t>gravicembalo</a:t>
            </a:r>
            <a:r>
              <a:rPr lang="en-US" sz="1400" dirty="0">
                <a:latin typeface="Times New Roman" pitchFamily="18" charset="0"/>
                <a:cs typeface="Times New Roman" pitchFamily="18" charset="0"/>
              </a:rPr>
              <a:t> col piano e forte (roughly “soft and loud keyboard instrument”). Eventually, it was shortened to </a:t>
            </a:r>
            <a:r>
              <a:rPr lang="en-US" sz="1400" b="1" dirty="0">
                <a:latin typeface="Times New Roman" pitchFamily="18" charset="0"/>
                <a:cs typeface="Times New Roman" pitchFamily="18" charset="0"/>
              </a:rPr>
              <a:t>fortepiano</a:t>
            </a:r>
            <a:r>
              <a:rPr lang="en-US" sz="1400" dirty="0">
                <a:latin typeface="Times New Roman" pitchFamily="18" charset="0"/>
                <a:cs typeface="Times New Roman" pitchFamily="18" charset="0"/>
              </a:rPr>
              <a:t> or </a:t>
            </a:r>
            <a:r>
              <a:rPr lang="en-US" sz="1400" b="1" dirty="0">
                <a:latin typeface="Times New Roman" pitchFamily="18" charset="0"/>
                <a:cs typeface="Times New Roman" pitchFamily="18" charset="0"/>
              </a:rPr>
              <a:t>pianoforte</a:t>
            </a:r>
            <a:r>
              <a:rPr lang="en-US" sz="1400" dirty="0">
                <a:latin typeface="Times New Roman" pitchFamily="18" charset="0"/>
                <a:cs typeface="Times New Roman" pitchFamily="18" charset="0"/>
              </a:rPr>
              <a:t>, and finally </a:t>
            </a:r>
            <a:r>
              <a:rPr lang="en-US" sz="1400" b="1" dirty="0">
                <a:latin typeface="Times New Roman" pitchFamily="18" charset="0"/>
                <a:cs typeface="Times New Roman" pitchFamily="18" charset="0"/>
              </a:rPr>
              <a:t>just piano</a:t>
            </a:r>
            <a:r>
              <a:rPr lang="en-US" sz="1400" dirty="0">
                <a:latin typeface="Times New Roman" pitchFamily="18" charset="0"/>
                <a:cs typeface="Times New Roman" pitchFamily="18" charset="0"/>
              </a:rPr>
              <a:t>. </a:t>
            </a:r>
          </a:p>
          <a:p>
            <a:r>
              <a:rPr lang="en-US" sz="1400" dirty="0">
                <a:latin typeface="Times New Roman" pitchFamily="18" charset="0"/>
                <a:cs typeface="Times New Roman" pitchFamily="18" charset="0"/>
              </a:rPr>
              <a:t>The piano as a musical instrument suffered various transformations since its invention in 1700, according to the needs and exigencies of the musicians. </a:t>
            </a:r>
            <a:r>
              <a:rPr lang="en-US" sz="1400" dirty="0" err="1">
                <a:latin typeface="Times New Roman" pitchFamily="18" charset="0"/>
                <a:cs typeface="Times New Roman" pitchFamily="18" charset="0"/>
              </a:rPr>
              <a:t>Bartolomeo</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Cristofori</a:t>
            </a:r>
            <a:r>
              <a:rPr lang="en-US" sz="1400" dirty="0">
                <a:latin typeface="Times New Roman" pitchFamily="18" charset="0"/>
                <a:cs typeface="Times New Roman" pitchFamily="18" charset="0"/>
              </a:rPr>
              <a:t> fabricated 20 pianos before his death, and the first piano recital open to the public in history occurred in 1768, performed by Johann </a:t>
            </a:r>
            <a:r>
              <a:rPr lang="en-US" sz="1400" b="1" dirty="0">
                <a:latin typeface="Times New Roman" pitchFamily="18" charset="0"/>
                <a:cs typeface="Times New Roman" pitchFamily="18" charset="0"/>
              </a:rPr>
              <a:t>Christian Bach, </a:t>
            </a:r>
            <a:r>
              <a:rPr lang="en-US" sz="1400" dirty="0">
                <a:latin typeface="Times New Roman" pitchFamily="18" charset="0"/>
                <a:cs typeface="Times New Roman" pitchFamily="18" charset="0"/>
              </a:rPr>
              <a:t>son of Johan Sebastian Bach.</a:t>
            </a:r>
          </a:p>
          <a:p>
            <a:r>
              <a:rPr lang="en-US" sz="1400" b="1" dirty="0">
                <a:latin typeface="Times New Roman" pitchFamily="18" charset="0"/>
                <a:cs typeface="Times New Roman" pitchFamily="18" charset="0"/>
              </a:rPr>
              <a:t>What’s the piano made of?</a:t>
            </a:r>
          </a:p>
          <a:p>
            <a:r>
              <a:rPr lang="en-US" sz="1400" dirty="0">
                <a:latin typeface="Times New Roman" pitchFamily="18" charset="0"/>
                <a:cs typeface="Times New Roman" pitchFamily="18" charset="0"/>
              </a:rPr>
              <a:t>Pianos are made of the optimum materials, not only for looks but for excellent sound creation. The long fibers </a:t>
            </a:r>
            <a:r>
              <a:rPr lang="en-US" sz="1400" b="1" dirty="0">
                <a:latin typeface="Times New Roman" pitchFamily="18" charset="0"/>
                <a:cs typeface="Times New Roman" pitchFamily="18" charset="0"/>
              </a:rPr>
              <a:t>of maple wood</a:t>
            </a:r>
            <a:r>
              <a:rPr lang="en-US" sz="1400" dirty="0">
                <a:latin typeface="Times New Roman" pitchFamily="18" charset="0"/>
                <a:cs typeface="Times New Roman" pitchFamily="18" charset="0"/>
              </a:rPr>
              <a:t> are strong and flexible for construction of the border, but long fibers </a:t>
            </a:r>
            <a:r>
              <a:rPr lang="en-US" sz="1400" b="1" dirty="0">
                <a:latin typeface="Times New Roman" pitchFamily="18" charset="0"/>
                <a:cs typeface="Times New Roman" pitchFamily="18" charset="0"/>
              </a:rPr>
              <a:t>of spruce </a:t>
            </a:r>
            <a:r>
              <a:rPr lang="en-US" sz="1400" dirty="0">
                <a:latin typeface="Times New Roman" pitchFamily="18" charset="0"/>
                <a:cs typeface="Times New Roman" pitchFamily="18" charset="0"/>
              </a:rPr>
              <a:t>are needed for the strength of the brackets. Wood is also needed for making patterns of other parts. </a:t>
            </a:r>
            <a:r>
              <a:rPr lang="en-US" sz="1400" b="1" dirty="0">
                <a:latin typeface="Times New Roman" pitchFamily="18" charset="0"/>
                <a:cs typeface="Times New Roman" pitchFamily="18" charset="0"/>
              </a:rPr>
              <a:t>Metal</a:t>
            </a:r>
            <a:r>
              <a:rPr lang="en-US" sz="1400" dirty="0">
                <a:latin typeface="Times New Roman" pitchFamily="18" charset="0"/>
                <a:cs typeface="Times New Roman" pitchFamily="18" charset="0"/>
              </a:rPr>
              <a:t> is used for a variety of parts, counting the cast iron plate; and </a:t>
            </a:r>
            <a:r>
              <a:rPr lang="en-US" sz="1400" b="1" dirty="0">
                <a:latin typeface="Times New Roman" pitchFamily="18" charset="0"/>
                <a:cs typeface="Times New Roman" pitchFamily="18" charset="0"/>
              </a:rPr>
              <a:t>sand</a:t>
            </a:r>
            <a:r>
              <a:rPr lang="en-US" sz="1400" dirty="0">
                <a:latin typeface="Times New Roman" pitchFamily="18" charset="0"/>
                <a:cs typeface="Times New Roman" pitchFamily="18" charset="0"/>
              </a:rPr>
              <a:t> is needed for casting molds. The character of the sand is altered by using additives and folders such as </a:t>
            </a:r>
            <a:r>
              <a:rPr lang="en-US" sz="1400" dirty="0" err="1">
                <a:latin typeface="Times New Roman" pitchFamily="18" charset="0"/>
                <a:cs typeface="Times New Roman" pitchFamily="18" charset="0"/>
              </a:rPr>
              <a:t>bentonite</a:t>
            </a:r>
            <a:r>
              <a:rPr lang="en-US" sz="1400" dirty="0">
                <a:latin typeface="Times New Roman" pitchFamily="18" charset="0"/>
                <a:cs typeface="Times New Roman" pitchFamily="18" charset="0"/>
              </a:rPr>
              <a:t> (a type of clay) and firewood powder. </a:t>
            </a:r>
            <a:r>
              <a:rPr lang="en-US" sz="1400" b="1" dirty="0">
                <a:latin typeface="Times New Roman" pitchFamily="18" charset="0"/>
                <a:cs typeface="Times New Roman" pitchFamily="18" charset="0"/>
              </a:rPr>
              <a:t>Molten iron </a:t>
            </a:r>
            <a:r>
              <a:rPr lang="en-US" sz="1400" dirty="0">
                <a:latin typeface="Times New Roman" pitchFamily="18" charset="0"/>
                <a:cs typeface="Times New Roman" pitchFamily="18" charset="0"/>
              </a:rPr>
              <a:t>for the casting is made of pig iron with some steel and scrap iron to add strength. Strings are made of high tensile steel cable that is manufactured at specialized piano string mills.</a:t>
            </a:r>
          </a:p>
          <a:p>
            <a:endParaRPr lang="it-IT" sz="1400" dirty="0">
              <a:latin typeface="Times New Roman" pitchFamily="18" charset="0"/>
              <a:cs typeface="Times New Roman" pitchFamily="18" charset="0"/>
            </a:endParaRPr>
          </a:p>
        </p:txBody>
      </p:sp>
    </p:spTree>
    <p:extLst>
      <p:ext uri="{BB962C8B-B14F-4D97-AF65-F5344CB8AC3E}">
        <p14:creationId xmlns:p14="http://schemas.microsoft.com/office/powerpoint/2010/main" val="2984084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663426" y="3514443"/>
            <a:ext cx="5540829" cy="2103289"/>
          </a:xfrm>
        </p:spPr>
        <p:txBody>
          <a:bodyPr>
            <a:normAutofit fontScale="90000"/>
          </a:bodyPr>
          <a:lstStyle/>
          <a:p>
            <a:r>
              <a:rPr lang="it-IT" sz="1400" b="1" dirty="0">
                <a:latin typeface="Times New Roman" pitchFamily="18" charset="0"/>
                <a:cs typeface="Times New Roman" pitchFamily="18" charset="0"/>
              </a:rPr>
              <a:t>UPRIGHT PIANO</a:t>
            </a:r>
            <a:br>
              <a:rPr lang="it-IT" sz="1400" b="1" dirty="0">
                <a:latin typeface="Times New Roman" pitchFamily="18" charset="0"/>
                <a:cs typeface="Times New Roman" pitchFamily="18" charset="0"/>
              </a:rPr>
            </a:br>
            <a:r>
              <a:rPr lang="it-IT" sz="1400" dirty="0" err="1">
                <a:latin typeface="Times New Roman" panose="02020603050405020304" pitchFamily="18" charset="0"/>
                <a:cs typeface="Times New Roman" panose="02020603050405020304" pitchFamily="18" charset="0"/>
              </a:rPr>
              <a:t>Upright</a:t>
            </a:r>
            <a:r>
              <a:rPr lang="it-IT" sz="1400" dirty="0">
                <a:latin typeface="Times New Roman" panose="02020603050405020304" pitchFamily="18" charset="0"/>
                <a:cs typeface="Times New Roman" panose="02020603050405020304" pitchFamily="18" charset="0"/>
              </a:rPr>
              <a:t> </a:t>
            </a:r>
            <a:r>
              <a:rPr lang="it-IT" sz="1400" dirty="0" err="1">
                <a:latin typeface="Times New Roman" panose="02020603050405020304" pitchFamily="18" charset="0"/>
                <a:cs typeface="Times New Roman" panose="02020603050405020304" pitchFamily="18" charset="0"/>
              </a:rPr>
              <a:t>pianos</a:t>
            </a:r>
            <a:r>
              <a:rPr lang="it-IT" sz="1400" dirty="0">
                <a:latin typeface="Times New Roman" panose="02020603050405020304" pitchFamily="18" charset="0"/>
                <a:cs typeface="Times New Roman" panose="02020603050405020304" pitchFamily="18" charset="0"/>
              </a:rPr>
              <a:t>, </a:t>
            </a:r>
            <a:r>
              <a:rPr lang="it-IT" sz="1400" dirty="0" err="1">
                <a:latin typeface="Times New Roman" panose="02020603050405020304" pitchFamily="18" charset="0"/>
                <a:cs typeface="Times New Roman" panose="02020603050405020304" pitchFamily="18" charset="0"/>
              </a:rPr>
              <a:t>also</a:t>
            </a:r>
            <a:r>
              <a:rPr lang="it-IT" sz="1400" dirty="0">
                <a:latin typeface="Times New Roman" panose="02020603050405020304" pitchFamily="18" charset="0"/>
                <a:cs typeface="Times New Roman" panose="02020603050405020304" pitchFamily="18" charset="0"/>
              </a:rPr>
              <a:t> </a:t>
            </a:r>
            <a:r>
              <a:rPr lang="it-IT" sz="1400" dirty="0" err="1">
                <a:latin typeface="Times New Roman" panose="02020603050405020304" pitchFamily="18" charset="0"/>
                <a:cs typeface="Times New Roman" panose="02020603050405020304" pitchFamily="18" charset="0"/>
              </a:rPr>
              <a:t>called</a:t>
            </a:r>
            <a:r>
              <a:rPr lang="it-IT" sz="1400" dirty="0">
                <a:latin typeface="Times New Roman" panose="02020603050405020304" pitchFamily="18" charset="0"/>
                <a:cs typeface="Times New Roman" panose="02020603050405020304" pitchFamily="18" charset="0"/>
              </a:rPr>
              <a:t> </a:t>
            </a:r>
            <a:r>
              <a:rPr lang="it-IT" sz="1400" dirty="0" err="1">
                <a:latin typeface="Times New Roman" panose="02020603050405020304" pitchFamily="18" charset="0"/>
                <a:cs typeface="Times New Roman" panose="02020603050405020304" pitchFamily="18" charset="0"/>
              </a:rPr>
              <a:t>vertical</a:t>
            </a:r>
            <a:r>
              <a:rPr lang="it-IT" sz="1400" dirty="0">
                <a:latin typeface="Times New Roman" panose="02020603050405020304" pitchFamily="18" charset="0"/>
                <a:cs typeface="Times New Roman" panose="02020603050405020304" pitchFamily="18" charset="0"/>
              </a:rPr>
              <a:t> </a:t>
            </a:r>
            <a:r>
              <a:rPr lang="it-IT" sz="1400" dirty="0" err="1">
                <a:latin typeface="Times New Roman" panose="02020603050405020304" pitchFamily="18" charset="0"/>
                <a:cs typeface="Times New Roman" panose="02020603050405020304" pitchFamily="18" charset="0"/>
              </a:rPr>
              <a:t>pianos</a:t>
            </a:r>
            <a:r>
              <a:rPr lang="it-IT" sz="1400" dirty="0">
                <a:latin typeface="Times New Roman" panose="02020603050405020304" pitchFamily="18" charset="0"/>
                <a:cs typeface="Times New Roman" panose="02020603050405020304" pitchFamily="18" charset="0"/>
              </a:rPr>
              <a:t>, are more compact due to the </a:t>
            </a:r>
            <a:r>
              <a:rPr lang="it-IT" sz="1400" dirty="0" err="1">
                <a:latin typeface="Times New Roman" panose="02020603050405020304" pitchFamily="18" charset="0"/>
                <a:cs typeface="Times New Roman" panose="02020603050405020304" pitchFamily="18" charset="0"/>
              </a:rPr>
              <a:t>vertical</a:t>
            </a:r>
            <a:r>
              <a:rPr lang="it-IT" sz="1400" dirty="0">
                <a:latin typeface="Times New Roman" panose="02020603050405020304" pitchFamily="18" charset="0"/>
                <a:cs typeface="Times New Roman" panose="02020603050405020304" pitchFamily="18" charset="0"/>
              </a:rPr>
              <a:t> </a:t>
            </a:r>
            <a:r>
              <a:rPr lang="it-IT" sz="1400" dirty="0" err="1">
                <a:latin typeface="Times New Roman" panose="02020603050405020304" pitchFamily="18" charset="0"/>
                <a:cs typeface="Times New Roman" panose="02020603050405020304" pitchFamily="18" charset="0"/>
              </a:rPr>
              <a:t>structure</a:t>
            </a:r>
            <a:r>
              <a:rPr lang="it-IT" sz="1400" dirty="0">
                <a:latin typeface="Times New Roman" panose="02020603050405020304" pitchFamily="18" charset="0"/>
                <a:cs typeface="Times New Roman" panose="02020603050405020304" pitchFamily="18" charset="0"/>
              </a:rPr>
              <a:t> of the frame and </a:t>
            </a:r>
            <a:r>
              <a:rPr lang="it-IT" sz="1400" dirty="0" err="1">
                <a:latin typeface="Times New Roman" panose="02020603050405020304" pitchFamily="18" charset="0"/>
                <a:cs typeface="Times New Roman" panose="02020603050405020304" pitchFamily="18" charset="0"/>
              </a:rPr>
              <a:t>strings</a:t>
            </a:r>
            <a:r>
              <a:rPr lang="it-IT" sz="1400" dirty="0">
                <a:latin typeface="Times New Roman" panose="02020603050405020304" pitchFamily="18" charset="0"/>
                <a:cs typeface="Times New Roman" panose="02020603050405020304" pitchFamily="18" charset="0"/>
              </a:rPr>
              <a:t>. I</a:t>
            </a:r>
            <a:r>
              <a:rPr lang="en-US" sz="1400" dirty="0">
                <a:latin typeface="Times New Roman" panose="02020603050405020304" pitchFamily="18" charset="0"/>
                <a:cs typeface="Times New Roman" panose="02020603050405020304" pitchFamily="18" charset="0"/>
              </a:rPr>
              <a:t>n an upright piano, the strings are strung vertically to make the instrument more compact, which allows the piano to be played in a limited space. In contrast, the grand piano retains the shape of the original pianoforte in which the strings are strung horizontally, and has a greater potential for expression.</a:t>
            </a:r>
            <a:r>
              <a:rPr lang="it-IT" sz="1400" b="1" dirty="0">
                <a:latin typeface="Times New Roman" pitchFamily="18" charset="0"/>
                <a:cs typeface="Times New Roman" pitchFamily="18" charset="0"/>
              </a:rPr>
              <a:t/>
            </a:r>
            <a:br>
              <a:rPr lang="it-IT" sz="1400" b="1" dirty="0">
                <a:latin typeface="Times New Roman" pitchFamily="18" charset="0"/>
                <a:cs typeface="Times New Roman" pitchFamily="18" charset="0"/>
              </a:rPr>
            </a:br>
            <a:r>
              <a:rPr lang="it-IT" sz="1400" b="1" dirty="0">
                <a:latin typeface="Times New Roman" pitchFamily="18" charset="0"/>
                <a:cs typeface="Times New Roman" pitchFamily="18" charset="0"/>
              </a:rPr>
              <a:t/>
            </a:r>
            <a:br>
              <a:rPr lang="it-IT" sz="1400" b="1" dirty="0">
                <a:latin typeface="Times New Roman" pitchFamily="18" charset="0"/>
                <a:cs typeface="Times New Roman" pitchFamily="18" charset="0"/>
              </a:rPr>
            </a:br>
            <a:r>
              <a:rPr lang="it-IT" sz="1400" b="1" dirty="0">
                <a:latin typeface="Times New Roman" pitchFamily="18" charset="0"/>
                <a:cs typeface="Times New Roman" pitchFamily="18" charset="0"/>
              </a:rPr>
              <a:t/>
            </a:r>
            <a:br>
              <a:rPr lang="it-IT" sz="1400" b="1" dirty="0">
                <a:latin typeface="Times New Roman" pitchFamily="18" charset="0"/>
                <a:cs typeface="Times New Roman" pitchFamily="18" charset="0"/>
              </a:rPr>
            </a:br>
            <a:r>
              <a:rPr lang="it-IT" sz="1400" b="1" dirty="0">
                <a:latin typeface="Times New Roman" pitchFamily="18" charset="0"/>
                <a:cs typeface="Times New Roman" pitchFamily="18" charset="0"/>
              </a:rPr>
              <a:t/>
            </a:r>
            <a:br>
              <a:rPr lang="it-IT" sz="1400" b="1" dirty="0">
                <a:latin typeface="Times New Roman" pitchFamily="18" charset="0"/>
                <a:cs typeface="Times New Roman" pitchFamily="18" charset="0"/>
              </a:rPr>
            </a:br>
            <a:r>
              <a:rPr lang="it-IT" sz="1400" b="1" dirty="0">
                <a:latin typeface="Times New Roman" pitchFamily="18" charset="0"/>
                <a:cs typeface="Times New Roman" pitchFamily="18" charset="0"/>
              </a:rPr>
              <a:t/>
            </a:r>
            <a:br>
              <a:rPr lang="it-IT" sz="1400" b="1" dirty="0">
                <a:latin typeface="Times New Roman" pitchFamily="18" charset="0"/>
                <a:cs typeface="Times New Roman" pitchFamily="18" charset="0"/>
              </a:rPr>
            </a:br>
            <a:r>
              <a:rPr lang="it-IT" sz="1400" b="1" dirty="0">
                <a:latin typeface="Times New Roman" pitchFamily="18" charset="0"/>
                <a:cs typeface="Times New Roman" pitchFamily="18" charset="0"/>
              </a:rPr>
              <a:t/>
            </a:r>
            <a:br>
              <a:rPr lang="it-IT" sz="1400" b="1" dirty="0">
                <a:latin typeface="Times New Roman" pitchFamily="18" charset="0"/>
                <a:cs typeface="Times New Roman" pitchFamily="18" charset="0"/>
              </a:rPr>
            </a:br>
            <a:endParaRPr lang="it-IT" sz="1400" b="1" dirty="0">
              <a:latin typeface="Times New Roman" pitchFamily="18" charset="0"/>
              <a:cs typeface="Times New Roman" pitchFamily="18" charset="0"/>
            </a:endParaRPr>
          </a:p>
        </p:txBody>
      </p:sp>
      <p:pic>
        <p:nvPicPr>
          <p:cNvPr id="5" name="immagini3"/>
          <p:cNvPicPr/>
          <p:nvPr/>
        </p:nvPicPr>
        <p:blipFill>
          <a:blip r:embed="rId2">
            <a:lum/>
            <a:alphaModFix/>
          </a:blip>
          <a:srcRect/>
          <a:stretch>
            <a:fillRect/>
          </a:stretch>
        </p:blipFill>
        <p:spPr>
          <a:xfrm>
            <a:off x="6923315" y="365220"/>
            <a:ext cx="3576638" cy="2377981"/>
          </a:xfrm>
          <a:prstGeom prst="rect">
            <a:avLst/>
          </a:prstGeom>
        </p:spPr>
      </p:pic>
      <p:sp>
        <p:nvSpPr>
          <p:cNvPr id="6" name="CasellaDiTesto 5"/>
          <p:cNvSpPr txBox="1"/>
          <p:nvPr/>
        </p:nvSpPr>
        <p:spPr>
          <a:xfrm>
            <a:off x="1578866" y="21697"/>
            <a:ext cx="5625388" cy="2677656"/>
          </a:xfrm>
          <a:prstGeom prst="rect">
            <a:avLst/>
          </a:prstGeom>
          <a:noFill/>
        </p:spPr>
        <p:txBody>
          <a:bodyPr wrap="square" rtlCol="0">
            <a:spAutoFit/>
          </a:bodyPr>
          <a:lstStyle/>
          <a:p>
            <a:r>
              <a:rPr lang="en-US" sz="1400" b="1" dirty="0">
                <a:solidFill>
                  <a:srgbClr val="444444"/>
                </a:solidFill>
                <a:latin typeface="Times New Roman" pitchFamily="18" charset="0"/>
                <a:cs typeface="Times New Roman" pitchFamily="18" charset="0"/>
              </a:rPr>
              <a:t>GRAN PIANO</a:t>
            </a:r>
          </a:p>
          <a:p>
            <a:r>
              <a:rPr lang="en-US" sz="1400" dirty="0">
                <a:solidFill>
                  <a:srgbClr val="444444"/>
                </a:solidFill>
                <a:latin typeface="Times New Roman" pitchFamily="18" charset="0"/>
                <a:cs typeface="Times New Roman" pitchFamily="18" charset="0"/>
              </a:rPr>
              <a:t>In grand pianos the frame and strings are horizontal, with the strings spreading away from the keyboard. F</a:t>
            </a:r>
          </a:p>
          <a:p>
            <a:r>
              <a:rPr lang="en-US" sz="1400" b="1" dirty="0">
                <a:solidFill>
                  <a:srgbClr val="444444"/>
                </a:solidFill>
                <a:latin typeface="Times New Roman" pitchFamily="18" charset="0"/>
                <a:cs typeface="Times New Roman" pitchFamily="18" charset="0"/>
              </a:rPr>
              <a:t>Features of the grand piano include</a:t>
            </a:r>
            <a:r>
              <a:rPr lang="en-US" sz="1400" dirty="0">
                <a:solidFill>
                  <a:srgbClr val="444444"/>
                </a:solidFill>
                <a:latin typeface="Times New Roman" pitchFamily="18" charset="0"/>
                <a:cs typeface="Times New Roman" pitchFamily="18" charset="0"/>
              </a:rPr>
              <a:t>:</a:t>
            </a:r>
          </a:p>
          <a:p>
            <a:pPr marL="285750" indent="-285750">
              <a:buFont typeface="Wingdings" pitchFamily="2" charset="2"/>
              <a:buChar char="§"/>
            </a:pPr>
            <a:r>
              <a:rPr lang="en-US" sz="1400" dirty="0">
                <a:solidFill>
                  <a:srgbClr val="444444"/>
                </a:solidFill>
                <a:latin typeface="Times New Roman" pitchFamily="18" charset="0"/>
                <a:cs typeface="Times New Roman" pitchFamily="18" charset="0"/>
              </a:rPr>
              <a:t>More rich and varying sonority with wide dynamics-from pianissimo to fortissimo.</a:t>
            </a:r>
          </a:p>
          <a:p>
            <a:pPr marL="285750" indent="-285750">
              <a:buFont typeface="Wingdings" pitchFamily="2" charset="2"/>
              <a:buChar char="§"/>
            </a:pPr>
            <a:r>
              <a:rPr lang="en-US" sz="1400" dirty="0">
                <a:solidFill>
                  <a:srgbClr val="444444"/>
                </a:solidFill>
                <a:latin typeface="Times New Roman" pitchFamily="18" charset="0"/>
                <a:cs typeface="Times New Roman" pitchFamily="18" charset="0"/>
              </a:rPr>
              <a:t>Smoother sustain.</a:t>
            </a:r>
          </a:p>
          <a:p>
            <a:pPr marL="285750" indent="-285750">
              <a:buFont typeface="Wingdings" pitchFamily="2" charset="2"/>
              <a:buChar char="§"/>
            </a:pPr>
            <a:r>
              <a:rPr lang="en-US" sz="1400" dirty="0">
                <a:solidFill>
                  <a:srgbClr val="444444"/>
                </a:solidFill>
                <a:latin typeface="Times New Roman" pitchFamily="18" charset="0"/>
                <a:cs typeface="Times New Roman" pitchFamily="18" charset="0"/>
              </a:rPr>
              <a:t>More substantial tone.</a:t>
            </a:r>
          </a:p>
          <a:p>
            <a:pPr marL="285750" indent="-285750">
              <a:buFont typeface="Wingdings" pitchFamily="2" charset="2"/>
              <a:buChar char="§"/>
            </a:pPr>
            <a:r>
              <a:rPr lang="en-US" sz="1400" dirty="0">
                <a:solidFill>
                  <a:srgbClr val="444444"/>
                </a:solidFill>
                <a:latin typeface="Times New Roman" pitchFamily="18" charset="0"/>
                <a:cs typeface="Times New Roman" pitchFamily="18" charset="0"/>
              </a:rPr>
              <a:t>Higher ability to add subtle expression to notes.</a:t>
            </a:r>
          </a:p>
          <a:p>
            <a:pPr marL="285750" indent="-285750">
              <a:buFont typeface="Wingdings" pitchFamily="2" charset="2"/>
              <a:buChar char="§"/>
            </a:pPr>
            <a:r>
              <a:rPr lang="en-US" sz="1400" dirty="0">
                <a:solidFill>
                  <a:srgbClr val="444444"/>
                </a:solidFill>
                <a:latin typeface="Times New Roman" pitchFamily="18" charset="0"/>
                <a:cs typeface="Times New Roman" pitchFamily="18" charset="0"/>
              </a:rPr>
              <a:t>Sound is uniform and well balanced.</a:t>
            </a:r>
          </a:p>
          <a:p>
            <a:pPr marL="285750" indent="-285750">
              <a:buFont typeface="Wingdings" pitchFamily="2" charset="2"/>
              <a:buChar char="§"/>
            </a:pPr>
            <a:r>
              <a:rPr lang="en-US" sz="1400" dirty="0">
                <a:solidFill>
                  <a:srgbClr val="444444"/>
                </a:solidFill>
                <a:latin typeface="Times New Roman" pitchFamily="18" charset="0"/>
                <a:cs typeface="Times New Roman" pitchFamily="18" charset="0"/>
              </a:rPr>
              <a:t>Higher ability of note repetitions</a:t>
            </a:r>
          </a:p>
          <a:p>
            <a:endParaRPr lang="it-IT" sz="1400" dirty="0">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4830" y="3116315"/>
            <a:ext cx="3133725" cy="204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73200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703614" y="1858062"/>
            <a:ext cx="7772400" cy="3006547"/>
          </a:xfrm>
        </p:spPr>
        <p:txBody>
          <a:bodyPr>
            <a:normAutofit fontScale="90000"/>
          </a:bodyPr>
          <a:lstStyle/>
          <a:p>
            <a:pPr algn="l"/>
            <a:r>
              <a:rPr lang="en-US" sz="1400" b="1" dirty="0">
                <a:latin typeface="Times New Roman" pitchFamily="18" charset="0"/>
                <a:cs typeface="Times New Roman" pitchFamily="18" charset="0"/>
              </a:rPr>
              <a:t>Digital piano </a:t>
            </a:r>
            <a:r>
              <a:rPr lang="en-US" sz="1400" dirty="0">
                <a:latin typeface="Times New Roman" pitchFamily="18" charset="0"/>
                <a:cs typeface="Times New Roman" pitchFamily="18" charset="0"/>
              </a:rPr>
              <a:t>- Electronic keyboards designed to sound and feel like an ordinary acoustic piano. They typically contain a amplifier and loudspeakers built into the instrument. In most cases they can fully replace acoustic pianos and provide several features, such as recording and saving files to a computer.</a:t>
            </a:r>
            <a:br>
              <a:rPr lang="en-US" sz="1400" dirty="0">
                <a:latin typeface="Times New Roman" pitchFamily="18" charset="0"/>
                <a:cs typeface="Times New Roman" pitchFamily="18" charset="0"/>
              </a:rPr>
            </a:br>
            <a:r>
              <a:rPr lang="en-US" sz="1400" b="1" dirty="0">
                <a:latin typeface="Times New Roman" pitchFamily="18" charset="0"/>
                <a:cs typeface="Times New Roman" pitchFamily="18" charset="0"/>
              </a:rPr>
              <a:t>Digital pianos </a:t>
            </a:r>
            <a:r>
              <a:rPr lang="en-US" sz="1400" dirty="0">
                <a:latin typeface="Times New Roman" pitchFamily="18" charset="0"/>
                <a:cs typeface="Times New Roman" pitchFamily="18" charset="0"/>
              </a:rPr>
              <a:t>are a mix between an </a:t>
            </a:r>
            <a:r>
              <a:rPr lang="en-US" sz="1400" b="1" dirty="0">
                <a:latin typeface="Times New Roman" pitchFamily="18" charset="0"/>
                <a:cs typeface="Times New Roman" pitchFamily="18" charset="0"/>
              </a:rPr>
              <a:t>acoustic piano </a:t>
            </a:r>
            <a:r>
              <a:rPr lang="en-US" sz="1400" dirty="0">
                <a:latin typeface="Times New Roman" pitchFamily="18" charset="0"/>
                <a:cs typeface="Times New Roman" pitchFamily="18" charset="0"/>
              </a:rPr>
              <a:t>and an </a:t>
            </a:r>
            <a:r>
              <a:rPr lang="en-US" sz="1400" b="1" dirty="0">
                <a:latin typeface="Times New Roman" pitchFamily="18" charset="0"/>
                <a:cs typeface="Times New Roman" pitchFamily="18" charset="0"/>
              </a:rPr>
              <a:t>electronic keyboard</a:t>
            </a:r>
            <a:r>
              <a:rPr lang="en-US" sz="1400" dirty="0">
                <a:latin typeface="Times New Roman" pitchFamily="18" charset="0"/>
                <a:cs typeface="Times New Roman" pitchFamily="18" charset="0"/>
              </a:rPr>
              <a:t>. ... Electronic keyboards are typically smaller than a full acoustic piano in that they tend to have approximately 61 keys (4 or 5 octaves) whereas a full acoustic has 88 keys (6 octaves</a:t>
            </a:r>
            <a:br>
              <a:rPr lang="en-US" sz="1400" dirty="0">
                <a:latin typeface="Times New Roman" pitchFamily="18" charset="0"/>
                <a:cs typeface="Times New Roman" pitchFamily="18" charset="0"/>
              </a:rPr>
            </a:br>
            <a:r>
              <a:rPr lang="en-US" sz="1400" b="1" dirty="0">
                <a:latin typeface="Times New Roman" pitchFamily="18" charset="0"/>
                <a:cs typeface="Times New Roman" pitchFamily="18" charset="0"/>
              </a:rPr>
              <a:t>Digital piano features:</a:t>
            </a:r>
            <a:br>
              <a:rPr lang="en-US" sz="1400" b="1" dirty="0">
                <a:latin typeface="Times New Roman" pitchFamily="18" charset="0"/>
                <a:cs typeface="Times New Roman" pitchFamily="18" charset="0"/>
              </a:rPr>
            </a:br>
            <a:r>
              <a:rPr lang="en-US" sz="1400" dirty="0">
                <a:latin typeface="Times New Roman" pitchFamily="18" charset="0"/>
                <a:cs typeface="Times New Roman" pitchFamily="18" charset="0"/>
              </a:rPr>
              <a:t>Keyboard action and touch response. One of the main differences between pianos and electronic keyboards is the feel of the keys. ...</a:t>
            </a:r>
            <a:br>
              <a:rPr lang="en-US" sz="1400" dirty="0">
                <a:latin typeface="Times New Roman" pitchFamily="18" charset="0"/>
                <a:cs typeface="Times New Roman" pitchFamily="18" charset="0"/>
              </a:rPr>
            </a:br>
            <a:r>
              <a:rPr lang="en-US" sz="1400" dirty="0">
                <a:latin typeface="Times New Roman" pitchFamily="18" charset="0"/>
                <a:cs typeface="Times New Roman" pitchFamily="18" charset="0"/>
              </a:rPr>
              <a:t>Digital piano sound quality. ...</a:t>
            </a:r>
            <a:br>
              <a:rPr lang="en-US" sz="1400" dirty="0">
                <a:latin typeface="Times New Roman" pitchFamily="18" charset="0"/>
                <a:cs typeface="Times New Roman" pitchFamily="18" charset="0"/>
              </a:rPr>
            </a:br>
            <a:r>
              <a:rPr lang="en-US" sz="1400" dirty="0">
                <a:latin typeface="Times New Roman" pitchFamily="18" charset="0"/>
                <a:cs typeface="Times New Roman" pitchFamily="18" charset="0"/>
              </a:rPr>
              <a:t>Polyphony. ...</a:t>
            </a:r>
            <a:br>
              <a:rPr lang="en-US" sz="1400" dirty="0">
                <a:latin typeface="Times New Roman" pitchFamily="18" charset="0"/>
                <a:cs typeface="Times New Roman" pitchFamily="18" charset="0"/>
              </a:rPr>
            </a:br>
            <a:r>
              <a:rPr lang="en-US" sz="1400" dirty="0">
                <a:latin typeface="Times New Roman" pitchFamily="18" charset="0"/>
                <a:cs typeface="Times New Roman" pitchFamily="18" charset="0"/>
              </a:rPr>
              <a:t>Number of sounds/tones. ...</a:t>
            </a:r>
            <a:br>
              <a:rPr lang="en-US" sz="1400" dirty="0">
                <a:latin typeface="Times New Roman" pitchFamily="18" charset="0"/>
                <a:cs typeface="Times New Roman" pitchFamily="18" charset="0"/>
              </a:rPr>
            </a:br>
            <a:r>
              <a:rPr lang="en-US" sz="1400" dirty="0">
                <a:latin typeface="Times New Roman" pitchFamily="18" charset="0"/>
                <a:cs typeface="Times New Roman" pitchFamily="18" charset="0"/>
              </a:rPr>
              <a:t>Learning tools. ...</a:t>
            </a:r>
            <a:br>
              <a:rPr lang="en-US" sz="1400" dirty="0">
                <a:latin typeface="Times New Roman" pitchFamily="18" charset="0"/>
                <a:cs typeface="Times New Roman" pitchFamily="18" charset="0"/>
              </a:rPr>
            </a:br>
            <a:r>
              <a:rPr lang="en-US" sz="1400" dirty="0">
                <a:latin typeface="Times New Roman" pitchFamily="18" charset="0"/>
                <a:cs typeface="Times New Roman" pitchFamily="18" charset="0"/>
              </a:rPr>
              <a:t>Amplification and speakers. ...</a:t>
            </a:r>
            <a:br>
              <a:rPr lang="en-US" sz="1400" dirty="0">
                <a:latin typeface="Times New Roman" pitchFamily="18" charset="0"/>
                <a:cs typeface="Times New Roman" pitchFamily="18" charset="0"/>
              </a:rPr>
            </a:br>
            <a:r>
              <a:rPr lang="en-US" sz="1400" dirty="0">
                <a:latin typeface="Times New Roman" pitchFamily="18" charset="0"/>
                <a:cs typeface="Times New Roman" pitchFamily="18" charset="0"/>
              </a:rPr>
              <a:t>Amps and Cables. ...</a:t>
            </a:r>
            <a:br>
              <a:rPr lang="en-US" sz="1400" dirty="0">
                <a:latin typeface="Times New Roman" pitchFamily="18" charset="0"/>
                <a:cs typeface="Times New Roman" pitchFamily="18" charset="0"/>
              </a:rPr>
            </a:br>
            <a:r>
              <a:rPr lang="en-US" sz="1400" dirty="0">
                <a:latin typeface="Times New Roman" pitchFamily="18" charset="0"/>
                <a:cs typeface="Times New Roman" pitchFamily="18" charset="0"/>
              </a:rPr>
              <a:t>Piano benches.</a:t>
            </a:r>
            <a:endParaRPr lang="it-IT" sz="1400" dirty="0">
              <a:latin typeface="Times New Roman" pitchFamily="18" charset="0"/>
              <a:cs typeface="Times New Roman" pitchFamily="18" charset="0"/>
            </a:endParaRPr>
          </a:p>
        </p:txBody>
      </p:sp>
      <p:pic>
        <p:nvPicPr>
          <p:cNvPr id="4" name="immagini5"/>
          <p:cNvPicPr/>
          <p:nvPr/>
        </p:nvPicPr>
        <p:blipFill>
          <a:blip r:embed="rId2">
            <a:lum/>
            <a:alphaModFix/>
            <a:extLst>
              <a:ext uri="{BEBA8EAE-BF5A-486C-A8C5-ECC9F3942E4B}">
                <a14:imgProps xmlns:a14="http://schemas.microsoft.com/office/drawing/2010/main">
                  <a14:imgLayer r:embed="rId3">
                    <a14:imgEffect>
                      <a14:backgroundRemoval t="10000" b="84833" l="8500" r="92333"/>
                    </a14:imgEffect>
                  </a14:imgLayer>
                </a14:imgProps>
              </a:ext>
            </a:extLst>
          </a:blip>
          <a:srcRect/>
          <a:stretch>
            <a:fillRect/>
          </a:stretch>
        </p:blipFill>
        <p:spPr>
          <a:xfrm>
            <a:off x="8186057" y="-293915"/>
            <a:ext cx="2579914" cy="2280331"/>
          </a:xfrm>
          <a:prstGeom prst="rect">
            <a:avLst/>
          </a:prstGeom>
        </p:spPr>
      </p:pic>
      <p:sp>
        <p:nvSpPr>
          <p:cNvPr id="5" name="Rettangolo 4"/>
          <p:cNvSpPr/>
          <p:nvPr/>
        </p:nvSpPr>
        <p:spPr>
          <a:xfrm>
            <a:off x="1633729" y="1143321"/>
            <a:ext cx="7043057" cy="400110"/>
          </a:xfrm>
          <a:prstGeom prst="rect">
            <a:avLst/>
          </a:prstGeom>
        </p:spPr>
        <p:txBody>
          <a:bodyPr wrap="square">
            <a:spAutoFit/>
          </a:bodyPr>
          <a:lstStyle/>
          <a:p>
            <a:r>
              <a:rPr lang="it-IT" sz="2000" b="1" dirty="0" err="1">
                <a:latin typeface="Times New Roman" pitchFamily="18" charset="0"/>
                <a:cs typeface="Times New Roman" pitchFamily="18" charset="0"/>
              </a:rPr>
              <a:t>Electric</a:t>
            </a:r>
            <a:r>
              <a:rPr lang="it-IT" sz="2000" b="1" dirty="0">
                <a:latin typeface="Times New Roman" pitchFamily="18" charset="0"/>
                <a:cs typeface="Times New Roman" pitchFamily="18" charset="0"/>
              </a:rPr>
              <a:t> Digital Piano</a:t>
            </a:r>
          </a:p>
        </p:txBody>
      </p:sp>
    </p:spTree>
    <p:extLst>
      <p:ext uri="{BB962C8B-B14F-4D97-AF65-F5344CB8AC3E}">
        <p14:creationId xmlns:p14="http://schemas.microsoft.com/office/powerpoint/2010/main" val="22036011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2486026D-F4BE-4685-A64A-EC517493015A}"/>
              </a:ext>
            </a:extLst>
          </p:cNvPr>
          <p:cNvSpPr/>
          <p:nvPr/>
        </p:nvSpPr>
        <p:spPr>
          <a:xfrm>
            <a:off x="1381957" y="2478411"/>
            <a:ext cx="9428085" cy="707886"/>
          </a:xfrm>
          <a:prstGeom prst="rect">
            <a:avLst/>
          </a:prstGeom>
        </p:spPr>
        <p:txBody>
          <a:bodyPr wrap="square">
            <a:spAutoFit/>
          </a:bodyPr>
          <a:lstStyle/>
          <a:p>
            <a:pPr lvl="0" algn="ctr"/>
            <a:endParaRPr lang="en-US" sz="2000" b="1" dirty="0">
              <a:solidFill>
                <a:prstClr val="black"/>
              </a:solidFill>
              <a:latin typeface="Times New Roman" panose="02020603050405020304" pitchFamily="18" charset="0"/>
              <a:cs typeface="Times New Roman" panose="02020603050405020304" pitchFamily="18" charset="0"/>
            </a:endParaRPr>
          </a:p>
          <a:p>
            <a:pPr lvl="0" algn="ctr"/>
            <a:r>
              <a:rPr lang="ro-RO" sz="2000" b="1" dirty="0">
                <a:solidFill>
                  <a:prstClr val="black"/>
                </a:solidFill>
                <a:latin typeface="Times New Roman" panose="02020603050405020304" pitchFamily="18" charset="0"/>
                <a:cs typeface="Times New Roman" panose="02020603050405020304" pitchFamily="18" charset="0"/>
              </a:rPr>
              <a:t>THE ROMANIAN </a:t>
            </a:r>
            <a:r>
              <a:rPr lang="en-US" sz="2000" b="1" dirty="0">
                <a:solidFill>
                  <a:prstClr val="black"/>
                </a:solidFill>
                <a:latin typeface="Times New Roman" panose="02020603050405020304" pitchFamily="18" charset="0"/>
                <a:cs typeface="Times New Roman" panose="02020603050405020304" pitchFamily="18" charset="0"/>
              </a:rPr>
              <a:t>TRADITIONAL INSTRUMENTS</a:t>
            </a:r>
            <a:endParaRPr lang="ro-RO" sz="20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751502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922011"/>
            <a:ext cx="8469086" cy="982889"/>
          </a:xfrm>
        </p:spPr>
        <p:txBody>
          <a:bodyPr>
            <a:normAutofit fontScale="90000"/>
          </a:bodyPr>
          <a:lstStyle/>
          <a:p>
            <a:pPr algn="l"/>
            <a:r>
              <a:rPr lang="it-IT" sz="1600" dirty="0" err="1">
                <a:latin typeface="Times New Roman" pitchFamily="18" charset="0"/>
                <a:cs typeface="Times New Roman" pitchFamily="18" charset="0"/>
              </a:rPr>
              <a:t>Pianos</a:t>
            </a:r>
            <a:r>
              <a:rPr lang="it-IT" sz="1600" dirty="0">
                <a:latin typeface="Times New Roman" pitchFamily="18" charset="0"/>
                <a:cs typeface="Times New Roman" pitchFamily="18" charset="0"/>
              </a:rPr>
              <a:t> can </a:t>
            </a:r>
            <a:r>
              <a:rPr lang="it-IT" sz="1600" dirty="0" err="1">
                <a:latin typeface="Times New Roman" pitchFamily="18" charset="0"/>
                <a:cs typeface="Times New Roman" pitchFamily="18" charset="0"/>
              </a:rPr>
              <a:t>have</a:t>
            </a:r>
            <a:r>
              <a:rPr lang="it-IT" sz="1600" dirty="0">
                <a:latin typeface="Times New Roman" pitchFamily="18" charset="0"/>
                <a:cs typeface="Times New Roman" pitchFamily="18" charset="0"/>
              </a:rPr>
              <a:t> over 12,000 </a:t>
            </a:r>
            <a:r>
              <a:rPr lang="it-IT" sz="1600" dirty="0" err="1">
                <a:latin typeface="Times New Roman" pitchFamily="18" charset="0"/>
                <a:cs typeface="Times New Roman" pitchFamily="18" charset="0"/>
              </a:rPr>
              <a:t>individual</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parts,supporting</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six</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functional</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features</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keyboard</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hammers</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dampers</a:t>
            </a:r>
            <a:r>
              <a:rPr lang="it-IT" sz="1600" dirty="0">
                <a:latin typeface="Times New Roman" pitchFamily="18" charset="0"/>
                <a:cs typeface="Times New Roman" pitchFamily="18" charset="0"/>
              </a:rPr>
              <a:t>, bridge, </a:t>
            </a:r>
            <a:r>
              <a:rPr lang="it-IT" sz="1600" dirty="0" err="1">
                <a:latin typeface="Times New Roman" pitchFamily="18" charset="0"/>
                <a:cs typeface="Times New Roman" pitchFamily="18" charset="0"/>
              </a:rPr>
              <a:t>soundboard</a:t>
            </a:r>
            <a:r>
              <a:rPr lang="it-IT" sz="1600" dirty="0">
                <a:latin typeface="Times New Roman" pitchFamily="18" charset="0"/>
                <a:cs typeface="Times New Roman" pitchFamily="18" charset="0"/>
              </a:rPr>
              <a:t>, and </a:t>
            </a:r>
            <a:r>
              <a:rPr lang="it-IT" sz="1600" dirty="0" err="1">
                <a:latin typeface="Times New Roman" pitchFamily="18" charset="0"/>
                <a:cs typeface="Times New Roman" pitchFamily="18" charset="0"/>
              </a:rPr>
              <a:t>strings</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Many</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parts</a:t>
            </a:r>
            <a:r>
              <a:rPr lang="it-IT" sz="1600" dirty="0">
                <a:latin typeface="Times New Roman" pitchFamily="18" charset="0"/>
                <a:cs typeface="Times New Roman" pitchFamily="18" charset="0"/>
              </a:rPr>
              <a:t> of a piano are made of </a:t>
            </a:r>
            <a:r>
              <a:rPr lang="it-IT" sz="1600" dirty="0" err="1">
                <a:latin typeface="Times New Roman" pitchFamily="18" charset="0"/>
                <a:cs typeface="Times New Roman" pitchFamily="18" charset="0"/>
              </a:rPr>
              <a:t>materials</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selected</a:t>
            </a:r>
            <a:r>
              <a:rPr lang="it-IT" sz="1600" dirty="0">
                <a:latin typeface="Times New Roman" pitchFamily="18" charset="0"/>
                <a:cs typeface="Times New Roman" pitchFamily="18" charset="0"/>
              </a:rPr>
              <a:t> for </a:t>
            </a:r>
            <a:r>
              <a:rPr lang="it-IT" sz="1600" dirty="0" err="1">
                <a:latin typeface="Times New Roman" pitchFamily="18" charset="0"/>
                <a:cs typeface="Times New Roman" pitchFamily="18" charset="0"/>
              </a:rPr>
              <a:t>strength</a:t>
            </a:r>
            <a:r>
              <a:rPr lang="it-IT" sz="1600" dirty="0">
                <a:latin typeface="Times New Roman" pitchFamily="18" charset="0"/>
                <a:cs typeface="Times New Roman" pitchFamily="18" charset="0"/>
              </a:rPr>
              <a:t> and </a:t>
            </a:r>
            <a:r>
              <a:rPr lang="it-IT" sz="1600" dirty="0" err="1">
                <a:latin typeface="Times New Roman" pitchFamily="18" charset="0"/>
                <a:cs typeface="Times New Roman" pitchFamily="18" charset="0"/>
              </a:rPr>
              <a:t>longevity</a:t>
            </a:r>
            <a:r>
              <a:rPr lang="it-IT" sz="1600" dirty="0">
                <a:latin typeface="Times New Roman" pitchFamily="18" charset="0"/>
                <a:cs typeface="Times New Roman" pitchFamily="18" charset="0"/>
              </a:rPr>
              <a:t>. T </a:t>
            </a:r>
            <a:r>
              <a:rPr lang="it-IT" sz="1600" dirty="0" err="1">
                <a:latin typeface="Times New Roman" pitchFamily="18" charset="0"/>
                <a:cs typeface="Times New Roman" pitchFamily="18" charset="0"/>
              </a:rPr>
              <a:t>It</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is</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most</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commonly</a:t>
            </a:r>
            <a:r>
              <a:rPr lang="it-IT" sz="1600" dirty="0">
                <a:latin typeface="Times New Roman" pitchFamily="18" charset="0"/>
                <a:cs typeface="Times New Roman" pitchFamily="18" charset="0"/>
              </a:rPr>
              <a:t> made of </a:t>
            </a:r>
            <a:r>
              <a:rPr lang="it-IT" sz="1600" dirty="0" err="1">
                <a:latin typeface="Times New Roman" pitchFamily="18" charset="0"/>
                <a:cs typeface="Times New Roman" pitchFamily="18" charset="0"/>
              </a:rPr>
              <a:t>hardwood</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typically</a:t>
            </a:r>
            <a:r>
              <a:rPr lang="it-IT" sz="1600" dirty="0">
                <a:latin typeface="Times New Roman" pitchFamily="18" charset="0"/>
                <a:cs typeface="Times New Roman" pitchFamily="18" charset="0"/>
              </a:rPr>
              <a:t> hard </a:t>
            </a:r>
            <a:r>
              <a:rPr lang="it-IT" sz="1600" dirty="0" err="1">
                <a:latin typeface="Times New Roman" pitchFamily="18" charset="0"/>
                <a:cs typeface="Times New Roman" pitchFamily="18" charset="0"/>
              </a:rPr>
              <a:t>maple</a:t>
            </a:r>
            <a:r>
              <a:rPr lang="it-IT" sz="1600" dirty="0">
                <a:latin typeface="Times New Roman" pitchFamily="18" charset="0"/>
                <a:cs typeface="Times New Roman" pitchFamily="18" charset="0"/>
              </a:rPr>
              <a:t> or </a:t>
            </a:r>
            <a:r>
              <a:rPr lang="it-IT" sz="1600" dirty="0" err="1">
                <a:latin typeface="Times New Roman" pitchFamily="18" charset="0"/>
                <a:cs typeface="Times New Roman" pitchFamily="18" charset="0"/>
              </a:rPr>
              <a:t>beech</a:t>
            </a:r>
            <a:r>
              <a:rPr lang="it-IT" sz="1600" dirty="0">
                <a:latin typeface="Times New Roman" pitchFamily="18" charset="0"/>
                <a:cs typeface="Times New Roman" pitchFamily="18" charset="0"/>
              </a:rPr>
              <a:t>."</a:t>
            </a:r>
            <a:br>
              <a:rPr lang="it-IT" sz="1600" dirty="0">
                <a:latin typeface="Times New Roman" pitchFamily="18" charset="0"/>
                <a:cs typeface="Times New Roman" pitchFamily="18" charset="0"/>
              </a:rPr>
            </a:br>
            <a:r>
              <a:rPr lang="it-IT" sz="1600" dirty="0" err="1">
                <a:latin typeface="Times New Roman" pitchFamily="18" charset="0"/>
                <a:cs typeface="Times New Roman" pitchFamily="18" charset="0"/>
              </a:rPr>
              <a:t>Hardwood</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rims</a:t>
            </a:r>
            <a:r>
              <a:rPr lang="it-IT" sz="1600" dirty="0">
                <a:latin typeface="Times New Roman" pitchFamily="18" charset="0"/>
                <a:cs typeface="Times New Roman" pitchFamily="18" charset="0"/>
              </a:rPr>
              <a:t> are </a:t>
            </a:r>
            <a:r>
              <a:rPr lang="it-IT" sz="1600" dirty="0" err="1">
                <a:latin typeface="Times New Roman" pitchFamily="18" charset="0"/>
                <a:cs typeface="Times New Roman" pitchFamily="18" charset="0"/>
              </a:rPr>
              <a:t>commonly</a:t>
            </a:r>
            <a:r>
              <a:rPr lang="it-IT" sz="1600" dirty="0">
                <a:latin typeface="Times New Roman" pitchFamily="18" charset="0"/>
                <a:cs typeface="Times New Roman" pitchFamily="18" charset="0"/>
              </a:rPr>
              <a:t> made by </a:t>
            </a:r>
            <a:r>
              <a:rPr lang="it-IT" sz="1600" dirty="0" err="1">
                <a:latin typeface="Times New Roman" pitchFamily="18" charset="0"/>
                <a:cs typeface="Times New Roman" pitchFamily="18" charset="0"/>
              </a:rPr>
              <a:t>laminating</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thin</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hence</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flexible</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strips</a:t>
            </a:r>
            <a:r>
              <a:rPr lang="it-IT" sz="1600" dirty="0">
                <a:latin typeface="Times New Roman" pitchFamily="18" charset="0"/>
                <a:cs typeface="Times New Roman" pitchFamily="18" charset="0"/>
              </a:rPr>
              <a:t> of </a:t>
            </a:r>
            <a:r>
              <a:rPr lang="it-IT" sz="1600" dirty="0" err="1">
                <a:latin typeface="Times New Roman" pitchFamily="18" charset="0"/>
                <a:cs typeface="Times New Roman" pitchFamily="18" charset="0"/>
              </a:rPr>
              <a:t>hardwood</a:t>
            </a:r>
            <a:r>
              <a:rPr lang="it-IT" sz="1600" dirty="0">
                <a:latin typeface="Times New Roman" pitchFamily="18" charset="0"/>
                <a:cs typeface="Times New Roman" pitchFamily="18" charset="0"/>
              </a:rPr>
              <a:t>, bending </a:t>
            </a:r>
            <a:r>
              <a:rPr lang="it-IT" sz="1600" dirty="0" err="1">
                <a:latin typeface="Times New Roman" pitchFamily="18" charset="0"/>
                <a:cs typeface="Times New Roman" pitchFamily="18" charset="0"/>
              </a:rPr>
              <a:t>them</a:t>
            </a:r>
            <a:r>
              <a:rPr lang="it-IT" sz="1600" dirty="0">
                <a:latin typeface="Times New Roman" pitchFamily="18" charset="0"/>
                <a:cs typeface="Times New Roman" pitchFamily="18" charset="0"/>
              </a:rPr>
              <a:t> to the </a:t>
            </a:r>
            <a:r>
              <a:rPr lang="it-IT" sz="1600" dirty="0" err="1">
                <a:latin typeface="Times New Roman" pitchFamily="18" charset="0"/>
                <a:cs typeface="Times New Roman" pitchFamily="18" charset="0"/>
              </a:rPr>
              <a:t>desired</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shape</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immediately</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after</a:t>
            </a:r>
            <a:r>
              <a:rPr lang="it-IT" sz="1600" dirty="0">
                <a:latin typeface="Times New Roman" pitchFamily="18" charset="0"/>
                <a:cs typeface="Times New Roman" pitchFamily="18" charset="0"/>
              </a:rPr>
              <a:t> the </a:t>
            </a:r>
            <a:r>
              <a:rPr lang="it-IT" sz="1600" dirty="0" err="1">
                <a:latin typeface="Times New Roman" pitchFamily="18" charset="0"/>
                <a:cs typeface="Times New Roman" pitchFamily="18" charset="0"/>
              </a:rPr>
              <a:t>application</a:t>
            </a:r>
            <a:r>
              <a:rPr lang="it-IT" sz="1600" dirty="0">
                <a:latin typeface="Times New Roman" pitchFamily="18" charset="0"/>
                <a:cs typeface="Times New Roman" pitchFamily="18" charset="0"/>
              </a:rPr>
              <a:t> of </a:t>
            </a:r>
            <a:r>
              <a:rPr lang="it-IT" sz="1600" dirty="0" err="1">
                <a:latin typeface="Times New Roman" pitchFamily="18" charset="0"/>
                <a:cs typeface="Times New Roman" pitchFamily="18" charset="0"/>
              </a:rPr>
              <a:t>glue</a:t>
            </a:r>
            <a:r>
              <a:rPr lang="it-IT" sz="1600" dirty="0">
                <a:latin typeface="Times New Roman" pitchFamily="18" charset="0"/>
                <a:cs typeface="Times New Roman" pitchFamily="18" charset="0"/>
              </a:rPr>
              <a:t>. </a:t>
            </a:r>
            <a:br>
              <a:rPr lang="it-IT" sz="1600" dirty="0">
                <a:latin typeface="Times New Roman" pitchFamily="18" charset="0"/>
                <a:cs typeface="Times New Roman" pitchFamily="18" charset="0"/>
              </a:rPr>
            </a:br>
            <a:r>
              <a:rPr lang="it-IT" sz="1600" dirty="0" err="1">
                <a:latin typeface="Times New Roman" pitchFamily="18" charset="0"/>
                <a:cs typeface="Times New Roman" pitchFamily="18" charset="0"/>
              </a:rPr>
              <a:t>Previously</a:t>
            </a:r>
            <a:r>
              <a:rPr lang="it-IT" sz="1600" dirty="0">
                <a:latin typeface="Times New Roman" pitchFamily="18" charset="0"/>
                <a:cs typeface="Times New Roman" pitchFamily="18" charset="0"/>
              </a:rPr>
              <a:t>, the </a:t>
            </a:r>
            <a:r>
              <a:rPr lang="it-IT" sz="1600" dirty="0" err="1">
                <a:latin typeface="Times New Roman" pitchFamily="18" charset="0"/>
                <a:cs typeface="Times New Roman" pitchFamily="18" charset="0"/>
              </a:rPr>
              <a:t>rim</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was</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constructed</a:t>
            </a:r>
            <a:r>
              <a:rPr lang="it-IT" sz="1600" dirty="0">
                <a:latin typeface="Times New Roman" pitchFamily="18" charset="0"/>
                <a:cs typeface="Times New Roman" pitchFamily="18" charset="0"/>
              </a:rPr>
              <a:t> from </a:t>
            </a:r>
            <a:r>
              <a:rPr lang="it-IT" sz="1600" dirty="0" err="1">
                <a:latin typeface="Times New Roman" pitchFamily="18" charset="0"/>
                <a:cs typeface="Times New Roman" pitchFamily="18" charset="0"/>
              </a:rPr>
              <a:t>several</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pieces</a:t>
            </a:r>
            <a:r>
              <a:rPr lang="it-IT" sz="1600" dirty="0">
                <a:latin typeface="Times New Roman" pitchFamily="18" charset="0"/>
                <a:cs typeface="Times New Roman" pitchFamily="18" charset="0"/>
              </a:rPr>
              <a:t> of </a:t>
            </a:r>
            <a:r>
              <a:rPr lang="it-IT" sz="1600" dirty="0" err="1">
                <a:latin typeface="Times New Roman" pitchFamily="18" charset="0"/>
                <a:cs typeface="Times New Roman" pitchFamily="18" charset="0"/>
              </a:rPr>
              <a:t>solid</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wood</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joined</a:t>
            </a:r>
            <a:r>
              <a:rPr lang="it-IT" sz="1600" dirty="0">
                <a:latin typeface="Times New Roman" pitchFamily="18" charset="0"/>
                <a:cs typeface="Times New Roman" pitchFamily="18" charset="0"/>
              </a:rPr>
              <a:t> and </a:t>
            </a:r>
            <a:r>
              <a:rPr lang="it-IT" sz="1600" dirty="0" err="1">
                <a:latin typeface="Times New Roman" pitchFamily="18" charset="0"/>
                <a:cs typeface="Times New Roman" pitchFamily="18" charset="0"/>
              </a:rPr>
              <a:t>veneered</a:t>
            </a:r>
            <a:r>
              <a:rPr lang="it-IT" sz="1600" dirty="0">
                <a:latin typeface="Times New Roman" pitchFamily="18" charset="0"/>
                <a:cs typeface="Times New Roman" pitchFamily="18" charset="0"/>
              </a:rPr>
              <a:t>, and </a:t>
            </a:r>
            <a:r>
              <a:rPr lang="it-IT" sz="1600" dirty="0" err="1">
                <a:latin typeface="Times New Roman" pitchFamily="18" charset="0"/>
                <a:cs typeface="Times New Roman" pitchFamily="18" charset="0"/>
              </a:rPr>
              <a:t>European</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makers</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used</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this</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method</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well</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into</a:t>
            </a:r>
            <a:r>
              <a:rPr lang="it-IT" sz="1600" dirty="0">
                <a:latin typeface="Times New Roman" pitchFamily="18" charset="0"/>
                <a:cs typeface="Times New Roman" pitchFamily="18" charset="0"/>
              </a:rPr>
              <a:t> the 20th </a:t>
            </a:r>
            <a:r>
              <a:rPr lang="it-IT" sz="1600" dirty="0" err="1">
                <a:latin typeface="Times New Roman" pitchFamily="18" charset="0"/>
                <a:cs typeface="Times New Roman" pitchFamily="18" charset="0"/>
              </a:rPr>
              <a:t>century</a:t>
            </a:r>
            <a:r>
              <a:rPr lang="it-IT" sz="1600" dirty="0">
                <a:latin typeface="Times New Roman" pitchFamily="18" charset="0"/>
                <a:cs typeface="Times New Roman" pitchFamily="18" charset="0"/>
              </a:rPr>
              <a:t>. A </a:t>
            </a:r>
            <a:r>
              <a:rPr lang="it-IT" sz="1600" dirty="0" err="1">
                <a:latin typeface="Times New Roman" pitchFamily="18" charset="0"/>
                <a:cs typeface="Times New Roman" pitchFamily="18" charset="0"/>
              </a:rPr>
              <a:t>modern</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exception</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Bösendorfer</a:t>
            </a:r>
            <a:r>
              <a:rPr lang="it-IT" sz="1600" dirty="0">
                <a:latin typeface="Times New Roman" pitchFamily="18" charset="0"/>
                <a:cs typeface="Times New Roman" pitchFamily="18" charset="0"/>
              </a:rPr>
              <a:t>  the </a:t>
            </a:r>
            <a:r>
              <a:rPr lang="it-IT" sz="1600" dirty="0" err="1">
                <a:latin typeface="Times New Roman" pitchFamily="18" charset="0"/>
                <a:cs typeface="Times New Roman" pitchFamily="18" charset="0"/>
              </a:rPr>
              <a:t>Austrian</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manufacturer</a:t>
            </a:r>
            <a:r>
              <a:rPr lang="it-IT" sz="1600" dirty="0">
                <a:latin typeface="Times New Roman" pitchFamily="18" charset="0"/>
                <a:cs typeface="Times New Roman" pitchFamily="18" charset="0"/>
              </a:rPr>
              <a:t> of high-</a:t>
            </a:r>
            <a:r>
              <a:rPr lang="it-IT" sz="1600" dirty="0" err="1">
                <a:latin typeface="Times New Roman" pitchFamily="18" charset="0"/>
                <a:cs typeface="Times New Roman" pitchFamily="18" charset="0"/>
              </a:rPr>
              <a:t>quality</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pianos</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constructs</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their</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inner</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rims</a:t>
            </a:r>
            <a:r>
              <a:rPr lang="it-IT" sz="1600" dirty="0">
                <a:latin typeface="Times New Roman" pitchFamily="18" charset="0"/>
                <a:cs typeface="Times New Roman" pitchFamily="18" charset="0"/>
              </a:rPr>
              <a:t> from </a:t>
            </a:r>
            <a:r>
              <a:rPr lang="it-IT" sz="1600" dirty="0" err="1">
                <a:latin typeface="Times New Roman" pitchFamily="18" charset="0"/>
                <a:cs typeface="Times New Roman" pitchFamily="18" charset="0"/>
              </a:rPr>
              <a:t>solid</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spruce</a:t>
            </a:r>
            <a:r>
              <a:rPr lang="it-IT" sz="1600" dirty="0">
                <a:latin typeface="Times New Roman" pitchFamily="18" charset="0"/>
                <a:cs typeface="Times New Roman" pitchFamily="18" charset="0"/>
              </a:rPr>
              <a:t>. the </a:t>
            </a:r>
            <a:r>
              <a:rPr lang="it-IT" sz="1600" dirty="0" err="1">
                <a:latin typeface="Times New Roman" pitchFamily="18" charset="0"/>
                <a:cs typeface="Times New Roman" pitchFamily="18" charset="0"/>
              </a:rPr>
              <a:t>same</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wood</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that</a:t>
            </a:r>
            <a:r>
              <a:rPr lang="it-IT" sz="1600" dirty="0">
                <a:latin typeface="Times New Roman" pitchFamily="18" charset="0"/>
                <a:cs typeface="Times New Roman" pitchFamily="18" charset="0"/>
              </a:rPr>
              <a:t> the </a:t>
            </a:r>
            <a:r>
              <a:rPr lang="it-IT" sz="1600" dirty="0" err="1">
                <a:latin typeface="Times New Roman" pitchFamily="18" charset="0"/>
                <a:cs typeface="Times New Roman" pitchFamily="18" charset="0"/>
              </a:rPr>
              <a:t>soundboard</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is</a:t>
            </a:r>
            <a:r>
              <a:rPr lang="it-IT" sz="1600" dirty="0">
                <a:latin typeface="Times New Roman" pitchFamily="18" charset="0"/>
                <a:cs typeface="Times New Roman" pitchFamily="18" charset="0"/>
              </a:rPr>
              <a:t> made from, </a:t>
            </a:r>
            <a:r>
              <a:rPr lang="it-IT" sz="1600" dirty="0" err="1">
                <a:latin typeface="Times New Roman" pitchFamily="18" charset="0"/>
                <a:cs typeface="Times New Roman" pitchFamily="18" charset="0"/>
              </a:rPr>
              <a:t>which</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is</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notched</a:t>
            </a:r>
            <a:r>
              <a:rPr lang="it-IT" sz="1600" dirty="0">
                <a:latin typeface="Times New Roman" pitchFamily="18" charset="0"/>
                <a:cs typeface="Times New Roman" pitchFamily="18" charset="0"/>
              </a:rPr>
              <a:t> to </a:t>
            </a:r>
            <a:r>
              <a:rPr lang="it-IT" sz="1600" dirty="0" err="1">
                <a:latin typeface="Times New Roman" pitchFamily="18" charset="0"/>
                <a:cs typeface="Times New Roman" pitchFamily="18" charset="0"/>
              </a:rPr>
              <a:t>allow</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it</a:t>
            </a:r>
            <a:r>
              <a:rPr lang="it-IT" sz="1600" dirty="0">
                <a:latin typeface="Times New Roman" pitchFamily="18" charset="0"/>
                <a:cs typeface="Times New Roman" pitchFamily="18" charset="0"/>
              </a:rPr>
              <a:t> to </a:t>
            </a:r>
            <a:r>
              <a:rPr lang="it-IT" sz="1600" dirty="0" err="1">
                <a:latin typeface="Times New Roman" pitchFamily="18" charset="0"/>
                <a:cs typeface="Times New Roman" pitchFamily="18" charset="0"/>
              </a:rPr>
              <a:t>bend</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rather</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than</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isolating</a:t>
            </a:r>
            <a:r>
              <a:rPr lang="it-IT" sz="1600" dirty="0">
                <a:latin typeface="Times New Roman" pitchFamily="18" charset="0"/>
                <a:cs typeface="Times New Roman" pitchFamily="18" charset="0"/>
              </a:rPr>
              <a:t> the </a:t>
            </a:r>
            <a:r>
              <a:rPr lang="it-IT" sz="1600" dirty="0" err="1">
                <a:latin typeface="Times New Roman" pitchFamily="18" charset="0"/>
                <a:cs typeface="Times New Roman" pitchFamily="18" charset="0"/>
              </a:rPr>
              <a:t>rim</a:t>
            </a:r>
            <a:r>
              <a:rPr lang="it-IT" sz="1600" dirty="0">
                <a:latin typeface="Times New Roman" pitchFamily="18" charset="0"/>
                <a:cs typeface="Times New Roman" pitchFamily="18" charset="0"/>
              </a:rPr>
              <a:t> from </a:t>
            </a:r>
            <a:r>
              <a:rPr lang="it-IT" sz="1600" dirty="0" err="1">
                <a:latin typeface="Times New Roman" pitchFamily="18" charset="0"/>
                <a:cs typeface="Times New Roman" pitchFamily="18" charset="0"/>
              </a:rPr>
              <a:t>vibration</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their</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resonance</a:t>
            </a:r>
            <a:r>
              <a:rPr lang="it-IT" sz="1600" dirty="0">
                <a:latin typeface="Times New Roman" pitchFamily="18" charset="0"/>
                <a:cs typeface="Times New Roman" pitchFamily="18" charset="0"/>
              </a:rPr>
              <a:t> case </a:t>
            </a:r>
            <a:r>
              <a:rPr lang="it-IT" sz="1600" dirty="0" err="1">
                <a:latin typeface="Times New Roman" pitchFamily="18" charset="0"/>
                <a:cs typeface="Times New Roman" pitchFamily="18" charset="0"/>
              </a:rPr>
              <a:t>principle</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allows</a:t>
            </a:r>
            <a:r>
              <a:rPr lang="it-IT" sz="1600" dirty="0">
                <a:latin typeface="Times New Roman" pitchFamily="18" charset="0"/>
                <a:cs typeface="Times New Roman" pitchFamily="18" charset="0"/>
              </a:rPr>
              <a:t> the </a:t>
            </a:r>
            <a:r>
              <a:rPr lang="it-IT" sz="1600" dirty="0" err="1">
                <a:latin typeface="Times New Roman" pitchFamily="18" charset="0"/>
                <a:cs typeface="Times New Roman" pitchFamily="18" charset="0"/>
              </a:rPr>
              <a:t>framework</a:t>
            </a:r>
            <a:r>
              <a:rPr lang="it-IT" sz="1600" dirty="0">
                <a:latin typeface="Times New Roman" pitchFamily="18" charset="0"/>
                <a:cs typeface="Times New Roman" pitchFamily="18" charset="0"/>
              </a:rPr>
              <a:t> to </a:t>
            </a:r>
            <a:r>
              <a:rPr lang="it-IT" sz="1600" dirty="0" err="1">
                <a:latin typeface="Times New Roman" pitchFamily="18" charset="0"/>
                <a:cs typeface="Times New Roman" pitchFamily="18" charset="0"/>
              </a:rPr>
              <a:t>resonate</a:t>
            </a:r>
            <a:r>
              <a:rPr lang="it-IT" sz="1600" dirty="0">
                <a:latin typeface="Times New Roman" pitchFamily="18" charset="0"/>
                <a:cs typeface="Times New Roman" pitchFamily="18" charset="0"/>
              </a:rPr>
              <a:t> more </a:t>
            </a:r>
            <a:r>
              <a:rPr lang="it-IT" sz="1600" dirty="0" err="1">
                <a:latin typeface="Times New Roman" pitchFamily="18" charset="0"/>
                <a:cs typeface="Times New Roman" pitchFamily="18" charset="0"/>
              </a:rPr>
              <a:t>freely</a:t>
            </a:r>
            <a:r>
              <a:rPr lang="it-IT" sz="1600" dirty="0">
                <a:latin typeface="Times New Roman" pitchFamily="18" charset="0"/>
                <a:cs typeface="Times New Roman" pitchFamily="18" charset="0"/>
              </a:rPr>
              <a:t> with the </a:t>
            </a:r>
            <a:r>
              <a:rPr lang="it-IT" sz="1600" dirty="0" err="1">
                <a:latin typeface="Times New Roman" pitchFamily="18" charset="0"/>
                <a:cs typeface="Times New Roman" pitchFamily="18" charset="0"/>
              </a:rPr>
              <a:t>soundboard</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creating</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additional</a:t>
            </a:r>
            <a:r>
              <a:rPr lang="it-IT" sz="1600" dirty="0">
                <a:latin typeface="Times New Roman" pitchFamily="18" charset="0"/>
                <a:cs typeface="Times New Roman" pitchFamily="18" charset="0"/>
              </a:rPr>
              <a:t> </a:t>
            </a:r>
            <a:r>
              <a:rPr lang="it-IT" sz="1600" dirty="0" err="1">
                <a:latin typeface="Times New Roman" pitchFamily="18" charset="0"/>
                <a:cs typeface="Times New Roman" pitchFamily="18" charset="0"/>
              </a:rPr>
              <a:t>coloration</a:t>
            </a:r>
            <a:r>
              <a:rPr lang="it-IT" sz="1600" dirty="0">
                <a:latin typeface="Times New Roman" pitchFamily="18" charset="0"/>
                <a:cs typeface="Times New Roman" pitchFamily="18" charset="0"/>
              </a:rPr>
              <a:t> and </a:t>
            </a:r>
            <a:r>
              <a:rPr lang="it-IT" sz="1600" dirty="0" err="1">
                <a:latin typeface="Times New Roman" pitchFamily="18" charset="0"/>
                <a:cs typeface="Times New Roman" pitchFamily="18" charset="0"/>
              </a:rPr>
              <a:t>complexity</a:t>
            </a:r>
            <a:r>
              <a:rPr lang="it-IT" sz="1600" dirty="0">
                <a:latin typeface="Times New Roman" pitchFamily="18" charset="0"/>
                <a:cs typeface="Times New Roman" pitchFamily="18" charset="0"/>
              </a:rPr>
              <a:t> of the </a:t>
            </a:r>
            <a:r>
              <a:rPr lang="it-IT" sz="1600" dirty="0" err="1">
                <a:latin typeface="Times New Roman" pitchFamily="18" charset="0"/>
                <a:cs typeface="Times New Roman" pitchFamily="18" charset="0"/>
              </a:rPr>
              <a:t>overall</a:t>
            </a:r>
            <a:r>
              <a:rPr lang="it-IT" sz="1600" dirty="0">
                <a:latin typeface="Times New Roman" pitchFamily="18" charset="0"/>
                <a:cs typeface="Times New Roman" pitchFamily="18" charset="0"/>
              </a:rPr>
              <a:t> sound.</a:t>
            </a:r>
            <a:r>
              <a:rPr lang="it-IT" dirty="0">
                <a:latin typeface="Times New Roman" pitchFamily="18" charset="0"/>
                <a:cs typeface="Times New Roman" pitchFamily="18" charset="0"/>
              </a:rPr>
              <a:t/>
            </a:r>
            <a:br>
              <a:rPr lang="it-IT" dirty="0">
                <a:latin typeface="Times New Roman" pitchFamily="18" charset="0"/>
                <a:cs typeface="Times New Roman" pitchFamily="18" charset="0"/>
              </a:rPr>
            </a:br>
            <a:endParaRPr lang="it-IT" dirty="0">
              <a:latin typeface="Times New Roman" pitchFamily="18" charset="0"/>
              <a:cs typeface="Times New Roman" pitchFamily="18" charset="0"/>
            </a:endParaRPr>
          </a:p>
        </p:txBody>
      </p:sp>
      <p:pic>
        <p:nvPicPr>
          <p:cNvPr id="5" name="immagini6"/>
          <p:cNvPicPr/>
          <p:nvPr/>
        </p:nvPicPr>
        <p:blipFill>
          <a:blip r:embed="rId2">
            <a:lum/>
            <a:alphaModFix/>
          </a:blip>
          <a:srcRect/>
          <a:stretch>
            <a:fillRect/>
          </a:stretch>
        </p:blipFill>
        <p:spPr>
          <a:xfrm>
            <a:off x="2036065" y="3255265"/>
            <a:ext cx="7893100" cy="3417679"/>
          </a:xfrm>
          <a:prstGeom prst="rect">
            <a:avLst/>
          </a:prstGeom>
        </p:spPr>
      </p:pic>
    </p:spTree>
    <p:extLst>
      <p:ext uri="{BB962C8B-B14F-4D97-AF65-F5344CB8AC3E}">
        <p14:creationId xmlns:p14="http://schemas.microsoft.com/office/powerpoint/2010/main" val="3961043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732657" y="707886"/>
            <a:ext cx="7772400" cy="2816352"/>
          </a:xfrm>
        </p:spPr>
        <p:txBody>
          <a:bodyPr>
            <a:normAutofit/>
          </a:bodyPr>
          <a:lstStyle/>
          <a:p>
            <a:pPr algn="just"/>
            <a:r>
              <a:rPr lang="en-US" sz="1400" dirty="0">
                <a:solidFill>
                  <a:srgbClr val="000000"/>
                </a:solidFill>
                <a:latin typeface="Times New Roman" pitchFamily="18" charset="0"/>
                <a:cs typeface="Times New Roman" pitchFamily="18" charset="0"/>
              </a:rPr>
              <a:t>The modern ocarina was created by </a:t>
            </a:r>
            <a:r>
              <a:rPr lang="en-US" sz="1400" b="1" dirty="0">
                <a:solidFill>
                  <a:srgbClr val="000000"/>
                </a:solidFill>
                <a:latin typeface="Times New Roman" pitchFamily="18" charset="0"/>
                <a:cs typeface="Times New Roman" pitchFamily="18" charset="0"/>
              </a:rPr>
              <a:t>Giuseppe </a:t>
            </a:r>
            <a:r>
              <a:rPr lang="en-US" sz="1400" b="1" dirty="0" err="1">
                <a:solidFill>
                  <a:srgbClr val="000000"/>
                </a:solidFill>
                <a:latin typeface="Times New Roman" pitchFamily="18" charset="0"/>
                <a:cs typeface="Times New Roman" pitchFamily="18" charset="0"/>
              </a:rPr>
              <a:t>Donati</a:t>
            </a:r>
            <a:r>
              <a:rPr lang="en-US" sz="1400" b="1" dirty="0">
                <a:solidFill>
                  <a:srgbClr val="000000"/>
                </a:solidFill>
                <a:latin typeface="Times New Roman" pitchFamily="18" charset="0"/>
                <a:cs typeface="Times New Roman" pitchFamily="18" charset="0"/>
              </a:rPr>
              <a:t> </a:t>
            </a:r>
            <a:r>
              <a:rPr lang="en-US" sz="1400" dirty="0">
                <a:solidFill>
                  <a:srgbClr val="000000"/>
                </a:solidFill>
                <a:latin typeface="Times New Roman" pitchFamily="18" charset="0"/>
                <a:cs typeface="Times New Roman" pitchFamily="18" charset="0"/>
              </a:rPr>
              <a:t>in </a:t>
            </a:r>
            <a:r>
              <a:rPr lang="en-US" sz="1400" b="1" dirty="0">
                <a:solidFill>
                  <a:srgbClr val="000000"/>
                </a:solidFill>
                <a:latin typeface="Times New Roman" pitchFamily="18" charset="0"/>
                <a:cs typeface="Times New Roman" pitchFamily="18" charset="0"/>
              </a:rPr>
              <a:t>19th </a:t>
            </a:r>
            <a:r>
              <a:rPr lang="en-US" sz="1400" dirty="0">
                <a:solidFill>
                  <a:srgbClr val="000000"/>
                </a:solidFill>
                <a:latin typeface="Times New Roman" pitchFamily="18" charset="0"/>
                <a:cs typeface="Times New Roman" pitchFamily="18" charset="0"/>
              </a:rPr>
              <a:t>century </a:t>
            </a:r>
            <a:r>
              <a:rPr lang="en-US" sz="1400" b="1" dirty="0" err="1">
                <a:solidFill>
                  <a:srgbClr val="000000"/>
                </a:solidFill>
                <a:latin typeface="Times New Roman" pitchFamily="18" charset="0"/>
                <a:cs typeface="Times New Roman" pitchFamily="18" charset="0"/>
              </a:rPr>
              <a:t>Budrio</a:t>
            </a:r>
            <a:r>
              <a:rPr lang="en-US" sz="1400" b="1" dirty="0">
                <a:solidFill>
                  <a:srgbClr val="000000"/>
                </a:solidFill>
                <a:latin typeface="Times New Roman" pitchFamily="18" charset="0"/>
                <a:cs typeface="Times New Roman" pitchFamily="18" charset="0"/>
              </a:rPr>
              <a:t>, n</a:t>
            </a:r>
            <a:r>
              <a:rPr lang="en-US" sz="1400" dirty="0">
                <a:solidFill>
                  <a:srgbClr val="000000"/>
                </a:solidFill>
                <a:latin typeface="Times New Roman" pitchFamily="18" charset="0"/>
                <a:cs typeface="Times New Roman" pitchFamily="18" charset="0"/>
              </a:rPr>
              <a:t>orthern</a:t>
            </a:r>
            <a:r>
              <a:rPr lang="en-US" sz="1400" b="1" dirty="0">
                <a:solidFill>
                  <a:srgbClr val="000000"/>
                </a:solidFill>
                <a:latin typeface="Times New Roman" pitchFamily="18" charset="0"/>
                <a:cs typeface="Times New Roman" pitchFamily="18" charset="0"/>
              </a:rPr>
              <a:t> </a:t>
            </a:r>
            <a:r>
              <a:rPr lang="en-US" sz="1400" dirty="0">
                <a:solidFill>
                  <a:srgbClr val="000000"/>
                </a:solidFill>
                <a:latin typeface="Times New Roman" pitchFamily="18" charset="0"/>
                <a:cs typeface="Times New Roman" pitchFamily="18" charset="0"/>
              </a:rPr>
              <a:t>Italy. At the time, the only available vessel flutes were crude toys capable of playing just a few notes. </a:t>
            </a:r>
            <a:r>
              <a:rPr lang="en-US" sz="1400" dirty="0" err="1">
                <a:solidFill>
                  <a:srgbClr val="000000"/>
                </a:solidFill>
                <a:latin typeface="Times New Roman" pitchFamily="18" charset="0"/>
                <a:cs typeface="Times New Roman" pitchFamily="18" charset="0"/>
              </a:rPr>
              <a:t>Donati</a:t>
            </a:r>
            <a:r>
              <a:rPr lang="en-US" sz="1400" dirty="0">
                <a:solidFill>
                  <a:srgbClr val="000000"/>
                </a:solidFill>
                <a:latin typeface="Times New Roman" pitchFamily="18" charset="0"/>
                <a:cs typeface="Times New Roman" pitchFamily="18" charset="0"/>
              </a:rPr>
              <a:t> developed an instrument and fingering system capable of playing chromatically over an octave and a fourth. The word '</a:t>
            </a:r>
            <a:r>
              <a:rPr lang="en-US" sz="1400" b="1" dirty="0">
                <a:solidFill>
                  <a:srgbClr val="000000"/>
                </a:solidFill>
                <a:latin typeface="Times New Roman" pitchFamily="18" charset="0"/>
                <a:cs typeface="Times New Roman" pitchFamily="18" charset="0"/>
              </a:rPr>
              <a:t>ocarina</a:t>
            </a:r>
            <a:r>
              <a:rPr lang="en-US" sz="1400" dirty="0">
                <a:solidFill>
                  <a:srgbClr val="000000"/>
                </a:solidFill>
                <a:latin typeface="Times New Roman" pitchFamily="18" charset="0"/>
                <a:cs typeface="Times New Roman" pitchFamily="18" charset="0"/>
              </a:rPr>
              <a:t>' comes from a historic dialect of Italian, and means </a:t>
            </a:r>
            <a:r>
              <a:rPr lang="en-US" sz="1400" b="1" dirty="0">
                <a:solidFill>
                  <a:srgbClr val="000000"/>
                </a:solidFill>
                <a:latin typeface="Times New Roman" pitchFamily="18" charset="0"/>
                <a:cs typeface="Times New Roman" pitchFamily="18" charset="0"/>
              </a:rPr>
              <a:t>'little goose</a:t>
            </a:r>
            <a:r>
              <a:rPr lang="en-US" sz="1400" dirty="0">
                <a:solidFill>
                  <a:srgbClr val="000000"/>
                </a:solidFill>
                <a:latin typeface="Times New Roman" pitchFamily="18" charset="0"/>
                <a:cs typeface="Times New Roman" pitchFamily="18" charset="0"/>
              </a:rPr>
              <a:t>'. It originally referred to sculptural ceramic whistles shaped like a goose, and </a:t>
            </a:r>
            <a:r>
              <a:rPr lang="en-US" sz="1400" dirty="0" err="1">
                <a:solidFill>
                  <a:srgbClr val="000000"/>
                </a:solidFill>
                <a:latin typeface="Times New Roman" pitchFamily="18" charset="0"/>
                <a:cs typeface="Times New Roman" pitchFamily="18" charset="0"/>
              </a:rPr>
              <a:t>Donati</a:t>
            </a:r>
            <a:r>
              <a:rPr lang="en-US" sz="1400" dirty="0">
                <a:solidFill>
                  <a:srgbClr val="000000"/>
                </a:solidFill>
                <a:latin typeface="Times New Roman" pitchFamily="18" charset="0"/>
                <a:cs typeface="Times New Roman" pitchFamily="18" charset="0"/>
              </a:rPr>
              <a:t> adopted the name for his instrument.</a:t>
            </a:r>
            <a:br>
              <a:rPr lang="en-US" sz="1400" dirty="0">
                <a:solidFill>
                  <a:srgbClr val="000000"/>
                </a:solidFill>
                <a:latin typeface="Times New Roman" pitchFamily="18" charset="0"/>
                <a:cs typeface="Times New Roman" pitchFamily="18" charset="0"/>
              </a:rPr>
            </a:br>
            <a:r>
              <a:rPr lang="en-US" sz="1400" dirty="0" err="1">
                <a:solidFill>
                  <a:srgbClr val="000000"/>
                </a:solidFill>
                <a:latin typeface="Times New Roman" pitchFamily="18" charset="0"/>
                <a:cs typeface="Times New Roman" pitchFamily="18" charset="0"/>
              </a:rPr>
              <a:t>Donati's</a:t>
            </a:r>
            <a:r>
              <a:rPr lang="en-US" sz="1400" dirty="0">
                <a:solidFill>
                  <a:srgbClr val="000000"/>
                </a:solidFill>
                <a:latin typeface="Times New Roman" pitchFamily="18" charset="0"/>
                <a:cs typeface="Times New Roman" pitchFamily="18" charset="0"/>
              </a:rPr>
              <a:t> instrument was shaped like a cone, with a protruding mouthpiece and 10 finger holes. Modern instruments generally retain this same design, but have evolved in a number of ways. Most notably, '</a:t>
            </a:r>
            <a:r>
              <a:rPr lang="en-US" sz="1400" dirty="0" err="1">
                <a:solidFill>
                  <a:srgbClr val="005704"/>
                </a:solidFill>
                <a:latin typeface="Times New Roman" pitchFamily="18" charset="0"/>
                <a:cs typeface="Times New Roman" pitchFamily="18" charset="0"/>
              </a:rPr>
              <a:t>subholes</a:t>
            </a:r>
            <a:r>
              <a:rPr lang="en-US" sz="1400" dirty="0">
                <a:solidFill>
                  <a:srgbClr val="000000"/>
                </a:solidFill>
                <a:latin typeface="Times New Roman" pitchFamily="18" charset="0"/>
                <a:cs typeface="Times New Roman" pitchFamily="18" charset="0"/>
              </a:rPr>
              <a:t>’ were added by Asian makers, which extend the sounding range of the instrument downwards. Ocarinas often have one or two </a:t>
            </a:r>
            <a:r>
              <a:rPr lang="en-US" sz="1400" dirty="0" err="1">
                <a:solidFill>
                  <a:srgbClr val="000000"/>
                </a:solidFill>
                <a:latin typeface="Times New Roman" pitchFamily="18" charset="0"/>
                <a:cs typeface="Times New Roman" pitchFamily="18" charset="0"/>
              </a:rPr>
              <a:t>subholes</a:t>
            </a:r>
            <a:r>
              <a:rPr lang="en-US" sz="1400" dirty="0">
                <a:solidFill>
                  <a:srgbClr val="000000"/>
                </a:solidFill>
                <a:latin typeface="Times New Roman" pitchFamily="18" charset="0"/>
                <a:cs typeface="Times New Roman" pitchFamily="18" charset="0"/>
              </a:rPr>
              <a:t>; the one shown below has one.</a:t>
            </a:r>
            <a:br>
              <a:rPr lang="en-US" sz="1400" dirty="0">
                <a:solidFill>
                  <a:srgbClr val="000000"/>
                </a:solidFill>
                <a:latin typeface="Times New Roman" pitchFamily="18" charset="0"/>
                <a:cs typeface="Times New Roman" pitchFamily="18" charset="0"/>
              </a:rPr>
            </a:br>
            <a:r>
              <a:rPr lang="en-US" sz="1400" dirty="0">
                <a:latin typeface="Times New Roman" panose="02020603050405020304" pitchFamily="18" charset="0"/>
                <a:cs typeface="Times New Roman" panose="02020603050405020304" pitchFamily="18" charset="0"/>
              </a:rPr>
              <a:t>.Various sizes were made which enabled ocarina players to form ensembles. One such ocarina ensemble is the famed </a:t>
            </a:r>
            <a:r>
              <a:rPr lang="en-US" sz="1400" b="1" dirty="0" err="1">
                <a:latin typeface="Times New Roman" panose="02020603050405020304" pitchFamily="18" charset="0"/>
                <a:cs typeface="Times New Roman" panose="02020603050405020304" pitchFamily="18" charset="0"/>
              </a:rPr>
              <a:t>Gruppo</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Ocarinistico</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Budriese</a:t>
            </a:r>
            <a:r>
              <a:rPr lang="en-US" sz="1400" b="1"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which is still actively performing today. .</a:t>
            </a:r>
            <a:r>
              <a:rPr lang="en-US" sz="1400" baseline="30000" dirty="0">
                <a:latin typeface="Times New Roman" panose="02020603050405020304" pitchFamily="18" charset="0"/>
                <a:cs typeface="Times New Roman" panose="02020603050405020304" pitchFamily="18" charset="0"/>
              </a:rPr>
              <a:t> </a:t>
            </a:r>
            <a:endParaRPr lang="it-IT" sz="1400" dirty="0">
              <a:latin typeface="Times New Roman" panose="02020603050405020304" pitchFamily="18" charset="0"/>
              <a:cs typeface="Times New Roman" panose="02020603050405020304" pitchFamily="18" charset="0"/>
            </a:endParaRPr>
          </a:p>
        </p:txBody>
      </p:sp>
      <p:sp>
        <p:nvSpPr>
          <p:cNvPr id="4" name="Rettangolo 3"/>
          <p:cNvSpPr/>
          <p:nvPr/>
        </p:nvSpPr>
        <p:spPr>
          <a:xfrm>
            <a:off x="3368559" y="400110"/>
            <a:ext cx="4783012" cy="400110"/>
          </a:xfrm>
          <a:prstGeom prst="rect">
            <a:avLst/>
          </a:prstGeom>
        </p:spPr>
        <p:txBody>
          <a:bodyPr wrap="square">
            <a:spAutoFit/>
          </a:bodyPr>
          <a:lstStyle/>
          <a:p>
            <a:r>
              <a:rPr lang="it-IT" sz="2000" b="1" dirty="0">
                <a:latin typeface="Times New Roman"/>
                <a:cs typeface="Times New Roman"/>
              </a:rPr>
              <a:t>THE OCARINA:THE ORIGINS</a:t>
            </a:r>
          </a:p>
        </p:txBody>
      </p:sp>
      <p:pic>
        <p:nvPicPr>
          <p:cNvPr id="1026" name="Picture 2" descr="2016-01 Ocarina front.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939147" y="4075599"/>
            <a:ext cx="3905187" cy="2608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94702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752600" y="4706616"/>
            <a:ext cx="7772400" cy="1470025"/>
          </a:xfrm>
        </p:spPr>
        <p:txBody>
          <a:bodyPr>
            <a:normAutofit fontScale="90000"/>
          </a:bodyPr>
          <a:lstStyle/>
          <a:p>
            <a:r>
              <a:rPr lang="en-US" sz="1600" dirty="0">
                <a:latin typeface="Times New Roman" panose="02020603050405020304" pitchFamily="18" charset="0"/>
                <a:cs typeface="Times New Roman" panose="02020603050405020304" pitchFamily="18" charset="0"/>
              </a:rPr>
              <a:t>There are many different styles of ocarinas varying in shape and the number of holes:</a:t>
            </a:r>
            <a:br>
              <a:rPr lang="en-US" sz="1600" dirty="0">
                <a:latin typeface="Times New Roman" panose="02020603050405020304" pitchFamily="18" charset="0"/>
                <a:cs typeface="Times New Roman" panose="02020603050405020304" pitchFamily="18" charset="0"/>
              </a:rPr>
            </a:br>
            <a:r>
              <a:rPr lang="en-US" sz="1600" dirty="0">
                <a:latin typeface="Times New Roman" panose="02020603050405020304" pitchFamily="18" charset="0"/>
                <a:cs typeface="Times New Roman" panose="02020603050405020304" pitchFamily="18" charset="0"/>
              </a:rPr>
              <a:t/>
            </a:r>
            <a:br>
              <a:rPr lang="en-US" sz="1600" dirty="0">
                <a:latin typeface="Times New Roman" panose="02020603050405020304" pitchFamily="18" charset="0"/>
                <a:cs typeface="Times New Roman" panose="02020603050405020304" pitchFamily="18" charset="0"/>
              </a:rPr>
            </a:br>
            <a:r>
              <a:rPr lang="en-US" sz="1600" b="1" i="1" dirty="0">
                <a:latin typeface="Times New Roman" panose="02020603050405020304" pitchFamily="18" charset="0"/>
                <a:cs typeface="Times New Roman" panose="02020603050405020304" pitchFamily="18" charset="0"/>
              </a:rPr>
              <a:t>Transverse </a:t>
            </a:r>
            <a:r>
              <a:rPr lang="en-US" sz="1600" dirty="0">
                <a:latin typeface="Times New Roman" panose="02020603050405020304" pitchFamily="18" charset="0"/>
                <a:cs typeface="Times New Roman" panose="02020603050405020304" pitchFamily="18" charset="0"/>
              </a:rPr>
              <a:t> – This is the best known style of ocarina.</a:t>
            </a:r>
            <a:br>
              <a:rPr lang="en-US" sz="1600" dirty="0">
                <a:latin typeface="Times New Roman" panose="02020603050405020304" pitchFamily="18" charset="0"/>
                <a:cs typeface="Times New Roman" panose="02020603050405020304" pitchFamily="18" charset="0"/>
              </a:rPr>
            </a:br>
            <a:r>
              <a:rPr lang="en-US" sz="1600" dirty="0">
                <a:latin typeface="Times New Roman" panose="02020603050405020304" pitchFamily="18" charset="0"/>
                <a:cs typeface="Times New Roman" panose="02020603050405020304" pitchFamily="18" charset="0"/>
              </a:rPr>
              <a:t>It has a rounded shape and is held with two hands horizontally. Depending on the number of holes, the player opens one more hole than the previous note to ascend in pitch. The two most common transverse ocarinas are 10-hole (invented by Giuseppe </a:t>
            </a:r>
            <a:r>
              <a:rPr lang="en-US" sz="1600" dirty="0" err="1">
                <a:latin typeface="Times New Roman" panose="02020603050405020304" pitchFamily="18" charset="0"/>
                <a:cs typeface="Times New Roman" panose="02020603050405020304" pitchFamily="18" charset="0"/>
              </a:rPr>
              <a:t>Donati</a:t>
            </a:r>
            <a:r>
              <a:rPr lang="en-US" sz="1600" dirty="0">
                <a:latin typeface="Times New Roman" panose="02020603050405020304" pitchFamily="18" charset="0"/>
                <a:cs typeface="Times New Roman" panose="02020603050405020304" pitchFamily="18" charset="0"/>
              </a:rPr>
              <a:t> in Italy) and 12-hole.</a:t>
            </a:r>
            <a:br>
              <a:rPr lang="en-US" sz="1600" dirty="0">
                <a:latin typeface="Times New Roman" panose="02020603050405020304" pitchFamily="18" charset="0"/>
                <a:cs typeface="Times New Roman" panose="02020603050405020304" pitchFamily="18" charset="0"/>
              </a:rPr>
            </a:br>
            <a:r>
              <a:rPr lang="en-US" sz="1600" b="1" i="1" dirty="0">
                <a:latin typeface="Times New Roman" panose="02020603050405020304" pitchFamily="18" charset="0"/>
                <a:cs typeface="Times New Roman" panose="02020603050405020304" pitchFamily="18" charset="0"/>
              </a:rPr>
              <a:t>English Pendant</a:t>
            </a:r>
            <a:r>
              <a:rPr lang="en-US" sz="1600" dirty="0">
                <a:latin typeface="Times New Roman" panose="02020603050405020304" pitchFamily="18" charset="0"/>
                <a:cs typeface="Times New Roman" panose="02020603050405020304" pitchFamily="18" charset="0"/>
              </a:rPr>
              <a:t> – These are usually very small and portable, and use an English fingering system </a:t>
            </a:r>
            <a:br>
              <a:rPr lang="en-US" sz="1600" dirty="0">
                <a:latin typeface="Times New Roman" panose="02020603050405020304" pitchFamily="18" charset="0"/>
                <a:cs typeface="Times New Roman" panose="02020603050405020304" pitchFamily="18" charset="0"/>
              </a:rPr>
            </a:br>
            <a:r>
              <a:rPr lang="en-US" sz="1600" dirty="0">
                <a:latin typeface="Times New Roman" panose="02020603050405020304" pitchFamily="18" charset="0"/>
                <a:cs typeface="Times New Roman" panose="02020603050405020304" pitchFamily="18" charset="0"/>
              </a:rPr>
              <a:t>(4–6 holes).</a:t>
            </a:r>
            <a:br>
              <a:rPr lang="en-US" sz="1600" dirty="0">
                <a:latin typeface="Times New Roman" panose="02020603050405020304" pitchFamily="18" charset="0"/>
                <a:cs typeface="Times New Roman" panose="02020603050405020304" pitchFamily="18" charset="0"/>
              </a:rPr>
            </a:br>
            <a:r>
              <a:rPr lang="en-US" sz="1600" b="1" i="1" dirty="0">
                <a:latin typeface="Times New Roman" panose="02020603050405020304" pitchFamily="18" charset="0"/>
                <a:cs typeface="Times New Roman" panose="02020603050405020304" pitchFamily="18" charset="0"/>
              </a:rPr>
              <a:t>Peruvian Pendant</a:t>
            </a:r>
            <a:r>
              <a:rPr lang="en-US" sz="1600" dirty="0">
                <a:latin typeface="Times New Roman" panose="02020603050405020304" pitchFamily="18" charset="0"/>
                <a:cs typeface="Times New Roman" panose="02020603050405020304" pitchFamily="18" charset="0"/>
              </a:rPr>
              <a:t> – Dating from the time of the Incas, used as instruments for festivals, rituals and ceremonies. They are often seen with designs of animals. They usually have 8–9 holes.</a:t>
            </a:r>
            <a:br>
              <a:rPr lang="en-US" sz="1600" dirty="0">
                <a:latin typeface="Times New Roman" panose="02020603050405020304" pitchFamily="18" charset="0"/>
                <a:cs typeface="Times New Roman" panose="02020603050405020304" pitchFamily="18" charset="0"/>
              </a:rPr>
            </a:br>
            <a:r>
              <a:rPr lang="en-US" sz="1600" b="1" i="1" dirty="0">
                <a:latin typeface="Times New Roman" panose="02020603050405020304" pitchFamily="18" charset="0"/>
                <a:cs typeface="Times New Roman" panose="02020603050405020304" pitchFamily="18" charset="0"/>
              </a:rPr>
              <a:t>Inline</a:t>
            </a:r>
            <a:r>
              <a:rPr lang="en-US" sz="1600" dirty="0">
                <a:latin typeface="Times New Roman" panose="02020603050405020304" pitchFamily="18" charset="0"/>
                <a:cs typeface="Times New Roman" panose="02020603050405020304" pitchFamily="18" charset="0"/>
              </a:rPr>
              <a:t> – These are often called a "fusion" of the pendant and transverse ocarinas. This style is known for being very small and compact, with more holes than the pendant. This allows one to ascend in pitch with the linear finger pattern rather than finger combinations.</a:t>
            </a:r>
            <a:br>
              <a:rPr lang="en-US" sz="1600" dirty="0">
                <a:latin typeface="Times New Roman" panose="02020603050405020304" pitchFamily="18" charset="0"/>
                <a:cs typeface="Times New Roman" panose="02020603050405020304" pitchFamily="18" charset="0"/>
              </a:rPr>
            </a:br>
            <a:r>
              <a:rPr lang="en-US" sz="1600" b="1" i="1" dirty="0">
                <a:latin typeface="Times New Roman" panose="02020603050405020304" pitchFamily="18" charset="0"/>
                <a:cs typeface="Times New Roman" panose="02020603050405020304" pitchFamily="18" charset="0"/>
              </a:rPr>
              <a:t>Multi-chambered ocarinas</a:t>
            </a:r>
            <a:r>
              <a:rPr lang="en-US" sz="1600" dirty="0">
                <a:latin typeface="Times New Roman" panose="02020603050405020304" pitchFamily="18" charset="0"/>
                <a:cs typeface="Times New Roman" panose="02020603050405020304" pitchFamily="18" charset="0"/>
              </a:rPr>
              <a:t> – exist within the three broad categories of ocarina. These ocarinas overcome the ocarina's usual limited range of notes. A transverse double ocarina typically plays two octaves plus a major second, and a transverse triple ocarina plays with a range about two octaves plus a fifth. Double ocarinas for pendant and inline ocarinas also exist. Double inline ocarinas are specially designed to play chords, for harmonic playing.</a:t>
            </a:r>
            <a:br>
              <a:rPr lang="en-US" sz="1600" dirty="0">
                <a:latin typeface="Times New Roman" panose="02020603050405020304" pitchFamily="18" charset="0"/>
                <a:cs typeface="Times New Roman" panose="02020603050405020304" pitchFamily="18" charset="0"/>
              </a:rPr>
            </a:br>
            <a:r>
              <a:rPr lang="en-US" sz="1600" dirty="0">
                <a:latin typeface="Times New Roman" panose="02020603050405020304" pitchFamily="18" charset="0"/>
                <a:cs typeface="Times New Roman" panose="02020603050405020304" pitchFamily="18" charset="0"/>
              </a:rPr>
              <a:t>Several makers have produced ocarinas with keys, mostly experimentally, beginning in the late 19th century. Keys and slides either expand the instrument's range, help fingers reach holes that are widely spaced, or play notes not in the native key of the instrument.</a:t>
            </a:r>
            <a:r>
              <a:rPr lang="en-US" dirty="0"/>
              <a:t/>
            </a:r>
            <a:br>
              <a:rPr lang="en-US" dirty="0"/>
            </a:br>
            <a:endParaRPr lang="it-IT" dirty="0"/>
          </a:p>
        </p:txBody>
      </p:sp>
      <p:sp>
        <p:nvSpPr>
          <p:cNvPr id="4" name="Rettangolo 3"/>
          <p:cNvSpPr/>
          <p:nvPr/>
        </p:nvSpPr>
        <p:spPr>
          <a:xfrm>
            <a:off x="4046982" y="481304"/>
            <a:ext cx="2775440" cy="400110"/>
          </a:xfrm>
          <a:prstGeom prst="rect">
            <a:avLst/>
          </a:prstGeom>
        </p:spPr>
        <p:txBody>
          <a:bodyPr wrap="none">
            <a:spAutoFit/>
          </a:bodyPr>
          <a:lstStyle/>
          <a:p>
            <a:r>
              <a:rPr lang="it-IT" sz="2000" b="1" dirty="0">
                <a:latin typeface="Times New Roman" pitchFamily="18" charset="0"/>
                <a:cs typeface="Times New Roman" pitchFamily="18" charset="0"/>
              </a:rPr>
              <a:t> TYPES OF OCARINA</a:t>
            </a:r>
          </a:p>
        </p:txBody>
      </p:sp>
      <p:pic>
        <p:nvPicPr>
          <p:cNvPr id="2050" name="Picture 2" descr="https://upload.wikimedia.org/wikipedia/commons/thumb/d/df/Ocarina.jpg/120px-Ocarin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05257" y="236538"/>
            <a:ext cx="1143000" cy="78105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upload.wikimedia.org/wikipedia/commons/thumb/f/f4/Blueandwhitepatternocarinaanonymous1923.png/120px-Blueandwhitepatternocarinaanonymous192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05257" y="1589315"/>
            <a:ext cx="1143000" cy="47625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upload.wikimedia.org/wikipedia/commons/thumb/4/45/Ocarina_SopranoF_AltoC.jpg/120px-Ocarina_SopranoF_Alto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05257" y="2756581"/>
            <a:ext cx="1143000" cy="85725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upload.wikimedia.org/wikipedia/commons/thumb/1/14/Ocarina_2.JPG/120px-Ocarina_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25000" y="4397828"/>
            <a:ext cx="11430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s://upload.wikimedia.org/wikipedia/commons/thumb/3/31/Pendant4ocarina.gif/120px-Pendant4ocarina.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23119" y="5815920"/>
            <a:ext cx="1143000" cy="809626"/>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s://upload.wikimedia.org/wikipedia/commons/thumb/b/b6/STL_Triple_Bass.jpg/120px-STL_Triple_Bas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10461" y="5649233"/>
            <a:ext cx="1143000" cy="1143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05945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981200" y="274639"/>
            <a:ext cx="8229600" cy="449567"/>
          </a:xfrm>
        </p:spPr>
        <p:txBody>
          <a:bodyPr>
            <a:normAutofit/>
          </a:bodyPr>
          <a:lstStyle/>
          <a:p>
            <a:r>
              <a:rPr lang="it-IT" sz="2000" b="1" dirty="0" err="1">
                <a:latin typeface="Times New Roman" pitchFamily="18" charset="0"/>
                <a:cs typeface="Times New Roman" pitchFamily="18" charset="0"/>
              </a:rPr>
              <a:t>Characteristics</a:t>
            </a:r>
            <a:r>
              <a:rPr lang="it-IT" sz="2000" b="1" dirty="0">
                <a:latin typeface="Times New Roman" pitchFamily="18" charset="0"/>
                <a:cs typeface="Times New Roman" pitchFamily="18" charset="0"/>
              </a:rPr>
              <a:t> and </a:t>
            </a:r>
            <a:r>
              <a:rPr lang="it-IT" sz="2000" b="1" dirty="0" err="1">
                <a:latin typeface="Times New Roman" pitchFamily="18" charset="0"/>
                <a:cs typeface="Times New Roman" pitchFamily="18" charset="0"/>
              </a:rPr>
              <a:t>materials</a:t>
            </a:r>
            <a:endParaRPr lang="it-IT" sz="2000" b="1" dirty="0">
              <a:latin typeface="Times New Roman" pitchFamily="18" charset="0"/>
              <a:cs typeface="Times New Roman" pitchFamily="18" charset="0"/>
            </a:endParaRPr>
          </a:p>
        </p:txBody>
      </p:sp>
      <p:sp>
        <p:nvSpPr>
          <p:cNvPr id="3" name="Segnaposto contenuto 2"/>
          <p:cNvSpPr>
            <a:spLocks noGrp="1"/>
          </p:cNvSpPr>
          <p:nvPr>
            <p:ph idx="1"/>
          </p:nvPr>
        </p:nvSpPr>
        <p:spPr>
          <a:xfrm>
            <a:off x="1981200" y="870510"/>
            <a:ext cx="8229600" cy="5255654"/>
          </a:xfrm>
        </p:spPr>
        <p:txBody>
          <a:bodyPr/>
          <a:lstStyle/>
          <a:p>
            <a:pPr marL="0" indent="0" fontAlgn="base">
              <a:buNone/>
            </a:pPr>
            <a:r>
              <a:rPr lang="en-US" sz="1400" b="1" dirty="0">
                <a:latin typeface="Times New Roman" pitchFamily="18" charset="0"/>
                <a:cs typeface="Times New Roman" pitchFamily="18" charset="0"/>
              </a:rPr>
              <a:t>CLAY OCARINAS</a:t>
            </a:r>
          </a:p>
          <a:p>
            <a:pPr marL="0" indent="0" fontAlgn="base">
              <a:buNone/>
            </a:pPr>
            <a:r>
              <a:rPr lang="en-US" sz="1400" dirty="0">
                <a:latin typeface="Times New Roman" pitchFamily="18" charset="0"/>
                <a:cs typeface="Times New Roman" pitchFamily="18" charset="0"/>
              </a:rPr>
              <a:t>Clay ocarinas are the most abundant type of ocarina. Various types of clay are used to make ocarinas.</a:t>
            </a:r>
          </a:p>
          <a:p>
            <a:pPr marL="0" indent="0" fontAlgn="base">
              <a:buNone/>
            </a:pPr>
            <a:r>
              <a:rPr lang="en-US" sz="1400" dirty="0">
                <a:latin typeface="Times New Roman" pitchFamily="18" charset="0"/>
                <a:cs typeface="Times New Roman" pitchFamily="18" charset="0"/>
              </a:rPr>
              <a:t>Clay ocarinas may be glazed, painted, lacquered, or left unglazed</a:t>
            </a:r>
            <a:r>
              <a:rPr lang="en-US" dirty="0"/>
              <a:t>.</a:t>
            </a:r>
          </a:p>
          <a:p>
            <a:pPr marL="0" indent="0">
              <a:buNone/>
            </a:pPr>
            <a:r>
              <a:rPr lang="it-IT" sz="1400" b="1" dirty="0">
                <a:latin typeface="Times New Roman" pitchFamily="18" charset="0"/>
                <a:cs typeface="Times New Roman" pitchFamily="18" charset="0"/>
              </a:rPr>
              <a:t>WOOD OCARINAS</a:t>
            </a:r>
          </a:p>
          <a:p>
            <a:pPr marL="0" indent="0">
              <a:buNone/>
            </a:pPr>
            <a:r>
              <a:rPr lang="en-US" sz="1400" dirty="0">
                <a:solidFill>
                  <a:srgbClr val="3A3A3A"/>
                </a:solidFill>
                <a:latin typeface="Times New Roman" pitchFamily="18" charset="0"/>
                <a:cs typeface="Times New Roman" pitchFamily="18" charset="0"/>
              </a:rPr>
              <a:t>Many different types of wood can be used to make a wooden ocarina. Common woods include, walnut, </a:t>
            </a:r>
            <a:r>
              <a:rPr lang="en-US" sz="1400" dirty="0" err="1">
                <a:solidFill>
                  <a:srgbClr val="3A3A3A"/>
                </a:solidFill>
                <a:latin typeface="Times New Roman" pitchFamily="18" charset="0"/>
                <a:cs typeface="Times New Roman" pitchFamily="18" charset="0"/>
              </a:rPr>
              <a:t>bloodwood</a:t>
            </a:r>
            <a:r>
              <a:rPr lang="en-US" sz="1400" dirty="0">
                <a:solidFill>
                  <a:srgbClr val="3A3A3A"/>
                </a:solidFill>
                <a:latin typeface="Times New Roman" pitchFamily="18" charset="0"/>
                <a:cs typeface="Times New Roman" pitchFamily="18" charset="0"/>
              </a:rPr>
              <a:t>, </a:t>
            </a:r>
            <a:r>
              <a:rPr lang="en-US" sz="1400" dirty="0" err="1">
                <a:solidFill>
                  <a:srgbClr val="3A3A3A"/>
                </a:solidFill>
                <a:latin typeface="Times New Roman" pitchFamily="18" charset="0"/>
                <a:cs typeface="Times New Roman" pitchFamily="18" charset="0"/>
              </a:rPr>
              <a:t>coccobolo</a:t>
            </a:r>
            <a:r>
              <a:rPr lang="en-US" sz="1400" dirty="0">
                <a:solidFill>
                  <a:srgbClr val="3A3A3A"/>
                </a:solidFill>
                <a:latin typeface="Times New Roman" pitchFamily="18" charset="0"/>
                <a:cs typeface="Times New Roman" pitchFamily="18" charset="0"/>
              </a:rPr>
              <a:t>.</a:t>
            </a:r>
          </a:p>
          <a:p>
            <a:pPr marL="0" indent="0" fontAlgn="base">
              <a:buNone/>
            </a:pPr>
            <a:r>
              <a:rPr lang="en-US" sz="1400" b="1" dirty="0">
                <a:solidFill>
                  <a:srgbClr val="3A3A3A"/>
                </a:solidFill>
                <a:latin typeface="Times New Roman" pitchFamily="18" charset="0"/>
                <a:cs typeface="Times New Roman" pitchFamily="18" charset="0"/>
              </a:rPr>
              <a:t>PLASTIC OCARINAS</a:t>
            </a:r>
          </a:p>
          <a:p>
            <a:pPr marL="0" indent="0" fontAlgn="base">
              <a:buNone/>
            </a:pPr>
            <a:r>
              <a:rPr lang="en-US" sz="1400" dirty="0">
                <a:solidFill>
                  <a:srgbClr val="3A3A3A"/>
                </a:solidFill>
                <a:latin typeface="Times New Roman" pitchFamily="18" charset="0"/>
                <a:cs typeface="Times New Roman" pitchFamily="18" charset="0"/>
              </a:rPr>
              <a:t>Plastic ocarinas are known for their relative indestructibility making them a popular choice for younger children or for those worried about breaking their ocarina while traveling.</a:t>
            </a:r>
          </a:p>
          <a:p>
            <a:pPr marL="0" indent="0" fontAlgn="base">
              <a:buNone/>
            </a:pPr>
            <a:r>
              <a:rPr lang="en-US" sz="1400" dirty="0">
                <a:solidFill>
                  <a:srgbClr val="3A3A3A"/>
                </a:solidFill>
                <a:latin typeface="Times New Roman" pitchFamily="18" charset="0"/>
                <a:cs typeface="Times New Roman" pitchFamily="18" charset="0"/>
              </a:rPr>
              <a:t>Several types of plastic are commonly used such as polycarbonate, </a:t>
            </a:r>
            <a:r>
              <a:rPr lang="en-US" sz="1400" dirty="0" err="1">
                <a:solidFill>
                  <a:srgbClr val="3A3A3A"/>
                </a:solidFill>
                <a:latin typeface="Times New Roman" pitchFamily="18" charset="0"/>
                <a:cs typeface="Times New Roman" pitchFamily="18" charset="0"/>
              </a:rPr>
              <a:t>corian</a:t>
            </a:r>
            <a:r>
              <a:rPr lang="en-US" sz="1400" dirty="0">
                <a:solidFill>
                  <a:srgbClr val="3A3A3A"/>
                </a:solidFill>
                <a:latin typeface="Times New Roman" pitchFamily="18" charset="0"/>
                <a:cs typeface="Times New Roman" pitchFamily="18" charset="0"/>
              </a:rPr>
              <a:t>.</a:t>
            </a:r>
          </a:p>
          <a:p>
            <a:pPr marL="0" indent="0" fontAlgn="base">
              <a:buNone/>
            </a:pPr>
            <a:r>
              <a:rPr lang="en-US" sz="1400" b="1" dirty="0">
                <a:solidFill>
                  <a:srgbClr val="3A3A3A"/>
                </a:solidFill>
                <a:latin typeface="Times New Roman" pitchFamily="18" charset="0"/>
                <a:cs typeface="Times New Roman" pitchFamily="18" charset="0"/>
              </a:rPr>
              <a:t>METAL OCARINAS</a:t>
            </a:r>
          </a:p>
          <a:p>
            <a:pPr marL="0" indent="0">
              <a:buNone/>
            </a:pPr>
            <a:r>
              <a:rPr lang="en-US" sz="1400" dirty="0">
                <a:solidFill>
                  <a:srgbClr val="3A3A3A"/>
                </a:solidFill>
                <a:latin typeface="Times New Roman" pitchFamily="18" charset="0"/>
                <a:cs typeface="Times New Roman" pitchFamily="18" charset="0"/>
              </a:rPr>
              <a:t>Ocarinas made of metal are typically made of aluminum</a:t>
            </a:r>
          </a:p>
          <a:p>
            <a:pPr marL="0" indent="0">
              <a:buNone/>
            </a:pPr>
            <a:endParaRPr lang="en-US" sz="1400" b="1" dirty="0">
              <a:solidFill>
                <a:srgbClr val="3A3A3A"/>
              </a:solidFill>
              <a:latin typeface="Times New Roman" pitchFamily="18" charset="0"/>
              <a:cs typeface="Times New Roman" pitchFamily="18" charset="0"/>
            </a:endParaRPr>
          </a:p>
          <a:p>
            <a:pPr marL="0" indent="0">
              <a:buNone/>
            </a:pPr>
            <a:endParaRPr lang="it-IT" sz="1400" b="1" dirty="0">
              <a:latin typeface="Times New Roman" pitchFamily="18" charset="0"/>
              <a:cs typeface="Times New Roman" pitchFamily="18" charset="0"/>
            </a:endParaRPr>
          </a:p>
          <a:p>
            <a:pPr marL="0" indent="0">
              <a:buNone/>
            </a:pPr>
            <a:endParaRPr lang="it-IT" sz="1400" b="1" dirty="0">
              <a:latin typeface="Times New Roman" pitchFamily="18" charset="0"/>
              <a:cs typeface="Times New Roman" pitchFamily="18" charset="0"/>
            </a:endParaRPr>
          </a:p>
        </p:txBody>
      </p:sp>
    </p:spTree>
    <p:extLst>
      <p:ext uri="{BB962C8B-B14F-4D97-AF65-F5344CB8AC3E}">
        <p14:creationId xmlns:p14="http://schemas.microsoft.com/office/powerpoint/2010/main" val="1928245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4488658" y="170296"/>
            <a:ext cx="2525050" cy="1015663"/>
          </a:xfrm>
          <a:prstGeom prst="rect">
            <a:avLst/>
          </a:prstGeom>
        </p:spPr>
        <p:txBody>
          <a:bodyPr wrap="none">
            <a:spAutoFit/>
          </a:bodyPr>
          <a:lstStyle/>
          <a:p>
            <a:r>
              <a:rPr lang="it-IT" sz="2000" b="1" dirty="0">
                <a:latin typeface="Times New Roman" pitchFamily="18" charset="0"/>
                <a:cs typeface="Times New Roman" pitchFamily="18" charset="0"/>
              </a:rPr>
              <a:t>Musical performance</a:t>
            </a:r>
          </a:p>
          <a:p>
            <a:endParaRPr lang="it-IT" sz="4000" dirty="0"/>
          </a:p>
        </p:txBody>
      </p:sp>
      <p:sp>
        <p:nvSpPr>
          <p:cNvPr id="6" name="Rettangolo 5"/>
          <p:cNvSpPr/>
          <p:nvPr/>
        </p:nvSpPr>
        <p:spPr>
          <a:xfrm>
            <a:off x="1731948" y="1316301"/>
            <a:ext cx="8481975" cy="3231654"/>
          </a:xfrm>
          <a:prstGeom prst="rect">
            <a:avLst/>
          </a:prstGeom>
        </p:spPr>
        <p:txBody>
          <a:bodyPr wrap="square">
            <a:spAutoFit/>
          </a:bodyPr>
          <a:lstStyle/>
          <a:p>
            <a:r>
              <a:rPr lang="en-US" sz="1400" dirty="0">
                <a:latin typeface="Times New Roman" pitchFamily="18" charset="0"/>
                <a:cs typeface="Times New Roman" pitchFamily="18" charset="0"/>
              </a:rPr>
              <a:t>To understand the ocarina's capability, it is important to take the right point of view: the ocarina is a limited instrument which works brilliantly in some situations. Limited does not mean useless, and no instrument is inherently 'better' than any other. Music is a collage of sound, and which instruments are best depends on the desired effect. Interest in music comes from the interplay of multiple instruments, rarely any single instrument in isolation</a:t>
            </a:r>
            <a:r>
              <a:rPr lang="en-US" dirty="0"/>
              <a:t>. </a:t>
            </a:r>
            <a:r>
              <a:rPr lang="en-US" sz="1400" dirty="0">
                <a:latin typeface="Times New Roman" pitchFamily="18" charset="0"/>
                <a:cs typeface="Times New Roman" pitchFamily="18" charset="0"/>
              </a:rPr>
              <a:t>Ocarinas can be used to play quite a wide range of music from lyrical vocal melodies to more upbeat music like Scottish dance tunes. They are functionally similar to the tin whistle, </a:t>
            </a:r>
            <a:r>
              <a:rPr lang="en-US" sz="1400" dirty="0" err="1">
                <a:latin typeface="Times New Roman" pitchFamily="18" charset="0"/>
                <a:cs typeface="Times New Roman" pitchFamily="18" charset="0"/>
              </a:rPr>
              <a:t>Uilleann</a:t>
            </a:r>
            <a:r>
              <a:rPr lang="en-US" sz="1400" dirty="0">
                <a:latin typeface="Times New Roman" pitchFamily="18" charset="0"/>
                <a:cs typeface="Times New Roman" pitchFamily="18" charset="0"/>
              </a:rPr>
              <a:t> pipe, and </a:t>
            </a:r>
            <a:r>
              <a:rPr lang="en-US" sz="1400" dirty="0" err="1">
                <a:latin typeface="Times New Roman" pitchFamily="18" charset="0"/>
                <a:cs typeface="Times New Roman" pitchFamily="18" charset="0"/>
              </a:rPr>
              <a:t>cornemuse</a:t>
            </a:r>
            <a:r>
              <a:rPr lang="en-US" sz="1400" dirty="0">
                <a:latin typeface="Times New Roman" pitchFamily="18" charset="0"/>
                <a:cs typeface="Times New Roman" pitchFamily="18" charset="0"/>
              </a:rPr>
              <a:t> du Centre. Single chambered ocarinas have a range of about an octave and a fourth, with </a:t>
            </a:r>
            <a:r>
              <a:rPr lang="en-US" sz="1400" dirty="0" err="1">
                <a:latin typeface="Times New Roman" pitchFamily="18" charset="0"/>
                <a:cs typeface="Times New Roman" pitchFamily="18" charset="0"/>
              </a:rPr>
              <a:t>multichambers</a:t>
            </a:r>
            <a:r>
              <a:rPr lang="en-US" sz="1400" dirty="0">
                <a:latin typeface="Times New Roman" pitchFamily="18" charset="0"/>
                <a:cs typeface="Times New Roman" pitchFamily="18" charset="0"/>
              </a:rPr>
              <a:t> breaking two octaves. They respond very quickly to both pressure changes and finger movements</a:t>
            </a:r>
          </a:p>
          <a:p>
            <a:r>
              <a:rPr lang="en-US" sz="1400" dirty="0">
                <a:latin typeface="Times New Roman" pitchFamily="18" charset="0"/>
                <a:cs typeface="Times New Roman" pitchFamily="18" charset="0"/>
              </a:rPr>
              <a:t>Ocarinas work best when paired with limited and simple accompaniment like acoustic guitar, ukulele, harp, and piano. The instrument's tone is close to but not exactly a pure sine wave: they have other tonal components including some quiet overtones and a portion of wind noise. These things are required to make the instrument listenable. However, it's very easy to drown them out with overpowering accompaniment, leaving you with an unpleasant sound as a result.</a:t>
            </a:r>
          </a:p>
          <a:p>
            <a:endParaRPr lang="it-IT" dirty="0"/>
          </a:p>
        </p:txBody>
      </p:sp>
    </p:spTree>
    <p:extLst>
      <p:ext uri="{BB962C8B-B14F-4D97-AF65-F5344CB8AC3E}">
        <p14:creationId xmlns:p14="http://schemas.microsoft.com/office/powerpoint/2010/main" val="14730914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68251"/>
            <a:ext cx="7772400" cy="917599"/>
          </a:xfrm>
        </p:spPr>
        <p:txBody>
          <a:bodyPr>
            <a:normAutofit/>
          </a:bodyPr>
          <a:lstStyle/>
          <a:p>
            <a:r>
              <a:rPr lang="it-IT" sz="2000" b="1" dirty="0">
                <a:latin typeface="Times New Roman" pitchFamily="18" charset="0"/>
                <a:cs typeface="Times New Roman" pitchFamily="18" charset="0"/>
              </a:rPr>
              <a:t>THE ACCORDION :THE ORIGIN</a:t>
            </a:r>
          </a:p>
        </p:txBody>
      </p:sp>
      <p:sp>
        <p:nvSpPr>
          <p:cNvPr id="3" name="Sottotitolo 2"/>
          <p:cNvSpPr>
            <a:spLocks noGrp="1"/>
          </p:cNvSpPr>
          <p:nvPr>
            <p:ph type="subTitle" idx="1"/>
          </p:nvPr>
        </p:nvSpPr>
        <p:spPr>
          <a:xfrm>
            <a:off x="1524000" y="1746113"/>
            <a:ext cx="6876288" cy="4780919"/>
          </a:xfrm>
        </p:spPr>
        <p:txBody>
          <a:bodyPr>
            <a:noAutofit/>
          </a:bodyPr>
          <a:lstStyle/>
          <a:p>
            <a:r>
              <a:rPr lang="en-US" sz="1400" dirty="0">
                <a:latin typeface="Times New Roman" panose="02020603050405020304" pitchFamily="18" charset="0"/>
                <a:cs typeface="Times New Roman" panose="02020603050405020304" pitchFamily="18" charset="0"/>
              </a:rPr>
              <a:t>The Accordion is a bellows-driven, free reed, </a:t>
            </a:r>
            <a:r>
              <a:rPr lang="en-US" sz="1400" dirty="0" err="1">
                <a:latin typeface="Times New Roman" panose="02020603050405020304" pitchFamily="18" charset="0"/>
                <a:cs typeface="Times New Roman" panose="02020603050405020304" pitchFamily="18" charset="0"/>
              </a:rPr>
              <a:t>aerophone</a:t>
            </a:r>
            <a:r>
              <a:rPr lang="en-US" sz="1400" dirty="0">
                <a:latin typeface="Times New Roman" panose="02020603050405020304" pitchFamily="18" charset="0"/>
                <a:cs typeface="Times New Roman" panose="02020603050405020304" pitchFamily="18" charset="0"/>
              </a:rPr>
              <a:t> musical instrument. For many years it was tied to traditional folk dancing, but it has undergone an evolution that actually began at the time of its inception and which has continued to this day, gaining widespread popularity.  It is believed that the forefather of the accordion is the ”sheng”, a Chinese wind instrument dating back 4,500 years which uses the principle of an oscillating reed, a metal tongue placed in a pipe which vibrates and produces a sound, thanks to the passage of air.</a:t>
            </a:r>
          </a:p>
          <a:p>
            <a:r>
              <a:rPr lang="en-US" sz="1400" dirty="0">
                <a:latin typeface="Times New Roman" panose="02020603050405020304" pitchFamily="18" charset="0"/>
                <a:cs typeface="Times New Roman" panose="02020603050405020304" pitchFamily="18" charset="0"/>
              </a:rPr>
              <a:t>In the year 1500 Leonardo da Vinci designed a musical instrument that was very similar to an accordion; it had a double-action bellows with a vertical keyboard for the right hand and the sound was produced by flattened pipes made of paper or very thin wood.</a:t>
            </a:r>
          </a:p>
          <a:p>
            <a:r>
              <a:rPr lang="en-US" sz="1400" b="1" dirty="0" err="1">
                <a:latin typeface="Times New Roman" panose="02020603050405020304" pitchFamily="18" charset="0"/>
                <a:cs typeface="Times New Roman" panose="02020603050405020304" pitchFamily="18" charset="0"/>
              </a:rPr>
              <a:t>Castelfidardo</a:t>
            </a:r>
            <a:r>
              <a:rPr lang="en-US" sz="1400" b="1"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a little city on the Hill of Marche in </a:t>
            </a:r>
            <a:r>
              <a:rPr lang="en-US" sz="1400" b="1" dirty="0">
                <a:latin typeface="Times New Roman" panose="02020603050405020304" pitchFamily="18" charset="0"/>
                <a:cs typeface="Times New Roman" panose="02020603050405020304" pitchFamily="18" charset="0"/>
              </a:rPr>
              <a:t>Italy</a:t>
            </a:r>
            <a:r>
              <a:rPr lang="en-US" sz="1400" dirty="0">
                <a:latin typeface="Times New Roman" panose="02020603050405020304" pitchFamily="18" charset="0"/>
                <a:cs typeface="Times New Roman" panose="02020603050405020304" pitchFamily="18" charset="0"/>
              </a:rPr>
              <a:t> is recognized internationally </a:t>
            </a:r>
            <a:r>
              <a:rPr lang="en-US" sz="1400" b="1" dirty="0">
                <a:latin typeface="Times New Roman" panose="02020603050405020304" pitchFamily="18" charset="0"/>
                <a:cs typeface="Times New Roman" panose="02020603050405020304" pitchFamily="18" charset="0"/>
              </a:rPr>
              <a:t>as the home </a:t>
            </a:r>
            <a:r>
              <a:rPr lang="en-US" sz="1400" dirty="0">
                <a:latin typeface="Times New Roman" panose="02020603050405020304" pitchFamily="18" charset="0"/>
                <a:cs typeface="Times New Roman" panose="02020603050405020304" pitchFamily="18" charset="0"/>
              </a:rPr>
              <a:t>of the accordion. </a:t>
            </a:r>
            <a:r>
              <a:rPr lang="en-US" sz="1400" b="1" dirty="0">
                <a:latin typeface="Times New Roman" panose="02020603050405020304" pitchFamily="18" charset="0"/>
                <a:cs typeface="Times New Roman" panose="02020603050405020304" pitchFamily="18" charset="0"/>
              </a:rPr>
              <a:t>Paolo </a:t>
            </a:r>
            <a:r>
              <a:rPr lang="en-US" sz="1400" b="1" dirty="0" err="1">
                <a:latin typeface="Times New Roman" panose="02020603050405020304" pitchFamily="18" charset="0"/>
                <a:cs typeface="Times New Roman" panose="02020603050405020304" pitchFamily="18" charset="0"/>
              </a:rPr>
              <a:t>Soprani</a:t>
            </a:r>
            <a:r>
              <a:rPr lang="en-US" sz="1400" dirty="0">
                <a:latin typeface="Times New Roman" panose="02020603050405020304" pitchFamily="18" charset="0"/>
                <a:cs typeface="Times New Roman" panose="02020603050405020304" pitchFamily="18" charset="0"/>
              </a:rPr>
              <a:t>, a local craftsman, created the prototype of the instrument in the nineteenth century and founded one of the first Italian manufacturers. The International Museum of the Accordion of </a:t>
            </a:r>
            <a:r>
              <a:rPr lang="en-US" sz="1400" dirty="0" err="1">
                <a:latin typeface="Times New Roman" panose="02020603050405020304" pitchFamily="18" charset="0"/>
                <a:cs typeface="Times New Roman" panose="02020603050405020304" pitchFamily="18" charset="0"/>
              </a:rPr>
              <a:t>Castelfidardo</a:t>
            </a:r>
            <a:r>
              <a:rPr lang="en-US" sz="1400" dirty="0">
                <a:latin typeface="Times New Roman" panose="02020603050405020304" pitchFamily="18" charset="0"/>
                <a:cs typeface="Times New Roman" panose="02020603050405020304" pitchFamily="18" charset="0"/>
              </a:rPr>
              <a:t> hosts a collection consisting of about 150 specimens that also includes tools such as a rare forerunners accordions </a:t>
            </a:r>
            <a:r>
              <a:rPr lang="en-US" sz="1400" dirty="0" err="1">
                <a:latin typeface="Times New Roman" panose="02020603050405020304" pitchFamily="18" charset="0"/>
                <a:cs typeface="Times New Roman" panose="02020603050405020304" pitchFamily="18" charset="0"/>
              </a:rPr>
              <a:t>cheng</a:t>
            </a:r>
            <a:r>
              <a:rPr lang="en-US" sz="1400" dirty="0">
                <a:latin typeface="Times New Roman" panose="02020603050405020304" pitchFamily="18" charset="0"/>
                <a:cs typeface="Times New Roman" panose="02020603050405020304" pitchFamily="18" charset="0"/>
              </a:rPr>
              <a:t> Chinese and </a:t>
            </a:r>
            <a:r>
              <a:rPr lang="en-US" sz="1400" dirty="0" err="1">
                <a:latin typeface="Times New Roman" panose="02020603050405020304" pitchFamily="18" charset="0"/>
                <a:cs typeface="Times New Roman" panose="02020603050405020304" pitchFamily="18" charset="0"/>
              </a:rPr>
              <a:t>Harmoniflute</a:t>
            </a:r>
            <a:r>
              <a:rPr lang="en-US" sz="1400" dirty="0">
                <a:latin typeface="Times New Roman" panose="02020603050405020304" pitchFamily="18" charset="0"/>
                <a:cs typeface="Times New Roman" panose="02020603050405020304" pitchFamily="18" charset="0"/>
              </a:rPr>
              <a:t> of 1836. It ‘also revived a faithful reconstruction of a workshop of the early twentieth century.</a:t>
            </a:r>
          </a:p>
          <a:p>
            <a:endParaRPr lang="en-US" sz="1400" dirty="0">
              <a:latin typeface="Times New Roman" panose="02020603050405020304" pitchFamily="18" charset="0"/>
              <a:cs typeface="Times New Roman" panose="02020603050405020304" pitchFamily="18" charset="0"/>
            </a:endParaRPr>
          </a:p>
        </p:txBody>
      </p:sp>
      <p:pic>
        <p:nvPicPr>
          <p:cNvPr id="3074" name="Picture 2" descr="Accordéon diatoniqu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86750" y="492578"/>
            <a:ext cx="2381250" cy="2228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07553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2321357" y="3809134"/>
            <a:ext cx="7772400" cy="1470025"/>
          </a:xfrm>
        </p:spPr>
        <p:txBody>
          <a:bodyPr>
            <a:noAutofit/>
          </a:bodyPr>
          <a:lstStyle/>
          <a:p>
            <a:pPr algn="l"/>
            <a:r>
              <a:rPr lang="en-US" sz="2000" b="1" dirty="0">
                <a:latin typeface="Times New Roman" panose="02020603050405020304" pitchFamily="18" charset="0"/>
                <a:cs typeface="Times New Roman" panose="02020603050405020304" pitchFamily="18" charset="0"/>
              </a:rPr>
              <a:t>Types of Accordions</a:t>
            </a:r>
            <a:br>
              <a:rPr lang="en-US" sz="2000" b="1" dirty="0">
                <a:latin typeface="Times New Roman" panose="02020603050405020304" pitchFamily="18" charset="0"/>
                <a:cs typeface="Times New Roman" panose="02020603050405020304" pitchFamily="18" charset="0"/>
              </a:rPr>
            </a:br>
            <a:r>
              <a:rPr lang="en-US" sz="1400" dirty="0">
                <a:latin typeface="Times New Roman" panose="02020603050405020304" pitchFamily="18" charset="0"/>
                <a:cs typeface="Times New Roman" panose="02020603050405020304" pitchFamily="18" charset="0"/>
              </a:rPr>
              <a:t>There are three main styles of accordion: </a:t>
            </a:r>
            <a:r>
              <a:rPr lang="en-US" sz="1400" b="1" dirty="0">
                <a:latin typeface="Times New Roman" panose="02020603050405020304" pitchFamily="18" charset="0"/>
                <a:cs typeface="Times New Roman" panose="02020603050405020304" pitchFamily="18" charset="0"/>
              </a:rPr>
              <a:t>diatonic, chromatic and keyboard</a:t>
            </a:r>
            <a:r>
              <a:rPr lang="en-US" sz="1400" dirty="0">
                <a:latin typeface="Times New Roman" panose="02020603050405020304" pitchFamily="18" charset="0"/>
                <a:cs typeface="Times New Roman" panose="02020603050405020304" pitchFamily="18" charset="0"/>
              </a:rPr>
              <a:t>. Diatonic and chromatic accordions have buttons for keys and keyboard accordions have a piano keyboard for keys. In a standard instrument, the keys are on the player's right-hand side of the instrument. The left-hand side has chord or bass notes, used to play rhythm.</a:t>
            </a:r>
            <a:br>
              <a:rPr lang="en-US" sz="1400" dirty="0">
                <a:latin typeface="Times New Roman" panose="02020603050405020304" pitchFamily="18" charset="0"/>
                <a:cs typeface="Times New Roman" panose="02020603050405020304" pitchFamily="18" charset="0"/>
              </a:rPr>
            </a:br>
            <a:r>
              <a:rPr lang="en-US" sz="1400" dirty="0">
                <a:latin typeface="Times New Roman" panose="02020603050405020304" pitchFamily="18" charset="0"/>
                <a:cs typeface="Times New Roman" panose="02020603050405020304" pitchFamily="18" charset="0"/>
              </a:rPr>
              <a:t/>
            </a:r>
            <a:br>
              <a:rPr lang="en-US" sz="1400" dirty="0">
                <a:latin typeface="Times New Roman" panose="02020603050405020304" pitchFamily="18" charset="0"/>
                <a:cs typeface="Times New Roman" panose="02020603050405020304" pitchFamily="18" charset="0"/>
              </a:rPr>
            </a:br>
            <a:r>
              <a:rPr lang="en-US" sz="1400" b="1" dirty="0">
                <a:latin typeface="Times New Roman" panose="02020603050405020304" pitchFamily="18" charset="0"/>
                <a:cs typeface="Times New Roman" panose="02020603050405020304" pitchFamily="18" charset="0"/>
              </a:rPr>
              <a:t>Diatonic accordions </a:t>
            </a:r>
            <a:r>
              <a:rPr lang="en-US" sz="1400" dirty="0">
                <a:latin typeface="Times New Roman" panose="02020603050405020304" pitchFamily="18" charset="0"/>
                <a:cs typeface="Times New Roman" panose="02020603050405020304" pitchFamily="18" charset="0"/>
              </a:rPr>
              <a:t>have either one, two or three rows of buttons, and each row is tuned to a specific key, having only the notes of that scale. Each button plays a different note depending on whether the bellows are being compressed ("pushed") or expanded ("pulled"). Diatonic accordions generally have two or four left-hand buttons, providing bass notes and/or chords tuned to the same key of the melody buttons.</a:t>
            </a:r>
            <a:br>
              <a:rPr lang="en-US" sz="1400" dirty="0">
                <a:latin typeface="Times New Roman" panose="02020603050405020304" pitchFamily="18" charset="0"/>
                <a:cs typeface="Times New Roman" panose="02020603050405020304" pitchFamily="18" charset="0"/>
              </a:rPr>
            </a:br>
            <a:r>
              <a:rPr lang="en-US" sz="1400" dirty="0">
                <a:latin typeface="Times New Roman" panose="02020603050405020304" pitchFamily="18" charset="0"/>
                <a:cs typeface="Times New Roman" panose="02020603050405020304" pitchFamily="18" charset="0"/>
              </a:rPr>
              <a:t/>
            </a:r>
            <a:br>
              <a:rPr lang="en-US" sz="1400" dirty="0">
                <a:latin typeface="Times New Roman" panose="02020603050405020304" pitchFamily="18" charset="0"/>
                <a:cs typeface="Times New Roman" panose="02020603050405020304" pitchFamily="18" charset="0"/>
              </a:rPr>
            </a:br>
            <a:r>
              <a:rPr lang="en-US" sz="1400" b="1" dirty="0">
                <a:latin typeface="Times New Roman" panose="02020603050405020304" pitchFamily="18" charset="0"/>
                <a:cs typeface="Times New Roman" panose="02020603050405020304" pitchFamily="18" charset="0"/>
              </a:rPr>
              <a:t>Chromatic accordions </a:t>
            </a:r>
            <a:r>
              <a:rPr lang="en-US" sz="1400" dirty="0">
                <a:latin typeface="Times New Roman" panose="02020603050405020304" pitchFamily="18" charset="0"/>
                <a:cs typeface="Times New Roman" panose="02020603050405020304" pitchFamily="18" charset="0"/>
              </a:rPr>
              <a:t>have three to five rows of buttons on the melody side of the instrument. Unlike the diatonic accordion, these buttons are tuned to a specific note, regardless of whether the bellows are being pushed or pulled. Chromatic accordions can generally play in any key, having at least one button for every standard note, whether natural, sharp, or flat. The left-hand side of the instrument contains a variety of chords.</a:t>
            </a:r>
            <a:br>
              <a:rPr lang="en-US" sz="1400" dirty="0">
                <a:latin typeface="Times New Roman" panose="02020603050405020304" pitchFamily="18" charset="0"/>
                <a:cs typeface="Times New Roman" panose="02020603050405020304" pitchFamily="18" charset="0"/>
              </a:rPr>
            </a:br>
            <a:r>
              <a:rPr lang="en-US" sz="1400" dirty="0">
                <a:latin typeface="Times New Roman" panose="02020603050405020304" pitchFamily="18" charset="0"/>
                <a:cs typeface="Times New Roman" panose="02020603050405020304" pitchFamily="18" charset="0"/>
              </a:rPr>
              <a:t/>
            </a:r>
            <a:br>
              <a:rPr lang="en-US" sz="1400" dirty="0">
                <a:latin typeface="Times New Roman" panose="02020603050405020304" pitchFamily="18" charset="0"/>
                <a:cs typeface="Times New Roman" panose="02020603050405020304" pitchFamily="18" charset="0"/>
              </a:rPr>
            </a:br>
            <a:r>
              <a:rPr lang="en-US" sz="1400" b="1" dirty="0">
                <a:latin typeface="Times New Roman" panose="02020603050405020304" pitchFamily="18" charset="0"/>
                <a:cs typeface="Times New Roman" panose="02020603050405020304" pitchFamily="18" charset="0"/>
              </a:rPr>
              <a:t>Piano accordions </a:t>
            </a:r>
            <a:r>
              <a:rPr lang="en-US" sz="1400" dirty="0">
                <a:latin typeface="Times New Roman" panose="02020603050405020304" pitchFamily="18" charset="0"/>
                <a:cs typeface="Times New Roman" panose="02020603050405020304" pitchFamily="18" charset="0"/>
              </a:rPr>
              <a:t>are generally the most recognizable to the general public, having been popularized by people like Lawrence </a:t>
            </a:r>
            <a:r>
              <a:rPr lang="en-US" sz="1400" dirty="0" err="1">
                <a:latin typeface="Times New Roman" panose="02020603050405020304" pitchFamily="18" charset="0"/>
                <a:cs typeface="Times New Roman" panose="02020603050405020304" pitchFamily="18" charset="0"/>
              </a:rPr>
              <a:t>Welk</a:t>
            </a:r>
            <a:r>
              <a:rPr lang="en-US" sz="1400" dirty="0">
                <a:latin typeface="Times New Roman" panose="02020603050405020304" pitchFamily="18" charset="0"/>
                <a:cs typeface="Times New Roman" panose="02020603050405020304" pitchFamily="18" charset="0"/>
              </a:rPr>
              <a:t> and "Weird Al" </a:t>
            </a:r>
            <a:r>
              <a:rPr lang="en-US" sz="1400" dirty="0" err="1">
                <a:latin typeface="Times New Roman" panose="02020603050405020304" pitchFamily="18" charset="0"/>
                <a:cs typeface="Times New Roman" panose="02020603050405020304" pitchFamily="18" charset="0"/>
              </a:rPr>
              <a:t>Yankovic</a:t>
            </a:r>
            <a:r>
              <a:rPr lang="en-US" sz="1400" dirty="0">
                <a:latin typeface="Times New Roman" panose="02020603050405020304" pitchFamily="18" charset="0"/>
                <a:cs typeface="Times New Roman" panose="02020603050405020304" pitchFamily="18" charset="0"/>
              </a:rPr>
              <a:t>. The right-hand side is simply a piano keyboard and works just the same. The left-hand has anywhere from eight to 120 chord buttons.</a:t>
            </a:r>
          </a:p>
        </p:txBody>
      </p:sp>
    </p:spTree>
    <p:extLst>
      <p:ext uri="{BB962C8B-B14F-4D97-AF65-F5344CB8AC3E}">
        <p14:creationId xmlns:p14="http://schemas.microsoft.com/office/powerpoint/2010/main" val="36922040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2010112" y="117043"/>
            <a:ext cx="7692282" cy="4241182"/>
          </a:xfrm>
        </p:spPr>
        <p:txBody>
          <a:bodyPr>
            <a:noAutofit/>
          </a:bodyPr>
          <a:lstStyle/>
          <a:p>
            <a:pPr algn="l"/>
            <a:r>
              <a:rPr lang="en-US" sz="1400" dirty="0">
                <a:solidFill>
                  <a:srgbClr val="3C3C3C"/>
                </a:solidFill>
                <a:latin typeface="Times New Roman" pitchFamily="18" charset="0"/>
                <a:cs typeface="Times New Roman" pitchFamily="18" charset="0"/>
              </a:rPr>
              <a:t/>
            </a:r>
            <a:br>
              <a:rPr lang="en-US" sz="1400" dirty="0">
                <a:solidFill>
                  <a:srgbClr val="3C3C3C"/>
                </a:solidFill>
                <a:latin typeface="Times New Roman" pitchFamily="18" charset="0"/>
                <a:cs typeface="Times New Roman" pitchFamily="18" charset="0"/>
              </a:rPr>
            </a:br>
            <a:r>
              <a:rPr lang="en-US" sz="1400" dirty="0">
                <a:solidFill>
                  <a:srgbClr val="3C3C3C"/>
                </a:solidFill>
                <a:latin typeface="Times New Roman" pitchFamily="18" charset="0"/>
                <a:cs typeface="Times New Roman" pitchFamily="18" charset="0"/>
              </a:rPr>
              <a:t>Accordions make noise when the bellows fill with air and this air is forced out of holes which have a small reed over them. Accordion makers tune these reeds by hand, and each note may trigger anywhere from one to four reeds—the more reeds, the more volume you have.</a:t>
            </a:r>
            <a:br>
              <a:rPr lang="en-US" sz="1400" dirty="0">
                <a:solidFill>
                  <a:srgbClr val="3C3C3C"/>
                </a:solidFill>
                <a:latin typeface="Times New Roman" pitchFamily="18" charset="0"/>
                <a:cs typeface="Times New Roman" pitchFamily="18" charset="0"/>
              </a:rPr>
            </a:br>
            <a:r>
              <a:rPr lang="en-US" sz="1400" dirty="0">
                <a:solidFill>
                  <a:srgbClr val="3C3C3C"/>
                </a:solidFill>
                <a:latin typeface="Times New Roman" pitchFamily="18" charset="0"/>
                <a:cs typeface="Times New Roman" pitchFamily="18" charset="0"/>
              </a:rPr>
              <a:t>        </a:t>
            </a:r>
            <a:r>
              <a:rPr lang="en-US" sz="1400" b="1" dirty="0">
                <a:solidFill>
                  <a:srgbClr val="3C3C3C"/>
                </a:solidFill>
                <a:latin typeface="Times New Roman" pitchFamily="18" charset="0"/>
                <a:cs typeface="Times New Roman" pitchFamily="18" charset="0"/>
              </a:rPr>
              <a:t>Characteristics and </a:t>
            </a:r>
            <a:r>
              <a:rPr lang="en-US" sz="1400" b="1" dirty="0">
                <a:solidFill>
                  <a:srgbClr val="000000"/>
                </a:solidFill>
                <a:latin typeface="Times New Roman" pitchFamily="18" charset="0"/>
                <a:cs typeface="Times New Roman" pitchFamily="18" charset="0"/>
              </a:rPr>
              <a:t>Materials</a:t>
            </a:r>
            <a:r>
              <a:rPr lang="en-US" sz="1400" b="1" dirty="0">
                <a:solidFill>
                  <a:srgbClr val="000000"/>
                </a:solidFill>
                <a:latin typeface="montserrat"/>
              </a:rPr>
              <a:t/>
            </a:r>
            <a:br>
              <a:rPr lang="en-US" sz="1400" b="1" dirty="0">
                <a:solidFill>
                  <a:srgbClr val="000000"/>
                </a:solidFill>
                <a:latin typeface="montserrat"/>
              </a:rPr>
            </a:br>
            <a:r>
              <a:rPr lang="en-US" sz="1400" dirty="0">
                <a:solidFill>
                  <a:srgbClr val="575757"/>
                </a:solidFill>
                <a:latin typeface="Times New Roman" pitchFamily="18" charset="0"/>
                <a:cs typeface="Times New Roman" pitchFamily="18" charset="0"/>
              </a:rPr>
              <a:t>Literally hundreds of different parts are used to make an accordion. These can be made of a variety of materials, including wood, metal, plastic, and others. The larger parts of the instrument, such as the frame, pallets, and reed block are typically made of poplar wood. This wood is useful because it is sturdy and lightweight. The bellows are made of strong </a:t>
            </a:r>
            <a:r>
              <a:rPr lang="en-US" sz="1400" dirty="0" err="1">
                <a:solidFill>
                  <a:srgbClr val="575757"/>
                </a:solidFill>
                <a:latin typeface="Times New Roman" pitchFamily="18" charset="0"/>
                <a:cs typeface="Times New Roman" pitchFamily="18" charset="0"/>
              </a:rPr>
              <a:t>manilla</a:t>
            </a:r>
            <a:r>
              <a:rPr lang="en-US" sz="1400" dirty="0">
                <a:solidFill>
                  <a:srgbClr val="575757"/>
                </a:solidFill>
                <a:latin typeface="Times New Roman" pitchFamily="18" charset="0"/>
                <a:cs typeface="Times New Roman" pitchFamily="18" charset="0"/>
              </a:rPr>
              <a:t> cardboard which is folded and pleated. Leather gussets are put on each inner corner, and metal protectors are fashioned on the outer corners to strengthen and protect the bellows. The treble grill is a fretted metal cover. It is often decorated with the manufacturer's logo and is vented to allow greater sound production. Metal is also used to make many of the smaller pieces. For example, the reeds are made of highly tempered, watch-spring steel. They are riveted to an aluminum alloy reed plate. To minimize the amount of air that goes through a slot, leather or plastic flaps are used to cover the side opposite the reed. The rods which connect the bass buttons to the pallets and register slides that control the reed blocks on the inside of the accordion are also made of metal. The straps which allow the player to wear the accordion are made of strong leather and are usually padded. Leather or plastic washers are used throughout the instrument to keep it airtight. Additionally, wax is also used in some areas to prevent air leaks. Finally, the keys on the treble keyboard and the many buttons and switches are primarily made of plastic.</a:t>
            </a:r>
            <a:br>
              <a:rPr lang="en-US" sz="1400" dirty="0">
                <a:solidFill>
                  <a:srgbClr val="575757"/>
                </a:solidFill>
                <a:latin typeface="Times New Roman" pitchFamily="18" charset="0"/>
                <a:cs typeface="Times New Roman" pitchFamily="18" charset="0"/>
              </a:rPr>
            </a:br>
            <a:r>
              <a:rPr lang="en-US" sz="1400" dirty="0">
                <a:solidFill>
                  <a:srgbClr val="575757"/>
                </a:solidFill>
                <a:latin typeface="Times New Roman" pitchFamily="18" charset="0"/>
                <a:cs typeface="Times New Roman" pitchFamily="18" charset="0"/>
              </a:rPr>
              <a:t/>
            </a:r>
            <a:br>
              <a:rPr lang="en-US" sz="1400" dirty="0">
                <a:solidFill>
                  <a:srgbClr val="575757"/>
                </a:solidFill>
                <a:latin typeface="Times New Roman" pitchFamily="18" charset="0"/>
                <a:cs typeface="Times New Roman" pitchFamily="18" charset="0"/>
              </a:rPr>
            </a:br>
            <a:endParaRPr lang="it-IT" sz="1400" dirty="0">
              <a:latin typeface="Times New Roman" panose="02020603050405020304" pitchFamily="18" charset="0"/>
              <a:cs typeface="Times New Roman" panose="02020603050405020304" pitchFamily="18" charset="0"/>
            </a:endParaRPr>
          </a:p>
        </p:txBody>
      </p:sp>
      <p:pic>
        <p:nvPicPr>
          <p:cNvPr id="4098" name="Picture 2" descr="https://upload.wikimedia.org/wikipedia/commons/thumb/6/6a/German_button_accordion.jpg/200px-German_button_accord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0729" y="4486955"/>
            <a:ext cx="2482384" cy="1836964"/>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s://upload.wikimedia.org/wikipedia/commons/thumb/6/6f/3row_button_accordion.jpg/220px-3row_button_accordi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6060" y="4426743"/>
            <a:ext cx="2302808" cy="1957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74991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2000" b="1" dirty="0" err="1">
                <a:latin typeface="Times New Roman" pitchFamily="18" charset="0"/>
                <a:cs typeface="Times New Roman" pitchFamily="18" charset="0"/>
              </a:rPr>
              <a:t>Accordion</a:t>
            </a:r>
            <a:r>
              <a:rPr lang="it-IT" sz="2000" b="1" dirty="0">
                <a:latin typeface="Times New Roman" pitchFamily="18" charset="0"/>
                <a:cs typeface="Times New Roman" pitchFamily="18" charset="0"/>
              </a:rPr>
              <a:t> </a:t>
            </a:r>
            <a:r>
              <a:rPr lang="it-IT" sz="2000" b="1" dirty="0" err="1">
                <a:latin typeface="Times New Roman" pitchFamily="18" charset="0"/>
                <a:cs typeface="Times New Roman" pitchFamily="18" charset="0"/>
              </a:rPr>
              <a:t>Today</a:t>
            </a:r>
            <a:endParaRPr lang="it-IT" sz="2000" b="1" dirty="0">
              <a:latin typeface="Times New Roman" pitchFamily="18" charset="0"/>
              <a:cs typeface="Times New Roman" pitchFamily="18" charset="0"/>
            </a:endParaRPr>
          </a:p>
        </p:txBody>
      </p:sp>
      <p:sp>
        <p:nvSpPr>
          <p:cNvPr id="3" name="Segnaposto contenuto 2"/>
          <p:cNvSpPr>
            <a:spLocks noGrp="1"/>
          </p:cNvSpPr>
          <p:nvPr>
            <p:ph idx="1"/>
          </p:nvPr>
        </p:nvSpPr>
        <p:spPr/>
        <p:txBody>
          <a:bodyPr>
            <a:normAutofit/>
          </a:bodyPr>
          <a:lstStyle/>
          <a:p>
            <a:r>
              <a:rPr lang="en-US" sz="1400" dirty="0">
                <a:solidFill>
                  <a:srgbClr val="333333"/>
                </a:solidFill>
                <a:latin typeface="Times New Roman" pitchFamily="18" charset="0"/>
                <a:cs typeface="Times New Roman" pitchFamily="18" charset="0"/>
              </a:rPr>
              <a:t>Today there is a renewed enthusiasm for the accordion, with increased attention to higher quality instruments rather than the emphasis being on mass production. The study of the instrument has been included in musical conservatories, while several workshops have started . Furthermore there has been an emphasis on the attention to musical literature, while the idea that the accordion is exclusively a solo instrument is gradually changing, thanks to influential artists such as Richard Galliano and Marc </a:t>
            </a:r>
            <a:r>
              <a:rPr lang="en-US" sz="1400" dirty="0" err="1">
                <a:solidFill>
                  <a:srgbClr val="333333"/>
                </a:solidFill>
                <a:latin typeface="Times New Roman" pitchFamily="18" charset="0"/>
                <a:cs typeface="Times New Roman" pitchFamily="18" charset="0"/>
              </a:rPr>
              <a:t>Perrone</a:t>
            </a:r>
            <a:r>
              <a:rPr lang="en-US" sz="1400" dirty="0">
                <a:solidFill>
                  <a:srgbClr val="333333"/>
                </a:solidFill>
                <a:latin typeface="Times New Roman" pitchFamily="18" charset="0"/>
                <a:cs typeface="Times New Roman" pitchFamily="18" charset="0"/>
              </a:rPr>
              <a:t> in France, Gianni </a:t>
            </a:r>
            <a:r>
              <a:rPr lang="en-US" sz="1400" dirty="0" err="1">
                <a:solidFill>
                  <a:srgbClr val="333333"/>
                </a:solidFill>
                <a:latin typeface="Times New Roman" pitchFamily="18" charset="0"/>
                <a:cs typeface="Times New Roman" pitchFamily="18" charset="0"/>
              </a:rPr>
              <a:t>Coscia</a:t>
            </a:r>
            <a:r>
              <a:rPr lang="en-US" sz="1400" dirty="0">
                <a:solidFill>
                  <a:srgbClr val="333333"/>
                </a:solidFill>
                <a:latin typeface="Times New Roman" pitchFamily="18" charset="0"/>
                <a:cs typeface="Times New Roman" pitchFamily="18" charset="0"/>
              </a:rPr>
              <a:t> in Italy, and Frank </a:t>
            </a:r>
            <a:r>
              <a:rPr lang="en-US" sz="1400" dirty="0" err="1">
                <a:solidFill>
                  <a:srgbClr val="333333"/>
                </a:solidFill>
                <a:latin typeface="Times New Roman" pitchFamily="18" charset="0"/>
                <a:cs typeface="Times New Roman" pitchFamily="18" charset="0"/>
              </a:rPr>
              <a:t>Marocco</a:t>
            </a:r>
            <a:r>
              <a:rPr lang="en-US" sz="1400" dirty="0">
                <a:solidFill>
                  <a:srgbClr val="333333"/>
                </a:solidFill>
                <a:latin typeface="Times New Roman" pitchFamily="18" charset="0"/>
                <a:cs typeface="Times New Roman" pitchFamily="18" charset="0"/>
              </a:rPr>
              <a:t> in the USA</a:t>
            </a:r>
            <a:endParaRPr lang="en-US" sz="1400" dirty="0">
              <a:solidFill>
                <a:srgbClr val="747474"/>
              </a:solidFill>
              <a:latin typeface="Times New Roman" pitchFamily="18" charset="0"/>
              <a:cs typeface="Times New Roman" pitchFamily="18" charset="0"/>
            </a:endParaRPr>
          </a:p>
          <a:p>
            <a:r>
              <a:rPr lang="en-US" sz="1400" dirty="0">
                <a:solidFill>
                  <a:srgbClr val="333333"/>
                </a:solidFill>
                <a:latin typeface="Times New Roman" pitchFamily="18" charset="0"/>
                <a:cs typeface="Times New Roman" pitchFamily="18" charset="0"/>
              </a:rPr>
              <a:t>Further innovations followed and continue to the present. Various </a:t>
            </a:r>
            <a:r>
              <a:rPr lang="en-US" sz="1400" dirty="0" err="1">
                <a:solidFill>
                  <a:srgbClr val="333333"/>
                </a:solidFill>
                <a:latin typeface="Times New Roman" pitchFamily="18" charset="0"/>
                <a:cs typeface="Times New Roman" pitchFamily="18" charset="0"/>
              </a:rPr>
              <a:t>buttonboard</a:t>
            </a:r>
            <a:r>
              <a:rPr lang="en-US" sz="1400" dirty="0">
                <a:solidFill>
                  <a:srgbClr val="333333"/>
                </a:solidFill>
                <a:latin typeface="Times New Roman" pitchFamily="18" charset="0"/>
                <a:cs typeface="Times New Roman" pitchFamily="18" charset="0"/>
              </a:rPr>
              <a:t> and keyboard systems have been developed, as well as </a:t>
            </a:r>
            <a:r>
              <a:rPr lang="en-US" sz="1400" dirty="0" err="1">
                <a:solidFill>
                  <a:srgbClr val="333333"/>
                </a:solidFill>
                <a:latin typeface="Times New Roman" pitchFamily="18" charset="0"/>
                <a:cs typeface="Times New Roman" pitchFamily="18" charset="0"/>
              </a:rPr>
              <a:t>voicings</a:t>
            </a:r>
            <a:r>
              <a:rPr lang="en-US" sz="1400" dirty="0">
                <a:solidFill>
                  <a:srgbClr val="333333"/>
                </a:solidFill>
                <a:latin typeface="Times New Roman" pitchFamily="18" charset="0"/>
                <a:cs typeface="Times New Roman" pitchFamily="18" charset="0"/>
              </a:rPr>
              <a:t> (the combination of multiple tones at different octaves), with mechanisms to switch between different voices during performance, and different methods of internal construction to improve tone, stability and durability.  These companies will only have a future if they can correctly interpret market demands, as Paolo </a:t>
            </a:r>
            <a:r>
              <a:rPr lang="en-US" sz="1400" dirty="0" err="1">
                <a:solidFill>
                  <a:srgbClr val="333333"/>
                </a:solidFill>
                <a:latin typeface="Times New Roman" pitchFamily="18" charset="0"/>
                <a:cs typeface="Times New Roman" pitchFamily="18" charset="0"/>
              </a:rPr>
              <a:t>Soprani</a:t>
            </a:r>
            <a:r>
              <a:rPr lang="en-US" sz="1400" dirty="0">
                <a:solidFill>
                  <a:srgbClr val="333333"/>
                </a:solidFill>
                <a:latin typeface="Times New Roman" pitchFamily="18" charset="0"/>
                <a:cs typeface="Times New Roman" pitchFamily="18" charset="0"/>
              </a:rPr>
              <a:t> did in 1863.</a:t>
            </a:r>
            <a:endParaRPr lang="en-US" sz="1400" dirty="0">
              <a:solidFill>
                <a:srgbClr val="747474"/>
              </a:solidFill>
              <a:latin typeface="Times New Roman" pitchFamily="18" charset="0"/>
              <a:cs typeface="Times New Roman" pitchFamily="18" charset="0"/>
            </a:endParaRPr>
          </a:p>
          <a:p>
            <a:endParaRPr lang="it-IT" sz="1400" dirty="0">
              <a:latin typeface="Times New Roman" pitchFamily="18" charset="0"/>
              <a:cs typeface="Times New Roman" pitchFamily="18" charset="0"/>
            </a:endParaRPr>
          </a:p>
        </p:txBody>
      </p:sp>
    </p:spTree>
    <p:extLst>
      <p:ext uri="{BB962C8B-B14F-4D97-AF65-F5344CB8AC3E}">
        <p14:creationId xmlns:p14="http://schemas.microsoft.com/office/powerpoint/2010/main" val="18142353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2486026D-F4BE-4685-A64A-EC517493015A}"/>
              </a:ext>
            </a:extLst>
          </p:cNvPr>
          <p:cNvSpPr/>
          <p:nvPr/>
        </p:nvSpPr>
        <p:spPr>
          <a:xfrm>
            <a:off x="1381957" y="2478411"/>
            <a:ext cx="9428085" cy="769441"/>
          </a:xfrm>
          <a:prstGeom prst="rect">
            <a:avLst/>
          </a:prstGeom>
        </p:spPr>
        <p:txBody>
          <a:bodyPr wrap="square">
            <a:spAutoFit/>
          </a:bodyPr>
          <a:lstStyle/>
          <a:p>
            <a:pPr lvl="0" algn="ctr"/>
            <a:endParaRPr lang="en-US" sz="2000" b="1" dirty="0">
              <a:solidFill>
                <a:prstClr val="black"/>
              </a:solidFill>
              <a:latin typeface="Times New Roman" panose="02020603050405020304" pitchFamily="18" charset="0"/>
              <a:cs typeface="Times New Roman" panose="02020603050405020304" pitchFamily="18" charset="0"/>
            </a:endParaRPr>
          </a:p>
          <a:p>
            <a:pPr lvl="0" algn="ctr"/>
            <a:r>
              <a:rPr lang="ro-RO" sz="2400" b="1" dirty="0">
                <a:solidFill>
                  <a:prstClr val="black"/>
                </a:solidFill>
                <a:latin typeface="Times New Roman" panose="02020603050405020304" pitchFamily="18" charset="0"/>
                <a:cs typeface="Times New Roman" panose="02020603050405020304" pitchFamily="18" charset="0"/>
              </a:rPr>
              <a:t>THE </a:t>
            </a:r>
            <a:r>
              <a:rPr lang="en-US" sz="2400" b="1" dirty="0">
                <a:solidFill>
                  <a:prstClr val="black"/>
                </a:solidFill>
                <a:latin typeface="Times New Roman" panose="02020603050405020304" pitchFamily="18" charset="0"/>
                <a:cs typeface="Times New Roman" panose="02020603050405020304" pitchFamily="18" charset="0"/>
              </a:rPr>
              <a:t>SPANISH</a:t>
            </a:r>
            <a:r>
              <a:rPr lang="ro-RO" sz="2400" b="1" dirty="0">
                <a:solidFill>
                  <a:prstClr val="black"/>
                </a:solidFill>
                <a:latin typeface="Times New Roman" panose="02020603050405020304" pitchFamily="18" charset="0"/>
                <a:cs typeface="Times New Roman" panose="02020603050405020304" pitchFamily="18" charset="0"/>
              </a:rPr>
              <a:t> </a:t>
            </a:r>
            <a:r>
              <a:rPr lang="en-US" sz="2400" b="1" dirty="0">
                <a:solidFill>
                  <a:prstClr val="black"/>
                </a:solidFill>
                <a:latin typeface="Times New Roman" panose="02020603050405020304" pitchFamily="18" charset="0"/>
                <a:cs typeface="Times New Roman" panose="02020603050405020304" pitchFamily="18" charset="0"/>
              </a:rPr>
              <a:t>TRADITIONAL INSTRUMENTS</a:t>
            </a:r>
            <a:endParaRPr lang="ro-RO" sz="24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630656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936624D8-5FA8-450C-BA4E-10B853A22BE5}"/>
              </a:ext>
            </a:extLst>
          </p:cNvPr>
          <p:cNvSpPr/>
          <p:nvPr/>
        </p:nvSpPr>
        <p:spPr>
          <a:xfrm>
            <a:off x="861133" y="417958"/>
            <a:ext cx="11097088" cy="6053645"/>
          </a:xfrm>
          <a:prstGeom prst="rect">
            <a:avLst/>
          </a:prstGeom>
        </p:spPr>
        <p:txBody>
          <a:bodyPr wrap="square">
            <a:spAutoFit/>
          </a:bodyPr>
          <a:lstStyle/>
          <a:p>
            <a:pPr>
              <a:lnSpc>
                <a:spcPct val="115000"/>
              </a:lnSpc>
              <a:spcAft>
                <a:spcPts val="1000"/>
              </a:spcAft>
            </a:pPr>
            <a:r>
              <a:rPr lang="en-US" sz="1400" dirty="0">
                <a:latin typeface="Times New Roman" panose="02020603050405020304" pitchFamily="18" charset="0"/>
                <a:ea typeface="Times New Roman" panose="02020603050405020304" pitchFamily="18" charset="0"/>
                <a:cs typeface="Times New Roman" panose="02020603050405020304" pitchFamily="18" charset="0"/>
              </a:rPr>
              <a:t>Folk music is the oldest form of Romanian musical creation, characterized by great vitality; it is the defining source of the cultured musical creation, both religious and lay. The earliest music was played on various pipes with rhythmical accompaniment.</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The religious musical creation, born under the influence of Byzantine music adjusted to the intonations of the local folk music, saw a period of glory between the 15th-17th centuries, when reputed schools of liturgical music developed within Romanian Monasteries. Let’s discover now some important musical instruments that played a key role in our mentality and our cultural dimension as a nation.</a:t>
            </a:r>
          </a:p>
          <a:p>
            <a:pPr>
              <a:lnSpc>
                <a:spcPct val="115000"/>
              </a:lnSpc>
              <a:spcAft>
                <a:spcPts val="1000"/>
              </a:spcAft>
            </a:pPr>
            <a:endParaRPr lang="en-US" sz="1400" b="1" dirty="0">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1000"/>
              </a:spcAft>
            </a:pPr>
            <a:r>
              <a:rPr lang="en-US" sz="1400" b="1" dirty="0">
                <a:latin typeface="Times New Roman" panose="02020603050405020304" pitchFamily="18" charset="0"/>
                <a:ea typeface="Times New Roman" panose="02020603050405020304" pitchFamily="18" charset="0"/>
                <a:cs typeface="Times New Roman" panose="02020603050405020304" pitchFamily="18" charset="0"/>
              </a:rPr>
              <a:t>				</a:t>
            </a:r>
            <a:r>
              <a:rPr lang="ro-RO" sz="1600" b="1" dirty="0">
                <a:latin typeface="Times New Roman" panose="02020603050405020304" pitchFamily="18" charset="0"/>
                <a:ea typeface="Times New Roman" panose="02020603050405020304" pitchFamily="18" charset="0"/>
                <a:cs typeface="Times New Roman" panose="02020603050405020304" pitchFamily="18" charset="0"/>
              </a:rPr>
              <a:t>The Whistle</a:t>
            </a:r>
            <a:endParaRPr lang="en-US" sz="1600" b="1" dirty="0">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1000"/>
              </a:spcAft>
            </a:pPr>
            <a:endParaRPr lang="ro-RO" sz="1400" b="1" dirty="0">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1000"/>
              </a:spcAft>
            </a:pPr>
            <a:endParaRPr lang="en-US" sz="1400" dirty="0">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1000"/>
              </a:spcAft>
            </a:pPr>
            <a:r>
              <a:rPr lang="ro-RO" sz="1400" dirty="0">
                <a:latin typeface="Times New Roman" panose="02020603050405020304" pitchFamily="18" charset="0"/>
                <a:ea typeface="Times New Roman" panose="02020603050405020304" pitchFamily="18" charset="0"/>
                <a:cs typeface="Times New Roman" panose="02020603050405020304" pitchFamily="18" charset="0"/>
              </a:rPr>
              <a:t>The whistle is a musical blowing instrument, made of wood, bone, and occasional made of metal. All types of whistles have the shape of a cylindrical tube, with or without holes.The traditional Romanian whistle was made by shepherds from different types of wood. Sometimes they used soft wood such as: walnut, elder tree or willow. Other times they took the wood from the orchard, which is harder to process and produce low sounds, such as: apricot, cherry or plum, the latter having the most beautiful sound.</a:t>
            </a:r>
            <a:endParaRPr lang="ro-RO" sz="14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1000"/>
              </a:spcAft>
            </a:pPr>
            <a:r>
              <a:rPr lang="ro-RO" sz="1400" dirty="0">
                <a:latin typeface="Times New Roman" panose="02020603050405020304" pitchFamily="18" charset="0"/>
                <a:ea typeface="Times New Roman" panose="02020603050405020304" pitchFamily="18" charset="0"/>
                <a:cs typeface="Times New Roman" panose="02020603050405020304" pitchFamily="18" charset="0"/>
              </a:rPr>
              <a:t> First the shepherds harvested and brought the wood home, kept it dry for about two weeks, then carved it and polished it in a round shape, along the fiber, all the holes being made manually by carving.</a:t>
            </a:r>
            <a:endParaRPr lang="ro-RO" sz="14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1000"/>
              </a:spcAft>
            </a:pPr>
            <a:r>
              <a:rPr lang="ro-RO" sz="1400" dirty="0">
                <a:latin typeface="Times New Roman" panose="02020603050405020304" pitchFamily="18" charset="0"/>
                <a:ea typeface="Times New Roman" panose="02020603050405020304" pitchFamily="18" charset="0"/>
                <a:cs typeface="Times New Roman" panose="02020603050405020304" pitchFamily="18" charset="0"/>
              </a:rPr>
              <a:t> The whistle has at one end the hole half-blocked, this being the hole through which the interpreter blows air inside. The side holes are closed in a row with the fingers to produce the scales.</a:t>
            </a:r>
            <a:endParaRPr lang="en-US" sz="1400" dirty="0">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1000"/>
              </a:spcAft>
            </a:pPr>
            <a:r>
              <a:rPr lang="ro-RO" sz="1400" dirty="0">
                <a:latin typeface="Times New Roman" panose="02020603050405020304" pitchFamily="18" charset="0"/>
                <a:ea typeface="Times New Roman" panose="02020603050405020304" pitchFamily="18" charset="0"/>
                <a:cs typeface="Times New Roman" panose="02020603050405020304" pitchFamily="18" charset="0"/>
              </a:rPr>
              <a:t>The whistle was a traditional musical instrument, used especially by the shepherds in ancient times when they went with the sheep up in the mountains or down the hills according to season. It is melodious,  it produces slightly melancholic sound, it is small  and very easy to carry.</a:t>
            </a:r>
            <a:br>
              <a:rPr lang="ro-RO" sz="1400" dirty="0">
                <a:latin typeface="Times New Roman" panose="02020603050405020304" pitchFamily="18" charset="0"/>
                <a:ea typeface="Times New Roman" panose="02020603050405020304" pitchFamily="18" charset="0"/>
                <a:cs typeface="Times New Roman" panose="02020603050405020304" pitchFamily="18" charset="0"/>
              </a:rPr>
            </a:br>
            <a:r>
              <a:rPr lang="ro-RO" sz="1400" dirty="0">
                <a:latin typeface="Times New Roman" panose="02020603050405020304" pitchFamily="18" charset="0"/>
                <a:ea typeface="Times New Roman" panose="02020603050405020304" pitchFamily="18" charset="0"/>
                <a:cs typeface="Times New Roman" panose="02020603050405020304" pitchFamily="18" charset="0"/>
              </a:rPr>
              <a:t>   </a:t>
            </a:r>
            <a:endParaRPr lang="ro-RO" sz="1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xmlns="" id="{2E660766-14B0-4F59-A9BA-C6EF68D2000F}"/>
              </a:ext>
            </a:extLst>
          </p:cNvPr>
          <p:cNvPicPr>
            <a:picLocks noChangeAspect="1"/>
          </p:cNvPicPr>
          <p:nvPr/>
        </p:nvPicPr>
        <p:blipFill>
          <a:blip r:embed="rId2"/>
          <a:stretch>
            <a:fillRect/>
          </a:stretch>
        </p:blipFill>
        <p:spPr>
          <a:xfrm>
            <a:off x="8691240" y="1525501"/>
            <a:ext cx="3045040" cy="1697093"/>
          </a:xfrm>
          <a:prstGeom prst="rect">
            <a:avLst/>
          </a:prstGeom>
        </p:spPr>
      </p:pic>
    </p:spTree>
    <p:extLst>
      <p:ext uri="{BB962C8B-B14F-4D97-AF65-F5344CB8AC3E}">
        <p14:creationId xmlns:p14="http://schemas.microsoft.com/office/powerpoint/2010/main" val="35960898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3896347" y="152310"/>
            <a:ext cx="6503020" cy="830997"/>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s-ES" sz="48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a:cs typeface="Times New Roman"/>
              </a:rPr>
              <a:t>Traditional</a:t>
            </a:r>
            <a:r>
              <a:rPr lang="es-ES" sz="4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a:cs typeface="Times New Roman"/>
              </a:rPr>
              <a:t> Instruments</a:t>
            </a:r>
          </a:p>
        </p:txBody>
      </p:sp>
      <p:sp>
        <p:nvSpPr>
          <p:cNvPr id="7" name="CuadroTexto 6"/>
          <p:cNvSpPr txBox="1"/>
          <p:nvPr/>
        </p:nvSpPr>
        <p:spPr>
          <a:xfrm>
            <a:off x="4904596" y="1098228"/>
            <a:ext cx="5763405" cy="1077218"/>
          </a:xfrm>
          <a:prstGeom prst="rect">
            <a:avLst/>
          </a:prstGeom>
          <a:noFill/>
        </p:spPr>
        <p:txBody>
          <a:bodyPr wrap="square" rtlCol="0">
            <a:spAutoFit/>
          </a:bodyPr>
          <a:lstStyle/>
          <a:p>
            <a:pPr algn="ctr"/>
            <a:r>
              <a:rPr lang="es-ES" sz="3200" b="1" dirty="0">
                <a:latin typeface="Times New Roman"/>
                <a:cs typeface="Times New Roman"/>
              </a:rPr>
              <a:t>ANALYSIS OF 5 SPANISH MUSIC INSTRUMENTS</a:t>
            </a:r>
          </a:p>
        </p:txBody>
      </p:sp>
      <p:sp>
        <p:nvSpPr>
          <p:cNvPr id="8" name="CuadroTexto 7"/>
          <p:cNvSpPr txBox="1"/>
          <p:nvPr/>
        </p:nvSpPr>
        <p:spPr>
          <a:xfrm>
            <a:off x="6436960" y="2178537"/>
            <a:ext cx="3336497" cy="2554545"/>
          </a:xfrm>
          <a:prstGeom prst="rect">
            <a:avLst/>
          </a:prstGeom>
          <a:noFill/>
        </p:spPr>
        <p:txBody>
          <a:bodyPr wrap="square" rtlCol="0">
            <a:spAutoFit/>
          </a:bodyPr>
          <a:lstStyle/>
          <a:p>
            <a:pPr marL="514350" indent="-514350">
              <a:buAutoNum type="arabicPeriod"/>
            </a:pPr>
            <a:r>
              <a:rPr lang="es-ES" sz="2000" b="1" i="1" dirty="0">
                <a:latin typeface="Times New Roman"/>
                <a:cs typeface="Times New Roman"/>
              </a:rPr>
              <a:t>Gaita Gallega (</a:t>
            </a:r>
            <a:r>
              <a:rPr lang="es-ES" sz="2000" b="1" i="1" dirty="0" err="1">
                <a:latin typeface="Times New Roman"/>
                <a:cs typeface="Times New Roman"/>
              </a:rPr>
              <a:t>Gallician</a:t>
            </a:r>
            <a:r>
              <a:rPr lang="es-ES" sz="2000" b="1" i="1" dirty="0">
                <a:latin typeface="Times New Roman"/>
                <a:cs typeface="Times New Roman"/>
              </a:rPr>
              <a:t> Gaita) </a:t>
            </a:r>
          </a:p>
          <a:p>
            <a:pPr marL="514350" indent="-514350">
              <a:buAutoNum type="arabicPeriod"/>
            </a:pPr>
            <a:r>
              <a:rPr lang="es-ES" sz="2000" b="1" i="1" dirty="0">
                <a:latin typeface="Times New Roman"/>
                <a:cs typeface="Times New Roman"/>
              </a:rPr>
              <a:t>Cajón            (</a:t>
            </a:r>
            <a:r>
              <a:rPr lang="es-ES" sz="2000" b="1" i="1" dirty="0" err="1">
                <a:latin typeface="Times New Roman"/>
                <a:cs typeface="Times New Roman"/>
              </a:rPr>
              <a:t>Drum</a:t>
            </a:r>
            <a:r>
              <a:rPr lang="es-ES" sz="2000" b="1" i="1" dirty="0">
                <a:latin typeface="Times New Roman"/>
                <a:cs typeface="Times New Roman"/>
              </a:rPr>
              <a:t> Box) </a:t>
            </a:r>
          </a:p>
          <a:p>
            <a:pPr marL="514350" indent="-514350">
              <a:buAutoNum type="arabicPeriod"/>
            </a:pPr>
            <a:r>
              <a:rPr lang="es-ES" sz="2000" b="1" i="1" dirty="0">
                <a:latin typeface="Times New Roman"/>
                <a:cs typeface="Times New Roman"/>
              </a:rPr>
              <a:t>Castañuelas (</a:t>
            </a:r>
            <a:r>
              <a:rPr lang="es-ES" sz="2000" b="1" i="1" dirty="0" err="1">
                <a:latin typeface="Times New Roman"/>
                <a:cs typeface="Times New Roman"/>
              </a:rPr>
              <a:t>Castanets</a:t>
            </a:r>
            <a:r>
              <a:rPr lang="es-ES" sz="2000" b="1" i="1" dirty="0">
                <a:latin typeface="Times New Roman"/>
                <a:cs typeface="Times New Roman"/>
              </a:rPr>
              <a:t>)</a:t>
            </a:r>
          </a:p>
          <a:p>
            <a:pPr marL="514350" indent="-514350">
              <a:buAutoNum type="arabicPeriod"/>
            </a:pPr>
            <a:r>
              <a:rPr lang="es-ES" sz="2000" b="1" i="1" dirty="0">
                <a:latin typeface="Times New Roman"/>
                <a:cs typeface="Times New Roman"/>
              </a:rPr>
              <a:t>Guitarra Flamenca (</a:t>
            </a:r>
            <a:r>
              <a:rPr lang="es-ES" sz="2000" b="1" i="1" dirty="0" err="1">
                <a:latin typeface="Times New Roman"/>
                <a:cs typeface="Times New Roman"/>
              </a:rPr>
              <a:t>Spanish</a:t>
            </a:r>
            <a:r>
              <a:rPr lang="es-ES" sz="2000" b="1" i="1" dirty="0">
                <a:latin typeface="Times New Roman"/>
                <a:cs typeface="Times New Roman"/>
              </a:rPr>
              <a:t> Guitar)</a:t>
            </a:r>
          </a:p>
          <a:p>
            <a:pPr marL="514350" indent="-514350">
              <a:buAutoNum type="arabicPeriod"/>
            </a:pPr>
            <a:r>
              <a:rPr lang="es-ES" sz="2000" b="1" i="1" dirty="0">
                <a:latin typeface="Times New Roman"/>
                <a:cs typeface="Times New Roman"/>
              </a:rPr>
              <a:t>Acordeón (</a:t>
            </a:r>
            <a:r>
              <a:rPr lang="es-ES" sz="2000" b="1" i="1" dirty="0" err="1">
                <a:latin typeface="Times New Roman"/>
                <a:cs typeface="Times New Roman"/>
              </a:rPr>
              <a:t>Accordion</a:t>
            </a:r>
            <a:r>
              <a:rPr lang="es-ES" sz="2000" b="1" i="1" dirty="0">
                <a:latin typeface="Times New Roman"/>
                <a:cs typeface="Times New Roman"/>
              </a:rPr>
              <a:t>)</a:t>
            </a:r>
          </a:p>
        </p:txBody>
      </p:sp>
      <p:pic>
        <p:nvPicPr>
          <p:cNvPr id="9" name="Imagen 8"/>
          <p:cNvPicPr>
            <a:picLocks noChangeAspect="1"/>
          </p:cNvPicPr>
          <p:nvPr/>
        </p:nvPicPr>
        <p:blipFill>
          <a:blip r:embed="rId2"/>
          <a:stretch>
            <a:fillRect/>
          </a:stretch>
        </p:blipFill>
        <p:spPr>
          <a:xfrm>
            <a:off x="1521935" y="2739012"/>
            <a:ext cx="1120177" cy="1120177"/>
          </a:xfrm>
          <a:prstGeom prst="rect">
            <a:avLst/>
          </a:prstGeom>
        </p:spPr>
      </p:pic>
      <p:pic>
        <p:nvPicPr>
          <p:cNvPr id="10" name="Imagen 9"/>
          <p:cNvPicPr>
            <a:picLocks noChangeAspect="1"/>
          </p:cNvPicPr>
          <p:nvPr/>
        </p:nvPicPr>
        <p:blipFill>
          <a:blip r:embed="rId3"/>
          <a:stretch>
            <a:fillRect/>
          </a:stretch>
        </p:blipFill>
        <p:spPr>
          <a:xfrm>
            <a:off x="1868005" y="467552"/>
            <a:ext cx="1872044" cy="1465459"/>
          </a:xfrm>
          <a:prstGeom prst="rect">
            <a:avLst/>
          </a:prstGeom>
        </p:spPr>
      </p:pic>
      <p:pic>
        <p:nvPicPr>
          <p:cNvPr id="11" name="Imagen 10"/>
          <p:cNvPicPr>
            <a:picLocks noChangeAspect="1"/>
          </p:cNvPicPr>
          <p:nvPr/>
        </p:nvPicPr>
        <p:blipFill>
          <a:blip r:embed="rId4"/>
          <a:stretch>
            <a:fillRect/>
          </a:stretch>
        </p:blipFill>
        <p:spPr>
          <a:xfrm>
            <a:off x="4593669" y="3299101"/>
            <a:ext cx="1493373" cy="1493373"/>
          </a:xfrm>
          <a:prstGeom prst="rect">
            <a:avLst/>
          </a:prstGeom>
        </p:spPr>
      </p:pic>
      <p:pic>
        <p:nvPicPr>
          <p:cNvPr id="12" name="Imagen 11"/>
          <p:cNvPicPr>
            <a:picLocks noChangeAspect="1"/>
          </p:cNvPicPr>
          <p:nvPr/>
        </p:nvPicPr>
        <p:blipFill>
          <a:blip r:embed="rId5"/>
          <a:stretch>
            <a:fillRect/>
          </a:stretch>
        </p:blipFill>
        <p:spPr>
          <a:xfrm>
            <a:off x="3896347" y="4907395"/>
            <a:ext cx="1755210" cy="1755210"/>
          </a:xfrm>
          <a:prstGeom prst="rect">
            <a:avLst/>
          </a:prstGeom>
        </p:spPr>
      </p:pic>
      <p:pic>
        <p:nvPicPr>
          <p:cNvPr id="13" name="Imagen 12"/>
          <p:cNvPicPr>
            <a:picLocks noChangeAspect="1"/>
          </p:cNvPicPr>
          <p:nvPr/>
        </p:nvPicPr>
        <p:blipFill>
          <a:blip r:embed="rId6"/>
          <a:stretch>
            <a:fillRect/>
          </a:stretch>
        </p:blipFill>
        <p:spPr>
          <a:xfrm>
            <a:off x="2296041" y="1046168"/>
            <a:ext cx="3200613" cy="3200613"/>
          </a:xfrm>
          <a:prstGeom prst="rect">
            <a:avLst/>
          </a:prstGeom>
        </p:spPr>
      </p:pic>
    </p:spTree>
    <p:extLst>
      <p:ext uri="{BB962C8B-B14F-4D97-AF65-F5344CB8AC3E}">
        <p14:creationId xmlns:p14="http://schemas.microsoft.com/office/powerpoint/2010/main" val="8053874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Captura de pantalla 2019-10-19 a las 22.26.40.png"/>
          <p:cNvPicPr>
            <a:picLocks noChangeAspect="1"/>
          </p:cNvPicPr>
          <p:nvPr/>
        </p:nvPicPr>
        <p:blipFill rotWithShape="1">
          <a:blip r:embed="rId2">
            <a:extLst>
              <a:ext uri="{28A0092B-C50C-407E-A947-70E740481C1C}">
                <a14:useLocalDpi xmlns:a14="http://schemas.microsoft.com/office/drawing/2010/main" val="0"/>
              </a:ext>
            </a:extLst>
          </a:blip>
          <a:srcRect l="5341" t="1764" r="2785" b="2565"/>
          <a:stretch/>
        </p:blipFill>
        <p:spPr>
          <a:xfrm>
            <a:off x="1932182" y="459798"/>
            <a:ext cx="8400898" cy="5951586"/>
          </a:xfrm>
          <a:prstGeom prst="rect">
            <a:avLst/>
          </a:prstGeom>
        </p:spPr>
      </p:pic>
      <p:pic>
        <p:nvPicPr>
          <p:cNvPr id="5" name="Imagen 4"/>
          <p:cNvPicPr>
            <a:picLocks noChangeAspect="1"/>
          </p:cNvPicPr>
          <p:nvPr/>
        </p:nvPicPr>
        <p:blipFill>
          <a:blip r:embed="rId3"/>
          <a:stretch>
            <a:fillRect/>
          </a:stretch>
        </p:blipFill>
        <p:spPr>
          <a:xfrm>
            <a:off x="1774988" y="4062"/>
            <a:ext cx="1200330" cy="1200330"/>
          </a:xfrm>
          <a:prstGeom prst="rect">
            <a:avLst/>
          </a:prstGeom>
        </p:spPr>
      </p:pic>
    </p:spTree>
    <p:extLst>
      <p:ext uri="{BB962C8B-B14F-4D97-AF65-F5344CB8AC3E}">
        <p14:creationId xmlns:p14="http://schemas.microsoft.com/office/powerpoint/2010/main" val="1454299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Captura de pantalla 2019-10-19 a las 23.16.30.png"/>
          <p:cNvPicPr>
            <a:picLocks noChangeAspect="1"/>
          </p:cNvPicPr>
          <p:nvPr/>
        </p:nvPicPr>
        <p:blipFill rotWithShape="1">
          <a:blip r:embed="rId2">
            <a:extLst>
              <a:ext uri="{28A0092B-C50C-407E-A947-70E740481C1C}">
                <a14:useLocalDpi xmlns:a14="http://schemas.microsoft.com/office/drawing/2010/main" val="0"/>
              </a:ext>
            </a:extLst>
          </a:blip>
          <a:srcRect l="3510" t="666" r="1717" b="4773"/>
          <a:stretch/>
        </p:blipFill>
        <p:spPr>
          <a:xfrm>
            <a:off x="1844965" y="558271"/>
            <a:ext cx="8666042" cy="5945577"/>
          </a:xfrm>
          <a:prstGeom prst="rect">
            <a:avLst/>
          </a:prstGeom>
        </p:spPr>
      </p:pic>
      <p:pic>
        <p:nvPicPr>
          <p:cNvPr id="8" name="Imagen 7"/>
          <p:cNvPicPr>
            <a:picLocks noChangeAspect="1"/>
          </p:cNvPicPr>
          <p:nvPr/>
        </p:nvPicPr>
        <p:blipFill>
          <a:blip r:embed="rId3"/>
          <a:stretch>
            <a:fillRect/>
          </a:stretch>
        </p:blipFill>
        <p:spPr>
          <a:xfrm>
            <a:off x="1677303" y="101759"/>
            <a:ext cx="1200330" cy="1200330"/>
          </a:xfrm>
          <a:prstGeom prst="rect">
            <a:avLst/>
          </a:prstGeom>
        </p:spPr>
      </p:pic>
      <p:sp>
        <p:nvSpPr>
          <p:cNvPr id="2" name="CuadroTexto 1"/>
          <p:cNvSpPr txBox="1"/>
          <p:nvPr/>
        </p:nvSpPr>
        <p:spPr>
          <a:xfrm>
            <a:off x="2278403" y="1048502"/>
            <a:ext cx="2134406" cy="307777"/>
          </a:xfrm>
          <a:prstGeom prst="rect">
            <a:avLst/>
          </a:prstGeom>
          <a:solidFill>
            <a:schemeClr val="accent4">
              <a:lumMod val="20000"/>
              <a:lumOff val="80000"/>
            </a:schemeClr>
          </a:solidFill>
        </p:spPr>
        <p:style>
          <a:lnRef idx="2">
            <a:schemeClr val="accent4"/>
          </a:lnRef>
          <a:fillRef idx="1">
            <a:schemeClr val="lt1"/>
          </a:fillRef>
          <a:effectRef idx="0">
            <a:schemeClr val="accent4"/>
          </a:effectRef>
          <a:fontRef idx="minor">
            <a:schemeClr val="dk1"/>
          </a:fontRef>
        </p:style>
        <p:txBody>
          <a:bodyPr wrap="none" rtlCol="0">
            <a:spAutoFit/>
          </a:bodyPr>
          <a:lstStyle/>
          <a:p>
            <a:r>
              <a:rPr lang="es-ES" sz="1400" b="1" dirty="0" err="1">
                <a:latin typeface="Times New Roman"/>
                <a:cs typeface="Times New Roman"/>
              </a:rPr>
              <a:t>History</a:t>
            </a:r>
            <a:r>
              <a:rPr lang="es-ES" sz="1400" b="1" dirty="0">
                <a:latin typeface="Times New Roman"/>
                <a:cs typeface="Times New Roman"/>
              </a:rPr>
              <a:t> of </a:t>
            </a:r>
            <a:r>
              <a:rPr lang="es-ES" sz="1400" b="1" dirty="0" err="1">
                <a:latin typeface="Times New Roman"/>
                <a:cs typeface="Times New Roman"/>
              </a:rPr>
              <a:t>the</a:t>
            </a:r>
            <a:r>
              <a:rPr lang="es-ES" sz="1400" b="1" dirty="0">
                <a:latin typeface="Times New Roman"/>
                <a:cs typeface="Times New Roman"/>
              </a:rPr>
              <a:t> </a:t>
            </a:r>
            <a:r>
              <a:rPr lang="es-ES" sz="1400" b="1" dirty="0" err="1">
                <a:latin typeface="Times New Roman"/>
                <a:cs typeface="Times New Roman"/>
              </a:rPr>
              <a:t>instrument</a:t>
            </a:r>
            <a:endParaRPr lang="es-ES" sz="1400" b="1" dirty="0">
              <a:latin typeface="Times New Roman"/>
              <a:cs typeface="Times New Roman"/>
            </a:endParaRPr>
          </a:p>
        </p:txBody>
      </p:sp>
    </p:spTree>
    <p:extLst>
      <p:ext uri="{BB962C8B-B14F-4D97-AF65-F5344CB8AC3E}">
        <p14:creationId xmlns:p14="http://schemas.microsoft.com/office/powerpoint/2010/main" val="1639969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Captura de pantalla 2019-10-19 a las 22.55.31.png"/>
          <p:cNvPicPr>
            <a:picLocks noChangeAspect="1"/>
          </p:cNvPicPr>
          <p:nvPr/>
        </p:nvPicPr>
        <p:blipFill rotWithShape="1">
          <a:blip r:embed="rId2">
            <a:extLst>
              <a:ext uri="{28A0092B-C50C-407E-A947-70E740481C1C}">
                <a14:useLocalDpi xmlns:a14="http://schemas.microsoft.com/office/drawing/2010/main" val="0"/>
              </a:ext>
            </a:extLst>
          </a:blip>
          <a:srcRect l="4578" t="2039" r="2327" b="1670"/>
          <a:stretch/>
        </p:blipFill>
        <p:spPr>
          <a:xfrm>
            <a:off x="1789144" y="460573"/>
            <a:ext cx="8512539" cy="5931621"/>
          </a:xfrm>
          <a:prstGeom prst="rect">
            <a:avLst/>
          </a:prstGeom>
        </p:spPr>
      </p:pic>
      <p:pic>
        <p:nvPicPr>
          <p:cNvPr id="6" name="Imagen 5"/>
          <p:cNvPicPr>
            <a:picLocks noChangeAspect="1"/>
          </p:cNvPicPr>
          <p:nvPr/>
        </p:nvPicPr>
        <p:blipFill>
          <a:blip r:embed="rId3"/>
          <a:stretch>
            <a:fillRect/>
          </a:stretch>
        </p:blipFill>
        <p:spPr>
          <a:xfrm>
            <a:off x="1984087" y="34732"/>
            <a:ext cx="851681" cy="851681"/>
          </a:xfrm>
          <a:prstGeom prst="rect">
            <a:avLst/>
          </a:prstGeom>
        </p:spPr>
      </p:pic>
    </p:spTree>
    <p:extLst>
      <p:ext uri="{BB962C8B-B14F-4D97-AF65-F5344CB8AC3E}">
        <p14:creationId xmlns:p14="http://schemas.microsoft.com/office/powerpoint/2010/main" val="4129209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Captura de pantalla 2019-10-19 a las 22.55.45.png"/>
          <p:cNvPicPr>
            <a:picLocks noChangeAspect="1"/>
          </p:cNvPicPr>
          <p:nvPr/>
        </p:nvPicPr>
        <p:blipFill rotWithShape="1">
          <a:blip r:embed="rId2">
            <a:extLst>
              <a:ext uri="{28A0092B-C50C-407E-A947-70E740481C1C}">
                <a14:useLocalDpi xmlns:a14="http://schemas.microsoft.com/office/drawing/2010/main" val="0"/>
              </a:ext>
            </a:extLst>
          </a:blip>
          <a:srcRect l="4731" t="2246" r="1717" b="1618"/>
          <a:stretch/>
        </p:blipFill>
        <p:spPr>
          <a:xfrm>
            <a:off x="1817054" y="460574"/>
            <a:ext cx="8554402" cy="5973490"/>
          </a:xfrm>
          <a:prstGeom prst="rect">
            <a:avLst/>
          </a:prstGeom>
        </p:spPr>
      </p:pic>
      <p:pic>
        <p:nvPicPr>
          <p:cNvPr id="5" name="Imagen 4"/>
          <p:cNvPicPr>
            <a:picLocks noChangeAspect="1"/>
          </p:cNvPicPr>
          <p:nvPr/>
        </p:nvPicPr>
        <p:blipFill>
          <a:blip r:embed="rId3"/>
          <a:stretch>
            <a:fillRect/>
          </a:stretch>
        </p:blipFill>
        <p:spPr>
          <a:xfrm>
            <a:off x="1984087" y="34732"/>
            <a:ext cx="851681" cy="851681"/>
          </a:xfrm>
          <a:prstGeom prst="rect">
            <a:avLst/>
          </a:prstGeom>
        </p:spPr>
      </p:pic>
      <p:sp>
        <p:nvSpPr>
          <p:cNvPr id="6" name="CuadroTexto 5"/>
          <p:cNvSpPr txBox="1"/>
          <p:nvPr/>
        </p:nvSpPr>
        <p:spPr>
          <a:xfrm>
            <a:off x="2177816" y="894613"/>
            <a:ext cx="2134406" cy="307777"/>
          </a:xfrm>
          <a:prstGeom prst="rect">
            <a:avLst/>
          </a:prstGeom>
          <a:solidFill>
            <a:schemeClr val="accent4">
              <a:lumMod val="20000"/>
              <a:lumOff val="80000"/>
            </a:schemeClr>
          </a:solidFill>
        </p:spPr>
        <p:style>
          <a:lnRef idx="2">
            <a:schemeClr val="accent4"/>
          </a:lnRef>
          <a:fillRef idx="1">
            <a:schemeClr val="lt1"/>
          </a:fillRef>
          <a:effectRef idx="0">
            <a:schemeClr val="accent4"/>
          </a:effectRef>
          <a:fontRef idx="minor">
            <a:schemeClr val="dk1"/>
          </a:fontRef>
        </p:style>
        <p:txBody>
          <a:bodyPr wrap="none" rtlCol="0">
            <a:spAutoFit/>
          </a:bodyPr>
          <a:lstStyle/>
          <a:p>
            <a:r>
              <a:rPr lang="es-ES" sz="1400" b="1" dirty="0" err="1">
                <a:latin typeface="Times New Roman"/>
                <a:cs typeface="Times New Roman"/>
              </a:rPr>
              <a:t>History</a:t>
            </a:r>
            <a:r>
              <a:rPr lang="es-ES" sz="1400" b="1" dirty="0">
                <a:latin typeface="Times New Roman"/>
                <a:cs typeface="Times New Roman"/>
              </a:rPr>
              <a:t> of </a:t>
            </a:r>
            <a:r>
              <a:rPr lang="es-ES" sz="1400" b="1" dirty="0" err="1">
                <a:latin typeface="Times New Roman"/>
                <a:cs typeface="Times New Roman"/>
              </a:rPr>
              <a:t>the</a:t>
            </a:r>
            <a:r>
              <a:rPr lang="es-ES" sz="1400" b="1" dirty="0">
                <a:latin typeface="Times New Roman"/>
                <a:cs typeface="Times New Roman"/>
              </a:rPr>
              <a:t> </a:t>
            </a:r>
            <a:r>
              <a:rPr lang="es-ES" sz="1400" b="1" dirty="0" err="1">
                <a:latin typeface="Times New Roman"/>
                <a:cs typeface="Times New Roman"/>
              </a:rPr>
              <a:t>instrument</a:t>
            </a:r>
            <a:endParaRPr lang="es-ES" sz="1400" b="1" dirty="0">
              <a:latin typeface="Times New Roman"/>
              <a:cs typeface="Times New Roman"/>
            </a:endParaRPr>
          </a:p>
        </p:txBody>
      </p:sp>
    </p:spTree>
    <p:extLst>
      <p:ext uri="{BB962C8B-B14F-4D97-AF65-F5344CB8AC3E}">
        <p14:creationId xmlns:p14="http://schemas.microsoft.com/office/powerpoint/2010/main" val="2083764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Captura de pantalla 2019-10-19 a las 23.00.12.png"/>
          <p:cNvPicPr>
            <a:picLocks noChangeAspect="1"/>
          </p:cNvPicPr>
          <p:nvPr/>
        </p:nvPicPr>
        <p:blipFill rotWithShape="1">
          <a:blip r:embed="rId2">
            <a:extLst>
              <a:ext uri="{28A0092B-C50C-407E-A947-70E740481C1C}">
                <a14:useLocalDpi xmlns:a14="http://schemas.microsoft.com/office/drawing/2010/main" val="0"/>
              </a:ext>
            </a:extLst>
          </a:blip>
          <a:srcRect l="2900" t="1764" r="1106" b="988"/>
          <a:stretch/>
        </p:blipFill>
        <p:spPr>
          <a:xfrm>
            <a:off x="1775191" y="446618"/>
            <a:ext cx="8777682" cy="6154929"/>
          </a:xfrm>
          <a:prstGeom prst="rect">
            <a:avLst/>
          </a:prstGeom>
        </p:spPr>
      </p:pic>
      <p:pic>
        <p:nvPicPr>
          <p:cNvPr id="6" name="Imagen 5"/>
          <p:cNvPicPr>
            <a:picLocks noChangeAspect="1"/>
          </p:cNvPicPr>
          <p:nvPr/>
        </p:nvPicPr>
        <p:blipFill>
          <a:blip r:embed="rId3"/>
          <a:stretch>
            <a:fillRect/>
          </a:stretch>
        </p:blipFill>
        <p:spPr>
          <a:xfrm>
            <a:off x="2021510" y="132590"/>
            <a:ext cx="1274773" cy="997908"/>
          </a:xfrm>
          <a:prstGeom prst="rect">
            <a:avLst/>
          </a:prstGeom>
        </p:spPr>
      </p:pic>
    </p:spTree>
    <p:extLst>
      <p:ext uri="{BB962C8B-B14F-4D97-AF65-F5344CB8AC3E}">
        <p14:creationId xmlns:p14="http://schemas.microsoft.com/office/powerpoint/2010/main" val="679202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Captura de pantalla 2019-10-19 a las 23.00.27.png"/>
          <p:cNvPicPr>
            <a:picLocks noChangeAspect="1"/>
          </p:cNvPicPr>
          <p:nvPr/>
        </p:nvPicPr>
        <p:blipFill rotWithShape="1">
          <a:blip r:embed="rId2">
            <a:extLst>
              <a:ext uri="{28A0092B-C50C-407E-A947-70E740481C1C}">
                <a14:useLocalDpi xmlns:a14="http://schemas.microsoft.com/office/drawing/2010/main" val="0"/>
              </a:ext>
            </a:extLst>
          </a:blip>
          <a:srcRect l="3052" t="1785" r="2175" b="2006"/>
          <a:stretch/>
        </p:blipFill>
        <p:spPr>
          <a:xfrm>
            <a:off x="1803100" y="544314"/>
            <a:ext cx="8666042" cy="6015361"/>
          </a:xfrm>
          <a:prstGeom prst="rect">
            <a:avLst/>
          </a:prstGeom>
        </p:spPr>
      </p:pic>
      <p:pic>
        <p:nvPicPr>
          <p:cNvPr id="6" name="Imagen 5"/>
          <p:cNvPicPr>
            <a:picLocks noChangeAspect="1"/>
          </p:cNvPicPr>
          <p:nvPr/>
        </p:nvPicPr>
        <p:blipFill>
          <a:blip r:embed="rId3"/>
          <a:stretch>
            <a:fillRect/>
          </a:stretch>
        </p:blipFill>
        <p:spPr>
          <a:xfrm>
            <a:off x="2021510" y="132590"/>
            <a:ext cx="1274773" cy="997908"/>
          </a:xfrm>
          <a:prstGeom prst="rect">
            <a:avLst/>
          </a:prstGeom>
        </p:spPr>
      </p:pic>
      <p:sp>
        <p:nvSpPr>
          <p:cNvPr id="5" name="CuadroTexto 4"/>
          <p:cNvSpPr txBox="1"/>
          <p:nvPr/>
        </p:nvSpPr>
        <p:spPr>
          <a:xfrm>
            <a:off x="2342240" y="976610"/>
            <a:ext cx="2134406" cy="307777"/>
          </a:xfrm>
          <a:prstGeom prst="rect">
            <a:avLst/>
          </a:prstGeom>
          <a:solidFill>
            <a:schemeClr val="accent4">
              <a:lumMod val="20000"/>
              <a:lumOff val="80000"/>
            </a:schemeClr>
          </a:solidFill>
        </p:spPr>
        <p:style>
          <a:lnRef idx="2">
            <a:schemeClr val="accent4"/>
          </a:lnRef>
          <a:fillRef idx="1">
            <a:schemeClr val="lt1"/>
          </a:fillRef>
          <a:effectRef idx="0">
            <a:schemeClr val="accent4"/>
          </a:effectRef>
          <a:fontRef idx="minor">
            <a:schemeClr val="dk1"/>
          </a:fontRef>
        </p:style>
        <p:txBody>
          <a:bodyPr wrap="none" rtlCol="0">
            <a:spAutoFit/>
          </a:bodyPr>
          <a:lstStyle/>
          <a:p>
            <a:r>
              <a:rPr lang="es-ES" sz="1400" b="1" dirty="0" err="1">
                <a:latin typeface="Times New Roman"/>
                <a:cs typeface="Times New Roman"/>
              </a:rPr>
              <a:t>History</a:t>
            </a:r>
            <a:r>
              <a:rPr lang="es-ES" sz="1400" b="1" dirty="0">
                <a:latin typeface="Times New Roman"/>
                <a:cs typeface="Times New Roman"/>
              </a:rPr>
              <a:t> of </a:t>
            </a:r>
            <a:r>
              <a:rPr lang="es-ES" sz="1400" b="1" dirty="0" err="1">
                <a:latin typeface="Times New Roman"/>
                <a:cs typeface="Times New Roman"/>
              </a:rPr>
              <a:t>the</a:t>
            </a:r>
            <a:r>
              <a:rPr lang="es-ES" sz="1400" b="1" dirty="0">
                <a:latin typeface="Times New Roman"/>
                <a:cs typeface="Times New Roman"/>
              </a:rPr>
              <a:t> </a:t>
            </a:r>
            <a:r>
              <a:rPr lang="es-ES" sz="1400" b="1" dirty="0" err="1">
                <a:latin typeface="Times New Roman"/>
                <a:cs typeface="Times New Roman"/>
              </a:rPr>
              <a:t>instrument</a:t>
            </a:r>
            <a:endParaRPr lang="es-ES" sz="1400" b="1" dirty="0">
              <a:latin typeface="Times New Roman"/>
              <a:cs typeface="Times New Roman"/>
            </a:endParaRPr>
          </a:p>
        </p:txBody>
      </p:sp>
    </p:spTree>
    <p:extLst>
      <p:ext uri="{BB962C8B-B14F-4D97-AF65-F5344CB8AC3E}">
        <p14:creationId xmlns:p14="http://schemas.microsoft.com/office/powerpoint/2010/main" val="3996119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Captura de pantalla 2019-10-20 a las 0.31.48.png"/>
          <p:cNvPicPr>
            <a:picLocks noChangeAspect="1"/>
          </p:cNvPicPr>
          <p:nvPr/>
        </p:nvPicPr>
        <p:blipFill rotWithShape="1">
          <a:blip r:embed="rId2">
            <a:extLst>
              <a:ext uri="{28A0092B-C50C-407E-A947-70E740481C1C}">
                <a14:useLocalDpi xmlns:a14="http://schemas.microsoft.com/office/drawing/2010/main" val="0"/>
              </a:ext>
            </a:extLst>
          </a:blip>
          <a:srcRect l="3663" t="1720" r="1107" b="1836"/>
          <a:stretch/>
        </p:blipFill>
        <p:spPr>
          <a:xfrm>
            <a:off x="1761234" y="502442"/>
            <a:ext cx="8707908" cy="6140972"/>
          </a:xfrm>
          <a:prstGeom prst="rect">
            <a:avLst/>
          </a:prstGeom>
        </p:spPr>
      </p:pic>
      <p:pic>
        <p:nvPicPr>
          <p:cNvPr id="5" name="Imagen 4"/>
          <p:cNvPicPr>
            <a:picLocks noChangeAspect="1"/>
          </p:cNvPicPr>
          <p:nvPr/>
        </p:nvPicPr>
        <p:blipFill>
          <a:blip r:embed="rId3"/>
          <a:stretch>
            <a:fillRect/>
          </a:stretch>
        </p:blipFill>
        <p:spPr>
          <a:xfrm>
            <a:off x="1747278" y="166570"/>
            <a:ext cx="671744" cy="671744"/>
          </a:xfrm>
          <a:prstGeom prst="rect">
            <a:avLst/>
          </a:prstGeom>
        </p:spPr>
      </p:pic>
    </p:spTree>
    <p:extLst>
      <p:ext uri="{BB962C8B-B14F-4D97-AF65-F5344CB8AC3E}">
        <p14:creationId xmlns:p14="http://schemas.microsoft.com/office/powerpoint/2010/main" val="2869413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aptura de pantalla 2019-10-20 a las 0.32.00.png"/>
          <p:cNvPicPr>
            <a:picLocks noChangeAspect="1"/>
          </p:cNvPicPr>
          <p:nvPr/>
        </p:nvPicPr>
        <p:blipFill rotWithShape="1">
          <a:blip r:embed="rId2">
            <a:extLst>
              <a:ext uri="{28A0092B-C50C-407E-A947-70E740481C1C}">
                <a14:useLocalDpi xmlns:a14="http://schemas.microsoft.com/office/drawing/2010/main" val="0"/>
              </a:ext>
            </a:extLst>
          </a:blip>
          <a:srcRect l="3358" t="1535" r="2022" b="2227"/>
          <a:stretch/>
        </p:blipFill>
        <p:spPr>
          <a:xfrm>
            <a:off x="1831011" y="432661"/>
            <a:ext cx="8652087" cy="6127015"/>
          </a:xfrm>
          <a:prstGeom prst="rect">
            <a:avLst/>
          </a:prstGeom>
        </p:spPr>
      </p:pic>
      <p:pic>
        <p:nvPicPr>
          <p:cNvPr id="3" name="Imagen 2"/>
          <p:cNvPicPr>
            <a:picLocks noChangeAspect="1"/>
          </p:cNvPicPr>
          <p:nvPr/>
        </p:nvPicPr>
        <p:blipFill>
          <a:blip r:embed="rId3"/>
          <a:stretch>
            <a:fillRect/>
          </a:stretch>
        </p:blipFill>
        <p:spPr>
          <a:xfrm>
            <a:off x="2083150" y="96788"/>
            <a:ext cx="671744" cy="671744"/>
          </a:xfrm>
          <a:prstGeom prst="rect">
            <a:avLst/>
          </a:prstGeom>
        </p:spPr>
      </p:pic>
      <p:sp>
        <p:nvSpPr>
          <p:cNvPr id="4" name="CuadroTexto 3"/>
          <p:cNvSpPr txBox="1"/>
          <p:nvPr/>
        </p:nvSpPr>
        <p:spPr>
          <a:xfrm>
            <a:off x="2278403" y="3802391"/>
            <a:ext cx="2134406" cy="307777"/>
          </a:xfrm>
          <a:prstGeom prst="rect">
            <a:avLst/>
          </a:prstGeom>
          <a:solidFill>
            <a:schemeClr val="accent4">
              <a:lumMod val="20000"/>
              <a:lumOff val="80000"/>
            </a:schemeClr>
          </a:solidFill>
        </p:spPr>
        <p:style>
          <a:lnRef idx="2">
            <a:schemeClr val="accent4"/>
          </a:lnRef>
          <a:fillRef idx="1">
            <a:schemeClr val="lt1"/>
          </a:fillRef>
          <a:effectRef idx="0">
            <a:schemeClr val="accent4"/>
          </a:effectRef>
          <a:fontRef idx="minor">
            <a:schemeClr val="dk1"/>
          </a:fontRef>
        </p:style>
        <p:txBody>
          <a:bodyPr wrap="none" rtlCol="0">
            <a:spAutoFit/>
          </a:bodyPr>
          <a:lstStyle/>
          <a:p>
            <a:r>
              <a:rPr lang="es-ES" sz="1400" b="1" dirty="0" err="1">
                <a:latin typeface="Times New Roman"/>
                <a:cs typeface="Times New Roman"/>
              </a:rPr>
              <a:t>History</a:t>
            </a:r>
            <a:r>
              <a:rPr lang="es-ES" sz="1400" b="1" dirty="0">
                <a:latin typeface="Times New Roman"/>
                <a:cs typeface="Times New Roman"/>
              </a:rPr>
              <a:t> of </a:t>
            </a:r>
            <a:r>
              <a:rPr lang="es-ES" sz="1400" b="1" dirty="0" err="1">
                <a:latin typeface="Times New Roman"/>
                <a:cs typeface="Times New Roman"/>
              </a:rPr>
              <a:t>the</a:t>
            </a:r>
            <a:r>
              <a:rPr lang="es-ES" sz="1400" b="1" dirty="0">
                <a:latin typeface="Times New Roman"/>
                <a:cs typeface="Times New Roman"/>
              </a:rPr>
              <a:t> </a:t>
            </a:r>
            <a:r>
              <a:rPr lang="es-ES" sz="1400" b="1" dirty="0" err="1">
                <a:latin typeface="Times New Roman"/>
                <a:cs typeface="Times New Roman"/>
              </a:rPr>
              <a:t>instrument</a:t>
            </a:r>
            <a:endParaRPr lang="es-ES" sz="1400" b="1" dirty="0">
              <a:latin typeface="Times New Roman"/>
              <a:cs typeface="Times New Roman"/>
            </a:endParaRPr>
          </a:p>
        </p:txBody>
      </p:sp>
    </p:spTree>
    <p:extLst>
      <p:ext uri="{BB962C8B-B14F-4D97-AF65-F5344CB8AC3E}">
        <p14:creationId xmlns:p14="http://schemas.microsoft.com/office/powerpoint/2010/main" val="728129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Captura de pantalla 2019-10-22 a las 19.26.25.png"/>
          <p:cNvPicPr>
            <a:picLocks noChangeAspect="1"/>
          </p:cNvPicPr>
          <p:nvPr/>
        </p:nvPicPr>
        <p:blipFill rotWithShape="1">
          <a:blip r:embed="rId2">
            <a:extLst>
              <a:ext uri="{28A0092B-C50C-407E-A947-70E740481C1C}">
                <a14:useLocalDpi xmlns:a14="http://schemas.microsoft.com/office/drawing/2010/main" val="0"/>
              </a:ext>
            </a:extLst>
          </a:blip>
          <a:srcRect l="6876" t="2056" r="2070" b="1733"/>
          <a:stretch/>
        </p:blipFill>
        <p:spPr>
          <a:xfrm>
            <a:off x="1960192" y="501149"/>
            <a:ext cx="8467261" cy="6105107"/>
          </a:xfrm>
          <a:prstGeom prst="rect">
            <a:avLst/>
          </a:prstGeom>
        </p:spPr>
      </p:pic>
      <p:pic>
        <p:nvPicPr>
          <p:cNvPr id="5" name="Imagen 4"/>
          <p:cNvPicPr>
            <a:picLocks noChangeAspect="1"/>
          </p:cNvPicPr>
          <p:nvPr/>
        </p:nvPicPr>
        <p:blipFill>
          <a:blip r:embed="rId3"/>
          <a:stretch>
            <a:fillRect/>
          </a:stretch>
        </p:blipFill>
        <p:spPr>
          <a:xfrm>
            <a:off x="1677951" y="39351"/>
            <a:ext cx="987732" cy="987732"/>
          </a:xfrm>
          <a:prstGeom prst="rect">
            <a:avLst/>
          </a:prstGeom>
        </p:spPr>
      </p:pic>
    </p:spTree>
    <p:extLst>
      <p:ext uri="{BB962C8B-B14F-4D97-AF65-F5344CB8AC3E}">
        <p14:creationId xmlns:p14="http://schemas.microsoft.com/office/powerpoint/2010/main" val="1439138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805EA13B-F924-4675-8054-1F3960C30BE2}"/>
              </a:ext>
            </a:extLst>
          </p:cNvPr>
          <p:cNvSpPr/>
          <p:nvPr/>
        </p:nvSpPr>
        <p:spPr>
          <a:xfrm>
            <a:off x="594803" y="186794"/>
            <a:ext cx="10644327" cy="2893100"/>
          </a:xfrm>
          <a:prstGeom prst="rect">
            <a:avLst/>
          </a:prstGeom>
        </p:spPr>
        <p:txBody>
          <a:bodyPr wrap="square">
            <a:spAutoFit/>
          </a:bodyPr>
          <a:lstStyle/>
          <a:p>
            <a:r>
              <a:rPr lang="ro-RO" sz="1400" dirty="0">
                <a:latin typeface="Times New Roman" panose="02020603050405020304" pitchFamily="18" charset="0"/>
                <a:ea typeface="Times New Roman" panose="02020603050405020304" pitchFamily="18" charset="0"/>
                <a:cs typeface="Times New Roman" panose="02020603050405020304" pitchFamily="18" charset="0"/>
              </a:rPr>
              <a:t>In the old Romanian fairy tales, the whistle was used by heroes for its magical powers to act on the forces of evil, to tame wild animals and as a weapon to fight against the supernatural powers of evil characters. </a:t>
            </a:r>
            <a:endParaRPr lang="en-US" sz="1400" dirty="0">
              <a:latin typeface="Times New Roman" panose="02020603050405020304" pitchFamily="18" charset="0"/>
              <a:ea typeface="Times New Roman" panose="02020603050405020304" pitchFamily="18" charset="0"/>
              <a:cs typeface="Times New Roman" panose="02020603050405020304" pitchFamily="18" charset="0"/>
            </a:endParaRPr>
          </a:p>
          <a:p>
            <a:r>
              <a:rPr lang="ro-RO" sz="1400" dirty="0">
                <a:latin typeface="Times New Roman" panose="02020603050405020304" pitchFamily="18" charset="0"/>
                <a:ea typeface="Times New Roman" panose="02020603050405020304" pitchFamily="18" charset="0"/>
                <a:cs typeface="Times New Roman" panose="02020603050405020304" pitchFamily="18" charset="0"/>
              </a:rPr>
              <a:t>An example of an ancient song, in which the hero loses his flock of sheep and then uses this instrument in order to find it,  is the ballad    </a:t>
            </a:r>
            <a:r>
              <a:rPr lang="ro-RO" sz="1400" i="1" dirty="0">
                <a:latin typeface="Times New Roman" panose="02020603050405020304" pitchFamily="18" charset="0"/>
                <a:ea typeface="Times New Roman" panose="02020603050405020304" pitchFamily="18" charset="0"/>
                <a:cs typeface="Times New Roman" panose="02020603050405020304" pitchFamily="18" charset="0"/>
              </a:rPr>
              <a:t>When The Shepherd Lost His Sheep</a:t>
            </a:r>
            <a:r>
              <a:rPr lang="ro-RO" sz="1400" dirty="0">
                <a:latin typeface="Times New Roman" panose="02020603050405020304" pitchFamily="18" charset="0"/>
                <a:ea typeface="Times New Roman" panose="02020603050405020304" pitchFamily="18" charset="0"/>
                <a:cs typeface="Times New Roman" panose="02020603050405020304" pitchFamily="18" charset="0"/>
              </a:rPr>
              <a:t>, a song that shows the close connection between the shepherds and their favourite instrument which accompanied  them all the time witnessing daily problems, but also their moments of joy.</a:t>
            </a:r>
            <a:br>
              <a:rPr lang="ro-RO" sz="1400" dirty="0">
                <a:latin typeface="Times New Roman" panose="02020603050405020304" pitchFamily="18" charset="0"/>
                <a:ea typeface="Times New Roman" panose="02020603050405020304" pitchFamily="18" charset="0"/>
                <a:cs typeface="Times New Roman" panose="02020603050405020304" pitchFamily="18" charset="0"/>
              </a:rPr>
            </a:br>
            <a:r>
              <a:rPr lang="ro-RO" sz="1400" dirty="0">
                <a:latin typeface="Times New Roman" panose="02020603050405020304" pitchFamily="18" charset="0"/>
                <a:ea typeface="Times New Roman" panose="02020603050405020304" pitchFamily="18" charset="0"/>
                <a:cs typeface="Times New Roman" panose="02020603050405020304" pitchFamily="18" charset="0"/>
              </a:rPr>
              <a:t> The ballad is an old folk legend, according to which  a shepherd, with his great flock of sheep on a plain far from the village, on the hill, on the mountain or near a frightening forest at a certain moment, sleeps in the middle of nature.  When he wakes up after a certain time, he no longer finds his flock.  Overwhelmed with fear, pain and worry, he sets off in search of the lost flock, playing whistle songs well known by his animals, but also songs of sorrow that express his sadness.  He hopes that  this way the flock will hear him and that the sheep, attracted by the magical sound of his instrument, will come to him.  In his journey, the shepherd goes through many trials, but his whistle seems to have magical powers, helping him to defeat the forces of nature, evil spirits, and wild animals.  After many searches, the shepherd finds his flock. At this moment, the feeling of sadness is changed into a state of joy and optimism. Finally, the songs performed by the shepherd's whistle are cheerful.</a:t>
            </a:r>
            <a:endParaRPr lang="en-US" sz="1400" dirty="0">
              <a:latin typeface="Times New Roman" panose="02020603050405020304" pitchFamily="18" charset="0"/>
              <a:ea typeface="Times New Roman" panose="02020603050405020304" pitchFamily="18" charset="0"/>
              <a:cs typeface="Times New Roman" panose="02020603050405020304" pitchFamily="18" charset="0"/>
            </a:endParaRPr>
          </a:p>
          <a:p>
            <a:endParaRPr lang="ro-RO" sz="1400" dirty="0"/>
          </a:p>
        </p:txBody>
      </p:sp>
      <p:pic>
        <p:nvPicPr>
          <p:cNvPr id="3" name="Picture 2">
            <a:extLst>
              <a:ext uri="{FF2B5EF4-FFF2-40B4-BE49-F238E27FC236}">
                <a16:creationId xmlns:a16="http://schemas.microsoft.com/office/drawing/2014/main" xmlns="" id="{C497C00D-42BF-4296-A0A3-0A48CE97A755}"/>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176993" y="3365657"/>
            <a:ext cx="4919007" cy="2893100"/>
          </a:xfrm>
          <a:prstGeom prst="rect">
            <a:avLst/>
          </a:prstGeom>
          <a:noFill/>
          <a:ln>
            <a:noFill/>
          </a:ln>
        </p:spPr>
      </p:pic>
      <p:pic>
        <p:nvPicPr>
          <p:cNvPr id="4" name="Picture 3">
            <a:extLst>
              <a:ext uri="{FF2B5EF4-FFF2-40B4-BE49-F238E27FC236}">
                <a16:creationId xmlns:a16="http://schemas.microsoft.com/office/drawing/2014/main" xmlns="" id="{57F112AC-39E4-463A-A38D-497AA57985FC}"/>
              </a:ext>
            </a:extLst>
          </p:cNvPr>
          <p:cNvPicPr>
            <a:picLocks noChangeAspect="1"/>
          </p:cNvPicPr>
          <p:nvPr/>
        </p:nvPicPr>
        <p:blipFill>
          <a:blip r:embed="rId3"/>
          <a:stretch>
            <a:fillRect/>
          </a:stretch>
        </p:blipFill>
        <p:spPr>
          <a:xfrm>
            <a:off x="7111014" y="3365657"/>
            <a:ext cx="3903993" cy="2893100"/>
          </a:xfrm>
          <a:prstGeom prst="rect">
            <a:avLst/>
          </a:prstGeom>
        </p:spPr>
      </p:pic>
    </p:spTree>
    <p:extLst>
      <p:ext uri="{BB962C8B-B14F-4D97-AF65-F5344CB8AC3E}">
        <p14:creationId xmlns:p14="http://schemas.microsoft.com/office/powerpoint/2010/main" val="25093096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Captura de pantalla 2019-10-22 a las 19.27.05.png"/>
          <p:cNvPicPr>
            <a:picLocks noChangeAspect="1"/>
          </p:cNvPicPr>
          <p:nvPr/>
        </p:nvPicPr>
        <p:blipFill rotWithShape="1">
          <a:blip r:embed="rId2">
            <a:extLst>
              <a:ext uri="{28A0092B-C50C-407E-A947-70E740481C1C}">
                <a14:useLocalDpi xmlns:a14="http://schemas.microsoft.com/office/drawing/2010/main" val="0"/>
              </a:ext>
            </a:extLst>
          </a:blip>
          <a:srcRect l="6594" t="2631" r="3613" b="2076"/>
          <a:stretch/>
        </p:blipFill>
        <p:spPr>
          <a:xfrm>
            <a:off x="1856280" y="307865"/>
            <a:ext cx="8507028" cy="6259909"/>
          </a:xfrm>
          <a:prstGeom prst="rect">
            <a:avLst/>
          </a:prstGeom>
        </p:spPr>
      </p:pic>
      <p:pic>
        <p:nvPicPr>
          <p:cNvPr id="5" name="Imagen 4"/>
          <p:cNvPicPr>
            <a:picLocks noChangeAspect="1"/>
          </p:cNvPicPr>
          <p:nvPr/>
        </p:nvPicPr>
        <p:blipFill>
          <a:blip r:embed="rId3"/>
          <a:stretch>
            <a:fillRect/>
          </a:stretch>
        </p:blipFill>
        <p:spPr>
          <a:xfrm>
            <a:off x="1960193" y="0"/>
            <a:ext cx="987732" cy="987732"/>
          </a:xfrm>
          <a:prstGeom prst="rect">
            <a:avLst/>
          </a:prstGeom>
        </p:spPr>
      </p:pic>
      <p:sp>
        <p:nvSpPr>
          <p:cNvPr id="6" name="CuadroTexto 5"/>
          <p:cNvSpPr txBox="1"/>
          <p:nvPr/>
        </p:nvSpPr>
        <p:spPr>
          <a:xfrm>
            <a:off x="2256388" y="2431735"/>
            <a:ext cx="2134406" cy="307777"/>
          </a:xfrm>
          <a:prstGeom prst="rect">
            <a:avLst/>
          </a:prstGeom>
          <a:solidFill>
            <a:schemeClr val="accent4">
              <a:lumMod val="20000"/>
              <a:lumOff val="80000"/>
            </a:schemeClr>
          </a:solidFill>
        </p:spPr>
        <p:style>
          <a:lnRef idx="2">
            <a:schemeClr val="accent4"/>
          </a:lnRef>
          <a:fillRef idx="1">
            <a:schemeClr val="lt1"/>
          </a:fillRef>
          <a:effectRef idx="0">
            <a:schemeClr val="accent4"/>
          </a:effectRef>
          <a:fontRef idx="minor">
            <a:schemeClr val="dk1"/>
          </a:fontRef>
        </p:style>
        <p:txBody>
          <a:bodyPr wrap="none" rtlCol="0">
            <a:spAutoFit/>
          </a:bodyPr>
          <a:lstStyle/>
          <a:p>
            <a:r>
              <a:rPr lang="es-ES" sz="1400" b="1" dirty="0" err="1">
                <a:latin typeface="Times New Roman"/>
                <a:cs typeface="Times New Roman"/>
              </a:rPr>
              <a:t>History</a:t>
            </a:r>
            <a:r>
              <a:rPr lang="es-ES" sz="1400" b="1" dirty="0">
                <a:latin typeface="Times New Roman"/>
                <a:cs typeface="Times New Roman"/>
              </a:rPr>
              <a:t> of </a:t>
            </a:r>
            <a:r>
              <a:rPr lang="es-ES" sz="1400" b="1" dirty="0" err="1">
                <a:latin typeface="Times New Roman"/>
                <a:cs typeface="Times New Roman"/>
              </a:rPr>
              <a:t>the</a:t>
            </a:r>
            <a:r>
              <a:rPr lang="es-ES" sz="1400" b="1" dirty="0">
                <a:latin typeface="Times New Roman"/>
                <a:cs typeface="Times New Roman"/>
              </a:rPr>
              <a:t> </a:t>
            </a:r>
            <a:r>
              <a:rPr lang="es-ES" sz="1400" b="1" dirty="0" err="1">
                <a:latin typeface="Times New Roman"/>
                <a:cs typeface="Times New Roman"/>
              </a:rPr>
              <a:t>instrument</a:t>
            </a:r>
            <a:endParaRPr lang="es-ES" sz="1400" b="1" dirty="0">
              <a:latin typeface="Times New Roman"/>
              <a:cs typeface="Times New Roman"/>
            </a:endParaRPr>
          </a:p>
        </p:txBody>
      </p:sp>
    </p:spTree>
    <p:extLst>
      <p:ext uri="{BB962C8B-B14F-4D97-AF65-F5344CB8AC3E}">
        <p14:creationId xmlns:p14="http://schemas.microsoft.com/office/powerpoint/2010/main" val="861577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2486026D-F4BE-4685-A64A-EC517493015A}"/>
              </a:ext>
            </a:extLst>
          </p:cNvPr>
          <p:cNvSpPr/>
          <p:nvPr/>
        </p:nvSpPr>
        <p:spPr>
          <a:xfrm>
            <a:off x="1381957" y="2478411"/>
            <a:ext cx="9428085" cy="769441"/>
          </a:xfrm>
          <a:prstGeom prst="rect">
            <a:avLst/>
          </a:prstGeom>
        </p:spPr>
        <p:txBody>
          <a:bodyPr wrap="square">
            <a:spAutoFit/>
          </a:bodyPr>
          <a:lstStyle/>
          <a:p>
            <a:pPr lvl="0" algn="ctr"/>
            <a:endParaRPr lang="en-US" sz="2000" b="1" dirty="0">
              <a:solidFill>
                <a:prstClr val="black"/>
              </a:solidFill>
              <a:latin typeface="Times New Roman" panose="02020603050405020304" pitchFamily="18" charset="0"/>
              <a:cs typeface="Times New Roman" panose="02020603050405020304" pitchFamily="18" charset="0"/>
            </a:endParaRPr>
          </a:p>
          <a:p>
            <a:pPr lvl="0" algn="ctr"/>
            <a:r>
              <a:rPr lang="ro-RO" sz="2400" b="1" dirty="0">
                <a:solidFill>
                  <a:prstClr val="black"/>
                </a:solidFill>
                <a:latin typeface="Times New Roman" panose="02020603050405020304" pitchFamily="18" charset="0"/>
                <a:cs typeface="Times New Roman" panose="02020603050405020304" pitchFamily="18" charset="0"/>
              </a:rPr>
              <a:t>THE </a:t>
            </a:r>
            <a:r>
              <a:rPr lang="en-US" sz="2400" b="1" dirty="0">
                <a:solidFill>
                  <a:prstClr val="black"/>
                </a:solidFill>
                <a:latin typeface="Times New Roman" panose="02020603050405020304" pitchFamily="18" charset="0"/>
                <a:cs typeface="Times New Roman" panose="02020603050405020304" pitchFamily="18" charset="0"/>
              </a:rPr>
              <a:t>GREEK</a:t>
            </a:r>
            <a:r>
              <a:rPr lang="ro-RO" sz="2400" b="1" dirty="0">
                <a:solidFill>
                  <a:prstClr val="black"/>
                </a:solidFill>
                <a:latin typeface="Times New Roman" panose="02020603050405020304" pitchFamily="18" charset="0"/>
                <a:cs typeface="Times New Roman" panose="02020603050405020304" pitchFamily="18" charset="0"/>
              </a:rPr>
              <a:t> </a:t>
            </a:r>
            <a:r>
              <a:rPr lang="en-US" sz="2400" b="1" dirty="0">
                <a:solidFill>
                  <a:prstClr val="black"/>
                </a:solidFill>
                <a:latin typeface="Times New Roman" panose="02020603050405020304" pitchFamily="18" charset="0"/>
                <a:cs typeface="Times New Roman" panose="02020603050405020304" pitchFamily="18" charset="0"/>
              </a:rPr>
              <a:t>TRADITIONAL INSTRUMENTS</a:t>
            </a:r>
            <a:endParaRPr lang="ro-RO" sz="24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042033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838200" y="365125"/>
            <a:ext cx="10515600" cy="903635"/>
          </a:xfrm>
        </p:spPr>
        <p:txBody>
          <a:bodyPr>
            <a:normAutofit/>
          </a:bodyPr>
          <a:lstStyle/>
          <a:p>
            <a:pPr lvl="0"/>
            <a:r>
              <a:rPr lang="en-US" sz="2000" b="1" dirty="0">
                <a:latin typeface="Times New Roman" pitchFamily="18" charset="0"/>
                <a:cs typeface="Times New Roman" pitchFamily="18" charset="0"/>
              </a:rPr>
              <a:t>1.  </a:t>
            </a:r>
            <a:r>
              <a:rPr lang="en-US" sz="2000" b="1" u="sng" dirty="0">
                <a:latin typeface="Times New Roman" pitchFamily="18" charset="0"/>
                <a:cs typeface="Times New Roman" pitchFamily="18" charset="0"/>
              </a:rPr>
              <a:t>BOUZOUKI</a:t>
            </a:r>
            <a:endParaRPr lang="el-GR" sz="2000" dirty="0">
              <a:latin typeface="Times New Roman" pitchFamily="18" charset="0"/>
              <a:cs typeface="Times New Roman" pitchFamily="18" charset="0"/>
            </a:endParaRPr>
          </a:p>
        </p:txBody>
      </p:sp>
      <p:pic>
        <p:nvPicPr>
          <p:cNvPr id="4" name="3 - Εικόνα" descr="Image result for μπουζουκι-κατασκευη"/>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91544" y="1706910"/>
            <a:ext cx="2448272" cy="4032448"/>
          </a:xfrm>
          <a:prstGeom prst="rect">
            <a:avLst/>
          </a:prstGeom>
          <a:noFill/>
          <a:ln>
            <a:noFill/>
          </a:ln>
        </p:spPr>
      </p:pic>
      <p:pic>
        <p:nvPicPr>
          <p:cNvPr id="5" name="4 - Εικόνα" descr="Image result for πανδουρα"/>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52186" y="1706910"/>
            <a:ext cx="2664296" cy="4032448"/>
          </a:xfrm>
          <a:prstGeom prst="rect">
            <a:avLst/>
          </a:prstGeom>
          <a:noFill/>
          <a:ln>
            <a:noFill/>
          </a:ln>
        </p:spPr>
      </p:pic>
      <p:sp>
        <p:nvSpPr>
          <p:cNvPr id="6" name="5 - Ορθογώνιο"/>
          <p:cNvSpPr/>
          <p:nvPr/>
        </p:nvSpPr>
        <p:spPr>
          <a:xfrm>
            <a:off x="5087888" y="2060848"/>
            <a:ext cx="2520280" cy="1384995"/>
          </a:xfrm>
          <a:prstGeom prst="rect">
            <a:avLst/>
          </a:prstGeom>
        </p:spPr>
        <p:txBody>
          <a:bodyPr wrap="square">
            <a:spAutoFit/>
          </a:bodyPr>
          <a:lstStyle/>
          <a:p>
            <a:pPr algn="ctr"/>
            <a:r>
              <a:rPr lang="en-US" sz="1400" dirty="0">
                <a:latin typeface="Times New Roman" pitchFamily="18" charset="0"/>
                <a:cs typeface="Times New Roman" pitchFamily="18" charset="0"/>
              </a:rPr>
              <a:t>Bouzouki is the most beloved instrument in Greece and perhaps the only that has minimal, mainly aesthetic, differences from his ancient ancestor, the </a:t>
            </a:r>
            <a:r>
              <a:rPr lang="en-US" sz="1400" dirty="0" err="1">
                <a:latin typeface="Times New Roman" pitchFamily="18" charset="0"/>
                <a:cs typeface="Times New Roman" pitchFamily="18" charset="0"/>
              </a:rPr>
              <a:t>Pandoura</a:t>
            </a:r>
            <a:endParaRPr lang="el-GR" sz="1400" dirty="0">
              <a:latin typeface="Times New Roman" pitchFamily="18" charset="0"/>
              <a:cs typeface="Times New Roman" pitchFamily="18"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https://www.thebouzoukishop.com/images/stories/pandoura.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91544" y="548680"/>
            <a:ext cx="2808312" cy="4320480"/>
          </a:xfrm>
          <a:prstGeom prst="rect">
            <a:avLst/>
          </a:prstGeom>
          <a:noFill/>
          <a:ln>
            <a:noFill/>
          </a:ln>
        </p:spPr>
      </p:pic>
      <p:sp>
        <p:nvSpPr>
          <p:cNvPr id="6145" name="Rectangle 1"/>
          <p:cNvSpPr>
            <a:spLocks noChangeArrowheads="1"/>
          </p:cNvSpPr>
          <p:nvPr/>
        </p:nvSpPr>
        <p:spPr bwMode="auto">
          <a:xfrm>
            <a:off x="5591944" y="1257616"/>
            <a:ext cx="4248472" cy="31085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pPr>
            <a:r>
              <a:rPr lang="en-US" sz="1400" dirty="0" err="1">
                <a:solidFill>
                  <a:srgbClr val="000000"/>
                </a:solidFill>
                <a:latin typeface="Times New Roman" pitchFamily="18" charset="0"/>
                <a:ea typeface="Times New Roman" pitchFamily="18" charset="0"/>
                <a:cs typeface="Times New Roman" pitchFamily="18" charset="0"/>
              </a:rPr>
              <a:t>Pandoura</a:t>
            </a:r>
            <a:r>
              <a:rPr lang="en-US" sz="1400" dirty="0">
                <a:solidFill>
                  <a:srgbClr val="000000"/>
                </a:solidFill>
                <a:latin typeface="Times New Roman" pitchFamily="18" charset="0"/>
                <a:ea typeface="Times New Roman" pitchFamily="18" charset="0"/>
                <a:cs typeface="Times New Roman" pitchFamily="18" charset="0"/>
              </a:rPr>
              <a:t> was an instrument with a round belly, arm of double length and three double strings with the same precisely relation that is also used in the bouzouki. </a:t>
            </a:r>
          </a:p>
          <a:p>
            <a:pPr algn="just" fontAlgn="base">
              <a:spcBef>
                <a:spcPct val="0"/>
              </a:spcBef>
              <a:spcAft>
                <a:spcPct val="0"/>
              </a:spcAft>
            </a:pPr>
            <a:endParaRPr lang="en-US" sz="1400" dirty="0">
              <a:solidFill>
                <a:srgbClr val="000000"/>
              </a:solidFill>
              <a:latin typeface="Times New Roman" pitchFamily="18" charset="0"/>
              <a:ea typeface="Times New Roman" pitchFamily="18" charset="0"/>
              <a:cs typeface="Times New Roman" pitchFamily="18" charset="0"/>
            </a:endParaRPr>
          </a:p>
          <a:p>
            <a:pPr algn="just" fontAlgn="base">
              <a:spcBef>
                <a:spcPct val="0"/>
              </a:spcBef>
              <a:spcAft>
                <a:spcPct val="0"/>
              </a:spcAft>
            </a:pPr>
            <a:r>
              <a:rPr lang="en-US" sz="1400" dirty="0">
                <a:solidFill>
                  <a:srgbClr val="000000"/>
                </a:solidFill>
                <a:latin typeface="Times New Roman" pitchFamily="18" charset="0"/>
                <a:ea typeface="Times New Roman" pitchFamily="18" charset="0"/>
                <a:cs typeface="Times New Roman" pitchFamily="18" charset="0"/>
              </a:rPr>
              <a:t>The big success of </a:t>
            </a:r>
            <a:r>
              <a:rPr lang="en-US" sz="1400" dirty="0" err="1">
                <a:solidFill>
                  <a:srgbClr val="000000"/>
                </a:solidFill>
                <a:latin typeface="Times New Roman" pitchFamily="18" charset="0"/>
                <a:ea typeface="Times New Roman" pitchFamily="18" charset="0"/>
                <a:cs typeface="Times New Roman" pitchFamily="18" charset="0"/>
              </a:rPr>
              <a:t>Pandoura</a:t>
            </a:r>
            <a:r>
              <a:rPr lang="en-US" sz="1400" dirty="0">
                <a:solidFill>
                  <a:srgbClr val="000000"/>
                </a:solidFill>
                <a:latin typeface="Times New Roman" pitchFamily="18" charset="0"/>
                <a:ea typeface="Times New Roman" pitchFamily="18" charset="0"/>
                <a:cs typeface="Times New Roman" pitchFamily="18" charset="0"/>
              </a:rPr>
              <a:t> is owed in the possibility of production of big wealth of sounds with a small number of strings. The bouzouki belongs in the family of instruments with long neck, like the </a:t>
            </a:r>
            <a:r>
              <a:rPr lang="en-US" sz="1400" dirty="0" err="1">
                <a:solidFill>
                  <a:srgbClr val="000000"/>
                </a:solidFill>
                <a:latin typeface="Times New Roman" pitchFamily="18" charset="0"/>
                <a:ea typeface="Times New Roman" pitchFamily="18" charset="0"/>
                <a:cs typeface="Times New Roman" pitchFamily="18" charset="0"/>
              </a:rPr>
              <a:t>Saz</a:t>
            </a:r>
            <a:r>
              <a:rPr lang="en-US" sz="1400" dirty="0">
                <a:solidFill>
                  <a:srgbClr val="000000"/>
                </a:solidFill>
                <a:latin typeface="Times New Roman" pitchFamily="18" charset="0"/>
                <a:ea typeface="Times New Roman" pitchFamily="18" charset="0"/>
                <a:cs typeface="Times New Roman" pitchFamily="18" charset="0"/>
              </a:rPr>
              <a:t>, the </a:t>
            </a:r>
            <a:r>
              <a:rPr lang="en-US" sz="1400" dirty="0" err="1">
                <a:solidFill>
                  <a:srgbClr val="000000"/>
                </a:solidFill>
                <a:latin typeface="Times New Roman" pitchFamily="18" charset="0"/>
                <a:ea typeface="Times New Roman" pitchFamily="18" charset="0"/>
                <a:cs typeface="Times New Roman" pitchFamily="18" charset="0"/>
              </a:rPr>
              <a:t>Tamboura</a:t>
            </a:r>
            <a:r>
              <a:rPr lang="en-US" sz="1400" dirty="0">
                <a:solidFill>
                  <a:srgbClr val="000000"/>
                </a:solidFill>
                <a:latin typeface="Times New Roman" pitchFamily="18" charset="0"/>
                <a:ea typeface="Times New Roman" pitchFamily="18" charset="0"/>
                <a:cs typeface="Times New Roman" pitchFamily="18" charset="0"/>
              </a:rPr>
              <a:t> etc. </a:t>
            </a:r>
          </a:p>
          <a:p>
            <a:pPr algn="just" fontAlgn="base">
              <a:spcBef>
                <a:spcPct val="0"/>
              </a:spcBef>
              <a:spcAft>
                <a:spcPct val="0"/>
              </a:spcAft>
            </a:pPr>
            <a:endParaRPr lang="en-US" sz="1400" dirty="0">
              <a:solidFill>
                <a:srgbClr val="000000"/>
              </a:solidFill>
              <a:latin typeface="Times New Roman" pitchFamily="18" charset="0"/>
              <a:ea typeface="Times New Roman" pitchFamily="18" charset="0"/>
              <a:cs typeface="Times New Roman" pitchFamily="18" charset="0"/>
            </a:endParaRPr>
          </a:p>
          <a:p>
            <a:pPr algn="just" fontAlgn="base">
              <a:spcBef>
                <a:spcPct val="0"/>
              </a:spcBef>
              <a:spcAft>
                <a:spcPct val="0"/>
              </a:spcAft>
            </a:pPr>
            <a:r>
              <a:rPr lang="en-US" sz="1400" dirty="0">
                <a:solidFill>
                  <a:srgbClr val="000000"/>
                </a:solidFill>
                <a:latin typeface="Times New Roman" pitchFamily="18" charset="0"/>
                <a:ea typeface="Times New Roman" pitchFamily="18" charset="0"/>
                <a:cs typeface="Times New Roman" pitchFamily="18" charset="0"/>
              </a:rPr>
              <a:t>The name Bouzouki is believed that comes from the word </a:t>
            </a:r>
            <a:r>
              <a:rPr lang="en-US" sz="1400" dirty="0" err="1">
                <a:solidFill>
                  <a:srgbClr val="000000"/>
                </a:solidFill>
                <a:latin typeface="Times New Roman" pitchFamily="18" charset="0"/>
                <a:ea typeface="Times New Roman" pitchFamily="18" charset="0"/>
                <a:cs typeface="Times New Roman" pitchFamily="18" charset="0"/>
              </a:rPr>
              <a:t>Bozouk</a:t>
            </a:r>
            <a:r>
              <a:rPr lang="en-US" sz="1400" dirty="0">
                <a:solidFill>
                  <a:srgbClr val="000000"/>
                </a:solidFill>
                <a:latin typeface="Times New Roman" pitchFamily="18" charset="0"/>
                <a:ea typeface="Times New Roman" pitchFamily="18" charset="0"/>
                <a:cs typeface="Times New Roman" pitchFamily="18" charset="0"/>
              </a:rPr>
              <a:t> that means broken obviously in the change that came to the instrument from the Eastern and Central Asia.</a:t>
            </a:r>
            <a:endParaRPr lang="en-US" sz="1600" dirty="0">
              <a:latin typeface="Times New Roman" pitchFamily="18" charset="0"/>
              <a:cs typeface="Times New Roman" pitchFamily="18"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Image result for πανδουρα"/>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36160" y="404664"/>
            <a:ext cx="2918832" cy="4968552"/>
          </a:xfrm>
          <a:prstGeom prst="rect">
            <a:avLst/>
          </a:prstGeom>
          <a:noFill/>
          <a:ln>
            <a:noFill/>
          </a:ln>
        </p:spPr>
      </p:pic>
      <p:sp>
        <p:nvSpPr>
          <p:cNvPr id="1025" name="Rectangle 1"/>
          <p:cNvSpPr>
            <a:spLocks noChangeArrowheads="1"/>
          </p:cNvSpPr>
          <p:nvPr/>
        </p:nvSpPr>
        <p:spPr bwMode="auto">
          <a:xfrm rot="10800000" flipV="1">
            <a:off x="1703512" y="795483"/>
            <a:ext cx="5724128" cy="39703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pPr>
            <a:r>
              <a:rPr lang="en-US" sz="1400" dirty="0">
                <a:solidFill>
                  <a:srgbClr val="222222"/>
                </a:solidFill>
                <a:latin typeface="Times New Roman" pitchFamily="18" charset="0"/>
                <a:ea typeface="Calibri" pitchFamily="34" charset="0"/>
                <a:cs typeface="Times New Roman" pitchFamily="18" charset="0"/>
              </a:rPr>
              <a:t>The bouzouki arrived in Greece following the </a:t>
            </a:r>
            <a:r>
              <a:rPr lang="en-US" sz="1400" dirty="0">
                <a:latin typeface="Times New Roman" pitchFamily="18" charset="0"/>
                <a:ea typeface="Calibri" pitchFamily="34" charset="0"/>
                <a:cs typeface="Times New Roman" pitchFamily="18" charset="0"/>
              </a:rPr>
              <a:t>1919–1922 war in Asia Minor</a:t>
            </a:r>
            <a:r>
              <a:rPr lang="en-US" sz="1400" dirty="0">
                <a:solidFill>
                  <a:srgbClr val="222222"/>
                </a:solidFill>
                <a:latin typeface="Times New Roman" pitchFamily="18" charset="0"/>
                <a:ea typeface="Calibri" pitchFamily="34" charset="0"/>
                <a:cs typeface="Times New Roman" pitchFamily="18" charset="0"/>
              </a:rPr>
              <a:t> and the subsequent exchange of populations between Greece and Turkey when the ethnic Greeks fled to Greece. </a:t>
            </a:r>
          </a:p>
          <a:p>
            <a:pPr algn="just" fontAlgn="base">
              <a:spcBef>
                <a:spcPct val="0"/>
              </a:spcBef>
              <a:spcAft>
                <a:spcPct val="0"/>
              </a:spcAft>
            </a:pPr>
            <a:endParaRPr lang="en-US" sz="1400" dirty="0">
              <a:solidFill>
                <a:srgbClr val="222222"/>
              </a:solidFill>
              <a:latin typeface="Times New Roman" pitchFamily="18" charset="0"/>
              <a:ea typeface="Calibri" pitchFamily="34" charset="0"/>
              <a:cs typeface="Times New Roman" pitchFamily="18" charset="0"/>
            </a:endParaRPr>
          </a:p>
          <a:p>
            <a:pPr algn="just" fontAlgn="base">
              <a:spcBef>
                <a:spcPct val="0"/>
              </a:spcBef>
              <a:spcAft>
                <a:spcPct val="0"/>
              </a:spcAft>
            </a:pPr>
            <a:r>
              <a:rPr lang="en-US" sz="1400" dirty="0">
                <a:solidFill>
                  <a:srgbClr val="222222"/>
                </a:solidFill>
                <a:latin typeface="Times New Roman" pitchFamily="18" charset="0"/>
                <a:ea typeface="Calibri" pitchFamily="34" charset="0"/>
                <a:cs typeface="Times New Roman" pitchFamily="18" charset="0"/>
              </a:rPr>
              <a:t>The early bouzoukis were mostly three-string (</a:t>
            </a:r>
            <a:r>
              <a:rPr lang="en-US" sz="1400" i="1" dirty="0" err="1">
                <a:solidFill>
                  <a:srgbClr val="222222"/>
                </a:solidFill>
                <a:latin typeface="Times New Roman" pitchFamily="18" charset="0"/>
                <a:ea typeface="Calibri" pitchFamily="34" charset="0"/>
                <a:cs typeface="Times New Roman" pitchFamily="18" charset="0"/>
              </a:rPr>
              <a:t>trichordo</a:t>
            </a:r>
            <a:r>
              <a:rPr lang="en-US" sz="1400" dirty="0">
                <a:solidFill>
                  <a:srgbClr val="222222"/>
                </a:solidFill>
                <a:latin typeface="Times New Roman" pitchFamily="18" charset="0"/>
                <a:ea typeface="Calibri" pitchFamily="34" charset="0"/>
                <a:cs typeface="Times New Roman" pitchFamily="18" charset="0"/>
              </a:rPr>
              <a:t>), with three courses (six strings in three pairs) and were tuned in different ways, as to the scale one wanted to play. </a:t>
            </a:r>
          </a:p>
          <a:p>
            <a:pPr algn="just" fontAlgn="base">
              <a:spcBef>
                <a:spcPct val="0"/>
              </a:spcBef>
              <a:spcAft>
                <a:spcPct val="0"/>
              </a:spcAft>
            </a:pPr>
            <a:endParaRPr lang="en-US" sz="1400" dirty="0">
              <a:solidFill>
                <a:srgbClr val="222222"/>
              </a:solidFill>
              <a:latin typeface="Times New Roman" pitchFamily="18" charset="0"/>
              <a:ea typeface="Calibri" pitchFamily="34" charset="0"/>
              <a:cs typeface="Times New Roman" pitchFamily="18" charset="0"/>
            </a:endParaRPr>
          </a:p>
          <a:p>
            <a:pPr algn="just" fontAlgn="base">
              <a:spcBef>
                <a:spcPct val="0"/>
              </a:spcBef>
              <a:spcAft>
                <a:spcPct val="0"/>
              </a:spcAft>
            </a:pPr>
            <a:r>
              <a:rPr lang="en-US" sz="1400" dirty="0">
                <a:solidFill>
                  <a:srgbClr val="222222"/>
                </a:solidFill>
                <a:latin typeface="Times New Roman" pitchFamily="18" charset="0"/>
                <a:ea typeface="Calibri" pitchFamily="34" charset="0"/>
                <a:cs typeface="Times New Roman" pitchFamily="18" charset="0"/>
              </a:rPr>
              <a:t>At the end of the 1950s, four-course (</a:t>
            </a:r>
            <a:r>
              <a:rPr lang="en-US" sz="1400" dirty="0" err="1">
                <a:solidFill>
                  <a:srgbClr val="222222"/>
                </a:solidFill>
                <a:latin typeface="Times New Roman" pitchFamily="18" charset="0"/>
                <a:ea typeface="Calibri" pitchFamily="34" charset="0"/>
                <a:cs typeface="Times New Roman" pitchFamily="18" charset="0"/>
              </a:rPr>
              <a:t>tetrachordo</a:t>
            </a:r>
            <a:r>
              <a:rPr lang="en-US" sz="1400" dirty="0">
                <a:solidFill>
                  <a:srgbClr val="222222"/>
                </a:solidFill>
                <a:latin typeface="Times New Roman" pitchFamily="18" charset="0"/>
                <a:ea typeface="Calibri" pitchFamily="34" charset="0"/>
                <a:cs typeface="Times New Roman" pitchFamily="18" charset="0"/>
              </a:rPr>
              <a:t>) bouzouki started to gain popularity. The four-course bouzouki was made popular by </a:t>
            </a:r>
            <a:r>
              <a:rPr lang="en-US" sz="1400" dirty="0" err="1">
                <a:latin typeface="Times New Roman" pitchFamily="18" charset="0"/>
                <a:ea typeface="Calibri" pitchFamily="34" charset="0"/>
                <a:cs typeface="Times New Roman" pitchFamily="18" charset="0"/>
              </a:rPr>
              <a:t>Manolis</a:t>
            </a:r>
            <a:r>
              <a:rPr lang="en-US" sz="1400" dirty="0">
                <a:latin typeface="Times New Roman" pitchFamily="18" charset="0"/>
                <a:ea typeface="Calibri" pitchFamily="34" charset="0"/>
                <a:cs typeface="Times New Roman" pitchFamily="18" charset="0"/>
              </a:rPr>
              <a:t> </a:t>
            </a:r>
            <a:r>
              <a:rPr lang="en-US" sz="1400" dirty="0" err="1">
                <a:latin typeface="Times New Roman" pitchFamily="18" charset="0"/>
                <a:ea typeface="Calibri" pitchFamily="34" charset="0"/>
                <a:cs typeface="Times New Roman" pitchFamily="18" charset="0"/>
              </a:rPr>
              <a:t>Chiotis</a:t>
            </a:r>
            <a:r>
              <a:rPr lang="en-US" sz="1400" dirty="0">
                <a:solidFill>
                  <a:srgbClr val="222222"/>
                </a:solidFill>
                <a:latin typeface="Times New Roman" pitchFamily="18" charset="0"/>
                <a:ea typeface="Calibri" pitchFamily="34" charset="0"/>
                <a:cs typeface="Times New Roman" pitchFamily="18" charset="0"/>
              </a:rPr>
              <a:t>, who also used a tuning akin to standard guitar tuning, which made it easier for guitarists to play bouzouki, even as it angered purists. </a:t>
            </a:r>
          </a:p>
          <a:p>
            <a:pPr algn="just" fontAlgn="base">
              <a:spcBef>
                <a:spcPct val="0"/>
              </a:spcBef>
              <a:spcAft>
                <a:spcPct val="0"/>
              </a:spcAft>
            </a:pPr>
            <a:endParaRPr lang="en-US" sz="1400" dirty="0">
              <a:solidFill>
                <a:srgbClr val="222222"/>
              </a:solidFill>
              <a:latin typeface="Times New Roman" pitchFamily="18" charset="0"/>
              <a:ea typeface="Calibri" pitchFamily="34" charset="0"/>
              <a:cs typeface="Times New Roman" pitchFamily="18" charset="0"/>
            </a:endParaRPr>
          </a:p>
          <a:p>
            <a:pPr algn="just" fontAlgn="base">
              <a:spcBef>
                <a:spcPct val="0"/>
              </a:spcBef>
              <a:spcAft>
                <a:spcPct val="0"/>
              </a:spcAft>
            </a:pPr>
            <a:r>
              <a:rPr lang="en-US" sz="1400" dirty="0">
                <a:solidFill>
                  <a:srgbClr val="222222"/>
                </a:solidFill>
                <a:latin typeface="Times New Roman" pitchFamily="18" charset="0"/>
                <a:ea typeface="Calibri" pitchFamily="34" charset="0"/>
                <a:cs typeface="Times New Roman" pitchFamily="18" charset="0"/>
              </a:rPr>
              <a:t>However it allowed for greater virtuosity and helped elevate the bouzouki into a truly popular instrument capable of a wide range of musical expression. Recently the three-course bouzouki has gained in popularity. </a:t>
            </a:r>
          </a:p>
          <a:p>
            <a:pPr algn="just" fontAlgn="base">
              <a:spcBef>
                <a:spcPct val="0"/>
              </a:spcBef>
              <a:spcAft>
                <a:spcPct val="0"/>
              </a:spcAft>
            </a:pPr>
            <a:endParaRPr lang="en-US" sz="1400" dirty="0">
              <a:solidFill>
                <a:srgbClr val="222222"/>
              </a:solidFill>
              <a:latin typeface="Times New Roman" pitchFamily="18" charset="0"/>
              <a:ea typeface="Calibri" pitchFamily="34" charset="0"/>
              <a:cs typeface="Times New Roman" pitchFamily="18" charset="0"/>
            </a:endParaRPr>
          </a:p>
          <a:p>
            <a:pPr algn="just" fontAlgn="base">
              <a:spcBef>
                <a:spcPct val="0"/>
              </a:spcBef>
              <a:spcAft>
                <a:spcPct val="0"/>
              </a:spcAft>
            </a:pPr>
            <a:r>
              <a:rPr lang="en-US" sz="1400" dirty="0">
                <a:solidFill>
                  <a:srgbClr val="222222"/>
                </a:solidFill>
                <a:latin typeface="Times New Roman" pitchFamily="18" charset="0"/>
                <a:ea typeface="Calibri" pitchFamily="34" charset="0"/>
                <a:cs typeface="Times New Roman" pitchFamily="18" charset="0"/>
              </a:rPr>
              <a:t>The first recording with the 4-course instrument was made in 1956.</a:t>
            </a:r>
            <a:endParaRPr lang="en-US" sz="1400" dirty="0">
              <a:latin typeface="Times New Roman" pitchFamily="18" charset="0"/>
              <a:cs typeface="Times New Roman" pitchFamily="18"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Image result for πανδουρα"/>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99656" y="332656"/>
            <a:ext cx="5832648" cy="3024336"/>
          </a:xfrm>
          <a:prstGeom prst="rect">
            <a:avLst/>
          </a:prstGeom>
          <a:noFill/>
          <a:ln>
            <a:noFill/>
          </a:ln>
        </p:spPr>
      </p:pic>
      <p:sp>
        <p:nvSpPr>
          <p:cNvPr id="5121" name="Rectangle 1"/>
          <p:cNvSpPr>
            <a:spLocks noChangeArrowheads="1"/>
          </p:cNvSpPr>
          <p:nvPr/>
        </p:nvSpPr>
        <p:spPr bwMode="auto">
          <a:xfrm>
            <a:off x="1991544" y="3894765"/>
            <a:ext cx="7920880" cy="20313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pPr>
            <a:r>
              <a:rPr lang="en-US" sz="1400" dirty="0">
                <a:solidFill>
                  <a:srgbClr val="000000"/>
                </a:solidFill>
                <a:latin typeface="Times New Roman" pitchFamily="18" charset="0"/>
                <a:ea typeface="Times New Roman" pitchFamily="18" charset="0"/>
                <a:cs typeface="Times New Roman" pitchFamily="18" charset="0"/>
              </a:rPr>
              <a:t>Following the Minor Asia destruction, the first Bouzouki orchestras appear, first and foremost the orchestra of  </a:t>
            </a:r>
            <a:r>
              <a:rPr lang="en-US" sz="1400" dirty="0" err="1">
                <a:solidFill>
                  <a:srgbClr val="000000"/>
                </a:solidFill>
                <a:latin typeface="Times New Roman" pitchFamily="18" charset="0"/>
                <a:ea typeface="Times New Roman" pitchFamily="18" charset="0"/>
                <a:cs typeface="Times New Roman" pitchFamily="18" charset="0"/>
              </a:rPr>
              <a:t>Markos</a:t>
            </a:r>
            <a:r>
              <a:rPr lang="en-US" sz="1400" dirty="0">
                <a:solidFill>
                  <a:srgbClr val="000000"/>
                </a:solidFill>
                <a:latin typeface="Times New Roman" pitchFamily="18" charset="0"/>
                <a:ea typeface="Times New Roman" pitchFamily="18" charset="0"/>
                <a:cs typeface="Times New Roman" pitchFamily="18" charset="0"/>
              </a:rPr>
              <a:t> </a:t>
            </a:r>
            <a:r>
              <a:rPr lang="en-US" sz="1400" dirty="0" err="1">
                <a:solidFill>
                  <a:srgbClr val="000000"/>
                </a:solidFill>
                <a:latin typeface="Times New Roman" pitchFamily="18" charset="0"/>
                <a:ea typeface="Times New Roman" pitchFamily="18" charset="0"/>
                <a:cs typeface="Times New Roman" pitchFamily="18" charset="0"/>
              </a:rPr>
              <a:t>Vamvakaris</a:t>
            </a:r>
            <a:r>
              <a:rPr lang="en-US" sz="1400" dirty="0">
                <a:solidFill>
                  <a:srgbClr val="000000"/>
                </a:solidFill>
                <a:latin typeface="Times New Roman" pitchFamily="18" charset="0"/>
                <a:ea typeface="Times New Roman" pitchFamily="18" charset="0"/>
                <a:cs typeface="Times New Roman" pitchFamily="18" charset="0"/>
              </a:rPr>
              <a:t>. </a:t>
            </a:r>
          </a:p>
          <a:p>
            <a:pPr algn="just" fontAlgn="base">
              <a:spcBef>
                <a:spcPct val="0"/>
              </a:spcBef>
              <a:spcAft>
                <a:spcPct val="0"/>
              </a:spcAft>
            </a:pPr>
            <a:endParaRPr lang="en-US" sz="1400" dirty="0">
              <a:solidFill>
                <a:srgbClr val="000000"/>
              </a:solidFill>
              <a:latin typeface="Times New Roman" pitchFamily="18" charset="0"/>
              <a:ea typeface="Times New Roman" pitchFamily="18" charset="0"/>
              <a:cs typeface="Times New Roman" pitchFamily="18" charset="0"/>
            </a:endParaRPr>
          </a:p>
          <a:p>
            <a:pPr algn="just" fontAlgn="base">
              <a:spcBef>
                <a:spcPct val="0"/>
              </a:spcBef>
              <a:spcAft>
                <a:spcPct val="0"/>
              </a:spcAft>
            </a:pPr>
            <a:r>
              <a:rPr lang="en-US" sz="1400" dirty="0">
                <a:solidFill>
                  <a:srgbClr val="000000"/>
                </a:solidFill>
                <a:latin typeface="Times New Roman" pitchFamily="18" charset="0"/>
                <a:ea typeface="Times New Roman" pitchFamily="18" charset="0"/>
                <a:cs typeface="Times New Roman" pitchFamily="18" charset="0"/>
              </a:rPr>
              <a:t>The bouzouki becomes henceforth the king of the popular orchestra. The fourth pair of strings that </a:t>
            </a:r>
            <a:r>
              <a:rPr lang="en-US" sz="1400" dirty="0" err="1">
                <a:solidFill>
                  <a:srgbClr val="000000"/>
                </a:solidFill>
                <a:latin typeface="Times New Roman" pitchFamily="18" charset="0"/>
                <a:ea typeface="Times New Roman" pitchFamily="18" charset="0"/>
                <a:cs typeface="Times New Roman" pitchFamily="18" charset="0"/>
              </a:rPr>
              <a:t>Manolis</a:t>
            </a:r>
            <a:r>
              <a:rPr lang="en-US" sz="1400" dirty="0">
                <a:solidFill>
                  <a:srgbClr val="000000"/>
                </a:solidFill>
                <a:latin typeface="Times New Roman" pitchFamily="18" charset="0"/>
                <a:ea typeface="Times New Roman" pitchFamily="18" charset="0"/>
                <a:cs typeface="Times New Roman" pitchFamily="18" charset="0"/>
              </a:rPr>
              <a:t> </a:t>
            </a:r>
            <a:r>
              <a:rPr lang="en-US" sz="1400" dirty="0" err="1">
                <a:solidFill>
                  <a:srgbClr val="000000"/>
                </a:solidFill>
                <a:latin typeface="Times New Roman" pitchFamily="18" charset="0"/>
                <a:ea typeface="Times New Roman" pitchFamily="18" charset="0"/>
                <a:cs typeface="Times New Roman" pitchFamily="18" charset="0"/>
              </a:rPr>
              <a:t>Chiotis</a:t>
            </a:r>
            <a:r>
              <a:rPr lang="en-US" sz="1400" dirty="0">
                <a:solidFill>
                  <a:srgbClr val="000000"/>
                </a:solidFill>
                <a:latin typeface="Times New Roman" pitchFamily="18" charset="0"/>
                <a:ea typeface="Times New Roman" pitchFamily="18" charset="0"/>
                <a:cs typeface="Times New Roman" pitchFamily="18" charset="0"/>
              </a:rPr>
              <a:t> adds </a:t>
            </a:r>
            <a:r>
              <a:rPr lang="en-US" sz="1400" dirty="0">
                <a:solidFill>
                  <a:srgbClr val="222222"/>
                </a:solidFill>
                <a:latin typeface="Times New Roman" pitchFamily="18" charset="0"/>
                <a:ea typeface="Calibri" pitchFamily="34" charset="0"/>
                <a:cs typeface="Times New Roman" pitchFamily="18" charset="0"/>
              </a:rPr>
              <a:t>at the end of the 1950s</a:t>
            </a:r>
            <a:r>
              <a:rPr lang="en-US" sz="1400" dirty="0">
                <a:solidFill>
                  <a:srgbClr val="000000"/>
                </a:solidFill>
                <a:latin typeface="Times New Roman" pitchFamily="18" charset="0"/>
                <a:ea typeface="Times New Roman" pitchFamily="18" charset="0"/>
                <a:cs typeface="Times New Roman" pitchFamily="18" charset="0"/>
              </a:rPr>
              <a:t> is the more important perhaps change in the form of the bouzouki in the 2300 years of its Greek history. </a:t>
            </a:r>
          </a:p>
          <a:p>
            <a:pPr algn="just" fontAlgn="base">
              <a:spcBef>
                <a:spcPct val="0"/>
              </a:spcBef>
              <a:spcAft>
                <a:spcPct val="0"/>
              </a:spcAft>
            </a:pPr>
            <a:endParaRPr lang="en-US" sz="1400" dirty="0">
              <a:solidFill>
                <a:srgbClr val="000000"/>
              </a:solidFill>
              <a:latin typeface="Times New Roman" pitchFamily="18" charset="0"/>
              <a:ea typeface="Times New Roman" pitchFamily="18" charset="0"/>
              <a:cs typeface="Times New Roman" pitchFamily="18" charset="0"/>
            </a:endParaRPr>
          </a:p>
          <a:p>
            <a:pPr algn="just" fontAlgn="base">
              <a:spcBef>
                <a:spcPct val="0"/>
              </a:spcBef>
              <a:spcAft>
                <a:spcPct val="0"/>
              </a:spcAft>
            </a:pPr>
            <a:r>
              <a:rPr lang="en-US" sz="1400" dirty="0">
                <a:solidFill>
                  <a:srgbClr val="000000"/>
                </a:solidFill>
                <a:latin typeface="Times New Roman" pitchFamily="18" charset="0"/>
                <a:ea typeface="Times New Roman" pitchFamily="18" charset="0"/>
                <a:cs typeface="Times New Roman" pitchFamily="18" charset="0"/>
              </a:rPr>
              <a:t>A change that in a critical turning point of its course offered  new, enormous, expressive possibilities and rendered it the absolute sovereign of the Greek music.</a:t>
            </a:r>
            <a:endParaRPr lang="en-US" sz="1400" dirty="0">
              <a:latin typeface="Times New Roman" pitchFamily="18" charset="0"/>
              <a:cs typeface="Times New Roman" pitchFamily="18"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https://www.thebouzoukishop.com/images/stories/retrobouzouki.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0"/>
            <a:ext cx="2520280" cy="3240360"/>
          </a:xfrm>
          <a:prstGeom prst="rect">
            <a:avLst/>
          </a:prstGeom>
          <a:noFill/>
          <a:ln>
            <a:noFill/>
          </a:ln>
        </p:spPr>
      </p:pic>
      <p:pic>
        <p:nvPicPr>
          <p:cNvPr id="3" name="2 - Εικόνα" descr="https://www.thebouzoukishop.com/images/stories/buz.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43664" y="0"/>
            <a:ext cx="3024336" cy="3312368"/>
          </a:xfrm>
          <a:prstGeom prst="rect">
            <a:avLst/>
          </a:prstGeom>
          <a:noFill/>
          <a:ln>
            <a:noFill/>
          </a:ln>
        </p:spPr>
      </p:pic>
      <p:sp>
        <p:nvSpPr>
          <p:cNvPr id="2049" name="Rectangle 1"/>
          <p:cNvSpPr>
            <a:spLocks noChangeArrowheads="1"/>
          </p:cNvSpPr>
          <p:nvPr/>
        </p:nvSpPr>
        <p:spPr bwMode="auto">
          <a:xfrm>
            <a:off x="4511824" y="2652300"/>
            <a:ext cx="3168352" cy="307777"/>
          </a:xfrm>
          <a:prstGeom prst="rect">
            <a:avLst/>
          </a:prstGeom>
          <a:solidFill>
            <a:srgbClr val="F8F9FA"/>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1400" b="1" u="sng" dirty="0">
                <a:solidFill>
                  <a:srgbClr val="222222"/>
                </a:solidFill>
                <a:latin typeface="Times New Roman" pitchFamily="18" charset="0"/>
                <a:ea typeface="Times New Roman" pitchFamily="18" charset="0"/>
                <a:cs typeface="Times New Roman" pitchFamily="18" charset="0"/>
              </a:rPr>
              <a:t>CONSTRUCTION</a:t>
            </a:r>
            <a:endParaRPr lang="en-US" dirty="0">
              <a:latin typeface="Times New Roman" pitchFamily="18" charset="0"/>
              <a:cs typeface="Times New Roman" pitchFamily="18" charset="0"/>
            </a:endParaRPr>
          </a:p>
        </p:txBody>
      </p:sp>
      <p:sp>
        <p:nvSpPr>
          <p:cNvPr id="2050" name="Rectangle 2"/>
          <p:cNvSpPr>
            <a:spLocks noChangeArrowheads="1"/>
          </p:cNvSpPr>
          <p:nvPr/>
        </p:nvSpPr>
        <p:spPr bwMode="auto">
          <a:xfrm>
            <a:off x="3071664" y="3875857"/>
            <a:ext cx="6516216" cy="16004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pPr>
            <a:r>
              <a:rPr lang="en-US" sz="1400" dirty="0">
                <a:solidFill>
                  <a:srgbClr val="222222"/>
                </a:solidFill>
                <a:latin typeface="Times New Roman" pitchFamily="18" charset="0"/>
                <a:ea typeface="Times New Roman" pitchFamily="18" charset="0"/>
                <a:cs typeface="Times New Roman" pitchFamily="18" charset="0"/>
              </a:rPr>
              <a:t>From a construction point of view, the bouzouki can have differences not only in the number of strings but also in other features, e.g. neck length, width, height, depth of the bowl or main body, the width of the staves (the wooden gores  or slices of the bowl) etc. </a:t>
            </a:r>
          </a:p>
          <a:p>
            <a:pPr algn="just" fontAlgn="base">
              <a:spcBef>
                <a:spcPct val="0"/>
              </a:spcBef>
              <a:spcAft>
                <a:spcPct val="0"/>
              </a:spcAft>
            </a:pPr>
            <a:endParaRPr lang="en-US" sz="1400" dirty="0">
              <a:solidFill>
                <a:srgbClr val="222222"/>
              </a:solidFill>
              <a:latin typeface="Times New Roman" pitchFamily="18" charset="0"/>
              <a:ea typeface="Times New Roman" pitchFamily="18" charset="0"/>
              <a:cs typeface="Times New Roman" pitchFamily="18" charset="0"/>
            </a:endParaRPr>
          </a:p>
          <a:p>
            <a:pPr algn="just" fontAlgn="base">
              <a:spcBef>
                <a:spcPct val="0"/>
              </a:spcBef>
              <a:spcAft>
                <a:spcPct val="0"/>
              </a:spcAft>
            </a:pPr>
            <a:r>
              <a:rPr lang="en-US" sz="1400" dirty="0">
                <a:solidFill>
                  <a:srgbClr val="222222"/>
                </a:solidFill>
                <a:latin typeface="Times New Roman" pitchFamily="18" charset="0"/>
                <a:ea typeface="Times New Roman" pitchFamily="18" charset="0"/>
                <a:cs typeface="Times New Roman" pitchFamily="18" charset="0"/>
              </a:rPr>
              <a:t>These differences are determined by the manufacturer, who, in his experience and according to the sound that the instrument should make, modifies his functional elements to achieve a more piercing, deeper or heavier sound.</a:t>
            </a:r>
            <a:endParaRPr lang="en-US" sz="1400" dirty="0">
              <a:latin typeface="Times New Roman" pitchFamily="18" charset="0"/>
              <a:cs typeface="Times New Roman" pitchFamily="18"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4367808" y="836713"/>
            <a:ext cx="6300192" cy="5078313"/>
          </a:xfrm>
          <a:prstGeom prst="rect">
            <a:avLst/>
          </a:prstGeom>
        </p:spPr>
        <p:txBody>
          <a:bodyPr wrap="square">
            <a:spAutoFit/>
          </a:bodyPr>
          <a:lstStyle/>
          <a:p>
            <a:r>
              <a:rPr lang="en-US" sz="1600" dirty="0">
                <a:latin typeface="Times New Roman" pitchFamily="18" charset="0"/>
                <a:cs typeface="Times New Roman" pitchFamily="18" charset="0"/>
              </a:rPr>
              <a:t>The size and type of the resonating body largely determine the instrument's timbre, while the length of the neck and, by extension the strings, determines the instrument's pitch range, as well as influencing the timbre. </a:t>
            </a:r>
          </a:p>
          <a:p>
            <a:endParaRPr lang="en-US" sz="1100" dirty="0">
              <a:latin typeface="Times New Roman" pitchFamily="18" charset="0"/>
              <a:cs typeface="Times New Roman" pitchFamily="18" charset="0"/>
            </a:endParaRPr>
          </a:p>
          <a:p>
            <a:r>
              <a:rPr lang="en-US" sz="1600" dirty="0">
                <a:latin typeface="Times New Roman" pitchFamily="18" charset="0"/>
                <a:cs typeface="Times New Roman" pitchFamily="18" charset="0"/>
              </a:rPr>
              <a:t>While neck length can vary from instrument to instrument, most bouzoukis have the same number of frets, spaced such as to provide a chromatic scale in 12-tone equal temperament. </a:t>
            </a:r>
          </a:p>
          <a:p>
            <a:endParaRPr lang="en-US" sz="1100" dirty="0">
              <a:latin typeface="Times New Roman" pitchFamily="18" charset="0"/>
              <a:cs typeface="Times New Roman" pitchFamily="18" charset="0"/>
            </a:endParaRPr>
          </a:p>
          <a:p>
            <a:r>
              <a:rPr lang="en-US" sz="1600" dirty="0">
                <a:latin typeface="Times New Roman" pitchFamily="18" charset="0"/>
                <a:cs typeface="Times New Roman" pitchFamily="18" charset="0"/>
              </a:rPr>
              <a:t>On modern instruments the frets are metal, and set into fixed position in the fingerboard (in contrast to early instruments and the related </a:t>
            </a:r>
            <a:r>
              <a:rPr lang="en-US" sz="1600" dirty="0" err="1">
                <a:latin typeface="Times New Roman" pitchFamily="18" charset="0"/>
                <a:cs typeface="Times New Roman" pitchFamily="18" charset="0"/>
              </a:rPr>
              <a:t>baglama</a:t>
            </a:r>
            <a:r>
              <a:rPr lang="en-US" sz="1600" dirty="0">
                <a:latin typeface="Times New Roman" pitchFamily="18" charset="0"/>
                <a:cs typeface="Times New Roman" pitchFamily="18" charset="0"/>
              </a:rPr>
              <a:t>, in which frets were of gut or cord tied onto the neck, and moveable.) </a:t>
            </a:r>
          </a:p>
          <a:p>
            <a:endParaRPr lang="en-US" sz="1100" dirty="0">
              <a:latin typeface="Times New Roman" pitchFamily="18" charset="0"/>
              <a:cs typeface="Times New Roman" pitchFamily="18" charset="0"/>
            </a:endParaRPr>
          </a:p>
          <a:p>
            <a:r>
              <a:rPr lang="en-US" sz="1600" dirty="0">
                <a:latin typeface="Times New Roman" pitchFamily="18" charset="0"/>
                <a:cs typeface="Times New Roman" pitchFamily="18" charset="0"/>
              </a:rPr>
              <a:t>The quality of the wood from which the instrument is made is of great importance to the sound. For the construction of the bowl, mulberry, apricot, cherry, acacia, and elm are considered to be the best woods with walnut, plane, and chestnut being slightly inferior. </a:t>
            </a:r>
          </a:p>
          <a:p>
            <a:endParaRPr lang="en-US" sz="1100" dirty="0">
              <a:latin typeface="Times New Roman" pitchFamily="18" charset="0"/>
              <a:cs typeface="Times New Roman" pitchFamily="18" charset="0"/>
            </a:endParaRPr>
          </a:p>
          <a:p>
            <a:r>
              <a:rPr lang="en-US" sz="1600" dirty="0">
                <a:latin typeface="Times New Roman" pitchFamily="18" charset="0"/>
                <a:cs typeface="Times New Roman" pitchFamily="18" charset="0"/>
              </a:rPr>
              <a:t>The wood must be solid and sourced from slow growth trees. The top or soundboard should be cedar or spruce (preferably spruce) if possible, cut in one piece. </a:t>
            </a:r>
            <a:endParaRPr lang="el-GR" sz="1600" dirty="0">
              <a:latin typeface="Times New Roman" pitchFamily="18" charset="0"/>
              <a:cs typeface="Times New Roman" pitchFamily="18" charset="0"/>
            </a:endParaRPr>
          </a:p>
        </p:txBody>
      </p:sp>
      <p:pic>
        <p:nvPicPr>
          <p:cNvPr id="3" name="2 - Εικόνα" descr="Image result for μπουζουκι-κατασκευη"/>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0"/>
            <a:ext cx="2843808" cy="3212976"/>
          </a:xfrm>
          <a:prstGeom prst="rect">
            <a:avLst/>
          </a:prstGeom>
          <a:noFill/>
          <a:ln>
            <a:noFill/>
          </a:ln>
        </p:spPr>
      </p:pic>
      <p:pic>
        <p:nvPicPr>
          <p:cNvPr id="4" name="3 - Εικόνα" descr="Image result for μπουζουκι-κατασκευη"/>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3933056"/>
            <a:ext cx="2843808" cy="2924944"/>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
          <p:cNvSpPr>
            <a:spLocks noChangeArrowheads="1"/>
          </p:cNvSpPr>
          <p:nvPr/>
        </p:nvSpPr>
        <p:spPr bwMode="auto">
          <a:xfrm rot="10800000" flipV="1">
            <a:off x="1524000" y="567696"/>
            <a:ext cx="5832648" cy="457048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pPr>
            <a:r>
              <a:rPr lang="en-US" sz="1600" dirty="0">
                <a:solidFill>
                  <a:srgbClr val="222222"/>
                </a:solidFill>
                <a:latin typeface="Times New Roman" pitchFamily="18" charset="0"/>
                <a:ea typeface="Times New Roman" pitchFamily="18" charset="0"/>
                <a:cs typeface="Times New Roman" pitchFamily="18" charset="0"/>
              </a:rPr>
              <a:t>The top plays a major role in the sound because it resonates and strengthens and prolongs the vibration of the strings. </a:t>
            </a:r>
          </a:p>
          <a:p>
            <a:pPr algn="just" fontAlgn="base">
              <a:spcBef>
                <a:spcPct val="0"/>
              </a:spcBef>
              <a:spcAft>
                <a:spcPct val="0"/>
              </a:spcAft>
            </a:pPr>
            <a:endParaRPr lang="en-US" sz="1100" dirty="0">
              <a:solidFill>
                <a:srgbClr val="222222"/>
              </a:solidFill>
              <a:latin typeface="Times New Roman" pitchFamily="18" charset="0"/>
              <a:ea typeface="Times New Roman" pitchFamily="18" charset="0"/>
              <a:cs typeface="Times New Roman" pitchFamily="18" charset="0"/>
            </a:endParaRPr>
          </a:p>
          <a:p>
            <a:pPr algn="just" fontAlgn="base">
              <a:spcBef>
                <a:spcPct val="0"/>
              </a:spcBef>
              <a:spcAft>
                <a:spcPct val="0"/>
              </a:spcAft>
            </a:pPr>
            <a:r>
              <a:rPr lang="en-US" sz="1600" dirty="0">
                <a:solidFill>
                  <a:srgbClr val="222222"/>
                </a:solidFill>
                <a:latin typeface="Times New Roman" pitchFamily="18" charset="0"/>
                <a:ea typeface="Times New Roman" pitchFamily="18" charset="0"/>
                <a:cs typeface="Times New Roman" pitchFamily="18" charset="0"/>
              </a:rPr>
              <a:t>Another factor that affects the quality of the sound is the varnish and the method of its application. </a:t>
            </a:r>
          </a:p>
          <a:p>
            <a:pPr algn="just" fontAlgn="base">
              <a:spcBef>
                <a:spcPct val="0"/>
              </a:spcBef>
              <a:spcAft>
                <a:spcPct val="0"/>
              </a:spcAft>
            </a:pPr>
            <a:endParaRPr lang="en-US" sz="1100" dirty="0">
              <a:solidFill>
                <a:srgbClr val="222222"/>
              </a:solidFill>
              <a:latin typeface="Times New Roman" pitchFamily="18" charset="0"/>
              <a:ea typeface="Times New Roman" pitchFamily="18" charset="0"/>
              <a:cs typeface="Times New Roman" pitchFamily="18" charset="0"/>
            </a:endParaRPr>
          </a:p>
          <a:p>
            <a:pPr algn="just" fontAlgn="base">
              <a:spcBef>
                <a:spcPct val="0"/>
              </a:spcBef>
              <a:spcAft>
                <a:spcPct val="0"/>
              </a:spcAft>
            </a:pPr>
            <a:r>
              <a:rPr lang="en-US" sz="1600" dirty="0">
                <a:solidFill>
                  <a:srgbClr val="222222"/>
                </a:solidFill>
                <a:latin typeface="Times New Roman" pitchFamily="18" charset="0"/>
                <a:ea typeface="Times New Roman" pitchFamily="18" charset="0"/>
                <a:cs typeface="Times New Roman" pitchFamily="18" charset="0"/>
              </a:rPr>
              <a:t>The best varnish is a natural one made of shellac, which is applied by hand in many layers in the traditional </a:t>
            </a:r>
            <a:r>
              <a:rPr lang="en-US" sz="1400" dirty="0">
                <a:solidFill>
                  <a:srgbClr val="222222"/>
                </a:solidFill>
                <a:latin typeface="Times New Roman" pitchFamily="18" charset="0"/>
                <a:ea typeface="Times New Roman" pitchFamily="18" charset="0"/>
                <a:cs typeface="Times New Roman" pitchFamily="18" charset="0"/>
              </a:rPr>
              <a:t>way</a:t>
            </a:r>
            <a:r>
              <a:rPr lang="en-US" sz="1600" dirty="0">
                <a:solidFill>
                  <a:srgbClr val="222222"/>
                </a:solidFill>
                <a:latin typeface="Times New Roman" pitchFamily="18" charset="0"/>
                <a:ea typeface="Times New Roman" pitchFamily="18" charset="0"/>
                <a:cs typeface="Times New Roman" pitchFamily="18" charset="0"/>
              </a:rPr>
              <a:t>, for both acoustic and visual effect. </a:t>
            </a:r>
          </a:p>
          <a:p>
            <a:pPr algn="just" fontAlgn="base">
              <a:spcBef>
                <a:spcPct val="0"/>
              </a:spcBef>
              <a:spcAft>
                <a:spcPct val="0"/>
              </a:spcAft>
            </a:pPr>
            <a:endParaRPr lang="en-US" sz="1100" dirty="0">
              <a:solidFill>
                <a:srgbClr val="222222"/>
              </a:solidFill>
              <a:latin typeface="Times New Roman" pitchFamily="18" charset="0"/>
              <a:ea typeface="Times New Roman" pitchFamily="18" charset="0"/>
              <a:cs typeface="Times New Roman" pitchFamily="18" charset="0"/>
            </a:endParaRPr>
          </a:p>
          <a:p>
            <a:pPr algn="just" fontAlgn="base">
              <a:spcBef>
                <a:spcPct val="0"/>
              </a:spcBef>
              <a:spcAft>
                <a:spcPct val="0"/>
              </a:spcAft>
            </a:pPr>
            <a:r>
              <a:rPr lang="en-US" sz="1600" dirty="0">
                <a:solidFill>
                  <a:srgbClr val="222222"/>
                </a:solidFill>
                <a:latin typeface="Times New Roman" pitchFamily="18" charset="0"/>
                <a:ea typeface="Times New Roman" pitchFamily="18" charset="0"/>
                <a:cs typeface="Times New Roman" pitchFamily="18" charset="0"/>
              </a:rPr>
              <a:t>The neck must be of very dry hardwood in order not to warp and increase the distance of the strings from the fret board (the action height) which makes playing the instrument more laborious. </a:t>
            </a:r>
          </a:p>
          <a:p>
            <a:pPr algn="just" fontAlgn="base">
              <a:spcBef>
                <a:spcPct val="0"/>
              </a:spcBef>
              <a:spcAft>
                <a:spcPct val="0"/>
              </a:spcAft>
            </a:pPr>
            <a:endParaRPr lang="en-US" sz="1100" dirty="0">
              <a:solidFill>
                <a:srgbClr val="222222"/>
              </a:solidFill>
              <a:latin typeface="Times New Roman" pitchFamily="18" charset="0"/>
              <a:ea typeface="Times New Roman" pitchFamily="18" charset="0"/>
              <a:cs typeface="Times New Roman" pitchFamily="18" charset="0"/>
            </a:endParaRPr>
          </a:p>
          <a:p>
            <a:pPr algn="just" fontAlgn="base">
              <a:spcBef>
                <a:spcPct val="0"/>
              </a:spcBef>
              <a:spcAft>
                <a:spcPct val="0"/>
              </a:spcAft>
            </a:pPr>
            <a:r>
              <a:rPr lang="en-US" sz="1600" dirty="0">
                <a:solidFill>
                  <a:srgbClr val="222222"/>
                </a:solidFill>
                <a:latin typeface="Times New Roman" pitchFamily="18" charset="0"/>
                <a:ea typeface="Times New Roman" pitchFamily="18" charset="0"/>
                <a:cs typeface="Times New Roman" pitchFamily="18" charset="0"/>
              </a:rPr>
              <a:t>To achieve this, manufacturers use different techniques, each one having their own secrets. Many modern instruments have a metal rod or bar set in a channel in the neck, under the fingerboard, which adds some weight, but increases rigidity, and allows adjustment of the neck should it begin to warp.</a:t>
            </a:r>
            <a:r>
              <a:rPr lang="en-US" sz="1600" dirty="0">
                <a:latin typeface="Times New Roman" pitchFamily="18" charset="0"/>
                <a:ea typeface="Calibri" pitchFamily="34" charset="0"/>
                <a:cs typeface="Times New Roman" pitchFamily="18" charset="0"/>
              </a:rPr>
              <a:t>  </a:t>
            </a:r>
            <a:endParaRPr lang="en-US" dirty="0">
              <a:latin typeface="Times New Roman" pitchFamily="18" charset="0"/>
              <a:cs typeface="Times New Roman" pitchFamily="18" charset="0"/>
            </a:endParaRPr>
          </a:p>
        </p:txBody>
      </p:sp>
      <p:pic>
        <p:nvPicPr>
          <p:cNvPr id="3" name="2 - Εικόνα" descr="Image result for μπουζουκι-κατασκευη"/>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08168" y="3284984"/>
            <a:ext cx="3059832" cy="2232248"/>
          </a:xfrm>
          <a:prstGeom prst="rect">
            <a:avLst/>
          </a:prstGeom>
          <a:noFill/>
          <a:ln>
            <a:noFill/>
          </a:ln>
        </p:spPr>
      </p:pic>
      <p:pic>
        <p:nvPicPr>
          <p:cNvPr id="4" name="3 - Εικόνα" descr="Image result for μπουζουκι-κατασκευη"/>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08168" y="548680"/>
            <a:ext cx="3059832" cy="2232248"/>
          </a:xfrm>
          <a:prstGeom prst="rect">
            <a:avLst/>
          </a:prstGeom>
          <a:noFill/>
          <a:ln>
            <a:noFill/>
          </a:ln>
        </p:spPr>
      </p:pic>
      <p:sp>
        <p:nvSpPr>
          <p:cNvPr id="25602" name="Rectangle 2"/>
          <p:cNvSpPr>
            <a:spLocks noChangeArrowheads="1"/>
          </p:cNvSpPr>
          <p:nvPr/>
        </p:nvSpPr>
        <p:spPr bwMode="auto">
          <a:xfrm>
            <a:off x="2927648" y="5661248"/>
            <a:ext cx="4788024" cy="338554"/>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US" sz="1600" dirty="0">
                <a:latin typeface="Times New Roman" pitchFamily="18" charset="0"/>
                <a:ea typeface="Calibri" pitchFamily="34" charset="0"/>
                <a:cs typeface="Times New Roman" pitchFamily="18" charset="0"/>
                <a:hlinkClick r:id="rId4"/>
              </a:rPr>
              <a:t>https://www.youtube.com/watch?v=kp_j0FJ-wMQ</a:t>
            </a:r>
            <a:endParaRPr lang="en-US" dirty="0">
              <a:latin typeface="Arial" pitchFamily="34" charset="0"/>
              <a:cs typeface="Arial" pitchFamily="34"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838200" y="365126"/>
            <a:ext cx="10515600" cy="1119660"/>
          </a:xfrm>
        </p:spPr>
        <p:txBody>
          <a:bodyPr>
            <a:normAutofit/>
          </a:bodyPr>
          <a:lstStyle/>
          <a:p>
            <a:pPr lvl="0"/>
            <a:r>
              <a:rPr lang="en-US" sz="2000" b="1" dirty="0"/>
              <a:t>2. </a:t>
            </a:r>
            <a:r>
              <a:rPr lang="en-US" sz="2000" b="1" u="sng" dirty="0">
                <a:latin typeface="Times New Roman" panose="02020603050405020304" pitchFamily="18" charset="0"/>
                <a:cs typeface="Times New Roman" panose="02020603050405020304" pitchFamily="18" charset="0"/>
              </a:rPr>
              <a:t>KANONAKI</a:t>
            </a:r>
            <a:endParaRPr lang="el-GR" sz="2000" b="1" dirty="0">
              <a:latin typeface="Times New Roman" panose="02020603050405020304" pitchFamily="18" charset="0"/>
              <a:cs typeface="Times New Roman" panose="02020603050405020304" pitchFamily="18" charset="0"/>
            </a:endParaRPr>
          </a:p>
        </p:txBody>
      </p:sp>
      <p:pic>
        <p:nvPicPr>
          <p:cNvPr id="4" name="3 - Εικόνα" descr="Image result for κανονάκι"/>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71664" y="3068960"/>
            <a:ext cx="6165474" cy="2867764"/>
          </a:xfrm>
          <a:prstGeom prst="rect">
            <a:avLst/>
          </a:prstGeom>
          <a:noFill/>
          <a:ln>
            <a:noFill/>
          </a:ln>
        </p:spPr>
      </p:pic>
      <p:sp>
        <p:nvSpPr>
          <p:cNvPr id="5" name="4 - Ορθογώνιο"/>
          <p:cNvSpPr/>
          <p:nvPr/>
        </p:nvSpPr>
        <p:spPr>
          <a:xfrm>
            <a:off x="3359696" y="1484785"/>
            <a:ext cx="5832648" cy="1169551"/>
          </a:xfrm>
          <a:prstGeom prst="rect">
            <a:avLst/>
          </a:prstGeom>
        </p:spPr>
        <p:txBody>
          <a:bodyPr wrap="square">
            <a:spAutoFit/>
          </a:bodyPr>
          <a:lstStyle/>
          <a:p>
            <a:pPr algn="just"/>
            <a:r>
              <a:rPr lang="en-US" sz="1400" dirty="0" err="1">
                <a:latin typeface="Times New Roman" pitchFamily="18" charset="0"/>
                <a:cs typeface="Times New Roman" pitchFamily="18" charset="0"/>
              </a:rPr>
              <a:t>Kanonaki</a:t>
            </a:r>
            <a:r>
              <a:rPr lang="en-US" sz="1400" dirty="0">
                <a:latin typeface="Times New Roman" pitchFamily="18" charset="0"/>
                <a:cs typeface="Times New Roman" pitchFamily="18" charset="0"/>
              </a:rPr>
              <a:t> has been known in Greece from antiquity. </a:t>
            </a:r>
          </a:p>
          <a:p>
            <a:pPr algn="just"/>
            <a:endParaRPr lang="en-US" sz="1400" dirty="0">
              <a:latin typeface="Times New Roman" pitchFamily="18" charset="0"/>
              <a:cs typeface="Times New Roman" pitchFamily="18" charset="0"/>
            </a:endParaRPr>
          </a:p>
          <a:p>
            <a:pPr algn="just"/>
            <a:r>
              <a:rPr lang="en-US" sz="1400" dirty="0">
                <a:latin typeface="Times New Roman" pitchFamily="18" charset="0"/>
                <a:cs typeface="Times New Roman" pitchFamily="18" charset="0"/>
              </a:rPr>
              <a:t>It is named after the experimental one-chord instrument that Pythagoras made in the 6</a:t>
            </a:r>
            <a:r>
              <a:rPr lang="en-US" sz="1400" baseline="30000" dirty="0">
                <a:latin typeface="Times New Roman" pitchFamily="18" charset="0"/>
                <a:cs typeface="Times New Roman" pitchFamily="18" charset="0"/>
              </a:rPr>
              <a:t>th</a:t>
            </a:r>
            <a:r>
              <a:rPr lang="en-US" sz="1400" dirty="0">
                <a:latin typeface="Times New Roman" pitchFamily="18" charset="0"/>
                <a:cs typeface="Times New Roman" pitchFamily="18" charset="0"/>
              </a:rPr>
              <a:t> century BC however may have originated since Minoan or Mycenaean times between 3000BC and 1600BC</a:t>
            </a:r>
            <a:endParaRPr lang="el-GR" sz="1400" dirty="0">
              <a:latin typeface="Times New Roman" pitchFamily="18" charset="0"/>
              <a:cs typeface="Times New Roman"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ED95E6FD-3887-4F3E-9135-B1D31DDB9BC9}"/>
              </a:ext>
            </a:extLst>
          </p:cNvPr>
          <p:cNvSpPr/>
          <p:nvPr/>
        </p:nvSpPr>
        <p:spPr>
          <a:xfrm>
            <a:off x="674703" y="335846"/>
            <a:ext cx="10955045" cy="2954655"/>
          </a:xfrm>
          <a:prstGeom prst="rect">
            <a:avLst/>
          </a:prstGeom>
        </p:spPr>
        <p:txBody>
          <a:bodyPr wrap="square">
            <a:spAutoFit/>
          </a:bodyPr>
          <a:lstStyle/>
          <a:p>
            <a:r>
              <a:rPr lang="en-US" sz="1600" b="1" dirty="0">
                <a:latin typeface="Times New Roman" panose="02020603050405020304" pitchFamily="18" charset="0"/>
                <a:cs typeface="Times New Roman" panose="02020603050405020304" pitchFamily="18" charset="0"/>
              </a:rPr>
              <a:t>The Kaval (</a:t>
            </a:r>
            <a:r>
              <a:rPr lang="en-US" sz="1600" b="1" dirty="0" err="1">
                <a:latin typeface="Times New Roman" panose="02020603050405020304" pitchFamily="18" charset="0"/>
                <a:cs typeface="Times New Roman" panose="02020603050405020304" pitchFamily="18" charset="0"/>
              </a:rPr>
              <a:t>Cavalul</a:t>
            </a:r>
            <a:r>
              <a:rPr lang="en-US" sz="1600" b="1" dirty="0">
                <a:latin typeface="Times New Roman" panose="02020603050405020304" pitchFamily="18" charset="0"/>
                <a:cs typeface="Times New Roman" panose="02020603050405020304" pitchFamily="18" charset="0"/>
              </a:rPr>
              <a:t>)</a:t>
            </a:r>
            <a:endParaRPr lang="ro-RO" sz="1600" b="1" dirty="0">
              <a:latin typeface="Times New Roman" panose="02020603050405020304" pitchFamily="18" charset="0"/>
              <a:cs typeface="Times New Roman" panose="02020603050405020304" pitchFamily="18" charset="0"/>
            </a:endParaRPr>
          </a:p>
          <a:p>
            <a:endParaRPr lang="en-US" sz="1600" b="1"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The Romanian Kaval is a blowing instrument, a similar whistle with 8 holes, but bigger than this, made in general of hazelnut wood or sycamore wood. It is fully open at both ends, and is played by blowing on the sharpened edge of one end.  There are seven holes in front, one in the back for the thumb and usually other four near the bottom of the kaval. These holes improve the tone and the intonation. The Kaval is an aerophore instrument of big sizes which belongs to the family of whistle without stopper. </a:t>
            </a:r>
          </a:p>
          <a:p>
            <a:r>
              <a:rPr lang="en-US" sz="1400" dirty="0">
                <a:latin typeface="Times New Roman" panose="02020603050405020304" pitchFamily="18" charset="0"/>
                <a:cs typeface="Times New Roman" panose="02020603050405020304" pitchFamily="18" charset="0"/>
              </a:rPr>
              <a:t>     Usually this instrument is made of wood (hazelnut, sycamore, plum, apricot etc.); the Kaval is also made of water buffalo horn, metal or plastic.  It can be in one piece, in two pieces or three pieces. The ones of two and three pieces are made to be easy to carry. Shepherds played an important role, because they spread the instrument by </a:t>
            </a:r>
            <a:r>
              <a:rPr lang="en-US" sz="1400" dirty="0" err="1">
                <a:latin typeface="Times New Roman" panose="02020603050405020304" pitchFamily="18" charset="0"/>
                <a:cs typeface="Times New Roman" panose="02020603050405020304" pitchFamily="18" charset="0"/>
              </a:rPr>
              <a:t>practising</a:t>
            </a:r>
            <a:r>
              <a:rPr lang="en-US" sz="1400" dirty="0">
                <a:latin typeface="Times New Roman" panose="02020603050405020304" pitchFamily="18" charset="0"/>
                <a:cs typeface="Times New Roman" panose="02020603050405020304" pitchFamily="18" charset="0"/>
              </a:rPr>
              <a:t> transhumance.</a:t>
            </a:r>
          </a:p>
          <a:p>
            <a:r>
              <a:rPr lang="en-US" sz="1400" dirty="0">
                <a:latin typeface="Times New Roman" panose="02020603050405020304" pitchFamily="18" charset="0"/>
                <a:cs typeface="Times New Roman" panose="02020603050405020304" pitchFamily="18" charset="0"/>
              </a:rPr>
              <a:t>     The legend of the instrument said that one day, after the God created the world, the Devil stole the fire from people. As God did not like and accept this, He went with Saint Peter to take it back. While the Devil wasn’t there Saint Peter hid some pieces of coal into this musical instrument.  And from that moment on, the world has had fire.</a:t>
            </a:r>
          </a:p>
          <a:p>
            <a:r>
              <a:rPr lang="en-US" sz="1400" dirty="0">
                <a:latin typeface="Times New Roman" panose="02020603050405020304" pitchFamily="18" charset="0"/>
                <a:cs typeface="Times New Roman" panose="02020603050405020304" pitchFamily="18" charset="0"/>
              </a:rPr>
              <a:t>    This instrument is usually used in songs in which the feeling is of sorrow</a:t>
            </a:r>
            <a:r>
              <a:rPr lang="ro-RO" sz="1400" dirty="0">
                <a:latin typeface="Times New Roman" panose="02020603050405020304" pitchFamily="18" charset="0"/>
                <a:cs typeface="Times New Roman" panose="02020603050405020304" pitchFamily="18" charset="0"/>
              </a:rPr>
              <a:t>.</a:t>
            </a:r>
            <a:endParaRPr lang="en-US" sz="1400" dirty="0">
              <a:latin typeface="Times New Roman" panose="02020603050405020304" pitchFamily="18" charset="0"/>
              <a:cs typeface="Times New Roman" panose="02020603050405020304" pitchFamily="18" charset="0"/>
            </a:endParaRPr>
          </a:p>
        </p:txBody>
      </p:sp>
      <p:pic>
        <p:nvPicPr>
          <p:cNvPr id="12" name="Picture 11" descr="Imagine similară">
            <a:extLst>
              <a:ext uri="{FF2B5EF4-FFF2-40B4-BE49-F238E27FC236}">
                <a16:creationId xmlns:a16="http://schemas.microsoft.com/office/drawing/2014/main" xmlns="" id="{D6FBBC7F-C2D8-4664-8F3E-6612DD476B01}"/>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405304" y="2951400"/>
            <a:ext cx="2057400" cy="3813810"/>
          </a:xfrm>
          <a:prstGeom prst="rect">
            <a:avLst/>
          </a:prstGeom>
          <a:noFill/>
        </p:spPr>
      </p:pic>
      <p:pic>
        <p:nvPicPr>
          <p:cNvPr id="2059" name="Picture 11">
            <a:extLst>
              <a:ext uri="{FF2B5EF4-FFF2-40B4-BE49-F238E27FC236}">
                <a16:creationId xmlns:a16="http://schemas.microsoft.com/office/drawing/2014/main" xmlns="" id="{B09F3AD3-919F-4A02-BF1F-7F53A4AA2B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4322" y="3567500"/>
            <a:ext cx="5149049" cy="27977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23711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
          <p:cNvSpPr>
            <a:spLocks noChangeArrowheads="1"/>
          </p:cNvSpPr>
          <p:nvPr/>
        </p:nvSpPr>
        <p:spPr bwMode="auto">
          <a:xfrm>
            <a:off x="3215680" y="1124744"/>
            <a:ext cx="6156176"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1600" b="1" u="sng" dirty="0">
                <a:latin typeface="Times New Roman" pitchFamily="18" charset="0"/>
                <a:ea typeface="Calibri" pitchFamily="34" charset="0"/>
                <a:cs typeface="Times New Roman" pitchFamily="18" charset="0"/>
              </a:rPr>
              <a:t>CONSTRUCTION</a:t>
            </a:r>
            <a:endParaRPr lang="en-US" dirty="0">
              <a:latin typeface="Arial" pitchFamily="34" charset="0"/>
              <a:cs typeface="Arial" pitchFamily="34" charset="0"/>
            </a:endParaRPr>
          </a:p>
        </p:txBody>
      </p:sp>
      <p:sp>
        <p:nvSpPr>
          <p:cNvPr id="26626" name="Rectangle 2"/>
          <p:cNvSpPr>
            <a:spLocks noChangeArrowheads="1"/>
          </p:cNvSpPr>
          <p:nvPr/>
        </p:nvSpPr>
        <p:spPr bwMode="auto">
          <a:xfrm rot="10800000" flipV="1">
            <a:off x="2423592" y="2199932"/>
            <a:ext cx="7092280" cy="24622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US" sz="1400" dirty="0" err="1">
                <a:latin typeface="Times New Roman" pitchFamily="18" charset="0"/>
                <a:ea typeface="Calibri" pitchFamily="34" charset="0"/>
                <a:cs typeface="Times New Roman" pitchFamily="18" charset="0"/>
              </a:rPr>
              <a:t>Kanonaki</a:t>
            </a:r>
            <a:r>
              <a:rPr lang="en-US" sz="1400" dirty="0">
                <a:latin typeface="Times New Roman" pitchFamily="18" charset="0"/>
                <a:ea typeface="Calibri" pitchFamily="34" charset="0"/>
                <a:cs typeface="Times New Roman" pitchFamily="18" charset="0"/>
              </a:rPr>
              <a:t> is made in various sizes, out of maple or other wood and has the shape of a table, with the right side vertical to the long one and the chords. The lid is also wooden, except for the right side (about 15 cm), which is made of leather and where round or oval holes are opened, usually </a:t>
            </a:r>
            <a:r>
              <a:rPr lang="en-US" sz="1400" dirty="0" err="1">
                <a:latin typeface="Times New Roman" pitchFamily="18" charset="0"/>
                <a:ea typeface="Calibri" pitchFamily="34" charset="0"/>
                <a:cs typeface="Times New Roman" pitchFamily="18" charset="0"/>
              </a:rPr>
              <a:t>ornated</a:t>
            </a:r>
            <a:r>
              <a:rPr lang="en-US" sz="1400" dirty="0">
                <a:latin typeface="Times New Roman" pitchFamily="18" charset="0"/>
                <a:ea typeface="Calibri" pitchFamily="34" charset="0"/>
                <a:cs typeface="Times New Roman" pitchFamily="18" charset="0"/>
              </a:rPr>
              <a:t>.</a:t>
            </a:r>
          </a:p>
          <a:p>
            <a:pPr fontAlgn="base">
              <a:spcBef>
                <a:spcPct val="0"/>
              </a:spcBef>
              <a:spcAft>
                <a:spcPct val="0"/>
              </a:spcAft>
            </a:pPr>
            <a:endParaRPr lang="el-GR" sz="1400" dirty="0">
              <a:latin typeface="Times New Roman" pitchFamily="18" charset="0"/>
              <a:cs typeface="Times New Roman" pitchFamily="18" charset="0"/>
            </a:endParaRPr>
          </a:p>
          <a:p>
            <a:pPr eaLnBrk="0" fontAlgn="base" hangingPunct="0">
              <a:spcBef>
                <a:spcPct val="0"/>
              </a:spcBef>
              <a:spcAft>
                <a:spcPct val="0"/>
              </a:spcAft>
            </a:pPr>
            <a:r>
              <a:rPr lang="en-US" sz="1400" dirty="0" err="1">
                <a:latin typeface="Times New Roman" pitchFamily="18" charset="0"/>
                <a:ea typeface="Calibri" pitchFamily="34" charset="0"/>
                <a:cs typeface="Times New Roman" pitchFamily="18" charset="0"/>
              </a:rPr>
              <a:t>Kanonaki</a:t>
            </a:r>
            <a:r>
              <a:rPr lang="en-US" sz="1400" dirty="0">
                <a:latin typeface="Times New Roman" pitchFamily="18" charset="0"/>
                <a:ea typeface="Calibri" pitchFamily="34" charset="0"/>
                <a:cs typeface="Times New Roman" pitchFamily="18" charset="0"/>
              </a:rPr>
              <a:t> is usually placed and played on the lap. The instrument player put two thimbles or “nails” as they are called on the pointers of his hand. </a:t>
            </a:r>
          </a:p>
          <a:p>
            <a:pPr eaLnBrk="0" fontAlgn="base" hangingPunct="0">
              <a:spcBef>
                <a:spcPct val="0"/>
              </a:spcBef>
              <a:spcAft>
                <a:spcPct val="0"/>
              </a:spcAft>
            </a:pPr>
            <a:endParaRPr lang="en-US" sz="1400" dirty="0">
              <a:latin typeface="Times New Roman" pitchFamily="18" charset="0"/>
              <a:ea typeface="Calibri" pitchFamily="34" charset="0"/>
              <a:cs typeface="Times New Roman" pitchFamily="18" charset="0"/>
            </a:endParaRPr>
          </a:p>
          <a:p>
            <a:pPr eaLnBrk="0" fontAlgn="base" hangingPunct="0">
              <a:spcBef>
                <a:spcPct val="0"/>
              </a:spcBef>
              <a:spcAft>
                <a:spcPct val="0"/>
              </a:spcAft>
            </a:pPr>
            <a:r>
              <a:rPr lang="en-US" sz="1400" dirty="0">
                <a:latin typeface="Times New Roman" pitchFamily="18" charset="0"/>
                <a:ea typeface="Calibri" pitchFamily="34" charset="0"/>
                <a:cs typeface="Times New Roman" pitchFamily="18" charset="0"/>
              </a:rPr>
              <a:t>They used to be silver or gold, made out of turtle shell or ox horn, but nowadays they are plastic. With these nails the player can touch the chords more easily and firmly, which helps him to produce stronger sound.</a:t>
            </a:r>
            <a:endParaRPr lang="en-US" sz="1400" dirty="0">
              <a:latin typeface="Arial" pitchFamily="34" charset="0"/>
              <a:cs typeface="Arial" pitchFamily="34" charset="0"/>
            </a:endParaRPr>
          </a:p>
        </p:txBody>
      </p:sp>
      <p:sp>
        <p:nvSpPr>
          <p:cNvPr id="26627" name="Rectangle 3"/>
          <p:cNvSpPr>
            <a:spLocks noChangeArrowheads="1"/>
          </p:cNvSpPr>
          <p:nvPr/>
        </p:nvSpPr>
        <p:spPr bwMode="auto">
          <a:xfrm>
            <a:off x="3215680" y="5517232"/>
            <a:ext cx="4716016"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US" sz="1600" dirty="0">
                <a:latin typeface="Times New Roman" pitchFamily="18" charset="0"/>
                <a:ea typeface="Calibri" pitchFamily="34" charset="0"/>
                <a:cs typeface="Times New Roman" pitchFamily="18" charset="0"/>
                <a:hlinkClick r:id="rId2"/>
              </a:rPr>
              <a:t>https://www.youtube.com/watch?v=kMxnHyBEYS8</a:t>
            </a:r>
            <a:endParaRPr lang="en-US" dirty="0">
              <a:latin typeface="Arial" pitchFamily="34" charset="0"/>
              <a:cs typeface="Arial" pitchFamily="34"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838200" y="365125"/>
            <a:ext cx="10515600" cy="804335"/>
          </a:xfrm>
        </p:spPr>
        <p:txBody>
          <a:bodyPr>
            <a:normAutofit/>
          </a:bodyPr>
          <a:lstStyle/>
          <a:p>
            <a:pPr lvl="0"/>
            <a:r>
              <a:rPr lang="en-US" sz="2000" b="1" dirty="0">
                <a:latin typeface="Times New Roman" panose="02020603050405020304" pitchFamily="18" charset="0"/>
                <a:cs typeface="Times New Roman" panose="02020603050405020304" pitchFamily="18" charset="0"/>
              </a:rPr>
              <a:t>3. </a:t>
            </a:r>
            <a:r>
              <a:rPr lang="en-US" sz="2000" b="1" u="sng" dirty="0">
                <a:latin typeface="Times New Roman" panose="02020603050405020304" pitchFamily="18" charset="0"/>
                <a:cs typeface="Times New Roman" panose="02020603050405020304" pitchFamily="18" charset="0"/>
              </a:rPr>
              <a:t>FLOGERA</a:t>
            </a:r>
            <a:endParaRPr lang="el-GR" sz="2000" dirty="0">
              <a:latin typeface="Times New Roman" panose="02020603050405020304" pitchFamily="18" charset="0"/>
              <a:cs typeface="Times New Roman" panose="02020603050405020304" pitchFamily="18" charset="0"/>
            </a:endParaRPr>
          </a:p>
        </p:txBody>
      </p:sp>
      <p:pic>
        <p:nvPicPr>
          <p:cNvPr id="4" name="3 - Εικόνα" descr="Image result for φλογερα παραδοσιακη"/>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71664" y="3717033"/>
            <a:ext cx="5904656" cy="2664295"/>
          </a:xfrm>
          <a:prstGeom prst="rect">
            <a:avLst/>
          </a:prstGeom>
          <a:noFill/>
          <a:ln>
            <a:noFill/>
          </a:ln>
        </p:spPr>
      </p:pic>
      <p:sp>
        <p:nvSpPr>
          <p:cNvPr id="33793" name="Rectangle 1"/>
          <p:cNvSpPr>
            <a:spLocks noChangeArrowheads="1"/>
          </p:cNvSpPr>
          <p:nvPr/>
        </p:nvSpPr>
        <p:spPr bwMode="auto">
          <a:xfrm rot="10800000" flipV="1">
            <a:off x="2279576" y="1196752"/>
            <a:ext cx="7884368" cy="2492990"/>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US" sz="1400" dirty="0">
                <a:solidFill>
                  <a:srgbClr val="222222"/>
                </a:solidFill>
                <a:latin typeface="Times New Roman" pitchFamily="18" charset="0"/>
                <a:ea typeface="Times New Roman" pitchFamily="18" charset="0"/>
                <a:cs typeface="Times New Roman" pitchFamily="18" charset="0"/>
              </a:rPr>
              <a:t>The </a:t>
            </a:r>
            <a:r>
              <a:rPr lang="en-US" sz="1400" dirty="0" err="1">
                <a:solidFill>
                  <a:srgbClr val="222222"/>
                </a:solidFill>
                <a:latin typeface="Times New Roman" pitchFamily="18" charset="0"/>
                <a:ea typeface="Times New Roman" pitchFamily="18" charset="0"/>
                <a:cs typeface="Times New Roman" pitchFamily="18" charset="0"/>
              </a:rPr>
              <a:t>flogera</a:t>
            </a:r>
            <a:r>
              <a:rPr lang="en-US" sz="1400" dirty="0">
                <a:solidFill>
                  <a:srgbClr val="222222"/>
                </a:solidFill>
                <a:latin typeface="Times New Roman" pitchFamily="18" charset="0"/>
                <a:ea typeface="Times New Roman" pitchFamily="18" charset="0"/>
                <a:cs typeface="Times New Roman" pitchFamily="18" charset="0"/>
              </a:rPr>
              <a:t> is a type of </a:t>
            </a:r>
            <a:r>
              <a:rPr lang="en-US" sz="1400" dirty="0">
                <a:latin typeface="Times New Roman" pitchFamily="18" charset="0"/>
                <a:ea typeface="Times New Roman" pitchFamily="18" charset="0"/>
                <a:cs typeface="Times New Roman" pitchFamily="18" charset="0"/>
              </a:rPr>
              <a:t>flute</a:t>
            </a:r>
            <a:r>
              <a:rPr lang="en-US" sz="1400" dirty="0">
                <a:solidFill>
                  <a:srgbClr val="222222"/>
                </a:solidFill>
                <a:latin typeface="Times New Roman" pitchFamily="18" charset="0"/>
                <a:ea typeface="Times New Roman" pitchFamily="18" charset="0"/>
                <a:cs typeface="Times New Roman" pitchFamily="18" charset="0"/>
              </a:rPr>
              <a:t> used in </a:t>
            </a:r>
            <a:r>
              <a:rPr lang="en-US" sz="1400" dirty="0">
                <a:latin typeface="Times New Roman" pitchFamily="18" charset="0"/>
                <a:ea typeface="Times New Roman" pitchFamily="18" charset="0"/>
                <a:cs typeface="Times New Roman" pitchFamily="18" charset="0"/>
              </a:rPr>
              <a:t>Greek folk music</a:t>
            </a:r>
            <a:r>
              <a:rPr lang="en-US" sz="1400" dirty="0">
                <a:solidFill>
                  <a:srgbClr val="222222"/>
                </a:solidFill>
                <a:latin typeface="Times New Roman" pitchFamily="18" charset="0"/>
                <a:ea typeface="Times New Roman" pitchFamily="18" charset="0"/>
                <a:cs typeface="Times New Roman" pitchFamily="18" charset="0"/>
              </a:rPr>
              <a:t>. </a:t>
            </a:r>
          </a:p>
          <a:p>
            <a:pPr fontAlgn="base">
              <a:spcBef>
                <a:spcPct val="0"/>
              </a:spcBef>
              <a:spcAft>
                <a:spcPct val="0"/>
              </a:spcAft>
            </a:pPr>
            <a:endParaRPr lang="en-US" sz="1400" dirty="0">
              <a:solidFill>
                <a:srgbClr val="222222"/>
              </a:solidFill>
              <a:latin typeface="Times New Roman" pitchFamily="18" charset="0"/>
              <a:ea typeface="Times New Roman" pitchFamily="18" charset="0"/>
              <a:cs typeface="Times New Roman" pitchFamily="18" charset="0"/>
            </a:endParaRPr>
          </a:p>
          <a:p>
            <a:pPr fontAlgn="base">
              <a:spcBef>
                <a:spcPct val="0"/>
              </a:spcBef>
              <a:spcAft>
                <a:spcPct val="0"/>
              </a:spcAft>
            </a:pPr>
            <a:r>
              <a:rPr lang="en-US" sz="1400" dirty="0">
                <a:solidFill>
                  <a:srgbClr val="222222"/>
                </a:solidFill>
                <a:latin typeface="Times New Roman" pitchFamily="18" charset="0"/>
                <a:ea typeface="Times New Roman" pitchFamily="18" charset="0"/>
                <a:cs typeface="Times New Roman" pitchFamily="18" charset="0"/>
              </a:rPr>
              <a:t>It is a simple end-blown </a:t>
            </a:r>
            <a:r>
              <a:rPr lang="en-US" sz="1400" dirty="0">
                <a:latin typeface="Times New Roman" pitchFamily="18" charset="0"/>
                <a:ea typeface="Times New Roman" pitchFamily="18" charset="0"/>
                <a:cs typeface="Times New Roman" pitchFamily="18" charset="0"/>
              </a:rPr>
              <a:t>bamboo flute</a:t>
            </a:r>
            <a:r>
              <a:rPr lang="en-US" sz="1400" dirty="0">
                <a:solidFill>
                  <a:srgbClr val="222222"/>
                </a:solidFill>
                <a:latin typeface="Times New Roman" pitchFamily="18" charset="0"/>
                <a:ea typeface="Times New Roman" pitchFamily="18" charset="0"/>
                <a:cs typeface="Times New Roman" pitchFamily="18" charset="0"/>
              </a:rPr>
              <a:t> without a </a:t>
            </a:r>
            <a:r>
              <a:rPr lang="en-US" sz="1400" dirty="0">
                <a:latin typeface="Times New Roman" pitchFamily="18" charset="0"/>
                <a:ea typeface="Times New Roman" pitchFamily="18" charset="0"/>
                <a:cs typeface="Times New Roman" pitchFamily="18" charset="0"/>
              </a:rPr>
              <a:t>fipple</a:t>
            </a:r>
            <a:r>
              <a:rPr lang="en-US" sz="1400" dirty="0">
                <a:solidFill>
                  <a:srgbClr val="222222"/>
                </a:solidFill>
                <a:latin typeface="Times New Roman" pitchFamily="18" charset="0"/>
                <a:ea typeface="Times New Roman" pitchFamily="18" charset="0"/>
                <a:cs typeface="Times New Roman" pitchFamily="18" charset="0"/>
              </a:rPr>
              <a:t>, which is played by directing a narrow air stream against its sharp, open upper end. It typically has seven finger holes. </a:t>
            </a:r>
          </a:p>
          <a:p>
            <a:pPr fontAlgn="base">
              <a:spcBef>
                <a:spcPct val="0"/>
              </a:spcBef>
              <a:spcAft>
                <a:spcPct val="0"/>
              </a:spcAft>
            </a:pPr>
            <a:endParaRPr lang="en-US" sz="1400" dirty="0">
              <a:solidFill>
                <a:srgbClr val="222222"/>
              </a:solidFill>
              <a:latin typeface="Times New Roman" pitchFamily="18" charset="0"/>
              <a:ea typeface="Times New Roman" pitchFamily="18" charset="0"/>
              <a:cs typeface="Times New Roman" pitchFamily="18" charset="0"/>
            </a:endParaRPr>
          </a:p>
          <a:p>
            <a:pPr fontAlgn="base">
              <a:spcBef>
                <a:spcPct val="0"/>
              </a:spcBef>
              <a:spcAft>
                <a:spcPct val="0"/>
              </a:spcAft>
            </a:pPr>
            <a:r>
              <a:rPr lang="en-US" sz="1400" dirty="0">
                <a:solidFill>
                  <a:srgbClr val="222222"/>
                </a:solidFill>
                <a:latin typeface="Times New Roman" pitchFamily="18" charset="0"/>
                <a:ea typeface="Times New Roman" pitchFamily="18" charset="0"/>
                <a:cs typeface="Times New Roman" pitchFamily="18" charset="0"/>
              </a:rPr>
              <a:t>It belongs to the “shepherd instruments”, along with </a:t>
            </a:r>
            <a:r>
              <a:rPr lang="en-US" sz="1400" i="1" dirty="0" err="1">
                <a:solidFill>
                  <a:srgbClr val="222222"/>
                </a:solidFill>
                <a:latin typeface="Times New Roman" pitchFamily="18" charset="0"/>
                <a:ea typeface="Times New Roman" pitchFamily="18" charset="0"/>
                <a:cs typeface="Times New Roman" pitchFamily="18" charset="0"/>
              </a:rPr>
              <a:t>Souravli</a:t>
            </a:r>
            <a:r>
              <a:rPr lang="en-US" sz="1400" dirty="0">
                <a:solidFill>
                  <a:srgbClr val="222222"/>
                </a:solidFill>
                <a:latin typeface="Times New Roman" pitchFamily="18" charset="0"/>
                <a:ea typeface="Times New Roman" pitchFamily="18" charset="0"/>
                <a:cs typeface="Times New Roman" pitchFamily="18" charset="0"/>
              </a:rPr>
              <a:t>, </a:t>
            </a:r>
            <a:r>
              <a:rPr lang="en-US" sz="1400" i="1" dirty="0" err="1">
                <a:solidFill>
                  <a:srgbClr val="222222"/>
                </a:solidFill>
                <a:latin typeface="Times New Roman" pitchFamily="18" charset="0"/>
                <a:ea typeface="Times New Roman" pitchFamily="18" charset="0"/>
                <a:cs typeface="Times New Roman" pitchFamily="18" charset="0"/>
              </a:rPr>
              <a:t>Mantoura</a:t>
            </a:r>
            <a:r>
              <a:rPr lang="en-US" sz="1400" dirty="0">
                <a:solidFill>
                  <a:srgbClr val="222222"/>
                </a:solidFill>
                <a:latin typeface="Times New Roman" pitchFamily="18" charset="0"/>
                <a:ea typeface="Times New Roman" pitchFamily="18" charset="0"/>
                <a:cs typeface="Times New Roman" pitchFamily="18" charset="0"/>
              </a:rPr>
              <a:t> and </a:t>
            </a:r>
            <a:r>
              <a:rPr lang="en-US" sz="1400" i="1" dirty="0" err="1">
                <a:solidFill>
                  <a:srgbClr val="222222"/>
                </a:solidFill>
                <a:latin typeface="Times New Roman" pitchFamily="18" charset="0"/>
                <a:ea typeface="Times New Roman" pitchFamily="18" charset="0"/>
                <a:cs typeface="Times New Roman" pitchFamily="18" charset="0"/>
              </a:rPr>
              <a:t>Thiampoli</a:t>
            </a:r>
            <a:r>
              <a:rPr lang="en-US" sz="1400" dirty="0">
                <a:solidFill>
                  <a:srgbClr val="222222"/>
                </a:solidFill>
                <a:latin typeface="Times New Roman" pitchFamily="18" charset="0"/>
                <a:ea typeface="Times New Roman" pitchFamily="18" charset="0"/>
                <a:cs typeface="Times New Roman" pitchFamily="18" charset="0"/>
              </a:rPr>
              <a:t>. </a:t>
            </a:r>
          </a:p>
          <a:p>
            <a:pPr fontAlgn="base">
              <a:spcBef>
                <a:spcPct val="0"/>
              </a:spcBef>
              <a:spcAft>
                <a:spcPct val="0"/>
              </a:spcAft>
            </a:pPr>
            <a:endParaRPr lang="en-US" sz="1400" dirty="0">
              <a:solidFill>
                <a:srgbClr val="222222"/>
              </a:solidFill>
              <a:latin typeface="Times New Roman" pitchFamily="18" charset="0"/>
              <a:ea typeface="Times New Roman" pitchFamily="18" charset="0"/>
              <a:cs typeface="Times New Roman" pitchFamily="18" charset="0"/>
            </a:endParaRPr>
          </a:p>
          <a:p>
            <a:pPr fontAlgn="base">
              <a:spcBef>
                <a:spcPct val="0"/>
              </a:spcBef>
              <a:spcAft>
                <a:spcPct val="0"/>
              </a:spcAft>
            </a:pPr>
            <a:r>
              <a:rPr lang="en-US" sz="1400" dirty="0">
                <a:solidFill>
                  <a:srgbClr val="222222"/>
                </a:solidFill>
                <a:latin typeface="Times New Roman" pitchFamily="18" charset="0"/>
                <a:ea typeface="Times New Roman" pitchFamily="18" charset="0"/>
                <a:cs typeface="Times New Roman" pitchFamily="18" charset="0"/>
              </a:rPr>
              <a:t>It comes in various sizes, from 15 to 80 cm and is used in traditional music. </a:t>
            </a:r>
          </a:p>
          <a:p>
            <a:pPr fontAlgn="base">
              <a:spcBef>
                <a:spcPct val="0"/>
              </a:spcBef>
              <a:spcAft>
                <a:spcPct val="0"/>
              </a:spcAft>
            </a:pPr>
            <a:endParaRPr lang="en-US" sz="1400" dirty="0">
              <a:solidFill>
                <a:srgbClr val="222222"/>
              </a:solidFill>
              <a:latin typeface="Times New Roman" pitchFamily="18" charset="0"/>
              <a:ea typeface="Times New Roman" pitchFamily="18" charset="0"/>
              <a:cs typeface="Times New Roman" pitchFamily="18" charset="0"/>
            </a:endParaRPr>
          </a:p>
          <a:p>
            <a:pPr fontAlgn="base">
              <a:spcBef>
                <a:spcPct val="0"/>
              </a:spcBef>
              <a:spcAft>
                <a:spcPct val="0"/>
              </a:spcAft>
            </a:pPr>
            <a:r>
              <a:rPr lang="en-US" sz="1400" dirty="0">
                <a:solidFill>
                  <a:srgbClr val="222222"/>
                </a:solidFill>
                <a:latin typeface="Times New Roman" pitchFamily="18" charset="0"/>
                <a:ea typeface="Times New Roman" pitchFamily="18" charset="0"/>
                <a:cs typeface="Times New Roman" pitchFamily="18" charset="0"/>
              </a:rPr>
              <a:t>It is quite often wrongly taken for flute, from which it differs profoundly. Students in Greece are instructed how to play the </a:t>
            </a:r>
            <a:r>
              <a:rPr lang="en-US" sz="1400" dirty="0" err="1">
                <a:solidFill>
                  <a:srgbClr val="222222"/>
                </a:solidFill>
                <a:latin typeface="Times New Roman" pitchFamily="18" charset="0"/>
                <a:ea typeface="Times New Roman" pitchFamily="18" charset="0"/>
                <a:cs typeface="Times New Roman" pitchFamily="18" charset="0"/>
              </a:rPr>
              <a:t>flogera</a:t>
            </a:r>
            <a:r>
              <a:rPr lang="en-US" sz="1400" dirty="0">
                <a:solidFill>
                  <a:srgbClr val="222222"/>
                </a:solidFill>
                <a:latin typeface="Times New Roman" pitchFamily="18" charset="0"/>
                <a:ea typeface="Times New Roman" pitchFamily="18" charset="0"/>
                <a:cs typeface="Times New Roman" pitchFamily="18" charset="0"/>
              </a:rPr>
              <a:t>. </a:t>
            </a:r>
            <a:endParaRPr lang="en-US" sz="1400" dirty="0">
              <a:latin typeface="Times New Roman" pitchFamily="18" charset="0"/>
              <a:cs typeface="Times New Roman" pitchFamily="18"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Related image"/>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836712"/>
            <a:ext cx="3275856" cy="3744416"/>
          </a:xfrm>
          <a:prstGeom prst="rect">
            <a:avLst/>
          </a:prstGeom>
          <a:noFill/>
          <a:ln>
            <a:noFill/>
          </a:ln>
        </p:spPr>
      </p:pic>
      <p:sp>
        <p:nvSpPr>
          <p:cNvPr id="27649" name="Rectangle 1"/>
          <p:cNvSpPr>
            <a:spLocks noChangeArrowheads="1"/>
          </p:cNvSpPr>
          <p:nvPr/>
        </p:nvSpPr>
        <p:spPr bwMode="auto">
          <a:xfrm>
            <a:off x="5159896" y="986247"/>
            <a:ext cx="5220072" cy="3323987"/>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1400" b="1" u="sng" dirty="0">
                <a:solidFill>
                  <a:srgbClr val="222222"/>
                </a:solidFill>
                <a:latin typeface="Times New Roman" pitchFamily="18" charset="0"/>
                <a:ea typeface="Times New Roman" pitchFamily="18" charset="0"/>
                <a:cs typeface="Times New Roman" pitchFamily="18" charset="0"/>
              </a:rPr>
              <a:t>CONSTRUCTION</a:t>
            </a:r>
          </a:p>
          <a:p>
            <a:pPr algn="ctr" fontAlgn="base">
              <a:spcBef>
                <a:spcPct val="0"/>
              </a:spcBef>
              <a:spcAft>
                <a:spcPct val="0"/>
              </a:spcAft>
            </a:pPr>
            <a:endParaRPr lang="el-GR" sz="1400" dirty="0">
              <a:latin typeface="Times New Roman" pitchFamily="18" charset="0"/>
              <a:ea typeface="Times New Roman" pitchFamily="18" charset="0"/>
              <a:cs typeface="Times New Roman" pitchFamily="18" charset="0"/>
            </a:endParaRPr>
          </a:p>
          <a:p>
            <a:pPr eaLnBrk="0" fontAlgn="base" hangingPunct="0">
              <a:spcBef>
                <a:spcPct val="0"/>
              </a:spcBef>
              <a:spcAft>
                <a:spcPct val="0"/>
              </a:spcAft>
            </a:pPr>
            <a:r>
              <a:rPr lang="en-US" sz="1400" dirty="0">
                <a:solidFill>
                  <a:srgbClr val="222222"/>
                </a:solidFill>
                <a:latin typeface="Times New Roman" pitchFamily="18" charset="0"/>
                <a:ea typeface="Times New Roman" pitchFamily="18" charset="0"/>
                <a:cs typeface="Times New Roman" pitchFamily="18" charset="0"/>
              </a:rPr>
              <a:t>The construction of a </a:t>
            </a:r>
            <a:r>
              <a:rPr lang="en-US" sz="1400" dirty="0" err="1">
                <a:solidFill>
                  <a:srgbClr val="222222"/>
                </a:solidFill>
                <a:latin typeface="Times New Roman" pitchFamily="18" charset="0"/>
                <a:ea typeface="Times New Roman" pitchFamily="18" charset="0"/>
                <a:cs typeface="Times New Roman" pitchFamily="18" charset="0"/>
              </a:rPr>
              <a:t>flogera</a:t>
            </a:r>
            <a:r>
              <a:rPr lang="en-US" sz="1400" dirty="0">
                <a:solidFill>
                  <a:srgbClr val="222222"/>
                </a:solidFill>
                <a:latin typeface="Times New Roman" pitchFamily="18" charset="0"/>
                <a:ea typeface="Times New Roman" pitchFamily="18" charset="0"/>
                <a:cs typeface="Times New Roman" pitchFamily="18" charset="0"/>
              </a:rPr>
              <a:t> requires patience, experience and love. </a:t>
            </a:r>
          </a:p>
          <a:p>
            <a:pPr eaLnBrk="0" fontAlgn="base" hangingPunct="0">
              <a:spcBef>
                <a:spcPct val="0"/>
              </a:spcBef>
              <a:spcAft>
                <a:spcPct val="0"/>
              </a:spcAft>
            </a:pPr>
            <a:endParaRPr lang="en-US" sz="1400" dirty="0">
              <a:solidFill>
                <a:srgbClr val="222222"/>
              </a:solidFill>
              <a:latin typeface="Times New Roman" pitchFamily="18" charset="0"/>
              <a:ea typeface="Times New Roman" pitchFamily="18" charset="0"/>
              <a:cs typeface="Times New Roman" pitchFamily="18" charset="0"/>
            </a:endParaRPr>
          </a:p>
          <a:p>
            <a:pPr eaLnBrk="0" fontAlgn="base" hangingPunct="0">
              <a:spcBef>
                <a:spcPct val="0"/>
              </a:spcBef>
              <a:spcAft>
                <a:spcPct val="0"/>
              </a:spcAft>
            </a:pPr>
            <a:r>
              <a:rPr lang="en-US" sz="1400" dirty="0">
                <a:solidFill>
                  <a:srgbClr val="222222"/>
                </a:solidFill>
                <a:latin typeface="Times New Roman" pitchFamily="18" charset="0"/>
                <a:ea typeface="Times New Roman" pitchFamily="18" charset="0"/>
                <a:cs typeface="Times New Roman" pitchFamily="18" charset="0"/>
              </a:rPr>
              <a:t>From the very moment a shepherd decides to look for the wood till the moment that he will open the holes, there are a lot of things to check over and over again. </a:t>
            </a:r>
          </a:p>
          <a:p>
            <a:pPr eaLnBrk="0" fontAlgn="base" hangingPunct="0">
              <a:spcBef>
                <a:spcPct val="0"/>
              </a:spcBef>
              <a:spcAft>
                <a:spcPct val="0"/>
              </a:spcAft>
            </a:pPr>
            <a:endParaRPr lang="en-US" sz="1400" dirty="0">
              <a:solidFill>
                <a:srgbClr val="222222"/>
              </a:solidFill>
              <a:latin typeface="Times New Roman" pitchFamily="18" charset="0"/>
              <a:ea typeface="Times New Roman" pitchFamily="18" charset="0"/>
              <a:cs typeface="Times New Roman" pitchFamily="18" charset="0"/>
            </a:endParaRPr>
          </a:p>
          <a:p>
            <a:pPr eaLnBrk="0" fontAlgn="base" hangingPunct="0">
              <a:spcBef>
                <a:spcPct val="0"/>
              </a:spcBef>
              <a:spcAft>
                <a:spcPct val="0"/>
              </a:spcAft>
            </a:pPr>
            <a:r>
              <a:rPr lang="en-US" sz="1400" dirty="0">
                <a:solidFill>
                  <a:srgbClr val="222222"/>
                </a:solidFill>
                <a:latin typeface="Times New Roman" pitchFamily="18" charset="0"/>
                <a:ea typeface="Times New Roman" pitchFamily="18" charset="0"/>
                <a:cs typeface="Times New Roman" pitchFamily="18" charset="0"/>
              </a:rPr>
              <a:t>As far as the bamboo </a:t>
            </a:r>
            <a:r>
              <a:rPr lang="en-US" sz="1400" dirty="0" err="1">
                <a:solidFill>
                  <a:srgbClr val="222222"/>
                </a:solidFill>
                <a:latin typeface="Times New Roman" pitchFamily="18" charset="0"/>
                <a:ea typeface="Times New Roman" pitchFamily="18" charset="0"/>
                <a:cs typeface="Times New Roman" pitchFamily="18" charset="0"/>
              </a:rPr>
              <a:t>flogera</a:t>
            </a:r>
            <a:r>
              <a:rPr lang="en-US" sz="1400" dirty="0">
                <a:solidFill>
                  <a:srgbClr val="222222"/>
                </a:solidFill>
                <a:latin typeface="Times New Roman" pitchFamily="18" charset="0"/>
                <a:ea typeface="Times New Roman" pitchFamily="18" charset="0"/>
                <a:cs typeface="Times New Roman" pitchFamily="18" charset="0"/>
              </a:rPr>
              <a:t> is concerned, the bamboo has to be dry and without knobs, with the same thickness throughout its length. </a:t>
            </a:r>
          </a:p>
          <a:p>
            <a:pPr eaLnBrk="0" fontAlgn="base" hangingPunct="0">
              <a:spcBef>
                <a:spcPct val="0"/>
              </a:spcBef>
              <a:spcAft>
                <a:spcPct val="0"/>
              </a:spcAft>
            </a:pPr>
            <a:endParaRPr lang="en-US" sz="1400" dirty="0">
              <a:solidFill>
                <a:srgbClr val="222222"/>
              </a:solidFill>
              <a:latin typeface="Times New Roman" pitchFamily="18" charset="0"/>
              <a:ea typeface="Times New Roman" pitchFamily="18" charset="0"/>
              <a:cs typeface="Times New Roman" pitchFamily="18" charset="0"/>
            </a:endParaRPr>
          </a:p>
          <a:p>
            <a:pPr eaLnBrk="0" fontAlgn="base" hangingPunct="0">
              <a:spcBef>
                <a:spcPct val="0"/>
              </a:spcBef>
              <a:spcAft>
                <a:spcPct val="0"/>
              </a:spcAft>
            </a:pPr>
            <a:r>
              <a:rPr lang="en-US" sz="1400" dirty="0">
                <a:solidFill>
                  <a:srgbClr val="222222"/>
                </a:solidFill>
                <a:latin typeface="Times New Roman" pitchFamily="18" charset="0"/>
                <a:ea typeface="Times New Roman" pitchFamily="18" charset="0"/>
                <a:cs typeface="Times New Roman" pitchFamily="18" charset="0"/>
              </a:rPr>
              <a:t>The internal surface also has to be smooth and the holes have to be of the same diameter and be apart from each other the same distance. </a:t>
            </a:r>
          </a:p>
          <a:p>
            <a:pPr eaLnBrk="0" fontAlgn="base" hangingPunct="0">
              <a:spcBef>
                <a:spcPct val="0"/>
              </a:spcBef>
              <a:spcAft>
                <a:spcPct val="0"/>
              </a:spcAft>
            </a:pPr>
            <a:endParaRPr lang="en-US" sz="1400" dirty="0">
              <a:solidFill>
                <a:srgbClr val="222222"/>
              </a:solidFill>
              <a:latin typeface="Times New Roman" pitchFamily="18" charset="0"/>
              <a:ea typeface="Times New Roman" pitchFamily="18" charset="0"/>
              <a:cs typeface="Times New Roman" pitchFamily="18" charset="0"/>
            </a:endParaRPr>
          </a:p>
          <a:p>
            <a:pPr eaLnBrk="0" fontAlgn="base" hangingPunct="0">
              <a:spcBef>
                <a:spcPct val="0"/>
              </a:spcBef>
              <a:spcAft>
                <a:spcPct val="0"/>
              </a:spcAft>
            </a:pPr>
            <a:r>
              <a:rPr lang="en-US" sz="1400" dirty="0">
                <a:solidFill>
                  <a:srgbClr val="222222"/>
                </a:solidFill>
                <a:latin typeface="Times New Roman" pitchFamily="18" charset="0"/>
                <a:ea typeface="Times New Roman" pitchFamily="18" charset="0"/>
                <a:cs typeface="Times New Roman" pitchFamily="18" charset="0"/>
              </a:rPr>
              <a:t>The holes are usually opened with a scorching nail.</a:t>
            </a:r>
            <a:endParaRPr lang="en-US" sz="1400" dirty="0">
              <a:latin typeface="Times New Roman" pitchFamily="18" charset="0"/>
              <a:cs typeface="Times New Roman" pitchFamily="18" charset="0"/>
            </a:endParaRPr>
          </a:p>
        </p:txBody>
      </p:sp>
      <p:sp>
        <p:nvSpPr>
          <p:cNvPr id="27650" name="Rectangle 2"/>
          <p:cNvSpPr>
            <a:spLocks noChangeArrowheads="1"/>
          </p:cNvSpPr>
          <p:nvPr/>
        </p:nvSpPr>
        <p:spPr bwMode="auto">
          <a:xfrm>
            <a:off x="3431704" y="5661248"/>
            <a:ext cx="4499992"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US" sz="1600" dirty="0">
                <a:latin typeface="Times New Roman" pitchFamily="18" charset="0"/>
                <a:ea typeface="Calibri" pitchFamily="34" charset="0"/>
                <a:cs typeface="Times New Roman" pitchFamily="18" charset="0"/>
                <a:hlinkClick r:id="rId3"/>
              </a:rPr>
              <a:t>https://www.youtube.com/watch?v=A-nJzkYWafY</a:t>
            </a:r>
            <a:endParaRPr lang="en-US" dirty="0">
              <a:latin typeface="Arial" pitchFamily="34" charset="0"/>
              <a:cs typeface="Arial" pitchFamily="34"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pPr lvl="0"/>
            <a:r>
              <a:rPr lang="en-US" sz="1800" b="1" dirty="0">
                <a:latin typeface="Times New Roman" panose="02020603050405020304" pitchFamily="18" charset="0"/>
                <a:cs typeface="Times New Roman" panose="02020603050405020304" pitchFamily="18" charset="0"/>
              </a:rPr>
              <a:t>4. </a:t>
            </a:r>
            <a:r>
              <a:rPr lang="en-US" sz="1800" b="1" u="sng" dirty="0">
                <a:latin typeface="Times New Roman" panose="02020603050405020304" pitchFamily="18" charset="0"/>
                <a:cs typeface="Times New Roman" panose="02020603050405020304" pitchFamily="18" charset="0"/>
              </a:rPr>
              <a:t>The Lyre</a:t>
            </a:r>
            <a:endParaRPr lang="el-GR" sz="1800" dirty="0">
              <a:latin typeface="Times New Roman" panose="02020603050405020304" pitchFamily="18" charset="0"/>
              <a:cs typeface="Times New Roman" panose="02020603050405020304" pitchFamily="18" charset="0"/>
            </a:endParaRPr>
          </a:p>
        </p:txBody>
      </p:sp>
      <p:pic>
        <p:nvPicPr>
          <p:cNvPr id="4" name="3 - Εικόνα" descr="Mousai Helikon Staatliche Antikensammlungen Schoen80 n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9153" y="3352800"/>
            <a:ext cx="2915816" cy="3356992"/>
          </a:xfrm>
          <a:prstGeom prst="rect">
            <a:avLst/>
          </a:prstGeom>
          <a:noFill/>
          <a:ln>
            <a:noFill/>
          </a:ln>
        </p:spPr>
      </p:pic>
      <p:pic>
        <p:nvPicPr>
          <p:cNvPr id="5" name="4 - Εικόνα" descr="https://upload.wikimedia.org/wikipedia/commons/thumb/0/0a/Pothos_Apollo_Musei_Capitolini_MC649.jpg/800px-Pothos_Apollo_Musei_Capitolini_MC649.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86058" y="3352800"/>
            <a:ext cx="2987824" cy="3356992"/>
          </a:xfrm>
          <a:prstGeom prst="rect">
            <a:avLst/>
          </a:prstGeom>
          <a:noFill/>
          <a:ln>
            <a:noFill/>
          </a:ln>
        </p:spPr>
      </p:pic>
      <p:sp>
        <p:nvSpPr>
          <p:cNvPr id="6" name="5 - Ορθογώνιο"/>
          <p:cNvSpPr/>
          <p:nvPr/>
        </p:nvSpPr>
        <p:spPr>
          <a:xfrm>
            <a:off x="2704778" y="365125"/>
            <a:ext cx="8280920" cy="2893100"/>
          </a:xfrm>
          <a:prstGeom prst="rect">
            <a:avLst/>
          </a:prstGeom>
        </p:spPr>
        <p:txBody>
          <a:bodyPr wrap="square">
            <a:spAutoFit/>
          </a:bodyPr>
          <a:lstStyle/>
          <a:p>
            <a:r>
              <a:rPr lang="en-US" sz="1400" dirty="0">
                <a:latin typeface="Times New Roman" pitchFamily="18" charset="0"/>
                <a:cs typeface="Times New Roman" pitchFamily="18" charset="0"/>
              </a:rPr>
              <a:t>The lyre is a string instrument known for its use in Greek classical antiquity and later periods. The lyre is similar in appearance to a small harp but with distinct differences. </a:t>
            </a:r>
          </a:p>
          <a:p>
            <a:endParaRPr lang="en-US" sz="1400" dirty="0">
              <a:latin typeface="Times New Roman" pitchFamily="18" charset="0"/>
              <a:cs typeface="Times New Roman" pitchFamily="18" charset="0"/>
            </a:endParaRPr>
          </a:p>
          <a:p>
            <a:r>
              <a:rPr lang="en-US" sz="1400" dirty="0">
                <a:latin typeface="Times New Roman" pitchFamily="18" charset="0"/>
                <a:cs typeface="Times New Roman" pitchFamily="18" charset="0"/>
              </a:rPr>
              <a:t>According to ancient Greek mythology, the young god Hermes stole a herd of sacred cows from Apollo. </a:t>
            </a:r>
          </a:p>
          <a:p>
            <a:endParaRPr lang="en-US" sz="1400" dirty="0">
              <a:latin typeface="Times New Roman" pitchFamily="18" charset="0"/>
              <a:cs typeface="Times New Roman" pitchFamily="18" charset="0"/>
            </a:endParaRPr>
          </a:p>
          <a:p>
            <a:r>
              <a:rPr lang="en-US" sz="1400" dirty="0">
                <a:latin typeface="Times New Roman" pitchFamily="18" charset="0"/>
                <a:cs typeface="Times New Roman" pitchFamily="18" charset="0"/>
              </a:rPr>
              <a:t>In order not to be followed, he made shoes for the cows which forced them to walk backwards. Apollo, following the trails, could not follow where the cows were going. Along the way, Hermes slaughtered one of the cows and offered all but the entrails to the gods. From the entrails and a tortoise/turtle shell, he created the Lyre. </a:t>
            </a:r>
          </a:p>
          <a:p>
            <a:endParaRPr lang="en-US" sz="1400" dirty="0">
              <a:latin typeface="Times New Roman" pitchFamily="18" charset="0"/>
              <a:cs typeface="Times New Roman" pitchFamily="18" charset="0"/>
            </a:endParaRPr>
          </a:p>
          <a:p>
            <a:r>
              <a:rPr lang="en-US" sz="1400" dirty="0">
                <a:latin typeface="Times New Roman" pitchFamily="18" charset="0"/>
                <a:cs typeface="Times New Roman" pitchFamily="18" charset="0"/>
              </a:rPr>
              <a:t>Apollo, figuring out it was Hermes who had his cows, confronted the young god. </a:t>
            </a:r>
          </a:p>
          <a:p>
            <a:endParaRPr lang="en-US" sz="1400" dirty="0">
              <a:latin typeface="Times New Roman" pitchFamily="18" charset="0"/>
              <a:cs typeface="Times New Roman" pitchFamily="18" charset="0"/>
            </a:endParaRPr>
          </a:p>
          <a:p>
            <a:r>
              <a:rPr lang="en-US" sz="1400" dirty="0">
                <a:latin typeface="Times New Roman" pitchFamily="18" charset="0"/>
                <a:cs typeface="Times New Roman" pitchFamily="18" charset="0"/>
              </a:rPr>
              <a:t>Apollo was furious, but after hearing the sound of the lyre, his anger faded. Apollo offered to trade the herd of cattle for the lyre. Hence, the creation of the lyre is attributed to Hermes</a:t>
            </a:r>
            <a:endParaRPr lang="el-GR" sz="1400" dirty="0">
              <a:latin typeface="Times New Roman" pitchFamily="18" charset="0"/>
              <a:cs typeface="Times New Roman" pitchFamily="18"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Image result for κρόταλον αρχαια ελλαδα"/>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8700" y="2152650"/>
            <a:ext cx="3168352" cy="2552700"/>
          </a:xfrm>
          <a:prstGeom prst="rect">
            <a:avLst/>
          </a:prstGeom>
          <a:noFill/>
          <a:ln>
            <a:noFill/>
          </a:ln>
        </p:spPr>
      </p:pic>
      <p:sp>
        <p:nvSpPr>
          <p:cNvPr id="28673" name="Rectangle 1"/>
          <p:cNvSpPr>
            <a:spLocks noChangeArrowheads="1"/>
          </p:cNvSpPr>
          <p:nvPr/>
        </p:nvSpPr>
        <p:spPr bwMode="auto">
          <a:xfrm>
            <a:off x="4773216" y="2386375"/>
            <a:ext cx="6696744" cy="24622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US" sz="1400" dirty="0">
                <a:solidFill>
                  <a:srgbClr val="222222"/>
                </a:solidFill>
                <a:latin typeface="Times New Roman" pitchFamily="18" charset="0"/>
                <a:ea typeface="Times New Roman" pitchFamily="18" charset="0"/>
                <a:cs typeface="Times New Roman" pitchFamily="18" charset="0"/>
              </a:rPr>
              <a:t>In </a:t>
            </a:r>
            <a:r>
              <a:rPr lang="en-US" sz="1400" dirty="0" err="1">
                <a:solidFill>
                  <a:srgbClr val="222222"/>
                </a:solidFill>
                <a:latin typeface="Times New Roman" pitchFamily="18" charset="0"/>
                <a:ea typeface="Times New Roman" pitchFamily="18" charset="0"/>
                <a:cs typeface="Times New Roman" pitchFamily="18" charset="0"/>
              </a:rPr>
              <a:t>organology</a:t>
            </a:r>
            <a:r>
              <a:rPr lang="en-US" sz="1400" dirty="0">
                <a:solidFill>
                  <a:srgbClr val="222222"/>
                </a:solidFill>
                <a:latin typeface="Times New Roman" pitchFamily="18" charset="0"/>
                <a:ea typeface="Times New Roman" pitchFamily="18" charset="0"/>
                <a:cs typeface="Times New Roman" pitchFamily="18" charset="0"/>
              </a:rPr>
              <a:t>, lyre is defined as a "yoke lute", being a lute in which the strings are attached to a yoke that lies in the same plane as the sound-table and consists of two arms and a cross-bar.</a:t>
            </a:r>
          </a:p>
          <a:p>
            <a:pPr fontAlgn="base">
              <a:spcBef>
                <a:spcPct val="0"/>
              </a:spcBef>
              <a:spcAft>
                <a:spcPct val="0"/>
              </a:spcAft>
            </a:pPr>
            <a:endParaRPr lang="en-US" sz="1400" dirty="0">
              <a:solidFill>
                <a:srgbClr val="222222"/>
              </a:solidFill>
              <a:latin typeface="Times New Roman" pitchFamily="18" charset="0"/>
              <a:ea typeface="Calibri" pitchFamily="34" charset="0"/>
              <a:cs typeface="Times New Roman" pitchFamily="18" charset="0"/>
            </a:endParaRPr>
          </a:p>
          <a:p>
            <a:pPr eaLnBrk="0" fontAlgn="base" hangingPunct="0">
              <a:spcBef>
                <a:spcPct val="0"/>
              </a:spcBef>
              <a:spcAft>
                <a:spcPct val="0"/>
              </a:spcAft>
            </a:pPr>
            <a:r>
              <a:rPr lang="en-US" sz="1400" dirty="0">
                <a:solidFill>
                  <a:srgbClr val="222222"/>
                </a:solidFill>
                <a:latin typeface="Times New Roman" pitchFamily="18" charset="0"/>
                <a:ea typeface="Calibri" pitchFamily="34" charset="0"/>
                <a:cs typeface="Times New Roman" pitchFamily="18" charset="0"/>
              </a:rPr>
              <a:t>In Ancient Greece, recitations of lyric poetry were accompanied by lyre playing. </a:t>
            </a:r>
          </a:p>
          <a:p>
            <a:pPr eaLnBrk="0" fontAlgn="base" hangingPunct="0">
              <a:spcBef>
                <a:spcPct val="0"/>
              </a:spcBef>
              <a:spcAft>
                <a:spcPct val="0"/>
              </a:spcAft>
            </a:pPr>
            <a:endParaRPr lang="en-US" sz="1400" dirty="0">
              <a:solidFill>
                <a:srgbClr val="222222"/>
              </a:solidFill>
              <a:latin typeface="Times New Roman" pitchFamily="18" charset="0"/>
              <a:ea typeface="Calibri" pitchFamily="34" charset="0"/>
              <a:cs typeface="Times New Roman" pitchFamily="18" charset="0"/>
            </a:endParaRPr>
          </a:p>
          <a:p>
            <a:pPr eaLnBrk="0" fontAlgn="base" hangingPunct="0">
              <a:spcBef>
                <a:spcPct val="0"/>
              </a:spcBef>
              <a:spcAft>
                <a:spcPct val="0"/>
              </a:spcAft>
            </a:pPr>
            <a:r>
              <a:rPr lang="en-US" sz="1400" dirty="0">
                <a:solidFill>
                  <a:srgbClr val="222222"/>
                </a:solidFill>
                <a:latin typeface="Times New Roman" pitchFamily="18" charset="0"/>
                <a:ea typeface="Calibri" pitchFamily="34" charset="0"/>
                <a:cs typeface="Times New Roman" pitchFamily="18" charset="0"/>
              </a:rPr>
              <a:t>The lyre of classical antiquity was ordinarily played by  being strummed with a plectrum (pick), like a guitar or a zither, rather than being plucked with the fingers as with a harp. </a:t>
            </a:r>
          </a:p>
          <a:p>
            <a:pPr eaLnBrk="0" fontAlgn="base" hangingPunct="0">
              <a:spcBef>
                <a:spcPct val="0"/>
              </a:spcBef>
              <a:spcAft>
                <a:spcPct val="0"/>
              </a:spcAft>
            </a:pPr>
            <a:endParaRPr lang="en-US" sz="1400" dirty="0">
              <a:solidFill>
                <a:srgbClr val="222222"/>
              </a:solidFill>
              <a:latin typeface="Times New Roman" pitchFamily="18" charset="0"/>
              <a:ea typeface="Calibri" pitchFamily="34" charset="0"/>
              <a:cs typeface="Times New Roman" pitchFamily="18" charset="0"/>
            </a:endParaRPr>
          </a:p>
          <a:p>
            <a:pPr lvl="0" eaLnBrk="0" fontAlgn="base" hangingPunct="0">
              <a:spcBef>
                <a:spcPct val="0"/>
              </a:spcBef>
              <a:spcAft>
                <a:spcPct val="0"/>
              </a:spcAft>
            </a:pPr>
            <a:r>
              <a:rPr lang="en-US" sz="1400" dirty="0">
                <a:solidFill>
                  <a:srgbClr val="222222"/>
                </a:solidFill>
                <a:latin typeface="Times New Roman" pitchFamily="18" charset="0"/>
                <a:ea typeface="Calibri" pitchFamily="34" charset="0"/>
                <a:cs typeface="Times New Roman" pitchFamily="18" charset="0"/>
              </a:rPr>
              <a:t>T he fingers of the free hand silenced the unwanted strings in the chord</a:t>
            </a:r>
            <a:r>
              <a:rPr lang="el-GR" sz="1400" dirty="0">
                <a:latin typeface="Times New Roman" pitchFamily="18" charset="0"/>
                <a:cs typeface="Times New Roman" pitchFamily="18" charset="0"/>
              </a:rPr>
              <a:t> </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p:cNvSpPr>
            <a:spLocks noChangeArrowheads="1"/>
          </p:cNvSpPr>
          <p:nvPr/>
        </p:nvSpPr>
        <p:spPr bwMode="auto">
          <a:xfrm>
            <a:off x="4367808" y="620688"/>
            <a:ext cx="2771800" cy="338554"/>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1600" b="1" u="sng" dirty="0">
                <a:solidFill>
                  <a:srgbClr val="222222"/>
                </a:solidFill>
                <a:latin typeface="Times New Roman" pitchFamily="18" charset="0"/>
                <a:ea typeface="Times New Roman" pitchFamily="18" charset="0"/>
                <a:cs typeface="Times New Roman" pitchFamily="18" charset="0"/>
              </a:rPr>
              <a:t>CONSTRUCTION</a:t>
            </a:r>
            <a:endParaRPr lang="en-US" dirty="0">
              <a:latin typeface="Times New Roman" pitchFamily="18" charset="0"/>
              <a:cs typeface="Times New Roman" pitchFamily="18" charset="0"/>
            </a:endParaRPr>
          </a:p>
        </p:txBody>
      </p:sp>
      <p:sp>
        <p:nvSpPr>
          <p:cNvPr id="9218" name="Rectangle 2"/>
          <p:cNvSpPr>
            <a:spLocks noChangeArrowheads="1"/>
          </p:cNvSpPr>
          <p:nvPr/>
        </p:nvSpPr>
        <p:spPr bwMode="auto">
          <a:xfrm>
            <a:off x="2351584" y="1520498"/>
            <a:ext cx="7452320" cy="33239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pPr>
            <a:r>
              <a:rPr lang="en-US" sz="1400" dirty="0">
                <a:solidFill>
                  <a:srgbClr val="222222"/>
                </a:solidFill>
                <a:latin typeface="Times New Roman" pitchFamily="18" charset="0"/>
                <a:ea typeface="Times New Roman" pitchFamily="18" charset="0"/>
                <a:cs typeface="Times New Roman" pitchFamily="18" charset="0"/>
              </a:rPr>
              <a:t>A classical lyre has a hollow body or sound-chest (also known as </a:t>
            </a:r>
            <a:r>
              <a:rPr lang="en-US" sz="1400" dirty="0" err="1">
                <a:latin typeface="Times New Roman" pitchFamily="18" charset="0"/>
                <a:ea typeface="Times New Roman" pitchFamily="18" charset="0"/>
                <a:cs typeface="Times New Roman" pitchFamily="18" charset="0"/>
              </a:rPr>
              <a:t>soundbox</a:t>
            </a:r>
            <a:r>
              <a:rPr lang="en-US" sz="1400" dirty="0">
                <a:solidFill>
                  <a:srgbClr val="222222"/>
                </a:solidFill>
                <a:latin typeface="Times New Roman" pitchFamily="18" charset="0"/>
                <a:ea typeface="Times New Roman" pitchFamily="18" charset="0"/>
                <a:cs typeface="Times New Roman" pitchFamily="18" charset="0"/>
              </a:rPr>
              <a:t> or resonator), which, in ancient Greek tradition, was made out of turtle shell. </a:t>
            </a:r>
            <a:endParaRPr lang="el-GR" sz="1400" dirty="0">
              <a:solidFill>
                <a:srgbClr val="222222"/>
              </a:solidFill>
              <a:latin typeface="Times New Roman" pitchFamily="18" charset="0"/>
              <a:ea typeface="Times New Roman" pitchFamily="18" charset="0"/>
              <a:cs typeface="Times New Roman" pitchFamily="18" charset="0"/>
            </a:endParaRPr>
          </a:p>
          <a:p>
            <a:pPr algn="just" fontAlgn="base">
              <a:spcBef>
                <a:spcPct val="0"/>
              </a:spcBef>
              <a:spcAft>
                <a:spcPct val="0"/>
              </a:spcAft>
            </a:pPr>
            <a:endParaRPr lang="el-GR" sz="1400" dirty="0">
              <a:solidFill>
                <a:srgbClr val="222222"/>
              </a:solidFill>
              <a:latin typeface="Times New Roman" pitchFamily="18" charset="0"/>
              <a:ea typeface="Times New Roman" pitchFamily="18" charset="0"/>
              <a:cs typeface="Times New Roman" pitchFamily="18" charset="0"/>
            </a:endParaRPr>
          </a:p>
          <a:p>
            <a:pPr algn="just" fontAlgn="base">
              <a:spcBef>
                <a:spcPct val="0"/>
              </a:spcBef>
              <a:spcAft>
                <a:spcPct val="0"/>
              </a:spcAft>
            </a:pPr>
            <a:r>
              <a:rPr lang="en-US" sz="1400" dirty="0">
                <a:solidFill>
                  <a:srgbClr val="222222"/>
                </a:solidFill>
                <a:latin typeface="Times New Roman" pitchFamily="18" charset="0"/>
                <a:ea typeface="Times New Roman" pitchFamily="18" charset="0"/>
                <a:cs typeface="Times New Roman" pitchFamily="18" charset="0"/>
              </a:rPr>
              <a:t>Extending from this sound-chest are two raised arms, which are sometimes hollow, and are curved both outward and forward. They are connected near the top by a crossbar or yoke. An additional crossbar, fixed to the sound-chest, makes the bridge, which transmits the vibrations of the strings. </a:t>
            </a:r>
            <a:endParaRPr lang="el-GR" sz="1400" dirty="0">
              <a:solidFill>
                <a:srgbClr val="222222"/>
              </a:solidFill>
              <a:latin typeface="Times New Roman" pitchFamily="18" charset="0"/>
              <a:ea typeface="Times New Roman" pitchFamily="18" charset="0"/>
              <a:cs typeface="Times New Roman" pitchFamily="18" charset="0"/>
            </a:endParaRPr>
          </a:p>
          <a:p>
            <a:pPr algn="just" fontAlgn="base">
              <a:spcBef>
                <a:spcPct val="0"/>
              </a:spcBef>
              <a:spcAft>
                <a:spcPct val="0"/>
              </a:spcAft>
            </a:pPr>
            <a:endParaRPr lang="el-GR" sz="1400" dirty="0">
              <a:solidFill>
                <a:srgbClr val="222222"/>
              </a:solidFill>
              <a:latin typeface="Times New Roman" pitchFamily="18" charset="0"/>
              <a:ea typeface="Times New Roman" pitchFamily="18" charset="0"/>
              <a:cs typeface="Times New Roman" pitchFamily="18" charset="0"/>
            </a:endParaRPr>
          </a:p>
          <a:p>
            <a:pPr algn="just" fontAlgn="base">
              <a:spcBef>
                <a:spcPct val="0"/>
              </a:spcBef>
              <a:spcAft>
                <a:spcPct val="0"/>
              </a:spcAft>
            </a:pPr>
            <a:r>
              <a:rPr lang="en-US" sz="1400" dirty="0">
                <a:solidFill>
                  <a:srgbClr val="222222"/>
                </a:solidFill>
                <a:latin typeface="Times New Roman" pitchFamily="18" charset="0"/>
                <a:ea typeface="Times New Roman" pitchFamily="18" charset="0"/>
                <a:cs typeface="Times New Roman" pitchFamily="18" charset="0"/>
              </a:rPr>
              <a:t>The deepest note was that farthest from the player's body. Since the strings did not differ much in length, more weight may have been gained for the deeper notes by thicker strings, as in the </a:t>
            </a:r>
            <a:r>
              <a:rPr lang="en-US" sz="1400" dirty="0">
                <a:latin typeface="Times New Roman" pitchFamily="18" charset="0"/>
                <a:ea typeface="Times New Roman" pitchFamily="18" charset="0"/>
                <a:cs typeface="Times New Roman" pitchFamily="18" charset="0"/>
              </a:rPr>
              <a:t>violin</a:t>
            </a:r>
            <a:r>
              <a:rPr lang="en-US" sz="1400" dirty="0">
                <a:solidFill>
                  <a:srgbClr val="222222"/>
                </a:solidFill>
                <a:latin typeface="Times New Roman" pitchFamily="18" charset="0"/>
                <a:ea typeface="Times New Roman" pitchFamily="18" charset="0"/>
                <a:cs typeface="Times New Roman" pitchFamily="18" charset="0"/>
              </a:rPr>
              <a:t> and similar modern instruments, or they were tuned by having a slacker tension. The strings were of </a:t>
            </a:r>
            <a:r>
              <a:rPr lang="en-US" sz="1400" dirty="0">
                <a:latin typeface="Times New Roman" pitchFamily="18" charset="0"/>
                <a:ea typeface="Times New Roman" pitchFamily="18" charset="0"/>
                <a:cs typeface="Times New Roman" pitchFamily="18" charset="0"/>
              </a:rPr>
              <a:t>gut</a:t>
            </a:r>
            <a:r>
              <a:rPr lang="en-US" sz="1400" dirty="0">
                <a:solidFill>
                  <a:srgbClr val="222222"/>
                </a:solidFill>
                <a:latin typeface="Times New Roman" pitchFamily="18" charset="0"/>
                <a:ea typeface="Times New Roman" pitchFamily="18" charset="0"/>
                <a:cs typeface="Times New Roman" pitchFamily="18" charset="0"/>
              </a:rPr>
              <a:t>. </a:t>
            </a:r>
            <a:endParaRPr lang="el-GR" sz="1400" dirty="0">
              <a:solidFill>
                <a:srgbClr val="222222"/>
              </a:solidFill>
              <a:latin typeface="Times New Roman" pitchFamily="18" charset="0"/>
              <a:ea typeface="Times New Roman" pitchFamily="18" charset="0"/>
              <a:cs typeface="Times New Roman" pitchFamily="18" charset="0"/>
            </a:endParaRPr>
          </a:p>
          <a:p>
            <a:pPr algn="just" fontAlgn="base">
              <a:spcBef>
                <a:spcPct val="0"/>
              </a:spcBef>
              <a:spcAft>
                <a:spcPct val="0"/>
              </a:spcAft>
            </a:pPr>
            <a:endParaRPr lang="el-GR" sz="1400" dirty="0">
              <a:solidFill>
                <a:srgbClr val="222222"/>
              </a:solidFill>
              <a:latin typeface="Times New Roman" pitchFamily="18" charset="0"/>
              <a:ea typeface="Times New Roman" pitchFamily="18" charset="0"/>
              <a:cs typeface="Times New Roman" pitchFamily="18" charset="0"/>
            </a:endParaRPr>
          </a:p>
          <a:p>
            <a:pPr algn="just" fontAlgn="base">
              <a:spcBef>
                <a:spcPct val="0"/>
              </a:spcBef>
              <a:spcAft>
                <a:spcPct val="0"/>
              </a:spcAft>
            </a:pPr>
            <a:r>
              <a:rPr lang="en-US" sz="1400" dirty="0">
                <a:solidFill>
                  <a:srgbClr val="222222"/>
                </a:solidFill>
                <a:latin typeface="Times New Roman" pitchFamily="18" charset="0"/>
                <a:ea typeface="Times New Roman" pitchFamily="18" charset="0"/>
                <a:cs typeface="Times New Roman" pitchFamily="18" charset="0"/>
              </a:rPr>
              <a:t>They were stretched between the yoke and bridge, or to a tailpiece below the bridge. There were two ways of tuning: one was to fasten the strings to pegs that might be turned, while the other was to change the placement of the string on the crossbar. It is likely that both expedients were used simultaneously.</a:t>
            </a:r>
            <a:endParaRPr lang="en-US" sz="1400" dirty="0">
              <a:latin typeface="Times New Roman" pitchFamily="18" charset="0"/>
              <a:cs typeface="Times New Roman" pitchFamily="18" charset="0"/>
            </a:endParaRPr>
          </a:p>
        </p:txBody>
      </p:sp>
      <p:sp>
        <p:nvSpPr>
          <p:cNvPr id="4" name="Rectangle 2"/>
          <p:cNvSpPr>
            <a:spLocks noChangeArrowheads="1"/>
          </p:cNvSpPr>
          <p:nvPr/>
        </p:nvSpPr>
        <p:spPr bwMode="auto">
          <a:xfrm>
            <a:off x="3287688" y="5661248"/>
            <a:ext cx="4427984"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US" sz="1600" dirty="0">
                <a:latin typeface="Times New Roman" pitchFamily="18" charset="0"/>
                <a:ea typeface="Calibri" pitchFamily="34" charset="0"/>
                <a:cs typeface="Times New Roman" pitchFamily="18" charset="0"/>
                <a:hlinkClick r:id="rId2"/>
              </a:rPr>
              <a:t>https://www.youtube.com/watch?v=yQgwO386S6o</a:t>
            </a:r>
            <a:endParaRPr lang="en-US" dirty="0">
              <a:latin typeface="Arial" pitchFamily="34" charset="0"/>
              <a:cs typeface="Arial" pitchFamily="34"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875581" y="610022"/>
            <a:ext cx="6696744" cy="720080"/>
          </a:xfrm>
        </p:spPr>
        <p:txBody>
          <a:bodyPr>
            <a:normAutofit/>
          </a:bodyPr>
          <a:lstStyle/>
          <a:p>
            <a:pPr lvl="0"/>
            <a:r>
              <a:rPr lang="el-GR" sz="2000" dirty="0">
                <a:latin typeface="Times New Roman" panose="02020603050405020304" pitchFamily="18" charset="0"/>
                <a:cs typeface="Times New Roman" panose="02020603050405020304" pitchFamily="18" charset="0"/>
              </a:rPr>
              <a:t>5. </a:t>
            </a:r>
            <a:r>
              <a:rPr lang="en-US" sz="2000" b="1" u="sng" dirty="0">
                <a:latin typeface="Times New Roman" panose="02020603050405020304" pitchFamily="18" charset="0"/>
                <a:cs typeface="Times New Roman" panose="02020603050405020304" pitchFamily="18" charset="0"/>
              </a:rPr>
              <a:t>BAGLAMAS</a:t>
            </a:r>
            <a:endParaRPr lang="el-GR" sz="2000" dirty="0">
              <a:latin typeface="Times New Roman" panose="02020603050405020304" pitchFamily="18" charset="0"/>
              <a:cs typeface="Times New Roman" panose="02020603050405020304" pitchFamily="18" charset="0"/>
            </a:endParaRPr>
          </a:p>
        </p:txBody>
      </p:sp>
      <p:pic>
        <p:nvPicPr>
          <p:cNvPr id="4" name="3 - Εικόνα" descr="Image result for μπαγλαμας"/>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25176" y="2454052"/>
            <a:ext cx="3348960" cy="2913102"/>
          </a:xfrm>
          <a:prstGeom prst="rect">
            <a:avLst/>
          </a:prstGeom>
          <a:noFill/>
          <a:ln>
            <a:noFill/>
          </a:ln>
        </p:spPr>
      </p:pic>
      <p:sp>
        <p:nvSpPr>
          <p:cNvPr id="5" name="4 - Ορθογώνιο"/>
          <p:cNvSpPr/>
          <p:nvPr/>
        </p:nvSpPr>
        <p:spPr>
          <a:xfrm>
            <a:off x="5447928" y="1988840"/>
            <a:ext cx="4572000" cy="1600438"/>
          </a:xfrm>
          <a:prstGeom prst="rect">
            <a:avLst/>
          </a:prstGeom>
        </p:spPr>
        <p:txBody>
          <a:bodyPr wrap="square">
            <a:spAutoFit/>
          </a:bodyPr>
          <a:lstStyle/>
          <a:p>
            <a:r>
              <a:rPr lang="en-US" sz="1400" dirty="0">
                <a:latin typeface="Times New Roman" pitchFamily="18" charset="0"/>
                <a:cs typeface="Times New Roman" pitchFamily="18" charset="0"/>
              </a:rPr>
              <a:t>The </a:t>
            </a:r>
            <a:r>
              <a:rPr lang="en-US" sz="1400" dirty="0" err="1">
                <a:latin typeface="Times New Roman" pitchFamily="18" charset="0"/>
                <a:cs typeface="Times New Roman" pitchFamily="18" charset="0"/>
              </a:rPr>
              <a:t>baglamas</a:t>
            </a:r>
            <a:r>
              <a:rPr lang="en-US" sz="1400" dirty="0">
                <a:latin typeface="Times New Roman" pitchFamily="18" charset="0"/>
                <a:cs typeface="Times New Roman" pitchFamily="18" charset="0"/>
              </a:rPr>
              <a:t> or </a:t>
            </a:r>
            <a:r>
              <a:rPr lang="en-US" sz="1400" dirty="0" err="1">
                <a:latin typeface="Times New Roman" pitchFamily="18" charset="0"/>
                <a:cs typeface="Times New Roman" pitchFamily="18" charset="0"/>
              </a:rPr>
              <a:t>baglamadaki</a:t>
            </a:r>
            <a:r>
              <a:rPr lang="en-US" sz="1400" dirty="0">
                <a:latin typeface="Times New Roman" pitchFamily="18" charset="0"/>
                <a:cs typeface="Times New Roman" pitchFamily="18" charset="0"/>
              </a:rPr>
              <a:t> a long necked bowl-lute, is a plucked string instrument used in Greek music. </a:t>
            </a:r>
            <a:endParaRPr lang="el-GR" sz="1400" dirty="0">
              <a:latin typeface="Times New Roman" pitchFamily="18" charset="0"/>
              <a:cs typeface="Times New Roman" pitchFamily="18" charset="0"/>
            </a:endParaRPr>
          </a:p>
          <a:p>
            <a:endParaRPr lang="el-GR" sz="1400" dirty="0">
              <a:latin typeface="Times New Roman" pitchFamily="18" charset="0"/>
              <a:cs typeface="Times New Roman" pitchFamily="18" charset="0"/>
            </a:endParaRPr>
          </a:p>
          <a:p>
            <a:r>
              <a:rPr lang="en-US" sz="1400" dirty="0">
                <a:latin typeface="Times New Roman" pitchFamily="18" charset="0"/>
                <a:cs typeface="Times New Roman" pitchFamily="18" charset="0"/>
              </a:rPr>
              <a:t>It is a tiny version of the bouzouki pitched an octave higher with unison pairs on the four highest strings and an octave pair on the lower D. Musically, the </a:t>
            </a:r>
            <a:r>
              <a:rPr lang="en-US" sz="1400" dirty="0" err="1">
                <a:latin typeface="Times New Roman" pitchFamily="18" charset="0"/>
                <a:cs typeface="Times New Roman" pitchFamily="18" charset="0"/>
              </a:rPr>
              <a:t>baglamas</a:t>
            </a:r>
            <a:r>
              <a:rPr lang="en-US" sz="1400" dirty="0">
                <a:latin typeface="Times New Roman" pitchFamily="18" charset="0"/>
                <a:cs typeface="Times New Roman" pitchFamily="18" charset="0"/>
              </a:rPr>
              <a:t> is most often found supporting the bouzouki</a:t>
            </a:r>
            <a:endParaRPr lang="el-GR" sz="1400" dirty="0">
              <a:latin typeface="Times New Roman" pitchFamily="18" charset="0"/>
              <a:cs typeface="Times New Roman" pitchFamily="18"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Image result for μπαγλαμας"/>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0"/>
            <a:ext cx="4213056" cy="2653640"/>
          </a:xfrm>
          <a:prstGeom prst="rect">
            <a:avLst/>
          </a:prstGeom>
          <a:noFill/>
          <a:ln>
            <a:noFill/>
          </a:ln>
        </p:spPr>
      </p:pic>
      <p:pic>
        <p:nvPicPr>
          <p:cNvPr id="3" name="2 - Εικόνα" descr="Related image"/>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84032" y="3573016"/>
            <a:ext cx="4283968" cy="3284984"/>
          </a:xfrm>
          <a:prstGeom prst="rect">
            <a:avLst/>
          </a:prstGeom>
          <a:noFill/>
          <a:ln>
            <a:noFill/>
          </a:ln>
        </p:spPr>
      </p:pic>
      <p:sp>
        <p:nvSpPr>
          <p:cNvPr id="8193" name="Rectangle 1"/>
          <p:cNvSpPr>
            <a:spLocks noChangeArrowheads="1"/>
          </p:cNvSpPr>
          <p:nvPr/>
        </p:nvSpPr>
        <p:spPr bwMode="auto">
          <a:xfrm>
            <a:off x="2567608" y="3284984"/>
            <a:ext cx="2339752" cy="338554"/>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1600" b="1" u="sng" dirty="0">
                <a:solidFill>
                  <a:srgbClr val="222222"/>
                </a:solidFill>
                <a:latin typeface="Times New Roman" pitchFamily="18" charset="0"/>
                <a:ea typeface="Times New Roman" pitchFamily="18" charset="0"/>
                <a:cs typeface="Times New Roman" pitchFamily="18" charset="0"/>
              </a:rPr>
              <a:t>CONSTRUCTION</a:t>
            </a:r>
            <a:endParaRPr lang="en-US" dirty="0">
              <a:latin typeface="Times New Roman" pitchFamily="18" charset="0"/>
              <a:cs typeface="Times New Roman" pitchFamily="18" charset="0"/>
            </a:endParaRPr>
          </a:p>
        </p:txBody>
      </p:sp>
      <p:sp>
        <p:nvSpPr>
          <p:cNvPr id="8194" name="Rectangle 2"/>
          <p:cNvSpPr>
            <a:spLocks noChangeArrowheads="1"/>
          </p:cNvSpPr>
          <p:nvPr/>
        </p:nvSpPr>
        <p:spPr bwMode="auto">
          <a:xfrm>
            <a:off x="1775520" y="3978643"/>
            <a:ext cx="4283968" cy="20313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pPr>
            <a:r>
              <a:rPr lang="en-US" sz="1400" dirty="0">
                <a:solidFill>
                  <a:srgbClr val="222222"/>
                </a:solidFill>
                <a:latin typeface="Times New Roman" pitchFamily="18" charset="0"/>
                <a:ea typeface="Times New Roman" pitchFamily="18" charset="0"/>
                <a:cs typeface="Times New Roman" pitchFamily="18" charset="0"/>
              </a:rPr>
              <a:t>The body is often hollowed out from a piece of wood or else made from a gourd, but there are also </a:t>
            </a:r>
            <a:r>
              <a:rPr lang="en-US" sz="1400" dirty="0" err="1">
                <a:solidFill>
                  <a:srgbClr val="222222"/>
                </a:solidFill>
                <a:latin typeface="Times New Roman" pitchFamily="18" charset="0"/>
                <a:ea typeface="Times New Roman" pitchFamily="18" charset="0"/>
                <a:cs typeface="Times New Roman" pitchFamily="18" charset="0"/>
              </a:rPr>
              <a:t>baglamades</a:t>
            </a:r>
            <a:r>
              <a:rPr lang="en-US" sz="1400" dirty="0">
                <a:solidFill>
                  <a:srgbClr val="222222"/>
                </a:solidFill>
                <a:latin typeface="Times New Roman" pitchFamily="18" charset="0"/>
                <a:ea typeface="Times New Roman" pitchFamily="18" charset="0"/>
                <a:cs typeface="Times New Roman" pitchFamily="18" charset="0"/>
              </a:rPr>
              <a:t> with staved backs. </a:t>
            </a:r>
            <a:endParaRPr lang="el-GR" sz="1400" dirty="0">
              <a:solidFill>
                <a:srgbClr val="222222"/>
              </a:solidFill>
              <a:latin typeface="Times New Roman" pitchFamily="18" charset="0"/>
              <a:ea typeface="Times New Roman" pitchFamily="18" charset="0"/>
              <a:cs typeface="Times New Roman" pitchFamily="18" charset="0"/>
            </a:endParaRPr>
          </a:p>
          <a:p>
            <a:pPr algn="just" fontAlgn="base">
              <a:spcBef>
                <a:spcPct val="0"/>
              </a:spcBef>
              <a:spcAft>
                <a:spcPct val="0"/>
              </a:spcAft>
            </a:pPr>
            <a:endParaRPr lang="el-GR" sz="1400" dirty="0">
              <a:solidFill>
                <a:srgbClr val="222222"/>
              </a:solidFill>
              <a:latin typeface="Times New Roman" pitchFamily="18" charset="0"/>
              <a:ea typeface="Times New Roman" pitchFamily="18" charset="0"/>
              <a:cs typeface="Times New Roman" pitchFamily="18" charset="0"/>
            </a:endParaRPr>
          </a:p>
          <a:p>
            <a:pPr algn="just" fontAlgn="base">
              <a:spcBef>
                <a:spcPct val="0"/>
              </a:spcBef>
              <a:spcAft>
                <a:spcPct val="0"/>
              </a:spcAft>
            </a:pPr>
            <a:r>
              <a:rPr lang="en-US" sz="1400" dirty="0">
                <a:solidFill>
                  <a:srgbClr val="222222"/>
                </a:solidFill>
                <a:latin typeface="Times New Roman" pitchFamily="18" charset="0"/>
                <a:ea typeface="Times New Roman" pitchFamily="18" charset="0"/>
                <a:cs typeface="Times New Roman" pitchFamily="18" charset="0"/>
              </a:rPr>
              <a:t>Its small size made it particularly popular with musicians who needed an instrument transportable enough to carry around easily or small enough to shelter under a coat, as it was prohibited during the Turkish occupation and later during the Greek dictatorship.</a:t>
            </a:r>
            <a:endParaRPr lang="en-US" sz="1600" dirty="0">
              <a:latin typeface="Times New Roman" pitchFamily="18" charset="0"/>
              <a:cs typeface="Times New Roman" pitchFamily="18"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2486026D-F4BE-4685-A64A-EC517493015A}"/>
              </a:ext>
            </a:extLst>
          </p:cNvPr>
          <p:cNvSpPr/>
          <p:nvPr/>
        </p:nvSpPr>
        <p:spPr>
          <a:xfrm>
            <a:off x="1381957" y="2478411"/>
            <a:ext cx="9428085" cy="769441"/>
          </a:xfrm>
          <a:prstGeom prst="rect">
            <a:avLst/>
          </a:prstGeom>
        </p:spPr>
        <p:txBody>
          <a:bodyPr wrap="square">
            <a:spAutoFit/>
          </a:bodyPr>
          <a:lstStyle/>
          <a:p>
            <a:pPr lvl="0" algn="ctr"/>
            <a:endParaRPr lang="en-US" sz="2000" b="1" dirty="0">
              <a:solidFill>
                <a:prstClr val="black"/>
              </a:solidFill>
              <a:latin typeface="Times New Roman" panose="02020603050405020304" pitchFamily="18" charset="0"/>
              <a:cs typeface="Times New Roman" panose="02020603050405020304" pitchFamily="18" charset="0"/>
            </a:endParaRPr>
          </a:p>
          <a:p>
            <a:pPr lvl="0" algn="ctr"/>
            <a:r>
              <a:rPr lang="ro-RO" sz="2400" b="1" dirty="0">
                <a:solidFill>
                  <a:prstClr val="black"/>
                </a:solidFill>
                <a:latin typeface="Times New Roman" panose="02020603050405020304" pitchFamily="18" charset="0"/>
                <a:cs typeface="Times New Roman" panose="02020603050405020304" pitchFamily="18" charset="0"/>
              </a:rPr>
              <a:t>THE </a:t>
            </a:r>
            <a:r>
              <a:rPr lang="en-US" sz="2400" b="1" dirty="0">
                <a:solidFill>
                  <a:prstClr val="black"/>
                </a:solidFill>
                <a:latin typeface="Times New Roman" panose="02020603050405020304" pitchFamily="18" charset="0"/>
                <a:cs typeface="Times New Roman" panose="02020603050405020304" pitchFamily="18" charset="0"/>
              </a:rPr>
              <a:t>PORTUGUESE</a:t>
            </a:r>
            <a:r>
              <a:rPr lang="ro-RO" sz="2400" b="1" dirty="0">
                <a:solidFill>
                  <a:prstClr val="black"/>
                </a:solidFill>
                <a:latin typeface="Times New Roman" panose="02020603050405020304" pitchFamily="18" charset="0"/>
                <a:cs typeface="Times New Roman" panose="02020603050405020304" pitchFamily="18" charset="0"/>
              </a:rPr>
              <a:t> </a:t>
            </a:r>
            <a:r>
              <a:rPr lang="en-US" sz="2400" b="1" dirty="0">
                <a:solidFill>
                  <a:prstClr val="black"/>
                </a:solidFill>
                <a:latin typeface="Times New Roman" panose="02020603050405020304" pitchFamily="18" charset="0"/>
                <a:cs typeface="Times New Roman" panose="02020603050405020304" pitchFamily="18" charset="0"/>
              </a:rPr>
              <a:t>TRADITIONAL INSTRUMENTS</a:t>
            </a:r>
            <a:endParaRPr lang="ro-RO" sz="24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7451746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88bb8dae45f9a765b3d3477205cb8eee-1"/>
          <p:cNvPicPr>
            <a:picLocks noChangeAspect="1" noChangeArrowheads="1"/>
          </p:cNvPicPr>
          <p:nvPr/>
        </p:nvPicPr>
        <p:blipFill>
          <a:blip r:embed="rId2">
            <a:extLst>
              <a:ext uri="{28A0092B-C50C-407E-A947-70E740481C1C}">
                <a14:useLocalDpi xmlns:a14="http://schemas.microsoft.com/office/drawing/2010/main" val="0"/>
              </a:ext>
            </a:extLst>
          </a:blip>
          <a:srcRect l="8981" r="11745"/>
          <a:stretch>
            <a:fillRect/>
          </a:stretch>
        </p:blipFill>
        <p:spPr bwMode="auto">
          <a:xfrm>
            <a:off x="8384428" y="1570034"/>
            <a:ext cx="1633269" cy="1631613"/>
          </a:xfrm>
          <a:prstGeom prst="rect">
            <a:avLst/>
          </a:prstGeom>
          <a:noFill/>
          <a:ln w="12700" algn="in">
            <a:solidFill>
              <a:srgbClr val="66A3C2"/>
            </a:solidFill>
            <a:miter lim="800000"/>
            <a:headEnd/>
            <a:tailEnd/>
          </a:ln>
          <a:effectLst>
            <a:outerShdw dist="99190" dir="3011666" algn="ctr" rotWithShape="0">
              <a:srgbClr val="00334D">
                <a:alpha val="50000"/>
              </a:srgbClr>
            </a:outerShdw>
          </a:effectLst>
          <a:extLst>
            <a:ext uri="{909E8E84-426E-40DD-AFC4-6F175D3DCCD1}">
              <a14:hiddenFill xmlns:a14="http://schemas.microsoft.com/office/drawing/2010/main">
                <a:solidFill>
                  <a:srgbClr val="FFFFFF"/>
                </a:solidFill>
              </a14:hiddenFill>
            </a:ext>
          </a:extLst>
        </p:spPr>
      </p:pic>
      <p:pic>
        <p:nvPicPr>
          <p:cNvPr id="1029" name="Picture 5" descr="Resultado de imagem para cavaquinho ranch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02864" y="4338809"/>
            <a:ext cx="2398198" cy="1348606"/>
          </a:xfrm>
          <a:prstGeom prst="rect">
            <a:avLst/>
          </a:prstGeom>
          <a:noFill/>
          <a:ln w="12700" algn="in">
            <a:solidFill>
              <a:srgbClr val="66A3C2"/>
            </a:solidFill>
            <a:miter lim="800000"/>
            <a:headEnd/>
            <a:tailEnd/>
          </a:ln>
          <a:effectLst>
            <a:outerShdw dist="99190" dir="3011666" algn="ctr" rotWithShape="0">
              <a:srgbClr val="00334D">
                <a:alpha val="50000"/>
              </a:srgbClr>
            </a:outerShdw>
          </a:effectLst>
          <a:extLst>
            <a:ext uri="{909E8E84-426E-40DD-AFC4-6F175D3DCCD1}">
              <a14:hiddenFill xmlns:a14="http://schemas.microsoft.com/office/drawing/2010/main">
                <a:solidFill>
                  <a:srgbClr val="FFFFFF"/>
                </a:solidFill>
              </a14:hiddenFill>
            </a:ext>
          </a:extLst>
        </p:spPr>
      </p:pic>
      <p:pic>
        <p:nvPicPr>
          <p:cNvPr id="1030" name="Picture 6" descr="Vila+Flor+-+Grupo+de+Concertinas+da+Lous%25C3%25A3+%25284%2529"/>
          <p:cNvPicPr>
            <a:picLocks noChangeAspect="1" noChangeArrowheads="1"/>
          </p:cNvPicPr>
          <p:nvPr/>
        </p:nvPicPr>
        <p:blipFill>
          <a:blip r:embed="rId4">
            <a:extLst>
              <a:ext uri="{28A0092B-C50C-407E-A947-70E740481C1C}">
                <a14:useLocalDpi xmlns:a14="http://schemas.microsoft.com/office/drawing/2010/main" val="0"/>
              </a:ext>
            </a:extLst>
          </a:blip>
          <a:srcRect l="5193" r="52455" b="386"/>
          <a:stretch>
            <a:fillRect/>
          </a:stretch>
        </p:blipFill>
        <p:spPr bwMode="auto">
          <a:xfrm>
            <a:off x="1975203" y="1612702"/>
            <a:ext cx="1437536" cy="2270730"/>
          </a:xfrm>
          <a:prstGeom prst="rect">
            <a:avLst/>
          </a:prstGeom>
          <a:noFill/>
          <a:ln w="12700" algn="in">
            <a:solidFill>
              <a:srgbClr val="66A3C2"/>
            </a:solidFill>
            <a:miter lim="800000"/>
            <a:headEnd/>
            <a:tailEnd/>
          </a:ln>
          <a:effectLst>
            <a:outerShdw dist="99190" dir="3011666" algn="ctr" rotWithShape="0">
              <a:srgbClr val="00334D">
                <a:alpha val="50000"/>
              </a:srgbClr>
            </a:outerShdw>
          </a:effectLst>
          <a:extLst>
            <a:ext uri="{909E8E84-426E-40DD-AFC4-6F175D3DCCD1}">
              <a14:hiddenFill xmlns:a14="http://schemas.microsoft.com/office/drawing/2010/main">
                <a:solidFill>
                  <a:srgbClr val="FFFFFF"/>
                </a:solidFill>
              </a14:hiddenFill>
            </a:ext>
          </a:extLst>
        </p:spPr>
      </p:pic>
      <p:pic>
        <p:nvPicPr>
          <p:cNvPr id="1031" name="Imagem 1"/>
          <p:cNvPicPr>
            <a:picLocks noChangeArrowheads="1"/>
          </p:cNvPicPr>
          <p:nvPr/>
        </p:nvPicPr>
        <p:blipFill>
          <a:blip r:embed="rId5">
            <a:extLst>
              <a:ext uri="{28A0092B-C50C-407E-A947-70E740481C1C}">
                <a14:useLocalDpi xmlns:a14="http://schemas.microsoft.com/office/drawing/2010/main" val="0"/>
              </a:ext>
            </a:extLst>
          </a:blip>
          <a:srcRect l="-1076" r="-1076"/>
          <a:stretch>
            <a:fillRect/>
          </a:stretch>
        </p:blipFill>
        <p:spPr bwMode="auto">
          <a:xfrm>
            <a:off x="3895023" y="4338809"/>
            <a:ext cx="2040759" cy="1348606"/>
          </a:xfrm>
          <a:prstGeom prst="rect">
            <a:avLst/>
          </a:prstGeom>
          <a:noFill/>
          <a:ln w="12700" algn="in">
            <a:solidFill>
              <a:srgbClr val="66A3C2"/>
            </a:solidFill>
            <a:miter lim="800000"/>
            <a:headEnd/>
            <a:tailEnd/>
          </a:ln>
          <a:effectLst>
            <a:outerShdw dist="99190" dir="3011666" algn="ctr" rotWithShape="0">
              <a:srgbClr val="00334D">
                <a:alpha val="50000"/>
              </a:srgbClr>
            </a:outerShdw>
          </a:effectLst>
          <a:extLst>
            <a:ext uri="{909E8E84-426E-40DD-AFC4-6F175D3DCCD1}">
              <a14:hiddenFill xmlns:a14="http://schemas.microsoft.com/office/drawing/2010/main">
                <a:solidFill>
                  <a:srgbClr val="FFFFFF"/>
                </a:solidFill>
              </a14:hiddenFill>
            </a:ext>
          </a:extLst>
        </p:spPr>
      </p:pic>
      <p:pic>
        <p:nvPicPr>
          <p:cNvPr id="1032" name="Picture 8" descr="Resultado de imagem para fad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51721" y="1740368"/>
            <a:ext cx="2727325" cy="1363662"/>
          </a:xfrm>
          <a:prstGeom prst="rect">
            <a:avLst/>
          </a:prstGeom>
          <a:noFill/>
          <a:ln w="12700" algn="in">
            <a:solidFill>
              <a:srgbClr val="66A3C2"/>
            </a:solidFill>
            <a:miter lim="800000"/>
            <a:headEnd/>
            <a:tailEnd/>
          </a:ln>
          <a:effectLst>
            <a:outerShdw dist="99190" dir="3011666" algn="ctr" rotWithShape="0">
              <a:srgbClr val="00334D">
                <a:alpha val="5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0610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3571D1D1-13A9-44D1-AD9A-EDF0ECE439B7}"/>
              </a:ext>
            </a:extLst>
          </p:cNvPr>
          <p:cNvSpPr/>
          <p:nvPr/>
        </p:nvSpPr>
        <p:spPr>
          <a:xfrm>
            <a:off x="810827" y="504585"/>
            <a:ext cx="10614734" cy="3314241"/>
          </a:xfrm>
          <a:prstGeom prst="rect">
            <a:avLst/>
          </a:prstGeom>
        </p:spPr>
        <p:txBody>
          <a:bodyPr wrap="square">
            <a:spAutoFit/>
          </a:bodyPr>
          <a:lstStyle/>
          <a:p>
            <a:pPr>
              <a:lnSpc>
                <a:spcPct val="115000"/>
              </a:lnSpc>
              <a:spcAft>
                <a:spcPts val="1000"/>
              </a:spcAft>
            </a:pPr>
            <a:r>
              <a:rPr lang="en-US" sz="1600" b="1" dirty="0">
                <a:latin typeface="Times New Roman" panose="02020603050405020304" pitchFamily="18" charset="0"/>
                <a:ea typeface="Calibri" panose="020F0502020204030204" pitchFamily="34" charset="0"/>
                <a:cs typeface="Times New Roman" panose="02020603050405020304" pitchFamily="18" charset="0"/>
              </a:rPr>
              <a:t>The </a:t>
            </a:r>
            <a:r>
              <a:rPr lang="en-US" sz="1600" b="1" dirty="0" err="1">
                <a:latin typeface="Times New Roman" panose="02020603050405020304" pitchFamily="18" charset="0"/>
                <a:ea typeface="Calibri" panose="020F0502020204030204" pitchFamily="34" charset="0"/>
                <a:cs typeface="Times New Roman" panose="02020603050405020304" pitchFamily="18" charset="0"/>
              </a:rPr>
              <a:t>buhai</a:t>
            </a:r>
            <a:r>
              <a:rPr lang="ro-RO" sz="1600" b="1" dirty="0">
                <a:latin typeface="Times New Roman" panose="02020603050405020304" pitchFamily="18" charset="0"/>
                <a:ea typeface="Calibri" panose="020F0502020204030204" pitchFamily="34" charset="0"/>
                <a:cs typeface="Times New Roman" panose="02020603050405020304" pitchFamily="18" charset="0"/>
              </a:rPr>
              <a:t> ( Buhaiul)</a:t>
            </a:r>
          </a:p>
          <a:p>
            <a:pPr>
              <a:lnSpc>
                <a:spcPct val="115000"/>
              </a:lnSpc>
              <a:spcAft>
                <a:spcPts val="1000"/>
              </a:spcAft>
            </a:pPr>
            <a:r>
              <a:rPr lang="en-US" sz="1400" dirty="0">
                <a:latin typeface="Times New Roman" panose="02020603050405020304" pitchFamily="18" charset="0"/>
                <a:ea typeface="Calibri" panose="020F0502020204030204" pitchFamily="34" charset="0"/>
                <a:cs typeface="Times New Roman" panose="02020603050405020304" pitchFamily="18" charset="0"/>
              </a:rPr>
              <a:t>The </a:t>
            </a:r>
            <a:r>
              <a:rPr lang="en-US" sz="1400" dirty="0" err="1">
                <a:latin typeface="Times New Roman" panose="02020603050405020304" pitchFamily="18" charset="0"/>
                <a:ea typeface="Calibri" panose="020F0502020204030204" pitchFamily="34" charset="0"/>
                <a:cs typeface="Times New Roman" panose="02020603050405020304" pitchFamily="18" charset="0"/>
              </a:rPr>
              <a:t>buhai</a:t>
            </a:r>
            <a:r>
              <a:rPr lang="en-US" sz="1400" dirty="0">
                <a:latin typeface="Times New Roman" panose="02020603050405020304" pitchFamily="18" charset="0"/>
                <a:ea typeface="Calibri" panose="020F0502020204030204" pitchFamily="34" charset="0"/>
                <a:cs typeface="Times New Roman" panose="02020603050405020304" pitchFamily="18" charset="0"/>
              </a:rPr>
              <a:t> is a Romanian traditional instrument. It is made of a wood coffer and on the bottom is covered by goat or sheep skin which form a resonance box. The skin is well stretched, fixed with a rope. In the middle of the skin, there is some horse hair. To make sounds, you must pull the horse hair, but your fingers must be wet. When the horse hair slides between your fingers it makes a sound that reminds us of an angry bull.</a:t>
            </a:r>
            <a:endParaRPr lang="ro-RO" sz="1400" dirty="0">
              <a:latin typeface="Times New Roman" panose="02020603050405020304" pitchFamily="18" charset="0"/>
              <a:ea typeface="Calibri" panose="020F0502020204030204" pitchFamily="34" charset="0"/>
              <a:cs typeface="Times New Roman" panose="02020603050405020304" pitchFamily="18" charset="0"/>
            </a:endParaRPr>
          </a:p>
          <a:p>
            <a:r>
              <a:rPr lang="en-US" sz="1400" dirty="0">
                <a:latin typeface="Times New Roman" panose="02020603050405020304" pitchFamily="18" charset="0"/>
                <a:ea typeface="Calibri" panose="020F0502020204030204" pitchFamily="34" charset="0"/>
                <a:cs typeface="Times New Roman" panose="02020603050405020304" pitchFamily="18" charset="0"/>
              </a:rPr>
              <a:t>The origin of </a:t>
            </a:r>
            <a:r>
              <a:rPr lang="en-US" sz="1400" dirty="0" err="1">
                <a:latin typeface="Times New Roman" panose="02020603050405020304" pitchFamily="18" charset="0"/>
                <a:ea typeface="Calibri" panose="020F0502020204030204" pitchFamily="34" charset="0"/>
                <a:cs typeface="Times New Roman" panose="02020603050405020304" pitchFamily="18" charset="0"/>
              </a:rPr>
              <a:t>buhai</a:t>
            </a:r>
            <a:r>
              <a:rPr lang="en-US" sz="1400" dirty="0">
                <a:latin typeface="Times New Roman" panose="02020603050405020304" pitchFamily="18" charset="0"/>
                <a:ea typeface="Calibri" panose="020F0502020204030204" pitchFamily="34" charset="0"/>
                <a:cs typeface="Times New Roman" panose="02020603050405020304" pitchFamily="18" charset="0"/>
              </a:rPr>
              <a:t> is Romanian, but it was popular in the whole Europe. The Czech call it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bukal</a:t>
            </a:r>
            <a:r>
              <a:rPr lang="en-US" sz="1400" dirty="0">
                <a:latin typeface="Times New Roman" panose="02020603050405020304" pitchFamily="18" charset="0"/>
                <a:ea typeface="Calibri" panose="020F0502020204030204" pitchFamily="34" charset="0"/>
                <a:cs typeface="Times New Roman" panose="02020603050405020304" pitchFamily="18" charset="0"/>
              </a:rPr>
              <a:t>” or “</a:t>
            </a:r>
            <a:r>
              <a:rPr lang="en-US" sz="1400" dirty="0" err="1">
                <a:latin typeface="Times New Roman" panose="02020603050405020304" pitchFamily="18" charset="0"/>
                <a:ea typeface="Calibri" panose="020F0502020204030204" pitchFamily="34" charset="0"/>
                <a:cs typeface="Times New Roman" panose="02020603050405020304" pitchFamily="18" charset="0"/>
              </a:rPr>
              <a:t>bukaci</a:t>
            </a:r>
            <a:r>
              <a:rPr lang="en-US" sz="1400" dirty="0">
                <a:latin typeface="Times New Roman" panose="02020603050405020304" pitchFamily="18" charset="0"/>
                <a:ea typeface="Calibri" panose="020F0502020204030204" pitchFamily="34" charset="0"/>
                <a:cs typeface="Times New Roman" panose="02020603050405020304" pitchFamily="18" charset="0"/>
              </a:rPr>
              <a:t>”. In Europe, the </a:t>
            </a:r>
            <a:r>
              <a:rPr lang="en-US" sz="1400" dirty="0" err="1">
                <a:latin typeface="Times New Roman" panose="02020603050405020304" pitchFamily="18" charset="0"/>
                <a:ea typeface="Calibri" panose="020F0502020204030204" pitchFamily="34" charset="0"/>
                <a:cs typeface="Times New Roman" panose="02020603050405020304" pitchFamily="18" charset="0"/>
              </a:rPr>
              <a:t>buhai</a:t>
            </a:r>
            <a:r>
              <a:rPr lang="en-US" sz="1400" dirty="0">
                <a:latin typeface="Times New Roman" panose="02020603050405020304" pitchFamily="18" charset="0"/>
                <a:ea typeface="Calibri" panose="020F0502020204030204" pitchFamily="34" charset="0"/>
                <a:cs typeface="Times New Roman" panose="02020603050405020304" pitchFamily="18" charset="0"/>
              </a:rPr>
              <a:t> disappeared but not in Romania. We have a tradition on Christmas Eve: the carolers sing and play the </a:t>
            </a:r>
            <a:r>
              <a:rPr lang="en-US" sz="1400" dirty="0" err="1">
                <a:latin typeface="Times New Roman" panose="02020603050405020304" pitchFamily="18" charset="0"/>
                <a:ea typeface="Calibri" panose="020F0502020204030204" pitchFamily="34" charset="0"/>
                <a:cs typeface="Times New Roman" panose="02020603050405020304" pitchFamily="18" charset="0"/>
              </a:rPr>
              <a:t>buhai</a:t>
            </a:r>
            <a:r>
              <a:rPr lang="en-US" sz="1400" dirty="0">
                <a:latin typeface="Times New Roman" panose="02020603050405020304" pitchFamily="18" charset="0"/>
                <a:ea typeface="Calibri" panose="020F0502020204030204" pitchFamily="34" charset="0"/>
                <a:cs typeface="Times New Roman" panose="02020603050405020304" pitchFamily="18" charset="0"/>
              </a:rPr>
              <a:t> in order to announce Christ’s Birth.</a:t>
            </a:r>
            <a:r>
              <a:rPr lang="ro-RO"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a:latin typeface="Times New Roman" panose="02020603050405020304" pitchFamily="18" charset="0"/>
                <a:ea typeface="Calibri" panose="020F0502020204030204" pitchFamily="34" charset="0"/>
                <a:cs typeface="Times New Roman" panose="02020603050405020304" pitchFamily="18" charset="0"/>
              </a:rPr>
              <a:t>This musical instrument is used so as to raise awareness of the outmost importance of this event</a:t>
            </a:r>
            <a:r>
              <a:rPr lang="ro-RO" sz="1400" dirty="0">
                <a:latin typeface="Times New Roman" panose="02020603050405020304" pitchFamily="18" charset="0"/>
                <a:ea typeface="Calibri" panose="020F0502020204030204" pitchFamily="34" charset="0"/>
                <a:cs typeface="Times New Roman" panose="02020603050405020304" pitchFamily="18" charset="0"/>
              </a:rPr>
              <a:t>.</a:t>
            </a:r>
          </a:p>
          <a:p>
            <a:r>
              <a:rPr lang="en-US" sz="1400" dirty="0">
                <a:latin typeface="Times New Roman" panose="02020603050405020304" pitchFamily="18" charset="0"/>
                <a:cs typeface="Times New Roman" panose="02020603050405020304" pitchFamily="18" charset="0"/>
              </a:rPr>
              <a:t>The composer Orlando Gibbons (1583–1625) wrote a keyboard fantasia in which he quotes the Dutch melody </a:t>
            </a:r>
            <a:r>
              <a:rPr lang="en-US" sz="1400" i="1" dirty="0">
                <a:latin typeface="Times New Roman" panose="02020603050405020304" pitchFamily="18" charset="0"/>
                <a:cs typeface="Times New Roman" panose="02020603050405020304" pitchFamily="18" charset="0"/>
              </a:rPr>
              <a:t>De </a:t>
            </a:r>
            <a:r>
              <a:rPr lang="en-US" sz="1400" i="1" dirty="0" err="1">
                <a:latin typeface="Times New Roman" panose="02020603050405020304" pitchFamily="18" charset="0"/>
                <a:cs typeface="Times New Roman" panose="02020603050405020304" pitchFamily="18" charset="0"/>
              </a:rPr>
              <a:t>Rommelpot</a:t>
            </a:r>
            <a:r>
              <a:rPr lang="en-US" sz="1400" dirty="0">
                <a:latin typeface="Times New Roman" panose="02020603050405020304" pitchFamily="18" charset="0"/>
                <a:cs typeface="Times New Roman" panose="02020603050405020304" pitchFamily="18" charset="0"/>
              </a:rPr>
              <a:t>. In modern times, the </a:t>
            </a:r>
            <a:r>
              <a:rPr lang="en-US" sz="1400" dirty="0" err="1">
                <a:latin typeface="Times New Roman" panose="02020603050405020304" pitchFamily="18" charset="0"/>
                <a:cs typeface="Times New Roman" panose="02020603050405020304" pitchFamily="18" charset="0"/>
              </a:rPr>
              <a:t>buhai</a:t>
            </a:r>
            <a:r>
              <a:rPr lang="en-US" sz="1400" dirty="0">
                <a:latin typeface="Times New Roman" panose="02020603050405020304" pitchFamily="18" charset="0"/>
                <a:cs typeface="Times New Roman" panose="02020603050405020304" pitchFamily="18" charset="0"/>
              </a:rPr>
              <a:t> has been used by several Western composers. Edgard Varèse used it in </a:t>
            </a:r>
            <a:r>
              <a:rPr lang="en-US" sz="1400" dirty="0" err="1">
                <a:latin typeface="Times New Roman" panose="02020603050405020304" pitchFamily="18" charset="0"/>
                <a:cs typeface="Times New Roman" panose="02020603050405020304" pitchFamily="18" charset="0"/>
              </a:rPr>
              <a:t>Hyperprism</a:t>
            </a:r>
            <a:r>
              <a:rPr lang="en-US" sz="1400" dirty="0">
                <a:latin typeface="Times New Roman" panose="02020603050405020304" pitchFamily="18" charset="0"/>
                <a:cs typeface="Times New Roman" panose="02020603050405020304" pitchFamily="18" charset="0"/>
              </a:rPr>
              <a:t> (1924) and </a:t>
            </a:r>
            <a:r>
              <a:rPr lang="en-US" sz="1400" dirty="0" err="1">
                <a:latin typeface="Times New Roman" panose="02020603050405020304" pitchFamily="18" charset="0"/>
                <a:cs typeface="Times New Roman" panose="02020603050405020304" pitchFamily="18" charset="0"/>
              </a:rPr>
              <a:t>Ionisation</a:t>
            </a:r>
            <a:r>
              <a:rPr lang="en-US" sz="1400" dirty="0">
                <a:latin typeface="Times New Roman" panose="02020603050405020304" pitchFamily="18" charset="0"/>
                <a:cs typeface="Times New Roman" panose="02020603050405020304" pitchFamily="18" charset="0"/>
              </a:rPr>
              <a:t> (1933). Alexander </a:t>
            </a:r>
            <a:r>
              <a:rPr lang="en-US" sz="1400" dirty="0" err="1">
                <a:latin typeface="Times New Roman" panose="02020603050405020304" pitchFamily="18" charset="0"/>
                <a:cs typeface="Times New Roman" panose="02020603050405020304" pitchFamily="18" charset="0"/>
              </a:rPr>
              <a:t>Goehr</a:t>
            </a:r>
            <a:r>
              <a:rPr lang="en-US" sz="1400" dirty="0">
                <a:latin typeface="Times New Roman" panose="02020603050405020304" pitchFamily="18" charset="0"/>
                <a:cs typeface="Times New Roman" panose="02020603050405020304" pitchFamily="18" charset="0"/>
              </a:rPr>
              <a:t> specifies a </a:t>
            </a:r>
            <a:r>
              <a:rPr lang="en-US" sz="1400" i="1" dirty="0">
                <a:latin typeface="Times New Roman" panose="02020603050405020304" pitchFamily="18" charset="0"/>
                <a:cs typeface="Times New Roman" panose="02020603050405020304" pitchFamily="18" charset="0"/>
              </a:rPr>
              <a:t>Lion’s roar</a:t>
            </a:r>
            <a:r>
              <a:rPr lang="en-US" sz="1400" dirty="0">
                <a:latin typeface="Times New Roman" panose="02020603050405020304" pitchFamily="18" charset="0"/>
                <a:cs typeface="Times New Roman" panose="02020603050405020304" pitchFamily="18" charset="0"/>
              </a:rPr>
              <a:t> in his </a:t>
            </a:r>
            <a:r>
              <a:rPr lang="en-US" sz="1400" i="1" dirty="0">
                <a:latin typeface="Times New Roman" panose="02020603050405020304" pitchFamily="18" charset="0"/>
                <a:cs typeface="Times New Roman" panose="02020603050405020304" pitchFamily="18" charset="0"/>
              </a:rPr>
              <a:t>Romanza for cello</a:t>
            </a:r>
            <a:r>
              <a:rPr lang="en-US" sz="1400" dirty="0">
                <a:latin typeface="Times New Roman" panose="02020603050405020304" pitchFamily="18" charset="0"/>
                <a:cs typeface="Times New Roman" panose="02020603050405020304" pitchFamily="18" charset="0"/>
              </a:rPr>
              <a:t> and orchestra (1968). Carl Orff used a whirled friction drum in </a:t>
            </a:r>
            <a:r>
              <a:rPr lang="en-US" sz="1400" i="1" dirty="0">
                <a:latin typeface="Times New Roman" panose="02020603050405020304" pitchFamily="18" charset="0"/>
                <a:cs typeface="Times New Roman" panose="02020603050405020304" pitchFamily="18" charset="0"/>
              </a:rPr>
              <a:t>A Midsummer Night’s Dream</a:t>
            </a:r>
            <a:r>
              <a:rPr lang="en-US" sz="1400" dirty="0">
                <a:latin typeface="Times New Roman" panose="02020603050405020304" pitchFamily="18" charset="0"/>
                <a:cs typeface="Times New Roman" panose="02020603050405020304" pitchFamily="18" charset="0"/>
              </a:rPr>
              <a:t> (1934–52) and Benjamin Britten, in his </a:t>
            </a:r>
            <a:r>
              <a:rPr lang="en-US" sz="1400" i="1" dirty="0">
                <a:latin typeface="Times New Roman" panose="02020603050405020304" pitchFamily="18" charset="0"/>
                <a:cs typeface="Times New Roman" panose="02020603050405020304" pitchFamily="18" charset="0"/>
              </a:rPr>
              <a:t>Children’s Crusade</a:t>
            </a:r>
            <a:r>
              <a:rPr lang="en-US" sz="1400" dirty="0">
                <a:latin typeface="Times New Roman" panose="02020603050405020304" pitchFamily="18" charset="0"/>
                <a:cs typeface="Times New Roman" panose="02020603050405020304" pitchFamily="18" charset="0"/>
              </a:rPr>
              <a:t> (1969), calls for a string drum to be struck with drumsticks and bowed by means of the stretched string. </a:t>
            </a:r>
            <a:endParaRPr lang="ro-RO" sz="1400" dirty="0">
              <a:latin typeface="Times New Roman" panose="02020603050405020304" pitchFamily="18" charset="0"/>
              <a:cs typeface="Times New Roman" panose="02020603050405020304" pitchFamily="18" charset="0"/>
            </a:endParaRPr>
          </a:p>
          <a:p>
            <a:endParaRPr lang="ro-RO" sz="1400" dirty="0">
              <a:latin typeface="Times New Roman" panose="02020603050405020304" pitchFamily="18" charset="0"/>
              <a:cs typeface="Times New Roman" panose="02020603050405020304" pitchFamily="18" charset="0"/>
            </a:endParaRPr>
          </a:p>
        </p:txBody>
      </p:sp>
      <p:pic>
        <p:nvPicPr>
          <p:cNvPr id="3" name="Picture 2" descr="Image result for buhai instrument information">
            <a:extLst>
              <a:ext uri="{FF2B5EF4-FFF2-40B4-BE49-F238E27FC236}">
                <a16:creationId xmlns:a16="http://schemas.microsoft.com/office/drawing/2014/main" xmlns="" id="{56F5780E-E9D9-4BD8-9CE5-6C4C975654B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142847" y="4012707"/>
            <a:ext cx="2571196" cy="2340708"/>
          </a:xfrm>
          <a:prstGeom prst="rect">
            <a:avLst/>
          </a:prstGeom>
          <a:noFill/>
          <a:ln>
            <a:noFill/>
          </a:ln>
        </p:spPr>
      </p:pic>
      <p:pic>
        <p:nvPicPr>
          <p:cNvPr id="4" name="Picture 3">
            <a:extLst>
              <a:ext uri="{FF2B5EF4-FFF2-40B4-BE49-F238E27FC236}">
                <a16:creationId xmlns:a16="http://schemas.microsoft.com/office/drawing/2014/main" xmlns="" id="{0FAD9349-CCDF-4EBF-BB9C-8B498C4822DA}"/>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351275" y="4012707"/>
            <a:ext cx="2416686" cy="2234028"/>
          </a:xfrm>
          <a:prstGeom prst="rect">
            <a:avLst/>
          </a:prstGeom>
          <a:noFill/>
          <a:ln>
            <a:noFill/>
          </a:ln>
        </p:spPr>
      </p:pic>
    </p:spTree>
    <p:extLst>
      <p:ext uri="{BB962C8B-B14F-4D97-AF65-F5344CB8AC3E}">
        <p14:creationId xmlns:p14="http://schemas.microsoft.com/office/powerpoint/2010/main" val="419013953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noChangeShapeType="1"/>
          </p:cNvSpPr>
          <p:nvPr/>
        </p:nvSpPr>
        <p:spPr bwMode="auto">
          <a:xfrm>
            <a:off x="4248442" y="782442"/>
            <a:ext cx="3348037" cy="7131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195" tIns="36195" rIns="36195" bIns="36195" numCol="1" anchor="t" anchorCtr="0" compatLnSpc="1">
            <a:prstTxWarp prst="textNoShape">
              <a:avLst/>
            </a:prstTxWarp>
          </a:bodyPr>
          <a:lstStyle/>
          <a:p>
            <a:pPr algn="ctr" fontAlgn="base">
              <a:spcBef>
                <a:spcPct val="0"/>
              </a:spcBef>
              <a:spcAft>
                <a:spcPct val="0"/>
              </a:spcAft>
            </a:pPr>
            <a:r>
              <a:rPr lang="pt-PT" altLang="pt-PT" b="1" dirty="0">
                <a:solidFill>
                  <a:srgbClr val="000000"/>
                </a:solidFill>
                <a:latin typeface="Times New Roman" pitchFamily="18" charset="0"/>
                <a:cs typeface="Times New Roman" panose="02020603050405020304" pitchFamily="18" charset="0"/>
              </a:rPr>
              <a:t>GUITARRA PORTUGUESA</a:t>
            </a:r>
          </a:p>
          <a:p>
            <a:pPr algn="ctr" fontAlgn="base">
              <a:spcBef>
                <a:spcPct val="0"/>
              </a:spcBef>
              <a:spcAft>
                <a:spcPct val="0"/>
              </a:spcAft>
            </a:pPr>
            <a:r>
              <a:rPr lang="pt-PT" altLang="pt-PT" b="1" dirty="0">
                <a:solidFill>
                  <a:srgbClr val="000000"/>
                </a:solidFill>
                <a:latin typeface="Times New Roman" pitchFamily="18" charset="0"/>
                <a:cs typeface="Times New Roman" panose="02020603050405020304" pitchFamily="18" charset="0"/>
              </a:rPr>
              <a:t>Portuguese Fado </a:t>
            </a:r>
            <a:r>
              <a:rPr lang="pt-PT" altLang="pt-PT" b="1" dirty="0" err="1">
                <a:solidFill>
                  <a:srgbClr val="000000"/>
                </a:solidFill>
                <a:latin typeface="Times New Roman" pitchFamily="18" charset="0"/>
                <a:cs typeface="Times New Roman" panose="02020603050405020304" pitchFamily="18" charset="0"/>
              </a:rPr>
              <a:t>Guitar</a:t>
            </a:r>
            <a:endParaRPr lang="pt-PT" altLang="pt-PT" dirty="0">
              <a:latin typeface="Times New Roman" panose="02020603050405020304" pitchFamily="18" charset="0"/>
              <a:cs typeface="Times New Roman" panose="02020603050405020304" pitchFamily="18" charset="0"/>
            </a:endParaRPr>
          </a:p>
          <a:p>
            <a:pPr algn="ctr" fontAlgn="base">
              <a:spcBef>
                <a:spcPct val="0"/>
              </a:spcBef>
              <a:spcAft>
                <a:spcPct val="0"/>
              </a:spcAft>
            </a:pPr>
            <a:endParaRPr lang="pt-PT" altLang="pt-PT" b="1" dirty="0">
              <a:solidFill>
                <a:srgbClr val="000000"/>
              </a:solidFill>
              <a:latin typeface="Times New Roman" pitchFamily="18" charset="0"/>
              <a:cs typeface="Arial" pitchFamily="34" charset="0"/>
            </a:endParaRPr>
          </a:p>
          <a:p>
            <a:pPr algn="ctr" fontAlgn="base">
              <a:spcBef>
                <a:spcPct val="0"/>
              </a:spcBef>
              <a:spcAft>
                <a:spcPct val="0"/>
              </a:spcAft>
            </a:pPr>
            <a:endParaRPr lang="pt-PT" altLang="pt-PT" b="1" dirty="0">
              <a:solidFill>
                <a:srgbClr val="000000"/>
              </a:solidFill>
              <a:latin typeface="Times New Roman" pitchFamily="18" charset="0"/>
              <a:cs typeface="Arial" pitchFamily="34" charset="0"/>
            </a:endParaRPr>
          </a:p>
        </p:txBody>
      </p:sp>
      <p:sp>
        <p:nvSpPr>
          <p:cNvPr id="4" name="Rectângulo 3"/>
          <p:cNvSpPr/>
          <p:nvPr/>
        </p:nvSpPr>
        <p:spPr>
          <a:xfrm>
            <a:off x="2351584" y="2276872"/>
            <a:ext cx="7704856" cy="1169551"/>
          </a:xfrm>
          <a:prstGeom prst="rect">
            <a:avLst/>
          </a:prstGeom>
        </p:spPr>
        <p:txBody>
          <a:bodyPr wrap="square">
            <a:spAutoFit/>
          </a:bodyPr>
          <a:lstStyle/>
          <a:p>
            <a:r>
              <a:rPr lang="en-US" sz="1400" b="1" dirty="0">
                <a:latin typeface="Times New Roman" panose="02020603050405020304" pitchFamily="18" charset="0"/>
                <a:cs typeface="Times New Roman" panose="02020603050405020304" pitchFamily="18" charset="0"/>
              </a:rPr>
              <a:t>This instrument has such an unmistakable tone that, wherever it is played, any Portuguese recognizes it at the first chords.</a:t>
            </a:r>
          </a:p>
          <a:p>
            <a:r>
              <a:rPr lang="en-US" sz="1400" b="1" dirty="0">
                <a:latin typeface="Times New Roman" panose="02020603050405020304" pitchFamily="18" charset="0"/>
                <a:cs typeface="Times New Roman" panose="02020603050405020304" pitchFamily="18" charset="0"/>
              </a:rPr>
              <a:t>  Of very remote origin (13th century), it was called Moorish guitar, because it has many similarities with the lute, which the Arabs introduced in the Iberian Peninsula, but the characteristics of the two instruments are somewhat distinct. </a:t>
            </a:r>
          </a:p>
        </p:txBody>
      </p:sp>
      <p:pic>
        <p:nvPicPr>
          <p:cNvPr id="2051" name="Picture 3" descr="Resultado de imagem para guitarra portugues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0462" y="4207653"/>
            <a:ext cx="1914641" cy="2305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Tree>
    <p:extLst>
      <p:ext uri="{BB962C8B-B14F-4D97-AF65-F5344CB8AC3E}">
        <p14:creationId xmlns:p14="http://schemas.microsoft.com/office/powerpoint/2010/main" val="6242799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noChangeShapeType="1"/>
          </p:cNvSpPr>
          <p:nvPr/>
        </p:nvSpPr>
        <p:spPr bwMode="auto">
          <a:xfrm>
            <a:off x="4448467" y="1347729"/>
            <a:ext cx="3348037" cy="7131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195" tIns="36195" rIns="36195" bIns="36195" numCol="1" anchor="t" anchorCtr="0" compatLnSpc="1">
            <a:prstTxWarp prst="textNoShape">
              <a:avLst/>
            </a:prstTxWarp>
          </a:bodyPr>
          <a:lstStyle/>
          <a:p>
            <a:pPr algn="ctr" fontAlgn="base">
              <a:spcBef>
                <a:spcPct val="0"/>
              </a:spcBef>
              <a:spcAft>
                <a:spcPct val="0"/>
              </a:spcAft>
            </a:pPr>
            <a:r>
              <a:rPr lang="pt-PT" altLang="pt-PT" b="1" dirty="0">
                <a:solidFill>
                  <a:srgbClr val="000000"/>
                </a:solidFill>
                <a:latin typeface="Times New Roman" pitchFamily="18" charset="0"/>
                <a:cs typeface="Times New Roman" panose="02020603050405020304" pitchFamily="18" charset="0"/>
              </a:rPr>
              <a:t>GUITARRA PORTUGUESA</a:t>
            </a:r>
          </a:p>
          <a:p>
            <a:pPr algn="ctr" fontAlgn="base">
              <a:spcBef>
                <a:spcPct val="0"/>
              </a:spcBef>
              <a:spcAft>
                <a:spcPct val="0"/>
              </a:spcAft>
            </a:pPr>
            <a:r>
              <a:rPr lang="pt-PT" altLang="pt-PT" b="1" dirty="0">
                <a:solidFill>
                  <a:srgbClr val="000000"/>
                </a:solidFill>
                <a:latin typeface="Times New Roman" pitchFamily="18" charset="0"/>
                <a:cs typeface="Times New Roman" panose="02020603050405020304" pitchFamily="18" charset="0"/>
              </a:rPr>
              <a:t>Portuguese Fado </a:t>
            </a:r>
            <a:r>
              <a:rPr lang="pt-PT" altLang="pt-PT" b="1" dirty="0" err="1">
                <a:solidFill>
                  <a:srgbClr val="000000"/>
                </a:solidFill>
                <a:latin typeface="Times New Roman" pitchFamily="18" charset="0"/>
                <a:cs typeface="Times New Roman" panose="02020603050405020304" pitchFamily="18" charset="0"/>
              </a:rPr>
              <a:t>Guitar</a:t>
            </a:r>
            <a:endParaRPr lang="pt-PT" altLang="pt-PT" dirty="0">
              <a:latin typeface="Times New Roman" panose="02020603050405020304" pitchFamily="18" charset="0"/>
              <a:cs typeface="Times New Roman" panose="02020603050405020304" pitchFamily="18" charset="0"/>
            </a:endParaRPr>
          </a:p>
          <a:p>
            <a:pPr algn="ctr" fontAlgn="base">
              <a:spcBef>
                <a:spcPct val="0"/>
              </a:spcBef>
              <a:spcAft>
                <a:spcPct val="0"/>
              </a:spcAft>
            </a:pPr>
            <a:endParaRPr lang="pt-PT" altLang="pt-PT" b="1" dirty="0">
              <a:solidFill>
                <a:srgbClr val="000000"/>
              </a:solidFill>
              <a:latin typeface="Times New Roman" pitchFamily="18" charset="0"/>
              <a:cs typeface="Arial" pitchFamily="34" charset="0"/>
            </a:endParaRPr>
          </a:p>
          <a:p>
            <a:pPr algn="ctr" fontAlgn="base">
              <a:spcBef>
                <a:spcPct val="0"/>
              </a:spcBef>
              <a:spcAft>
                <a:spcPct val="0"/>
              </a:spcAft>
            </a:pPr>
            <a:endParaRPr lang="pt-PT" altLang="pt-PT" b="1" dirty="0">
              <a:solidFill>
                <a:srgbClr val="000000"/>
              </a:solidFill>
              <a:latin typeface="Times New Roman" pitchFamily="18" charset="0"/>
              <a:cs typeface="Arial" pitchFamily="34" charset="0"/>
            </a:endParaRPr>
          </a:p>
        </p:txBody>
      </p:sp>
      <p:sp>
        <p:nvSpPr>
          <p:cNvPr id="4" name="Rectângulo 3"/>
          <p:cNvSpPr/>
          <p:nvPr/>
        </p:nvSpPr>
        <p:spPr>
          <a:xfrm>
            <a:off x="2351584" y="2276873"/>
            <a:ext cx="7704856" cy="1815882"/>
          </a:xfrm>
          <a:prstGeom prst="rect">
            <a:avLst/>
          </a:prstGeom>
        </p:spPr>
        <p:txBody>
          <a:bodyPr wrap="square">
            <a:spAutoFit/>
          </a:bodyPr>
          <a:lstStyle/>
          <a:p>
            <a:r>
              <a:rPr lang="en-US" sz="1400" b="1" dirty="0">
                <a:latin typeface="Times New Roman" panose="02020603050405020304" pitchFamily="18" charset="0"/>
                <a:cs typeface="Times New Roman" panose="02020603050405020304" pitchFamily="18" charset="0"/>
              </a:rPr>
              <a:t>The Portuguese guitar is a musical instrument used mainly in </a:t>
            </a:r>
            <a:r>
              <a:rPr lang="en-US" sz="1400" b="1" dirty="0" err="1">
                <a:latin typeface="Times New Roman" panose="02020603050405020304" pitchFamily="18" charset="0"/>
                <a:cs typeface="Times New Roman" panose="02020603050405020304" pitchFamily="18" charset="0"/>
              </a:rPr>
              <a:t>Fado</a:t>
            </a:r>
            <a:r>
              <a:rPr lang="en-US" sz="1400" b="1" dirty="0">
                <a:latin typeface="Times New Roman" panose="02020603050405020304" pitchFamily="18" charset="0"/>
                <a:cs typeface="Times New Roman" panose="02020603050405020304" pitchFamily="18" charset="0"/>
              </a:rPr>
              <a:t>. Destiny, longing and </a:t>
            </a:r>
            <a:r>
              <a:rPr lang="en-US" sz="1400" b="1" dirty="0" err="1">
                <a:latin typeface="Times New Roman" panose="02020603050405020304" pitchFamily="18" charset="0"/>
                <a:cs typeface="Times New Roman" panose="02020603050405020304" pitchFamily="18" charset="0"/>
              </a:rPr>
              <a:t>fado</a:t>
            </a:r>
            <a:r>
              <a:rPr lang="en-US" sz="1400" b="1" dirty="0">
                <a:latin typeface="Times New Roman" panose="02020603050405020304" pitchFamily="18" charset="0"/>
                <a:cs typeface="Times New Roman" panose="02020603050405020304" pitchFamily="18" charset="0"/>
              </a:rPr>
              <a:t> are words that are naturally associated with the Portuguese guitar.</a:t>
            </a:r>
          </a:p>
          <a:p>
            <a:r>
              <a:rPr lang="en-US" sz="1400" b="1" dirty="0">
                <a:latin typeface="Times New Roman" panose="02020603050405020304" pitchFamily="18" charset="0"/>
                <a:cs typeface="Times New Roman" panose="02020603050405020304" pitchFamily="18" charset="0"/>
              </a:rPr>
              <a:t>For the construction of any Portuguese guitar, imported woods like maple and mahogany have been used since the Middle Ages. It is  pear shaped and has six pairs of strings.    </a:t>
            </a:r>
          </a:p>
          <a:p>
            <a:r>
              <a:rPr lang="en-US" sz="1400" b="1" dirty="0">
                <a:latin typeface="Times New Roman" panose="02020603050405020304" pitchFamily="18" charset="0"/>
                <a:cs typeface="Times New Roman" panose="02020603050405020304" pitchFamily="18" charset="0"/>
              </a:rPr>
              <a:t>Players use a skillful strumming </a:t>
            </a:r>
          </a:p>
          <a:p>
            <a:r>
              <a:rPr lang="en-US" sz="1400" b="1" dirty="0">
                <a:latin typeface="Times New Roman" panose="02020603050405020304" pitchFamily="18" charset="0"/>
                <a:cs typeface="Times New Roman" panose="02020603050405020304" pitchFamily="18" charset="0"/>
              </a:rPr>
              <a:t>technique.</a:t>
            </a:r>
          </a:p>
          <a:p>
            <a:r>
              <a:rPr lang="en-US" sz="1400" dirty="0"/>
              <a:t> </a:t>
            </a:r>
          </a:p>
          <a:p>
            <a:endParaRPr lang="en-US" sz="1400" b="1" dirty="0"/>
          </a:p>
        </p:txBody>
      </p:sp>
      <p:pic>
        <p:nvPicPr>
          <p:cNvPr id="3074" name="Picture 2" descr="Resultado de imagem para fadista com guitarra"/>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8736"/>
          <a:stretch/>
        </p:blipFill>
        <p:spPr bwMode="auto">
          <a:xfrm>
            <a:off x="9146613" y="3654081"/>
            <a:ext cx="1819654" cy="2491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6" name="Title 5">
            <a:extLst>
              <a:ext uri="{FF2B5EF4-FFF2-40B4-BE49-F238E27FC236}">
                <a16:creationId xmlns:a16="http://schemas.microsoft.com/office/drawing/2014/main" xmlns="" id="{968243D4-3FFE-4708-94B7-25ED2B324C65}"/>
              </a:ext>
            </a:extLst>
          </p:cNvPr>
          <p:cNvSpPr>
            <a:spLocks noGrp="1"/>
          </p:cNvSpPr>
          <p:nvPr>
            <p:ph type="ctrTitle"/>
          </p:nvPr>
        </p:nvSpPr>
        <p:spPr/>
        <p:txBody>
          <a:bodyPr/>
          <a:lstStyle/>
          <a:p>
            <a:endParaRPr lang="ro-RO" dirty="0"/>
          </a:p>
        </p:txBody>
      </p:sp>
    </p:spTree>
    <p:extLst>
      <p:ext uri="{BB962C8B-B14F-4D97-AF65-F5344CB8AC3E}">
        <p14:creationId xmlns:p14="http://schemas.microsoft.com/office/powerpoint/2010/main" val="326668509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noChangeShapeType="1"/>
          </p:cNvSpPr>
          <p:nvPr/>
        </p:nvSpPr>
        <p:spPr bwMode="auto">
          <a:xfrm>
            <a:off x="4970957" y="1196753"/>
            <a:ext cx="3348037" cy="7131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195" tIns="36195" rIns="36195" bIns="36195" numCol="1" anchor="t" anchorCtr="0" compatLnSpc="1">
            <a:prstTxWarp prst="textNoShape">
              <a:avLst/>
            </a:prstTxWarp>
          </a:bodyPr>
          <a:lstStyle/>
          <a:p>
            <a:r>
              <a:rPr lang="en-US" sz="2800" b="1" dirty="0">
                <a:latin typeface="Times New Roman" panose="02020603050405020304" pitchFamily="18" charset="0"/>
                <a:cs typeface="Times New Roman" panose="02020603050405020304" pitchFamily="18" charset="0"/>
              </a:rPr>
              <a:t>RECO-RECO</a:t>
            </a:r>
            <a:endParaRPr lang="en-US" sz="2800" dirty="0">
              <a:latin typeface="Times New Roman" panose="02020603050405020304" pitchFamily="18" charset="0"/>
              <a:cs typeface="Times New Roman" panose="02020603050405020304" pitchFamily="18" charset="0"/>
            </a:endParaRPr>
          </a:p>
          <a:p>
            <a:r>
              <a:rPr lang="en-US" dirty="0"/>
              <a:t> </a:t>
            </a:r>
          </a:p>
          <a:p>
            <a:pPr algn="ctr" fontAlgn="base">
              <a:spcBef>
                <a:spcPct val="0"/>
              </a:spcBef>
              <a:spcAft>
                <a:spcPct val="0"/>
              </a:spcAft>
            </a:pPr>
            <a:endParaRPr lang="pt-PT" altLang="pt-PT" b="1" dirty="0">
              <a:solidFill>
                <a:srgbClr val="000000"/>
              </a:solidFill>
              <a:latin typeface="Times New Roman" pitchFamily="18" charset="0"/>
              <a:cs typeface="Arial" pitchFamily="34" charset="0"/>
            </a:endParaRPr>
          </a:p>
          <a:p>
            <a:pPr algn="ctr" fontAlgn="base">
              <a:spcBef>
                <a:spcPct val="0"/>
              </a:spcBef>
              <a:spcAft>
                <a:spcPct val="0"/>
              </a:spcAft>
            </a:pPr>
            <a:endParaRPr lang="pt-PT" altLang="pt-PT" b="1" dirty="0">
              <a:solidFill>
                <a:srgbClr val="000000"/>
              </a:solidFill>
              <a:latin typeface="Times New Roman" pitchFamily="18" charset="0"/>
              <a:cs typeface="Arial" pitchFamily="34" charset="0"/>
            </a:endParaRPr>
          </a:p>
        </p:txBody>
      </p:sp>
      <p:sp>
        <p:nvSpPr>
          <p:cNvPr id="5" name="Rectângulo 4"/>
          <p:cNvSpPr/>
          <p:nvPr/>
        </p:nvSpPr>
        <p:spPr>
          <a:xfrm>
            <a:off x="2279576" y="1720840"/>
            <a:ext cx="8075239" cy="1046440"/>
          </a:xfrm>
          <a:prstGeom prst="rect">
            <a:avLst/>
          </a:prstGeom>
        </p:spPr>
        <p:txBody>
          <a:bodyPr wrap="square">
            <a:spAutoFit/>
          </a:bodyPr>
          <a:lstStyle/>
          <a:p>
            <a:r>
              <a:rPr lang="en-US" sz="1600" b="1" dirty="0">
                <a:latin typeface="Times New Roman" panose="02020603050405020304" pitchFamily="18" charset="0"/>
                <a:cs typeface="Times New Roman" panose="02020603050405020304" pitchFamily="18" charset="0"/>
              </a:rPr>
              <a:t>The </a:t>
            </a:r>
            <a:r>
              <a:rPr lang="en-US" sz="1600" b="1" dirty="0" err="1">
                <a:latin typeface="Times New Roman" panose="02020603050405020304" pitchFamily="18" charset="0"/>
                <a:cs typeface="Times New Roman" panose="02020603050405020304" pitchFamily="18" charset="0"/>
              </a:rPr>
              <a:t>reco-reco</a:t>
            </a:r>
            <a:r>
              <a:rPr lang="en-US" sz="1600" b="1" dirty="0">
                <a:latin typeface="Times New Roman" panose="02020603050405020304" pitchFamily="18" charset="0"/>
                <a:cs typeface="Times New Roman" panose="02020603050405020304" pitchFamily="18" charset="0"/>
              </a:rPr>
              <a:t> has probably origin in Africa, introduced in Portugal due to our maritime discoveries in the 15th century. </a:t>
            </a:r>
          </a:p>
          <a:p>
            <a:r>
              <a:rPr lang="en-US" sz="1600" b="1" dirty="0">
                <a:latin typeface="Times New Roman" panose="02020603050405020304" pitchFamily="18" charset="0"/>
                <a:cs typeface="Times New Roman" panose="02020603050405020304" pitchFamily="18" charset="0"/>
              </a:rPr>
              <a:t>The </a:t>
            </a:r>
            <a:r>
              <a:rPr lang="en-US" sz="1600" b="1" dirty="0" err="1">
                <a:latin typeface="Times New Roman" panose="02020603050405020304" pitchFamily="18" charset="0"/>
                <a:cs typeface="Times New Roman" panose="02020603050405020304" pitchFamily="18" charset="0"/>
              </a:rPr>
              <a:t>Dikanza</a:t>
            </a:r>
            <a:r>
              <a:rPr lang="en-US" sz="1600" b="1" dirty="0">
                <a:latin typeface="Times New Roman" panose="02020603050405020304" pitchFamily="18" charset="0"/>
                <a:cs typeface="Times New Roman" panose="02020603050405020304" pitchFamily="18" charset="0"/>
              </a:rPr>
              <a:t>, from Angola, is probably the “mother instrument”. </a:t>
            </a:r>
          </a:p>
          <a:p>
            <a:r>
              <a:rPr lang="en-US" sz="1400" dirty="0"/>
              <a:t> </a:t>
            </a:r>
          </a:p>
        </p:txBody>
      </p:sp>
      <p:pic>
        <p:nvPicPr>
          <p:cNvPr id="4098" name="Picture 2" descr="reque-reque-fumador-simples-lado-esquerda"/>
          <p:cNvPicPr>
            <a:picLocks noChangeAspect="1" noChangeArrowheads="1"/>
          </p:cNvPicPr>
          <p:nvPr/>
        </p:nvPicPr>
        <p:blipFill>
          <a:blip r:embed="rId2">
            <a:extLst>
              <a:ext uri="{28A0092B-C50C-407E-A947-70E740481C1C}">
                <a14:useLocalDpi xmlns:a14="http://schemas.microsoft.com/office/drawing/2010/main" val="0"/>
              </a:ext>
            </a:extLst>
          </a:blip>
          <a:srcRect l="23169" r="18158" b="7191"/>
          <a:stretch>
            <a:fillRect/>
          </a:stretch>
        </p:blipFill>
        <p:spPr bwMode="auto">
          <a:xfrm>
            <a:off x="4655841" y="3013502"/>
            <a:ext cx="2333713" cy="3383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6" name="Title 5">
            <a:extLst>
              <a:ext uri="{FF2B5EF4-FFF2-40B4-BE49-F238E27FC236}">
                <a16:creationId xmlns:a16="http://schemas.microsoft.com/office/drawing/2014/main" xmlns="" id="{73BEDEB1-E50C-4532-AA09-B4ECAD9ED78C}"/>
              </a:ext>
            </a:extLst>
          </p:cNvPr>
          <p:cNvSpPr>
            <a:spLocks noGrp="1"/>
          </p:cNvSpPr>
          <p:nvPr>
            <p:ph type="ctrTitle"/>
          </p:nvPr>
        </p:nvSpPr>
        <p:spPr/>
        <p:txBody>
          <a:bodyPr/>
          <a:lstStyle/>
          <a:p>
            <a:endParaRPr lang="ro-RO"/>
          </a:p>
        </p:txBody>
      </p:sp>
    </p:spTree>
    <p:extLst>
      <p:ext uri="{BB962C8B-B14F-4D97-AF65-F5344CB8AC3E}">
        <p14:creationId xmlns:p14="http://schemas.microsoft.com/office/powerpoint/2010/main" val="328485323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noChangeShapeType="1"/>
          </p:cNvSpPr>
          <p:nvPr/>
        </p:nvSpPr>
        <p:spPr bwMode="auto">
          <a:xfrm>
            <a:off x="4970957" y="1196753"/>
            <a:ext cx="3348037" cy="7131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195" tIns="36195" rIns="36195" bIns="36195" numCol="1" anchor="t" anchorCtr="0" compatLnSpc="1">
            <a:prstTxWarp prst="textNoShape">
              <a:avLst/>
            </a:prstTxWarp>
          </a:bodyPr>
          <a:lstStyle/>
          <a:p>
            <a:r>
              <a:rPr lang="en-US" sz="2800" b="1" dirty="0">
                <a:latin typeface="Times New Roman" panose="02020603050405020304" pitchFamily="18" charset="0"/>
                <a:cs typeface="Times New Roman" panose="02020603050405020304" pitchFamily="18" charset="0"/>
              </a:rPr>
              <a:t>RECO-RECO</a:t>
            </a:r>
            <a:endParaRPr lang="en-US" sz="2800" dirty="0">
              <a:latin typeface="Times New Roman" panose="02020603050405020304" pitchFamily="18" charset="0"/>
              <a:cs typeface="Times New Roman" panose="02020603050405020304" pitchFamily="18" charset="0"/>
            </a:endParaRPr>
          </a:p>
          <a:p>
            <a:r>
              <a:rPr lang="en-US" dirty="0"/>
              <a:t> </a:t>
            </a:r>
          </a:p>
          <a:p>
            <a:pPr algn="ctr" fontAlgn="base">
              <a:spcBef>
                <a:spcPct val="0"/>
              </a:spcBef>
              <a:spcAft>
                <a:spcPct val="0"/>
              </a:spcAft>
            </a:pPr>
            <a:endParaRPr lang="pt-PT" altLang="pt-PT" b="1" dirty="0">
              <a:solidFill>
                <a:srgbClr val="000000"/>
              </a:solidFill>
              <a:latin typeface="Times New Roman" pitchFamily="18" charset="0"/>
              <a:cs typeface="Arial" pitchFamily="34" charset="0"/>
            </a:endParaRPr>
          </a:p>
          <a:p>
            <a:pPr algn="ctr" fontAlgn="base">
              <a:spcBef>
                <a:spcPct val="0"/>
              </a:spcBef>
              <a:spcAft>
                <a:spcPct val="0"/>
              </a:spcAft>
            </a:pPr>
            <a:endParaRPr lang="pt-PT" altLang="pt-PT" b="1" dirty="0">
              <a:solidFill>
                <a:srgbClr val="000000"/>
              </a:solidFill>
              <a:latin typeface="Times New Roman" pitchFamily="18" charset="0"/>
              <a:cs typeface="Arial" pitchFamily="34" charset="0"/>
            </a:endParaRPr>
          </a:p>
        </p:txBody>
      </p:sp>
      <p:sp>
        <p:nvSpPr>
          <p:cNvPr id="5" name="Rectângulo 4"/>
          <p:cNvSpPr/>
          <p:nvPr/>
        </p:nvSpPr>
        <p:spPr>
          <a:xfrm>
            <a:off x="2279576" y="1720841"/>
            <a:ext cx="8075239" cy="1446550"/>
          </a:xfrm>
          <a:prstGeom prst="rect">
            <a:avLst/>
          </a:prstGeom>
        </p:spPr>
        <p:txBody>
          <a:bodyPr wrap="square">
            <a:spAutoFit/>
          </a:bodyPr>
          <a:lstStyle/>
          <a:p>
            <a:r>
              <a:rPr lang="en-US" b="1" dirty="0">
                <a:latin typeface="Times New Roman" panose="02020603050405020304" pitchFamily="18" charset="0"/>
                <a:cs typeface="Times New Roman" panose="02020603050405020304" pitchFamily="18" charset="0"/>
              </a:rPr>
              <a:t>The most common form consists of a bamboo bud or a small wooden slat with transverse cuts.  </a:t>
            </a:r>
          </a:p>
          <a:p>
            <a:r>
              <a:rPr lang="en-US" b="1" dirty="0">
                <a:latin typeface="Times New Roman" panose="02020603050405020304" pitchFamily="18" charset="0"/>
                <a:cs typeface="Times New Roman" panose="02020603050405020304" pitchFamily="18" charset="0"/>
              </a:rPr>
              <a:t>Rubbing a chopstick over the butts produces a scraping sound.</a:t>
            </a:r>
          </a:p>
          <a:p>
            <a:r>
              <a:rPr lang="en-US" b="1" dirty="0">
                <a:latin typeface="Times New Roman" panose="02020603050405020304" pitchFamily="18" charset="0"/>
                <a:cs typeface="Times New Roman" panose="02020603050405020304" pitchFamily="18" charset="0"/>
              </a:rPr>
              <a:t>It is mainly used in Folklore music.</a:t>
            </a:r>
          </a:p>
          <a:p>
            <a:r>
              <a:rPr lang="en-US" sz="1400" dirty="0">
                <a:latin typeface="Times New Roman" panose="02020603050405020304" pitchFamily="18" charset="0"/>
                <a:cs typeface="Times New Roman" panose="02020603050405020304" pitchFamily="18" charset="0"/>
              </a:rPr>
              <a:t> </a:t>
            </a:r>
          </a:p>
        </p:txBody>
      </p:sp>
      <p:pic>
        <p:nvPicPr>
          <p:cNvPr id="4099" name="Picture 3" descr="Resultado de imagem para rancho reco rec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7848" y="3317927"/>
            <a:ext cx="2232248" cy="3361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6" name="Title 5">
            <a:extLst>
              <a:ext uri="{FF2B5EF4-FFF2-40B4-BE49-F238E27FC236}">
                <a16:creationId xmlns:a16="http://schemas.microsoft.com/office/drawing/2014/main" xmlns="" id="{01068BF3-E28D-4ED5-B688-7C08B11E04BA}"/>
              </a:ext>
            </a:extLst>
          </p:cNvPr>
          <p:cNvSpPr>
            <a:spLocks noGrp="1"/>
          </p:cNvSpPr>
          <p:nvPr>
            <p:ph type="ctrTitle"/>
          </p:nvPr>
        </p:nvSpPr>
        <p:spPr/>
        <p:txBody>
          <a:bodyPr/>
          <a:lstStyle/>
          <a:p>
            <a:endParaRPr lang="ro-RO"/>
          </a:p>
        </p:txBody>
      </p:sp>
    </p:spTree>
    <p:extLst>
      <p:ext uri="{BB962C8B-B14F-4D97-AF65-F5344CB8AC3E}">
        <p14:creationId xmlns:p14="http://schemas.microsoft.com/office/powerpoint/2010/main" val="163372782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noChangeShapeType="1"/>
          </p:cNvSpPr>
          <p:nvPr/>
        </p:nvSpPr>
        <p:spPr bwMode="auto">
          <a:xfrm>
            <a:off x="4950967" y="1196753"/>
            <a:ext cx="3348037" cy="7131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195" tIns="36195" rIns="36195" bIns="36195" numCol="1" anchor="t" anchorCtr="0" compatLnSpc="1">
            <a:prstTxWarp prst="textNoShape">
              <a:avLst/>
            </a:prstTxWarp>
          </a:bodyPr>
          <a:lstStyle/>
          <a:p>
            <a:r>
              <a:rPr lang="en-US" sz="2800" b="1" dirty="0">
                <a:latin typeface="Times New Roman" panose="02020603050405020304" pitchFamily="18" charset="0"/>
                <a:cs typeface="Times New Roman" panose="02020603050405020304" pitchFamily="18" charset="0"/>
              </a:rPr>
              <a:t>CAVAQUINHO</a:t>
            </a:r>
            <a:endParaRPr lang="en-US" sz="2800" dirty="0">
              <a:latin typeface="Times New Roman" panose="02020603050405020304" pitchFamily="18" charset="0"/>
              <a:cs typeface="Times New Roman" panose="02020603050405020304" pitchFamily="18" charset="0"/>
            </a:endParaRPr>
          </a:p>
          <a:p>
            <a:r>
              <a:rPr lang="en-US" sz="2800" dirty="0"/>
              <a:t> </a:t>
            </a:r>
          </a:p>
          <a:p>
            <a:endParaRPr lang="en-US" sz="2800" dirty="0"/>
          </a:p>
          <a:p>
            <a:r>
              <a:rPr lang="en-US" dirty="0"/>
              <a:t> </a:t>
            </a:r>
          </a:p>
          <a:p>
            <a:pPr algn="ctr" fontAlgn="base">
              <a:spcBef>
                <a:spcPct val="0"/>
              </a:spcBef>
              <a:spcAft>
                <a:spcPct val="0"/>
              </a:spcAft>
            </a:pPr>
            <a:endParaRPr lang="pt-PT" altLang="pt-PT" b="1" dirty="0">
              <a:solidFill>
                <a:srgbClr val="000000"/>
              </a:solidFill>
              <a:latin typeface="Times New Roman" pitchFamily="18" charset="0"/>
              <a:cs typeface="Arial" pitchFamily="34" charset="0"/>
            </a:endParaRPr>
          </a:p>
          <a:p>
            <a:pPr algn="ctr" fontAlgn="base">
              <a:spcBef>
                <a:spcPct val="0"/>
              </a:spcBef>
              <a:spcAft>
                <a:spcPct val="0"/>
              </a:spcAft>
            </a:pPr>
            <a:endParaRPr lang="pt-PT" altLang="pt-PT" b="1" dirty="0">
              <a:solidFill>
                <a:srgbClr val="000000"/>
              </a:solidFill>
              <a:latin typeface="Times New Roman" pitchFamily="18" charset="0"/>
              <a:cs typeface="Arial" pitchFamily="34" charset="0"/>
            </a:endParaRPr>
          </a:p>
        </p:txBody>
      </p:sp>
      <p:sp>
        <p:nvSpPr>
          <p:cNvPr id="5" name="Rectângulo 4"/>
          <p:cNvSpPr/>
          <p:nvPr/>
        </p:nvSpPr>
        <p:spPr>
          <a:xfrm>
            <a:off x="2279576" y="1909871"/>
            <a:ext cx="8075239" cy="984885"/>
          </a:xfrm>
          <a:prstGeom prst="rect">
            <a:avLst/>
          </a:prstGeom>
        </p:spPr>
        <p:txBody>
          <a:bodyPr wrap="square">
            <a:spAutoFit/>
          </a:bodyPr>
          <a:lstStyle/>
          <a:p>
            <a:r>
              <a:rPr lang="en-US" sz="1600" b="1" dirty="0">
                <a:latin typeface="Times New Roman" panose="02020603050405020304" pitchFamily="18" charset="0"/>
                <a:cs typeface="Times New Roman" panose="02020603050405020304" pitchFamily="18" charset="0"/>
              </a:rPr>
              <a:t>The cavaquinho is originally from the north of  Portugal, emerged in the province of Minho and was diffused throughout the country and even abroad. </a:t>
            </a:r>
          </a:p>
          <a:p>
            <a:r>
              <a:rPr lang="en-US" sz="1400" b="1" dirty="0"/>
              <a:t> </a:t>
            </a:r>
          </a:p>
          <a:p>
            <a:endParaRPr lang="en-US" sz="1200" dirty="0"/>
          </a:p>
        </p:txBody>
      </p:sp>
      <p:pic>
        <p:nvPicPr>
          <p:cNvPr id="5122" name="Picture 2" descr="Resultado de imagem para cavaquinh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6257" y="3485005"/>
            <a:ext cx="4481875" cy="2203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6" name="Title 5">
            <a:extLst>
              <a:ext uri="{FF2B5EF4-FFF2-40B4-BE49-F238E27FC236}">
                <a16:creationId xmlns:a16="http://schemas.microsoft.com/office/drawing/2014/main" xmlns="" id="{2B7B96A4-7C1E-4E92-AF0E-B45444896063}"/>
              </a:ext>
            </a:extLst>
          </p:cNvPr>
          <p:cNvSpPr>
            <a:spLocks noGrp="1"/>
          </p:cNvSpPr>
          <p:nvPr>
            <p:ph type="ctrTitle"/>
          </p:nvPr>
        </p:nvSpPr>
        <p:spPr/>
        <p:txBody>
          <a:bodyPr/>
          <a:lstStyle/>
          <a:p>
            <a:endParaRPr lang="ro-RO"/>
          </a:p>
        </p:txBody>
      </p:sp>
    </p:spTree>
    <p:extLst>
      <p:ext uri="{BB962C8B-B14F-4D97-AF65-F5344CB8AC3E}">
        <p14:creationId xmlns:p14="http://schemas.microsoft.com/office/powerpoint/2010/main" val="149131009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noChangeShapeType="1"/>
          </p:cNvSpPr>
          <p:nvPr/>
        </p:nvSpPr>
        <p:spPr bwMode="auto">
          <a:xfrm>
            <a:off x="4950967" y="1196753"/>
            <a:ext cx="3348037" cy="7131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195" tIns="36195" rIns="36195" bIns="36195" numCol="1" anchor="t" anchorCtr="0" compatLnSpc="1">
            <a:prstTxWarp prst="textNoShape">
              <a:avLst/>
            </a:prstTxWarp>
          </a:bodyPr>
          <a:lstStyle/>
          <a:p>
            <a:r>
              <a:rPr lang="en-US" sz="2800" b="1" dirty="0">
                <a:latin typeface="Times New Roman" panose="02020603050405020304" pitchFamily="18" charset="0"/>
                <a:cs typeface="Times New Roman" panose="02020603050405020304" pitchFamily="18" charset="0"/>
              </a:rPr>
              <a:t>CAVAQUINHO</a:t>
            </a:r>
            <a:endParaRPr lang="en-US" sz="2800" dirty="0">
              <a:latin typeface="Times New Roman" panose="02020603050405020304" pitchFamily="18" charset="0"/>
              <a:cs typeface="Times New Roman" panose="02020603050405020304" pitchFamily="18" charset="0"/>
            </a:endParaRPr>
          </a:p>
          <a:p>
            <a:r>
              <a:rPr lang="en-US" sz="2800" dirty="0"/>
              <a:t> </a:t>
            </a:r>
          </a:p>
          <a:p>
            <a:endParaRPr lang="en-US" sz="2800" dirty="0"/>
          </a:p>
          <a:p>
            <a:r>
              <a:rPr lang="en-US" dirty="0"/>
              <a:t> </a:t>
            </a:r>
          </a:p>
          <a:p>
            <a:pPr algn="ctr" fontAlgn="base">
              <a:spcBef>
                <a:spcPct val="0"/>
              </a:spcBef>
              <a:spcAft>
                <a:spcPct val="0"/>
              </a:spcAft>
            </a:pPr>
            <a:endParaRPr lang="pt-PT" altLang="pt-PT" b="1" dirty="0">
              <a:solidFill>
                <a:srgbClr val="000000"/>
              </a:solidFill>
              <a:latin typeface="Times New Roman" pitchFamily="18" charset="0"/>
              <a:cs typeface="Arial" pitchFamily="34" charset="0"/>
            </a:endParaRPr>
          </a:p>
          <a:p>
            <a:pPr algn="ctr" fontAlgn="base">
              <a:spcBef>
                <a:spcPct val="0"/>
              </a:spcBef>
              <a:spcAft>
                <a:spcPct val="0"/>
              </a:spcAft>
            </a:pPr>
            <a:endParaRPr lang="pt-PT" altLang="pt-PT" b="1" dirty="0">
              <a:solidFill>
                <a:srgbClr val="000000"/>
              </a:solidFill>
              <a:latin typeface="Times New Roman" pitchFamily="18" charset="0"/>
              <a:cs typeface="Arial" pitchFamily="34" charset="0"/>
            </a:endParaRPr>
          </a:p>
        </p:txBody>
      </p:sp>
      <p:sp>
        <p:nvSpPr>
          <p:cNvPr id="5" name="Rectângulo 4"/>
          <p:cNvSpPr/>
          <p:nvPr/>
        </p:nvSpPr>
        <p:spPr>
          <a:xfrm>
            <a:off x="2279576" y="1720840"/>
            <a:ext cx="8075239" cy="1261884"/>
          </a:xfrm>
          <a:prstGeom prst="rect">
            <a:avLst/>
          </a:prstGeom>
        </p:spPr>
        <p:txBody>
          <a:bodyPr wrap="square">
            <a:spAutoFit/>
          </a:bodyPr>
          <a:lstStyle/>
          <a:p>
            <a:r>
              <a:rPr lang="en-US" sz="1600" b="1" dirty="0">
                <a:latin typeface="Times New Roman" panose="02020603050405020304" pitchFamily="18" charset="0"/>
                <a:cs typeface="Times New Roman" panose="02020603050405020304" pitchFamily="18" charset="0"/>
              </a:rPr>
              <a:t>The famous </a:t>
            </a:r>
            <a:r>
              <a:rPr lang="en-US" sz="1600" b="1" dirty="0" err="1">
                <a:latin typeface="Times New Roman" panose="02020603050405020304" pitchFamily="18" charset="0"/>
                <a:cs typeface="Times New Roman" panose="02020603050405020304" pitchFamily="18" charset="0"/>
              </a:rPr>
              <a:t>Hawaian</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Ukelele</a:t>
            </a:r>
            <a:r>
              <a:rPr lang="en-US" sz="1600" b="1" dirty="0">
                <a:latin typeface="Times New Roman" panose="02020603050405020304" pitchFamily="18" charset="0"/>
                <a:cs typeface="Times New Roman" panose="02020603050405020304" pitchFamily="18" charset="0"/>
              </a:rPr>
              <a:t> has its origins from the </a:t>
            </a:r>
            <a:r>
              <a:rPr lang="en-US" sz="1600" b="1" dirty="0" err="1">
                <a:latin typeface="Times New Roman" panose="02020603050405020304" pitchFamily="18" charset="0"/>
                <a:cs typeface="Times New Roman" panose="02020603050405020304" pitchFamily="18" charset="0"/>
              </a:rPr>
              <a:t>portuguese</a:t>
            </a:r>
            <a:r>
              <a:rPr lang="en-US" sz="1600" b="1" dirty="0">
                <a:latin typeface="Times New Roman" panose="02020603050405020304" pitchFamily="18" charset="0"/>
                <a:cs typeface="Times New Roman" panose="02020603050405020304" pitchFamily="18" charset="0"/>
              </a:rPr>
              <a:t> Cavaquinho. </a:t>
            </a:r>
          </a:p>
          <a:p>
            <a:r>
              <a:rPr lang="en-US" sz="1600" b="1" dirty="0">
                <a:latin typeface="Times New Roman" panose="02020603050405020304" pitchFamily="18" charset="0"/>
                <a:cs typeface="Times New Roman" panose="02020603050405020304" pitchFamily="18" charset="0"/>
              </a:rPr>
              <a:t>The cavaquinho is used mostly in folklore music, but also in </a:t>
            </a:r>
            <a:r>
              <a:rPr lang="en-US" sz="1600" b="1" dirty="0" err="1">
                <a:latin typeface="Times New Roman" panose="02020603050405020304" pitchFamily="18" charset="0"/>
                <a:cs typeface="Times New Roman" panose="02020603050405020304" pitchFamily="18" charset="0"/>
              </a:rPr>
              <a:t>Fado</a:t>
            </a:r>
            <a:r>
              <a:rPr lang="en-US" sz="1600" b="1" dirty="0">
                <a:latin typeface="Times New Roman" panose="02020603050405020304" pitchFamily="18" charset="0"/>
                <a:cs typeface="Times New Roman" panose="02020603050405020304" pitchFamily="18" charset="0"/>
              </a:rPr>
              <a:t>. </a:t>
            </a:r>
          </a:p>
          <a:p>
            <a:r>
              <a:rPr lang="en-US" sz="1600" b="1" dirty="0">
                <a:latin typeface="Times New Roman" panose="02020603050405020304" pitchFamily="18" charset="0"/>
                <a:cs typeface="Times New Roman" panose="02020603050405020304" pitchFamily="18" charset="0"/>
              </a:rPr>
              <a:t>It is made from wood and has only four metal strings. </a:t>
            </a:r>
          </a:p>
          <a:p>
            <a:r>
              <a:rPr lang="en-US" sz="1400" b="1" dirty="0"/>
              <a:t> </a:t>
            </a:r>
          </a:p>
          <a:p>
            <a:endParaRPr lang="en-US" sz="1200" dirty="0"/>
          </a:p>
        </p:txBody>
      </p:sp>
      <p:pic>
        <p:nvPicPr>
          <p:cNvPr id="5123" name="Picture 3" descr="Resultado de imagem para cavaquinho ranch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1905" y="3789040"/>
            <a:ext cx="1895445" cy="2854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6" name="Title 5">
            <a:extLst>
              <a:ext uri="{FF2B5EF4-FFF2-40B4-BE49-F238E27FC236}">
                <a16:creationId xmlns:a16="http://schemas.microsoft.com/office/drawing/2014/main" xmlns="" id="{4A9B21CF-D12A-4411-A1D1-361815A490EC}"/>
              </a:ext>
            </a:extLst>
          </p:cNvPr>
          <p:cNvSpPr>
            <a:spLocks noGrp="1"/>
          </p:cNvSpPr>
          <p:nvPr>
            <p:ph type="ctrTitle"/>
          </p:nvPr>
        </p:nvSpPr>
        <p:spPr/>
        <p:txBody>
          <a:bodyPr/>
          <a:lstStyle/>
          <a:p>
            <a:endParaRPr lang="ro-RO"/>
          </a:p>
        </p:txBody>
      </p:sp>
    </p:spTree>
    <p:extLst>
      <p:ext uri="{BB962C8B-B14F-4D97-AF65-F5344CB8AC3E}">
        <p14:creationId xmlns:p14="http://schemas.microsoft.com/office/powerpoint/2010/main" val="16958677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noChangeShapeType="1"/>
          </p:cNvSpPr>
          <p:nvPr/>
        </p:nvSpPr>
        <p:spPr bwMode="auto">
          <a:xfrm>
            <a:off x="4970956" y="1196753"/>
            <a:ext cx="3645324" cy="7131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195" tIns="36195" rIns="36195" bIns="36195" numCol="1" anchor="t" anchorCtr="0" compatLnSpc="1">
            <a:prstTxWarp prst="textNoShape">
              <a:avLst/>
            </a:prstTxWarp>
          </a:bodyPr>
          <a:lstStyle/>
          <a:p>
            <a:r>
              <a:rPr lang="pt-PT" sz="2800" b="1" dirty="0">
                <a:latin typeface="Times New Roman" panose="02020603050405020304" pitchFamily="18" charset="0"/>
                <a:cs typeface="Times New Roman" panose="02020603050405020304" pitchFamily="18" charset="0"/>
              </a:rPr>
              <a:t>VIOLA CAMPANIÇA</a:t>
            </a:r>
            <a:endParaRPr lang="pt-PT" sz="2800" dirty="0">
              <a:latin typeface="Times New Roman" panose="02020603050405020304" pitchFamily="18" charset="0"/>
              <a:cs typeface="Times New Roman" panose="02020603050405020304" pitchFamily="18" charset="0"/>
            </a:endParaRPr>
          </a:p>
          <a:p>
            <a:r>
              <a:rPr lang="pt-PT" sz="2800" dirty="0"/>
              <a:t> </a:t>
            </a:r>
          </a:p>
          <a:p>
            <a:endParaRPr lang="en-US" sz="2800" dirty="0"/>
          </a:p>
          <a:p>
            <a:r>
              <a:rPr lang="en-US" dirty="0"/>
              <a:t> </a:t>
            </a:r>
          </a:p>
          <a:p>
            <a:pPr algn="ctr" fontAlgn="base">
              <a:spcBef>
                <a:spcPct val="0"/>
              </a:spcBef>
              <a:spcAft>
                <a:spcPct val="0"/>
              </a:spcAft>
            </a:pPr>
            <a:endParaRPr lang="pt-PT" altLang="pt-PT" b="1" dirty="0">
              <a:solidFill>
                <a:srgbClr val="000000"/>
              </a:solidFill>
              <a:latin typeface="Times New Roman" pitchFamily="18" charset="0"/>
              <a:cs typeface="Arial" pitchFamily="34" charset="0"/>
            </a:endParaRPr>
          </a:p>
          <a:p>
            <a:pPr algn="ctr" fontAlgn="base">
              <a:spcBef>
                <a:spcPct val="0"/>
              </a:spcBef>
              <a:spcAft>
                <a:spcPct val="0"/>
              </a:spcAft>
            </a:pPr>
            <a:endParaRPr lang="pt-PT" altLang="pt-PT" b="1" dirty="0">
              <a:solidFill>
                <a:srgbClr val="000000"/>
              </a:solidFill>
              <a:latin typeface="Times New Roman" pitchFamily="18" charset="0"/>
              <a:cs typeface="Arial" pitchFamily="34" charset="0"/>
            </a:endParaRPr>
          </a:p>
        </p:txBody>
      </p:sp>
      <p:sp>
        <p:nvSpPr>
          <p:cNvPr id="5" name="Rectângulo 4"/>
          <p:cNvSpPr/>
          <p:nvPr/>
        </p:nvSpPr>
        <p:spPr>
          <a:xfrm>
            <a:off x="2279576" y="1720840"/>
            <a:ext cx="8075239" cy="954107"/>
          </a:xfrm>
          <a:prstGeom prst="rect">
            <a:avLst/>
          </a:prstGeom>
        </p:spPr>
        <p:txBody>
          <a:bodyPr wrap="square">
            <a:spAutoFit/>
          </a:bodyPr>
          <a:lstStyle/>
          <a:p>
            <a:r>
              <a:rPr lang="en-US" sz="1400" b="1" dirty="0">
                <a:latin typeface="Times New Roman" panose="02020603050405020304" pitchFamily="18" charset="0"/>
                <a:cs typeface="Times New Roman" panose="02020603050405020304" pitchFamily="18" charset="0"/>
              </a:rPr>
              <a:t>The Viola </a:t>
            </a:r>
            <a:r>
              <a:rPr lang="en-US" sz="1400" b="1" dirty="0" err="1">
                <a:latin typeface="Times New Roman" panose="02020603050405020304" pitchFamily="18" charset="0"/>
                <a:cs typeface="Times New Roman" panose="02020603050405020304" pitchFamily="18" charset="0"/>
              </a:rPr>
              <a:t>Campaniça</a:t>
            </a:r>
            <a:r>
              <a:rPr lang="en-US" sz="1400" b="1" dirty="0">
                <a:latin typeface="Times New Roman" panose="02020603050405020304" pitchFamily="18" charset="0"/>
                <a:cs typeface="Times New Roman" panose="02020603050405020304" pitchFamily="18" charset="0"/>
              </a:rPr>
              <a:t>, also designated viola </a:t>
            </a:r>
            <a:r>
              <a:rPr lang="en-US" sz="1400" b="1" dirty="0" err="1">
                <a:latin typeface="Times New Roman" panose="02020603050405020304" pitchFamily="18" charset="0"/>
                <a:cs typeface="Times New Roman" panose="02020603050405020304" pitchFamily="18" charset="0"/>
              </a:rPr>
              <a:t>Alentejana</a:t>
            </a:r>
            <a:r>
              <a:rPr lang="en-US" sz="1400" b="1" dirty="0">
                <a:latin typeface="Times New Roman" panose="02020603050405020304" pitchFamily="18" charset="0"/>
                <a:cs typeface="Times New Roman" panose="02020603050405020304" pitchFamily="18" charset="0"/>
              </a:rPr>
              <a:t>, is typical of the </a:t>
            </a:r>
            <a:r>
              <a:rPr lang="en-US" sz="1400" b="1" dirty="0" err="1">
                <a:latin typeface="Times New Roman" panose="02020603050405020304" pitchFamily="18" charset="0"/>
                <a:cs typeface="Times New Roman" panose="02020603050405020304" pitchFamily="18" charset="0"/>
              </a:rPr>
              <a:t>Alentejo</a:t>
            </a:r>
            <a:r>
              <a:rPr lang="en-US" sz="1400" b="1" dirty="0">
                <a:latin typeface="Times New Roman" panose="02020603050405020304" pitchFamily="18" charset="0"/>
                <a:cs typeface="Times New Roman" panose="02020603050405020304" pitchFamily="18" charset="0"/>
              </a:rPr>
              <a:t> region.   </a:t>
            </a:r>
          </a:p>
          <a:p>
            <a:r>
              <a:rPr lang="en-US" sz="1400" b="1" dirty="0">
                <a:latin typeface="Times New Roman" panose="02020603050405020304" pitchFamily="18" charset="0"/>
                <a:cs typeface="Times New Roman" panose="02020603050405020304" pitchFamily="18" charset="0"/>
              </a:rPr>
              <a:t>It is used in the famous </a:t>
            </a:r>
            <a:r>
              <a:rPr lang="en-US" sz="1400" b="1" dirty="0" err="1">
                <a:latin typeface="Times New Roman" panose="02020603050405020304" pitchFamily="18" charset="0"/>
                <a:cs typeface="Times New Roman" panose="02020603050405020304" pitchFamily="18" charset="0"/>
              </a:rPr>
              <a:t>Alentejo</a:t>
            </a:r>
            <a:r>
              <a:rPr lang="en-US" sz="1400" b="1" dirty="0">
                <a:latin typeface="Times New Roman" panose="02020603050405020304" pitchFamily="18" charset="0"/>
                <a:cs typeface="Times New Roman" panose="02020603050405020304" pitchFamily="18" charset="0"/>
              </a:rPr>
              <a:t> songs, the </a:t>
            </a:r>
            <a:r>
              <a:rPr lang="en-US" sz="1400" b="1" dirty="0" err="1">
                <a:latin typeface="Times New Roman" panose="02020603050405020304" pitchFamily="18" charset="0"/>
                <a:cs typeface="Times New Roman" panose="02020603050405020304" pitchFamily="18" charset="0"/>
              </a:rPr>
              <a:t>Cante</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Alentejano</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Unesco</a:t>
            </a:r>
            <a:r>
              <a:rPr lang="en-US" sz="1400" b="1" dirty="0">
                <a:latin typeface="Times New Roman" panose="02020603050405020304" pitchFamily="18" charset="0"/>
                <a:cs typeface="Times New Roman" panose="02020603050405020304" pitchFamily="18" charset="0"/>
              </a:rPr>
              <a:t> World Heritage).</a:t>
            </a:r>
          </a:p>
          <a:p>
            <a:r>
              <a:rPr lang="en-US" sz="1400" dirty="0">
                <a:latin typeface="Times New Roman" panose="02020603050405020304" pitchFamily="18" charset="0"/>
                <a:cs typeface="Times New Roman" panose="02020603050405020304" pitchFamily="18" charset="0"/>
              </a:rPr>
              <a:t> </a:t>
            </a:r>
          </a:p>
          <a:p>
            <a:r>
              <a:rPr lang="en-US" sz="1400" dirty="0"/>
              <a:t> </a:t>
            </a:r>
          </a:p>
        </p:txBody>
      </p:sp>
      <p:pic>
        <p:nvPicPr>
          <p:cNvPr id="6146" name="Picture 2" descr="cpl"/>
          <p:cNvPicPr>
            <a:picLocks noChangeAspect="1" noChangeArrowheads="1"/>
          </p:cNvPicPr>
          <p:nvPr/>
        </p:nvPicPr>
        <p:blipFill>
          <a:blip r:embed="rId2" cstate="print">
            <a:extLst>
              <a:ext uri="{28A0092B-C50C-407E-A947-70E740481C1C}">
                <a14:useLocalDpi xmlns:a14="http://schemas.microsoft.com/office/drawing/2010/main" val="0"/>
              </a:ext>
            </a:extLst>
          </a:blip>
          <a:srcRect l="18575" r="21465"/>
          <a:stretch>
            <a:fillRect/>
          </a:stretch>
        </p:blipFill>
        <p:spPr bwMode="auto">
          <a:xfrm>
            <a:off x="4362450" y="2800375"/>
            <a:ext cx="3235424" cy="2986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6" name="Title 5">
            <a:extLst>
              <a:ext uri="{FF2B5EF4-FFF2-40B4-BE49-F238E27FC236}">
                <a16:creationId xmlns:a16="http://schemas.microsoft.com/office/drawing/2014/main" xmlns="" id="{8591DE88-929E-4BE0-91C7-048E306810B0}"/>
              </a:ext>
            </a:extLst>
          </p:cNvPr>
          <p:cNvSpPr>
            <a:spLocks noGrp="1"/>
          </p:cNvSpPr>
          <p:nvPr>
            <p:ph type="ctrTitle"/>
          </p:nvPr>
        </p:nvSpPr>
        <p:spPr/>
        <p:txBody>
          <a:bodyPr/>
          <a:lstStyle/>
          <a:p>
            <a:endParaRPr lang="ro-RO"/>
          </a:p>
        </p:txBody>
      </p:sp>
    </p:spTree>
    <p:extLst>
      <p:ext uri="{BB962C8B-B14F-4D97-AF65-F5344CB8AC3E}">
        <p14:creationId xmlns:p14="http://schemas.microsoft.com/office/powerpoint/2010/main" val="340686102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noChangeShapeType="1"/>
          </p:cNvSpPr>
          <p:nvPr/>
        </p:nvSpPr>
        <p:spPr bwMode="auto">
          <a:xfrm>
            <a:off x="4970956" y="1196753"/>
            <a:ext cx="3861348" cy="7131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195" tIns="36195" rIns="36195" bIns="36195" numCol="1" anchor="t" anchorCtr="0" compatLnSpc="1">
            <a:prstTxWarp prst="textNoShape">
              <a:avLst/>
            </a:prstTxWarp>
          </a:bodyPr>
          <a:lstStyle/>
          <a:p>
            <a:r>
              <a:rPr lang="pt-PT" sz="2800" b="1" dirty="0">
                <a:latin typeface="Times New Roman" panose="02020603050405020304" pitchFamily="18" charset="0"/>
                <a:cs typeface="Times New Roman" panose="02020603050405020304" pitchFamily="18" charset="0"/>
              </a:rPr>
              <a:t>VIOLA CAMPANIÇA</a:t>
            </a:r>
            <a:endParaRPr lang="pt-PT" sz="2800" dirty="0">
              <a:latin typeface="Times New Roman" panose="02020603050405020304" pitchFamily="18" charset="0"/>
              <a:cs typeface="Times New Roman" panose="02020603050405020304" pitchFamily="18" charset="0"/>
            </a:endParaRPr>
          </a:p>
          <a:p>
            <a:r>
              <a:rPr lang="pt-PT" sz="2800" dirty="0"/>
              <a:t> </a:t>
            </a:r>
          </a:p>
          <a:p>
            <a:endParaRPr lang="en-US" sz="2800" dirty="0"/>
          </a:p>
          <a:p>
            <a:r>
              <a:rPr lang="en-US" dirty="0"/>
              <a:t> </a:t>
            </a:r>
          </a:p>
          <a:p>
            <a:pPr algn="ctr" fontAlgn="base">
              <a:spcBef>
                <a:spcPct val="0"/>
              </a:spcBef>
              <a:spcAft>
                <a:spcPct val="0"/>
              </a:spcAft>
            </a:pPr>
            <a:endParaRPr lang="pt-PT" altLang="pt-PT" b="1" dirty="0">
              <a:solidFill>
                <a:srgbClr val="000000"/>
              </a:solidFill>
              <a:latin typeface="Times New Roman" pitchFamily="18" charset="0"/>
              <a:cs typeface="Arial" pitchFamily="34" charset="0"/>
            </a:endParaRPr>
          </a:p>
          <a:p>
            <a:pPr algn="ctr" fontAlgn="base">
              <a:spcBef>
                <a:spcPct val="0"/>
              </a:spcBef>
              <a:spcAft>
                <a:spcPct val="0"/>
              </a:spcAft>
            </a:pPr>
            <a:endParaRPr lang="pt-PT" altLang="pt-PT" b="1" dirty="0">
              <a:solidFill>
                <a:srgbClr val="000000"/>
              </a:solidFill>
              <a:latin typeface="Times New Roman" pitchFamily="18" charset="0"/>
              <a:cs typeface="Arial" pitchFamily="34" charset="0"/>
            </a:endParaRPr>
          </a:p>
        </p:txBody>
      </p:sp>
      <p:sp>
        <p:nvSpPr>
          <p:cNvPr id="5" name="Rectângulo 4"/>
          <p:cNvSpPr/>
          <p:nvPr/>
        </p:nvSpPr>
        <p:spPr>
          <a:xfrm>
            <a:off x="2459087" y="1909872"/>
            <a:ext cx="8075239" cy="1169551"/>
          </a:xfrm>
          <a:prstGeom prst="rect">
            <a:avLst/>
          </a:prstGeom>
        </p:spPr>
        <p:txBody>
          <a:bodyPr wrap="square">
            <a:spAutoFit/>
          </a:bodyPr>
          <a:lstStyle/>
          <a:p>
            <a:r>
              <a:rPr lang="en-US" sz="1400" b="1" dirty="0">
                <a:latin typeface="Times New Roman" panose="02020603050405020304" pitchFamily="18" charset="0"/>
                <a:cs typeface="Times New Roman" panose="02020603050405020304" pitchFamily="18" charset="0"/>
              </a:rPr>
              <a:t>This traditional 8 string guitar belongs the family of the </a:t>
            </a:r>
            <a:r>
              <a:rPr lang="en-US" sz="1400" b="1" dirty="0" err="1">
                <a:latin typeface="Times New Roman" panose="02020603050405020304" pitchFamily="18" charset="0"/>
                <a:cs typeface="Times New Roman" panose="02020603050405020304" pitchFamily="18" charset="0"/>
              </a:rPr>
              <a:t>cordophones</a:t>
            </a:r>
            <a:r>
              <a:rPr lang="en-US" sz="1400" b="1" dirty="0">
                <a:latin typeface="Times New Roman" panose="02020603050405020304" pitchFamily="18" charset="0"/>
                <a:cs typeface="Times New Roman" panose="02020603050405020304" pitchFamily="18" charset="0"/>
              </a:rPr>
              <a:t>. </a:t>
            </a:r>
          </a:p>
          <a:p>
            <a:r>
              <a:rPr lang="en-US" sz="1400" b="1" dirty="0">
                <a:latin typeface="Times New Roman" panose="02020603050405020304" pitchFamily="18" charset="0"/>
                <a:cs typeface="Times New Roman" panose="02020603050405020304" pitchFamily="18" charset="0"/>
              </a:rPr>
              <a:t>It is about 110cm long, has an 8 shaped box with a circular mouth. In </a:t>
            </a:r>
            <a:r>
              <a:rPr lang="en-US" sz="1400" b="1" dirty="0" err="1">
                <a:latin typeface="Times New Roman" panose="02020603050405020304" pitchFamily="18" charset="0"/>
                <a:cs typeface="Times New Roman" panose="02020603050405020304" pitchFamily="18" charset="0"/>
              </a:rPr>
              <a:t>geral</a:t>
            </a:r>
            <a:r>
              <a:rPr lang="en-US" sz="1400" b="1" dirty="0">
                <a:latin typeface="Times New Roman" panose="02020603050405020304" pitchFamily="18" charset="0"/>
                <a:cs typeface="Times New Roman" panose="02020603050405020304" pitchFamily="18" charset="0"/>
              </a:rPr>
              <a:t>, the flanks are made of  Australian wood, the lid from pinewood of </a:t>
            </a:r>
            <a:r>
              <a:rPr lang="en-US" sz="1400" b="1" dirty="0" err="1">
                <a:latin typeface="Times New Roman" panose="02020603050405020304" pitchFamily="18" charset="0"/>
                <a:cs typeface="Times New Roman" panose="02020603050405020304" pitchFamily="18" charset="0"/>
              </a:rPr>
              <a:t>Flandres</a:t>
            </a:r>
            <a:r>
              <a:rPr lang="en-US" sz="1400" b="1" dirty="0">
                <a:latin typeface="Times New Roman" panose="02020603050405020304" pitchFamily="18" charset="0"/>
                <a:cs typeface="Times New Roman" panose="02020603050405020304" pitchFamily="18" charset="0"/>
              </a:rPr>
              <a:t>, the arm in mahogany and the scale from blackwood. It is played with the thumb.</a:t>
            </a:r>
          </a:p>
          <a:p>
            <a:r>
              <a:rPr lang="en-US" sz="1400" dirty="0"/>
              <a:t> </a:t>
            </a:r>
          </a:p>
        </p:txBody>
      </p:sp>
      <p:pic>
        <p:nvPicPr>
          <p:cNvPr id="6147" name="Picture 3" descr="Resultado de imagem para cante alentejano campaniç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06645" y="3305175"/>
            <a:ext cx="4112063" cy="3119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6" name="Title 5">
            <a:extLst>
              <a:ext uri="{FF2B5EF4-FFF2-40B4-BE49-F238E27FC236}">
                <a16:creationId xmlns:a16="http://schemas.microsoft.com/office/drawing/2014/main" xmlns="" id="{351F43D0-0A8C-422B-8896-E45A5A47BB45}"/>
              </a:ext>
            </a:extLst>
          </p:cNvPr>
          <p:cNvSpPr>
            <a:spLocks noGrp="1"/>
          </p:cNvSpPr>
          <p:nvPr>
            <p:ph type="ctrTitle"/>
          </p:nvPr>
        </p:nvSpPr>
        <p:spPr/>
        <p:txBody>
          <a:bodyPr/>
          <a:lstStyle/>
          <a:p>
            <a:endParaRPr lang="ro-RO"/>
          </a:p>
        </p:txBody>
      </p:sp>
    </p:spTree>
    <p:extLst>
      <p:ext uri="{BB962C8B-B14F-4D97-AF65-F5344CB8AC3E}">
        <p14:creationId xmlns:p14="http://schemas.microsoft.com/office/powerpoint/2010/main" val="43561302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noChangeShapeType="1"/>
          </p:cNvSpPr>
          <p:nvPr/>
        </p:nvSpPr>
        <p:spPr bwMode="auto">
          <a:xfrm>
            <a:off x="5375921" y="1196753"/>
            <a:ext cx="3348037" cy="7131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195" tIns="36195" rIns="36195" bIns="36195" numCol="1" anchor="t" anchorCtr="0" compatLnSpc="1">
            <a:prstTxWarp prst="textNoShape">
              <a:avLst/>
            </a:prstTxWarp>
          </a:bodyPr>
          <a:lstStyle/>
          <a:p>
            <a:r>
              <a:rPr lang="en-US" sz="2800" b="1" dirty="0">
                <a:latin typeface="Times New Roman" panose="02020603050405020304" pitchFamily="18" charset="0"/>
                <a:cs typeface="Times New Roman" panose="02020603050405020304" pitchFamily="18" charset="0"/>
              </a:rPr>
              <a:t>ADUFE</a:t>
            </a:r>
            <a:endParaRPr lang="en-US" sz="2800" dirty="0">
              <a:latin typeface="Times New Roman" panose="02020603050405020304" pitchFamily="18" charset="0"/>
              <a:cs typeface="Times New Roman" panose="02020603050405020304" pitchFamily="18" charset="0"/>
            </a:endParaRPr>
          </a:p>
          <a:p>
            <a:r>
              <a:rPr lang="en-US" dirty="0"/>
              <a:t> </a:t>
            </a:r>
          </a:p>
          <a:p>
            <a:pPr algn="ctr" fontAlgn="base">
              <a:spcBef>
                <a:spcPct val="0"/>
              </a:spcBef>
              <a:spcAft>
                <a:spcPct val="0"/>
              </a:spcAft>
            </a:pPr>
            <a:endParaRPr lang="pt-PT" altLang="pt-PT" b="1" dirty="0">
              <a:solidFill>
                <a:srgbClr val="000000"/>
              </a:solidFill>
              <a:latin typeface="Times New Roman" pitchFamily="18" charset="0"/>
              <a:cs typeface="Arial" pitchFamily="34" charset="0"/>
            </a:endParaRPr>
          </a:p>
          <a:p>
            <a:pPr algn="ctr" fontAlgn="base">
              <a:spcBef>
                <a:spcPct val="0"/>
              </a:spcBef>
              <a:spcAft>
                <a:spcPct val="0"/>
              </a:spcAft>
            </a:pPr>
            <a:endParaRPr lang="pt-PT" altLang="pt-PT" b="1" dirty="0">
              <a:solidFill>
                <a:srgbClr val="000000"/>
              </a:solidFill>
              <a:latin typeface="Times New Roman" pitchFamily="18" charset="0"/>
              <a:cs typeface="Arial" pitchFamily="34" charset="0"/>
            </a:endParaRPr>
          </a:p>
        </p:txBody>
      </p:sp>
      <p:sp>
        <p:nvSpPr>
          <p:cNvPr id="5" name="Rectângulo 4"/>
          <p:cNvSpPr/>
          <p:nvPr/>
        </p:nvSpPr>
        <p:spPr>
          <a:xfrm>
            <a:off x="2279576" y="1720841"/>
            <a:ext cx="8075239" cy="1169551"/>
          </a:xfrm>
          <a:prstGeom prst="rect">
            <a:avLst/>
          </a:prstGeom>
        </p:spPr>
        <p:txBody>
          <a:bodyPr wrap="square">
            <a:spAutoFit/>
          </a:bodyPr>
          <a:lstStyle/>
          <a:p>
            <a:r>
              <a:rPr lang="en-US" sz="1400" b="1" dirty="0">
                <a:latin typeface="Times New Roman" panose="02020603050405020304" pitchFamily="18" charset="0"/>
                <a:cs typeface="Times New Roman" panose="02020603050405020304" pitchFamily="18" charset="0"/>
              </a:rPr>
              <a:t>The </a:t>
            </a:r>
            <a:r>
              <a:rPr lang="en-US" sz="1400" b="1" dirty="0" err="1">
                <a:latin typeface="Times New Roman" panose="02020603050405020304" pitchFamily="18" charset="0"/>
                <a:cs typeface="Times New Roman" panose="02020603050405020304" pitchFamily="18" charset="0"/>
              </a:rPr>
              <a:t>Adufe</a:t>
            </a:r>
            <a:r>
              <a:rPr lang="en-US" sz="1400" b="1" dirty="0">
                <a:latin typeface="Times New Roman" panose="02020603050405020304" pitchFamily="18" charset="0"/>
                <a:cs typeface="Times New Roman" panose="02020603050405020304" pitchFamily="18" charset="0"/>
              </a:rPr>
              <a:t> is a </a:t>
            </a:r>
            <a:r>
              <a:rPr lang="en-US" sz="1400" b="1" dirty="0" err="1">
                <a:latin typeface="Times New Roman" panose="02020603050405020304" pitchFamily="18" charset="0"/>
                <a:cs typeface="Times New Roman" panose="02020603050405020304" pitchFamily="18" charset="0"/>
              </a:rPr>
              <a:t>portuguese</a:t>
            </a:r>
            <a:r>
              <a:rPr lang="en-US" sz="1400" b="1" dirty="0">
                <a:latin typeface="Times New Roman" panose="02020603050405020304" pitchFamily="18" charset="0"/>
                <a:cs typeface="Times New Roman" panose="02020603050405020304" pitchFamily="18" charset="0"/>
              </a:rPr>
              <a:t> percussion instrument that evolved from the </a:t>
            </a:r>
            <a:r>
              <a:rPr lang="en-US" sz="1400" b="1" dirty="0" err="1">
                <a:latin typeface="Times New Roman" panose="02020603050405020304" pitchFamily="18" charset="0"/>
                <a:cs typeface="Times New Roman" panose="02020603050405020304" pitchFamily="18" charset="0"/>
              </a:rPr>
              <a:t>membranofones</a:t>
            </a:r>
            <a:r>
              <a:rPr lang="en-US" sz="1400" b="1" dirty="0">
                <a:latin typeface="Times New Roman" panose="02020603050405020304" pitchFamily="18" charset="0"/>
                <a:cs typeface="Times New Roman" panose="02020603050405020304" pitchFamily="18" charset="0"/>
              </a:rPr>
              <a:t>. </a:t>
            </a:r>
          </a:p>
          <a:p>
            <a:r>
              <a:rPr lang="en-US" sz="1400" b="1" dirty="0">
                <a:latin typeface="Times New Roman" panose="02020603050405020304" pitchFamily="18" charset="0"/>
                <a:cs typeface="Times New Roman" panose="02020603050405020304" pitchFamily="18" charset="0"/>
              </a:rPr>
              <a:t>Was introduced in the Iberian Peninsula by the Arabs, between the eighth and twelfth centuries. Muslim influence does not stop at instruments, but rhythms have migrated from North Africa.</a:t>
            </a:r>
          </a:p>
          <a:p>
            <a:r>
              <a:rPr lang="en-US" sz="1400" b="1" dirty="0">
                <a:latin typeface="Times New Roman" panose="02020603050405020304" pitchFamily="18" charset="0"/>
                <a:cs typeface="Times New Roman" panose="02020603050405020304" pitchFamily="18" charset="0"/>
              </a:rPr>
              <a:t> </a:t>
            </a:r>
          </a:p>
          <a:p>
            <a:r>
              <a:rPr lang="en-US" sz="1400" dirty="0">
                <a:latin typeface="Times New Roman" panose="02020603050405020304" pitchFamily="18" charset="0"/>
                <a:cs typeface="Times New Roman" panose="02020603050405020304" pitchFamily="18" charset="0"/>
              </a:rPr>
              <a:t> </a:t>
            </a:r>
          </a:p>
        </p:txBody>
      </p:sp>
      <p:pic>
        <p:nvPicPr>
          <p:cNvPr id="7170" name="Picture 2" descr="Resultado de imagem para descrição do adufe"/>
          <p:cNvPicPr>
            <a:picLocks noChangeAspect="1" noChangeArrowheads="1"/>
          </p:cNvPicPr>
          <p:nvPr/>
        </p:nvPicPr>
        <p:blipFill>
          <a:blip r:embed="rId2" cstate="print">
            <a:extLst>
              <a:ext uri="{28A0092B-C50C-407E-A947-70E740481C1C}">
                <a14:useLocalDpi xmlns:a14="http://schemas.microsoft.com/office/drawing/2010/main" val="0"/>
              </a:ext>
            </a:extLst>
          </a:blip>
          <a:srcRect t="4532"/>
          <a:stretch>
            <a:fillRect/>
          </a:stretch>
        </p:blipFill>
        <p:spPr bwMode="auto">
          <a:xfrm>
            <a:off x="5237694" y="3820837"/>
            <a:ext cx="2154450" cy="2347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6" name="Title 5">
            <a:extLst>
              <a:ext uri="{FF2B5EF4-FFF2-40B4-BE49-F238E27FC236}">
                <a16:creationId xmlns:a16="http://schemas.microsoft.com/office/drawing/2014/main" xmlns="" id="{B82B05B6-194E-4D22-8DE6-F427F4D71409}"/>
              </a:ext>
            </a:extLst>
          </p:cNvPr>
          <p:cNvSpPr>
            <a:spLocks noGrp="1"/>
          </p:cNvSpPr>
          <p:nvPr>
            <p:ph type="ctrTitle"/>
          </p:nvPr>
        </p:nvSpPr>
        <p:spPr/>
        <p:txBody>
          <a:bodyPr/>
          <a:lstStyle/>
          <a:p>
            <a:endParaRPr lang="ro-RO"/>
          </a:p>
        </p:txBody>
      </p:sp>
    </p:spTree>
    <p:extLst>
      <p:ext uri="{BB962C8B-B14F-4D97-AF65-F5344CB8AC3E}">
        <p14:creationId xmlns:p14="http://schemas.microsoft.com/office/powerpoint/2010/main" val="388347335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noChangeShapeType="1"/>
          </p:cNvSpPr>
          <p:nvPr/>
        </p:nvSpPr>
        <p:spPr bwMode="auto">
          <a:xfrm>
            <a:off x="4994921" y="1470026"/>
            <a:ext cx="3348037" cy="7131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195" tIns="36195" rIns="36195" bIns="36195" numCol="1" anchor="t" anchorCtr="0" compatLnSpc="1">
            <a:prstTxWarp prst="textNoShape">
              <a:avLst/>
            </a:prstTxWarp>
          </a:bodyPr>
          <a:lstStyle/>
          <a:p>
            <a:r>
              <a:rPr lang="en-US" sz="2800" b="1" dirty="0">
                <a:latin typeface="Times New Roman" panose="02020603050405020304" pitchFamily="18" charset="0"/>
                <a:cs typeface="Times New Roman" panose="02020603050405020304" pitchFamily="18" charset="0"/>
              </a:rPr>
              <a:t>ADUFE</a:t>
            </a:r>
            <a:endParaRPr lang="en-US" sz="2800" dirty="0">
              <a:latin typeface="Times New Roman" panose="02020603050405020304" pitchFamily="18" charset="0"/>
              <a:cs typeface="Times New Roman" panose="02020603050405020304" pitchFamily="18" charset="0"/>
            </a:endParaRPr>
          </a:p>
          <a:p>
            <a:r>
              <a:rPr lang="en-US" dirty="0"/>
              <a:t> </a:t>
            </a:r>
          </a:p>
          <a:p>
            <a:pPr algn="ctr" fontAlgn="base">
              <a:spcBef>
                <a:spcPct val="0"/>
              </a:spcBef>
              <a:spcAft>
                <a:spcPct val="0"/>
              </a:spcAft>
            </a:pPr>
            <a:endParaRPr lang="pt-PT" altLang="pt-PT" b="1" dirty="0">
              <a:solidFill>
                <a:srgbClr val="000000"/>
              </a:solidFill>
              <a:latin typeface="Times New Roman" pitchFamily="18" charset="0"/>
              <a:cs typeface="Arial" pitchFamily="34" charset="0"/>
            </a:endParaRPr>
          </a:p>
          <a:p>
            <a:pPr algn="ctr" fontAlgn="base">
              <a:spcBef>
                <a:spcPct val="0"/>
              </a:spcBef>
              <a:spcAft>
                <a:spcPct val="0"/>
              </a:spcAft>
            </a:pPr>
            <a:endParaRPr lang="pt-PT" altLang="pt-PT" b="1" dirty="0">
              <a:solidFill>
                <a:srgbClr val="000000"/>
              </a:solidFill>
              <a:latin typeface="Times New Roman" pitchFamily="18" charset="0"/>
              <a:cs typeface="Arial" pitchFamily="34" charset="0"/>
            </a:endParaRPr>
          </a:p>
        </p:txBody>
      </p:sp>
      <p:sp>
        <p:nvSpPr>
          <p:cNvPr id="5" name="Rectângulo 4"/>
          <p:cNvSpPr/>
          <p:nvPr/>
        </p:nvSpPr>
        <p:spPr>
          <a:xfrm>
            <a:off x="2260526" y="2322016"/>
            <a:ext cx="8075239" cy="1384995"/>
          </a:xfrm>
          <a:prstGeom prst="rect">
            <a:avLst/>
          </a:prstGeom>
        </p:spPr>
        <p:txBody>
          <a:bodyPr wrap="square">
            <a:spAutoFit/>
          </a:bodyPr>
          <a:lstStyle/>
          <a:p>
            <a:r>
              <a:rPr lang="en-US" sz="1400" b="1" dirty="0" err="1">
                <a:latin typeface="Times New Roman" panose="02020603050405020304" pitchFamily="18" charset="0"/>
                <a:cs typeface="Times New Roman" panose="02020603050405020304" pitchFamily="18" charset="0"/>
              </a:rPr>
              <a:t>Adufes</a:t>
            </a:r>
            <a:r>
              <a:rPr lang="en-US" sz="1400" b="1" dirty="0">
                <a:latin typeface="Times New Roman" panose="02020603050405020304" pitchFamily="18" charset="0"/>
                <a:cs typeface="Times New Roman" panose="02020603050405020304" pitchFamily="18" charset="0"/>
              </a:rPr>
              <a:t> accompany folklore or religious songs. An </a:t>
            </a:r>
            <a:r>
              <a:rPr lang="en-US" sz="1400" b="1" dirty="0" err="1">
                <a:latin typeface="Times New Roman" panose="02020603050405020304" pitchFamily="18" charset="0"/>
                <a:cs typeface="Times New Roman" panose="02020603050405020304" pitchFamily="18" charset="0"/>
              </a:rPr>
              <a:t>adufe</a:t>
            </a:r>
            <a:r>
              <a:rPr lang="en-US" sz="1400" b="1" dirty="0">
                <a:latin typeface="Times New Roman" panose="02020603050405020304" pitchFamily="18" charset="0"/>
                <a:cs typeface="Times New Roman" panose="02020603050405020304" pitchFamily="18" charset="0"/>
              </a:rPr>
              <a:t> is in fact a tambourine, made from a wooden frame covered with goat or sheep skin on both sides. Usually one side is made from the male animal and the other side of a female. The corners of the instrument have colorful ribbons made of </a:t>
            </a:r>
            <a:r>
              <a:rPr lang="en-US" sz="1400" b="1" dirty="0" err="1">
                <a:latin typeface="Times New Roman" panose="02020603050405020304" pitchFamily="18" charset="0"/>
                <a:cs typeface="Times New Roman" panose="02020603050405020304" pitchFamily="18" charset="0"/>
              </a:rPr>
              <a:t>fabric.It</a:t>
            </a:r>
            <a:r>
              <a:rPr lang="en-US" sz="1400" b="1" dirty="0">
                <a:latin typeface="Times New Roman" panose="02020603050405020304" pitchFamily="18" charset="0"/>
                <a:cs typeface="Times New Roman" panose="02020603050405020304" pitchFamily="18" charset="0"/>
              </a:rPr>
              <a:t> is traditionally played by women but built by men.</a:t>
            </a:r>
          </a:p>
          <a:p>
            <a:r>
              <a:rPr lang="en-US" sz="1400" b="1" dirty="0">
                <a:latin typeface="Times New Roman" panose="02020603050405020304" pitchFamily="18" charset="0"/>
                <a:cs typeface="Times New Roman" panose="02020603050405020304" pitchFamily="18" charset="0"/>
              </a:rPr>
              <a:t> </a:t>
            </a:r>
          </a:p>
          <a:p>
            <a:r>
              <a:rPr lang="en-US" sz="1400" dirty="0">
                <a:latin typeface="Times New Roman" panose="02020603050405020304" pitchFamily="18" charset="0"/>
                <a:cs typeface="Times New Roman" panose="02020603050405020304" pitchFamily="18" charset="0"/>
              </a:rPr>
              <a:t> </a:t>
            </a:r>
          </a:p>
        </p:txBody>
      </p:sp>
      <p:pic>
        <p:nvPicPr>
          <p:cNvPr id="8194" name="Picture 2" descr="adufe-lar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9776" y="4146857"/>
            <a:ext cx="3600400" cy="19574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6" name="Title 5">
            <a:extLst>
              <a:ext uri="{FF2B5EF4-FFF2-40B4-BE49-F238E27FC236}">
                <a16:creationId xmlns:a16="http://schemas.microsoft.com/office/drawing/2014/main" xmlns="" id="{ACCF1AC6-97F3-41B6-9E9D-0E3946631023}"/>
              </a:ext>
            </a:extLst>
          </p:cNvPr>
          <p:cNvSpPr>
            <a:spLocks noGrp="1"/>
          </p:cNvSpPr>
          <p:nvPr>
            <p:ph type="ctrTitle"/>
          </p:nvPr>
        </p:nvSpPr>
        <p:spPr/>
        <p:txBody>
          <a:bodyPr/>
          <a:lstStyle/>
          <a:p>
            <a:endParaRPr lang="ro-RO"/>
          </a:p>
        </p:txBody>
      </p:sp>
    </p:spTree>
    <p:extLst>
      <p:ext uri="{BB962C8B-B14F-4D97-AF65-F5344CB8AC3E}">
        <p14:creationId xmlns:p14="http://schemas.microsoft.com/office/powerpoint/2010/main" val="35618425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6025E999-3AB4-427C-89F9-A765DC5602BE}"/>
              </a:ext>
            </a:extLst>
          </p:cNvPr>
          <p:cNvSpPr/>
          <p:nvPr/>
        </p:nvSpPr>
        <p:spPr>
          <a:xfrm>
            <a:off x="887767" y="611728"/>
            <a:ext cx="9942989" cy="2620141"/>
          </a:xfrm>
          <a:prstGeom prst="rect">
            <a:avLst/>
          </a:prstGeom>
        </p:spPr>
        <p:txBody>
          <a:bodyPr wrap="square">
            <a:spAutoFit/>
          </a:bodyPr>
          <a:lstStyle/>
          <a:p>
            <a:pPr>
              <a:lnSpc>
                <a:spcPct val="107000"/>
              </a:lnSpc>
              <a:spcAft>
                <a:spcPts val="800"/>
              </a:spcAft>
            </a:pPr>
            <a:r>
              <a:rPr lang="ro-RO" sz="1600" b="1" dirty="0">
                <a:latin typeface="Times New Roman" panose="02020603050405020304" pitchFamily="18" charset="0"/>
                <a:ea typeface="Calibri" panose="020F0502020204030204" pitchFamily="34" charset="0"/>
                <a:cs typeface="Times New Roman" panose="02020603050405020304" pitchFamily="18" charset="0"/>
              </a:rPr>
              <a:t> Ocarina</a:t>
            </a:r>
            <a:endParaRPr lang="ro-RO" sz="16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ro-RO" sz="1400" dirty="0">
                <a:latin typeface="Times New Roman" panose="02020603050405020304" pitchFamily="18" charset="0"/>
                <a:cs typeface="Times New Roman" panose="02020603050405020304" pitchFamily="18" charset="0"/>
              </a:rPr>
              <a:t>Ocarina, is a folk musical instrument made of ceramic (burnt clay), metal or wood (especially plum tree), having the shape of a larger and slightly elongated egg. Each manufacturer can change the shape of this instrument depending on the sound effects that are pursued. A</a:t>
            </a:r>
            <a:r>
              <a:rPr lang="en-US" sz="1400" dirty="0">
                <a:latin typeface="Times New Roman" panose="02020603050405020304" pitchFamily="18" charset="0"/>
                <a:cs typeface="Times New Roman" panose="02020603050405020304" pitchFamily="18" charset="0"/>
              </a:rPr>
              <a:t> typical ocarina has an enclosed space in which there are from four to twelve finger holes and there is the mouthpiece which is the place where the performer blows the instrument. The</a:t>
            </a:r>
            <a:r>
              <a:rPr lang="ro-RO" sz="1400" dirty="0">
                <a:latin typeface="Times New Roman" panose="02020603050405020304" pitchFamily="18" charset="0"/>
                <a:cs typeface="Times New Roman" panose="02020603050405020304" pitchFamily="18" charset="0"/>
              </a:rPr>
              <a:t> holes are arranged in such a way  that the performer can cover them with the fingers, as at the whistle, changing the height of the sounds. </a:t>
            </a:r>
            <a:r>
              <a:rPr lang="en-US" sz="1400" dirty="0">
                <a:latin typeface="Times New Roman" panose="02020603050405020304" pitchFamily="18" charset="0"/>
                <a:cs typeface="Times New Roman" panose="02020603050405020304" pitchFamily="18" charset="0"/>
              </a:rPr>
              <a:t>Air pulses in and out of the ocarina, as the vessel resonates at a specific pitch. When the performer covers the holes, the pitch lowers. When this uncovers the holes, the pitch raises. When he/she blows more softly, the pitch lowers while if he/she blows more strongly, the pitch raises. The pitch can be changed by three semitones using the breath force</a:t>
            </a:r>
            <a:r>
              <a:rPr lang="ro-RO" sz="1400" dirty="0">
                <a:latin typeface="Times New Roman" panose="02020603050405020304" pitchFamily="18" charset="0"/>
                <a:cs typeface="Times New Roman" panose="02020603050405020304" pitchFamily="18" charset="0"/>
              </a:rPr>
              <a:t>. This blowing instrument produces sounds similar to those of the flute</a:t>
            </a:r>
            <a:r>
              <a:rPr lang="ro-RO" sz="1400" dirty="0">
                <a:latin typeface="Times New Roman" panose="02020603050405020304" pitchFamily="18" charset="0"/>
                <a:ea typeface="Calibri" panose="020F0502020204030204" pitchFamily="34" charset="0"/>
                <a:cs typeface="Times New Roman" panose="02020603050405020304" pitchFamily="18" charset="0"/>
              </a:rPr>
              <a:t>.</a:t>
            </a:r>
          </a:p>
          <a:p>
            <a:pPr>
              <a:lnSpc>
                <a:spcPct val="107000"/>
              </a:lnSpc>
              <a:spcAft>
                <a:spcPts val="800"/>
              </a:spcAft>
            </a:pPr>
            <a:endParaRPr lang="ro-RO" sz="1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descr="Ocarina of Time (Item) - Zelda Wiki">
            <a:extLst>
              <a:ext uri="{FF2B5EF4-FFF2-40B4-BE49-F238E27FC236}">
                <a16:creationId xmlns:a16="http://schemas.microsoft.com/office/drawing/2014/main" xmlns="" id="{3169B6CD-9185-4671-93B6-BD035438F4F5}"/>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081290" y="3515558"/>
            <a:ext cx="2535098" cy="1926728"/>
          </a:xfrm>
          <a:prstGeom prst="rect">
            <a:avLst/>
          </a:prstGeom>
          <a:noFill/>
          <a:ln>
            <a:noFill/>
          </a:ln>
        </p:spPr>
      </p:pic>
      <p:pic>
        <p:nvPicPr>
          <p:cNvPr id="4" name="Picture 3">
            <a:extLst>
              <a:ext uri="{FF2B5EF4-FFF2-40B4-BE49-F238E27FC236}">
                <a16:creationId xmlns:a16="http://schemas.microsoft.com/office/drawing/2014/main" xmlns="" id="{CCE32E13-9D94-4D0A-ABFD-5BC23854002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069150" y="3515558"/>
            <a:ext cx="2769833" cy="2087064"/>
          </a:xfrm>
          <a:prstGeom prst="rect">
            <a:avLst/>
          </a:prstGeom>
          <a:noFill/>
          <a:ln>
            <a:noFill/>
          </a:ln>
        </p:spPr>
      </p:pic>
      <p:pic>
        <p:nvPicPr>
          <p:cNvPr id="5" name="Picture 4">
            <a:extLst>
              <a:ext uri="{FF2B5EF4-FFF2-40B4-BE49-F238E27FC236}">
                <a16:creationId xmlns:a16="http://schemas.microsoft.com/office/drawing/2014/main" xmlns="" id="{4597D356-6F28-423A-B03D-FA74945E4BD0}"/>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506694" y="3515558"/>
            <a:ext cx="2617025" cy="2071824"/>
          </a:xfrm>
          <a:prstGeom prst="rect">
            <a:avLst/>
          </a:prstGeom>
          <a:noFill/>
          <a:ln>
            <a:noFill/>
          </a:ln>
        </p:spPr>
      </p:pic>
    </p:spTree>
    <p:extLst>
      <p:ext uri="{BB962C8B-B14F-4D97-AF65-F5344CB8AC3E}">
        <p14:creationId xmlns:p14="http://schemas.microsoft.com/office/powerpoint/2010/main" val="393793744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E251C694-8DB0-4947-AC10-F65854D9E114}"/>
              </a:ext>
            </a:extLst>
          </p:cNvPr>
          <p:cNvSpPr/>
          <p:nvPr/>
        </p:nvSpPr>
        <p:spPr>
          <a:xfrm>
            <a:off x="1323975" y="1546360"/>
            <a:ext cx="10029825" cy="542008"/>
          </a:xfrm>
          <a:prstGeom prst="rect">
            <a:avLst/>
          </a:prstGeom>
        </p:spPr>
        <p:txBody>
          <a:bodyPr wrap="square">
            <a:spAutoFit/>
          </a:bodyPr>
          <a:lstStyle/>
          <a:p>
            <a:pPr algn="just">
              <a:lnSpc>
                <a:spcPct val="107000"/>
              </a:lnSpc>
              <a:spcAft>
                <a:spcPts val="800"/>
              </a:spcAft>
            </a:pPr>
            <a:r>
              <a:rPr lang="en-US" sz="1400" dirty="0">
                <a:latin typeface="Times New Roman" panose="02020603050405020304" pitchFamily="18" charset="0"/>
                <a:ea typeface="Calibri" panose="020F0502020204030204" pitchFamily="34" charset="0"/>
                <a:cs typeface="Times New Roman" panose="02020603050405020304" pitchFamily="18" charset="0"/>
              </a:rPr>
              <a:t>"</a:t>
            </a:r>
            <a:r>
              <a:rPr lang="en-US" sz="1400" b="1" dirty="0">
                <a:latin typeface="Times New Roman" panose="02020603050405020304" pitchFamily="18" charset="0"/>
                <a:ea typeface="Calibri" panose="020F0502020204030204" pitchFamily="34" charset="0"/>
                <a:cs typeface="Times New Roman" panose="02020603050405020304" pitchFamily="18" charset="0"/>
              </a:rPr>
              <a:t>This project has been funded with support from the European Commission. This publication reflects the views only of the author, and the Commission cannot be held responsible for any use which may be made of the information contained therein."</a:t>
            </a:r>
            <a:endParaRPr lang="ro-RO" sz="11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397704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832A4756-0F61-4896-B670-9C46036D99A5}"/>
              </a:ext>
            </a:extLst>
          </p:cNvPr>
          <p:cNvSpPr/>
          <p:nvPr/>
        </p:nvSpPr>
        <p:spPr>
          <a:xfrm>
            <a:off x="772357" y="582576"/>
            <a:ext cx="10218198" cy="3469989"/>
          </a:xfrm>
          <a:prstGeom prst="rect">
            <a:avLst/>
          </a:prstGeom>
        </p:spPr>
        <p:txBody>
          <a:bodyPr wrap="square">
            <a:spAutoFit/>
          </a:bodyPr>
          <a:lstStyle/>
          <a:p>
            <a:pPr>
              <a:lnSpc>
                <a:spcPct val="107000"/>
              </a:lnSpc>
              <a:spcAft>
                <a:spcPts val="800"/>
              </a:spcAft>
            </a:pPr>
            <a:r>
              <a:rPr lang="en-US" sz="1600" b="1" dirty="0">
                <a:latin typeface="Times New Roman" panose="02020603050405020304" pitchFamily="18" charset="0"/>
                <a:ea typeface="Calibri" panose="020F0502020204030204" pitchFamily="34" charset="0"/>
                <a:cs typeface="Times New Roman" panose="02020603050405020304" pitchFamily="18" charset="0"/>
              </a:rPr>
              <a:t>The Pan Flute</a:t>
            </a:r>
            <a:endParaRPr lang="ro-RO" sz="1600" b="1"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ro-RO" sz="1200" dirty="0">
                <a:latin typeface="Times New Roman" panose="02020603050405020304" pitchFamily="18" charset="0"/>
                <a:ea typeface="Calibri" panose="020F0502020204030204" pitchFamily="34" charset="0"/>
                <a:cs typeface="Times New Roman" panose="02020603050405020304" pitchFamily="18" charset="0"/>
              </a:rPr>
              <a:t> </a:t>
            </a:r>
            <a:r>
              <a:rPr lang="ro-RO" sz="1400" dirty="0">
                <a:latin typeface="Times New Roman" panose="02020603050405020304" pitchFamily="18" charset="0"/>
                <a:ea typeface="Calibri" panose="020F0502020204030204" pitchFamily="34" charset="0"/>
                <a:cs typeface="Times New Roman" panose="02020603050405020304" pitchFamily="18" charset="0"/>
              </a:rPr>
              <a:t>The p</a:t>
            </a:r>
            <a:r>
              <a:rPr lang="en-US" sz="1400" dirty="0">
                <a:latin typeface="Times New Roman" panose="02020603050405020304" pitchFamily="18" charset="0"/>
                <a:ea typeface="Calibri" panose="020F0502020204030204" pitchFamily="34" charset="0"/>
                <a:cs typeface="Times New Roman" panose="02020603050405020304" pitchFamily="18" charset="0"/>
              </a:rPr>
              <a:t>an </a:t>
            </a:r>
            <a:r>
              <a:rPr lang="ro-RO" sz="1400" dirty="0">
                <a:latin typeface="Times New Roman" panose="02020603050405020304" pitchFamily="18" charset="0"/>
                <a:ea typeface="Calibri" panose="020F0502020204030204" pitchFamily="34" charset="0"/>
                <a:cs typeface="Times New Roman" panose="02020603050405020304" pitchFamily="18" charset="0"/>
              </a:rPr>
              <a:t>f</a:t>
            </a:r>
            <a:r>
              <a:rPr lang="en-US" sz="1400" dirty="0">
                <a:latin typeface="Times New Roman" panose="02020603050405020304" pitchFamily="18" charset="0"/>
                <a:ea typeface="Calibri" panose="020F0502020204030204" pitchFamily="34" charset="0"/>
                <a:cs typeface="Times New Roman" panose="02020603050405020304" pitchFamily="18" charset="0"/>
              </a:rPr>
              <a:t>lute  is a </a:t>
            </a:r>
            <a:r>
              <a:rPr lang="ro-RO" sz="1400" dirty="0">
                <a:latin typeface="Times New Roman" panose="02020603050405020304" pitchFamily="18" charset="0"/>
                <a:ea typeface="Calibri" panose="020F0502020204030204" pitchFamily="34" charset="0"/>
                <a:cs typeface="Times New Roman" panose="02020603050405020304" pitchFamily="18" charset="0"/>
              </a:rPr>
              <a:t> musical instrument whose function is</a:t>
            </a:r>
            <a:r>
              <a:rPr lang="en-US" sz="1400" dirty="0">
                <a:latin typeface="Times New Roman" panose="02020603050405020304" pitchFamily="18" charset="0"/>
                <a:ea typeface="Calibri" panose="020F0502020204030204" pitchFamily="34" charset="0"/>
                <a:cs typeface="Times New Roman" panose="02020603050405020304" pitchFamily="18" charset="0"/>
              </a:rPr>
              <a:t> based on the principle of the</a:t>
            </a:r>
            <a:r>
              <a:rPr lang="ro-RO" sz="1400" dirty="0">
                <a:latin typeface="Times New Roman" panose="02020603050405020304" pitchFamily="18" charset="0"/>
                <a:ea typeface="Calibri" panose="020F0502020204030204" pitchFamily="34" charset="0"/>
                <a:cs typeface="Times New Roman" panose="02020603050405020304" pitchFamily="18" charset="0"/>
              </a:rPr>
              <a:t> closed tubes. There are </a:t>
            </a:r>
            <a:r>
              <a:rPr lang="en-US" sz="1400" dirty="0">
                <a:latin typeface="Times New Roman" panose="02020603050405020304" pitchFamily="18" charset="0"/>
                <a:ea typeface="Calibri" panose="020F0502020204030204" pitchFamily="34" charset="0"/>
                <a:cs typeface="Times New Roman" panose="02020603050405020304" pitchFamily="18" charset="0"/>
              </a:rPr>
              <a:t> multiple pipes </a:t>
            </a:r>
            <a:r>
              <a:rPr lang="ro-RO" sz="1400" dirty="0">
                <a:latin typeface="Times New Roman" panose="02020603050405020304" pitchFamily="18" charset="0"/>
                <a:ea typeface="Calibri" panose="020F0502020204030204" pitchFamily="34" charset="0"/>
                <a:cs typeface="Times New Roman" panose="02020603050405020304" pitchFamily="18" charset="0"/>
              </a:rPr>
              <a:t>that </a:t>
            </a:r>
            <a:r>
              <a:rPr lang="en-US" sz="1400" dirty="0">
                <a:latin typeface="Times New Roman" panose="02020603050405020304" pitchFamily="18" charset="0"/>
                <a:ea typeface="Calibri" panose="020F0502020204030204" pitchFamily="34" charset="0"/>
                <a:cs typeface="Times New Roman" panose="02020603050405020304" pitchFamily="18" charset="0"/>
              </a:rPr>
              <a:t>gradually </a:t>
            </a:r>
            <a:r>
              <a:rPr lang="en-US" sz="1400" dirty="0" err="1">
                <a:latin typeface="Times New Roman" panose="02020603050405020304" pitchFamily="18" charset="0"/>
                <a:ea typeface="Calibri" panose="020F0502020204030204" pitchFamily="34" charset="0"/>
                <a:cs typeface="Times New Roman" panose="02020603050405020304" pitchFamily="18" charset="0"/>
              </a:rPr>
              <a:t>inc</a:t>
            </a:r>
            <a:r>
              <a:rPr lang="ro-RO" sz="1400" dirty="0">
                <a:latin typeface="Times New Roman" panose="02020603050405020304" pitchFamily="18" charset="0"/>
                <a:ea typeface="Calibri" panose="020F0502020204030204" pitchFamily="34" charset="0"/>
                <a:cs typeface="Times New Roman" panose="02020603050405020304" pitchFamily="18" charset="0"/>
              </a:rPr>
              <a:t>rease their</a:t>
            </a:r>
            <a:r>
              <a:rPr lang="en-US" sz="1400" dirty="0">
                <a:latin typeface="Times New Roman" panose="02020603050405020304" pitchFamily="18" charset="0"/>
                <a:ea typeface="Calibri" panose="020F0502020204030204" pitchFamily="34" charset="0"/>
                <a:cs typeface="Times New Roman" panose="02020603050405020304" pitchFamily="18" charset="0"/>
              </a:rPr>
              <a:t> length. Multiple varieties of pan flutes have been popular as</a:t>
            </a:r>
            <a:r>
              <a:rPr lang="ro-RO" sz="1400" dirty="0">
                <a:latin typeface="Times New Roman" panose="02020603050405020304" pitchFamily="18" charset="0"/>
                <a:ea typeface="Calibri" panose="020F0502020204030204" pitchFamily="34" charset="0"/>
                <a:cs typeface="Times New Roman" panose="02020603050405020304" pitchFamily="18" charset="0"/>
              </a:rPr>
              <a:t> folk instruments in Romania</a:t>
            </a:r>
            <a:r>
              <a:rPr lang="en-US" sz="1400" dirty="0">
                <a:latin typeface="Times New Roman" panose="02020603050405020304" pitchFamily="18" charset="0"/>
                <a:ea typeface="Calibri" panose="020F0502020204030204" pitchFamily="34" charset="0"/>
                <a:cs typeface="Times New Roman" panose="02020603050405020304" pitchFamily="18" charset="0"/>
              </a:rPr>
              <a:t>. The</a:t>
            </a:r>
            <a:r>
              <a:rPr lang="ro-RO" sz="1400" dirty="0">
                <a:latin typeface="Times New Roman" panose="02020603050405020304" pitchFamily="18" charset="0"/>
                <a:ea typeface="Calibri" panose="020F0502020204030204" pitchFamily="34" charset="0"/>
                <a:cs typeface="Times New Roman" panose="02020603050405020304" pitchFamily="18" charset="0"/>
              </a:rPr>
              <a:t>se </a:t>
            </a:r>
            <a:r>
              <a:rPr lang="en-US" sz="1400" dirty="0">
                <a:latin typeface="Times New Roman" panose="02020603050405020304" pitchFamily="18" charset="0"/>
                <a:ea typeface="Calibri" panose="020F0502020204030204" pitchFamily="34" charset="0"/>
                <a:cs typeface="Times New Roman" panose="02020603050405020304" pitchFamily="18" charset="0"/>
              </a:rPr>
              <a:t>pipes are typically made from</a:t>
            </a:r>
            <a:r>
              <a:rPr lang="ro-RO" sz="1400" dirty="0">
                <a:latin typeface="Times New Roman" panose="02020603050405020304" pitchFamily="18" charset="0"/>
                <a:ea typeface="Calibri" panose="020F0502020204030204" pitchFamily="34" charset="0"/>
                <a:cs typeface="Times New Roman" panose="02020603050405020304" pitchFamily="18" charset="0"/>
              </a:rPr>
              <a:t> bamboo, giant reeds</a:t>
            </a:r>
            <a:r>
              <a:rPr lang="en-US" sz="1400" dirty="0">
                <a:latin typeface="Times New Roman" panose="02020603050405020304" pitchFamily="18" charset="0"/>
                <a:ea typeface="Calibri" panose="020F0502020204030204" pitchFamily="34" charset="0"/>
                <a:cs typeface="Times New Roman" panose="02020603050405020304" pitchFamily="18" charset="0"/>
              </a:rPr>
              <a:t> or local reeds. Other materials</a:t>
            </a:r>
            <a:r>
              <a:rPr lang="ro-RO" sz="1400" dirty="0">
                <a:latin typeface="Times New Roman" panose="02020603050405020304" pitchFamily="18" charset="0"/>
                <a:ea typeface="Calibri" panose="020F0502020204030204" pitchFamily="34" charset="0"/>
                <a:cs typeface="Times New Roman" panose="02020603050405020304" pitchFamily="18" charset="0"/>
              </a:rPr>
              <a:t> that are used</a:t>
            </a:r>
            <a:r>
              <a:rPr lang="en-US" sz="1400" dirty="0">
                <a:latin typeface="Times New Roman" panose="02020603050405020304" pitchFamily="18" charset="0"/>
                <a:ea typeface="Calibri" panose="020F0502020204030204" pitchFamily="34" charset="0"/>
                <a:cs typeface="Times New Roman" panose="02020603050405020304" pitchFamily="18" charset="0"/>
              </a:rPr>
              <a:t> include wood, plastic, metal and ivory.</a:t>
            </a:r>
            <a:endParaRPr lang="ro-RO"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600"/>
              </a:spcBef>
              <a:spcAft>
                <a:spcPts val="600"/>
              </a:spcAft>
            </a:pPr>
            <a:r>
              <a:rPr lang="en-US"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The pan flute is named after</a:t>
            </a:r>
            <a:r>
              <a:rPr lang="ro-RO"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Pan, the Greek God of </a:t>
            </a:r>
            <a:r>
              <a:rPr lang="en-US"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Nature and shepherds are often depicted with such an instrument. </a:t>
            </a:r>
            <a:endParaRPr lang="ro-RO"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600"/>
              </a:spcBef>
              <a:spcAft>
                <a:spcPts val="600"/>
              </a:spcAft>
            </a:pPr>
            <a:r>
              <a:rPr lang="en-US"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In</a:t>
            </a:r>
            <a:r>
              <a:rPr lang="ro-RO"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Greek mythology</a:t>
            </a:r>
            <a:r>
              <a:rPr lang="en-US"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ro-RO"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Syrink</a:t>
            </a:r>
            <a:r>
              <a:rPr lang="en-US"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was a forest </a:t>
            </a:r>
            <a:r>
              <a:rPr lang="ro-RO"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Nymph</a:t>
            </a:r>
            <a:r>
              <a:rPr lang="en-US"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In her attempt to escape the affection of god Pan (a creature half he-goat and half he-man), she was transformed into a water-reed. Then, Pan cut several reeds, placed them in parallel one next to the other, and bound them together to make a melodic musical instrument. Ancient Greeks called this instrument Syrinx, in </a:t>
            </a:r>
            <a:r>
              <a:rPr lang="en-US" sz="1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honour</a:t>
            </a:r>
            <a:r>
              <a:rPr lang="en-US"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of the Muse, and Pandean, or Pan-pipes and Pan-flute, after Pan. </a:t>
            </a:r>
            <a:endParaRPr lang="ro-RO"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600"/>
              </a:spcBef>
              <a:spcAft>
                <a:spcPts val="600"/>
              </a:spcAft>
            </a:pPr>
            <a:r>
              <a:rPr lang="en-US"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Conservation of Romanian folk music has been aided by a large and enduring audience, and by numerous performers who helped propagate and further develop the folk sound. One of them, Gheorghe</a:t>
            </a:r>
            <a:r>
              <a:rPr lang="en-US" sz="1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Zamfir</a:t>
            </a:r>
            <a:r>
              <a:rPr lang="en-US"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is famous throughout the world today, and helped popularization of a traditional Romanian folk instrument, the pan flute.</a:t>
            </a:r>
            <a:endParaRPr lang="ro-RO" sz="1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xmlns="" id="{28A02748-FDE8-462A-A161-B423E19CFDB3}"/>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251861" y="4492344"/>
            <a:ext cx="3124829" cy="2014988"/>
          </a:xfrm>
          <a:prstGeom prst="rect">
            <a:avLst/>
          </a:prstGeom>
          <a:noFill/>
          <a:ln>
            <a:noFill/>
          </a:ln>
        </p:spPr>
      </p:pic>
      <p:pic>
        <p:nvPicPr>
          <p:cNvPr id="4" name="Picture 3">
            <a:extLst>
              <a:ext uri="{FF2B5EF4-FFF2-40B4-BE49-F238E27FC236}">
                <a16:creationId xmlns:a16="http://schemas.microsoft.com/office/drawing/2014/main" xmlns="" id="{FAF20D1D-4436-4A30-BA76-42CC82CAF9B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914632" y="4492343"/>
            <a:ext cx="2766060" cy="2014987"/>
          </a:xfrm>
          <a:prstGeom prst="rect">
            <a:avLst/>
          </a:prstGeom>
          <a:noFill/>
          <a:ln>
            <a:noFill/>
          </a:ln>
        </p:spPr>
      </p:pic>
    </p:spTree>
    <p:extLst>
      <p:ext uri="{BB962C8B-B14F-4D97-AF65-F5344CB8AC3E}">
        <p14:creationId xmlns:p14="http://schemas.microsoft.com/office/powerpoint/2010/main" val="25856152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A6A5313F-9766-4998-BA31-69370D2B36E0}"/>
              </a:ext>
            </a:extLst>
          </p:cNvPr>
          <p:cNvSpPr/>
          <p:nvPr/>
        </p:nvSpPr>
        <p:spPr>
          <a:xfrm>
            <a:off x="701336" y="461263"/>
            <a:ext cx="10537794" cy="2821798"/>
          </a:xfrm>
          <a:prstGeom prst="rect">
            <a:avLst/>
          </a:prstGeom>
        </p:spPr>
        <p:txBody>
          <a:bodyPr wrap="square">
            <a:spAutoFit/>
          </a:bodyPr>
          <a:lstStyle/>
          <a:p>
            <a:pPr>
              <a:lnSpc>
                <a:spcPct val="107000"/>
              </a:lnSpc>
              <a:spcAft>
                <a:spcPts val="800"/>
              </a:spcAft>
            </a:pP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a:latin typeface="Times New Roman" panose="02020603050405020304" pitchFamily="18" charset="0"/>
                <a:ea typeface="Calibri" panose="020F0502020204030204" pitchFamily="34" charset="0"/>
                <a:cs typeface="Times New Roman" panose="02020603050405020304" pitchFamily="18" charset="0"/>
              </a:rPr>
              <a:t>The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Bucium</a:t>
            </a:r>
            <a:r>
              <a:rPr lang="en-US" sz="1400" b="1" dirty="0">
                <a:latin typeface="Times New Roman" panose="02020603050405020304" pitchFamily="18" charset="0"/>
                <a:ea typeface="Calibri" panose="020F0502020204030204" pitchFamily="34" charset="0"/>
                <a:cs typeface="Times New Roman" panose="02020603050405020304" pitchFamily="18" charset="0"/>
              </a:rPr>
              <a:t> (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Buciumul</a:t>
            </a:r>
            <a:r>
              <a:rPr lang="en-US" sz="1400" b="1" dirty="0">
                <a:latin typeface="Times New Roman" panose="02020603050405020304" pitchFamily="18" charset="0"/>
                <a:ea typeface="Calibri" panose="020F0502020204030204" pitchFamily="34" charset="0"/>
                <a:cs typeface="Times New Roman" panose="02020603050405020304" pitchFamily="18" charset="0"/>
              </a:rPr>
              <a:t>)</a:t>
            </a:r>
            <a:endParaRPr lang="ro-RO" sz="1400" b="1"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1400" dirty="0">
                <a:latin typeface="Times New Roman" panose="02020603050405020304" pitchFamily="18" charset="0"/>
                <a:ea typeface="Calibri" panose="020F0502020204030204" pitchFamily="34" charset="0"/>
                <a:cs typeface="Times New Roman" panose="02020603050405020304" pitchFamily="18" charset="0"/>
              </a:rPr>
              <a:t> This is usually 1.5m to 3m in length and made of well-seasoned deal, maple, ash, lime or hazel wood which is conical or cylindrical bored, slit lengthways, hollowed out and then glued together. In the north it can be made of </a:t>
            </a:r>
            <a:r>
              <a:rPr lang="en-US" sz="1400" dirty="0" err="1">
                <a:latin typeface="Times New Roman" panose="02020603050405020304" pitchFamily="18" charset="0"/>
                <a:ea typeface="Calibri" panose="020F0502020204030204" pitchFamily="34" charset="0"/>
                <a:cs typeface="Times New Roman" panose="02020603050405020304" pitchFamily="18" charset="0"/>
              </a:rPr>
              <a:t>galvanised</a:t>
            </a:r>
            <a:r>
              <a:rPr lang="en-US" sz="1400" dirty="0">
                <a:latin typeface="Times New Roman" panose="02020603050405020304" pitchFamily="18" charset="0"/>
                <a:ea typeface="Calibri" panose="020F0502020204030204" pitchFamily="34" charset="0"/>
                <a:cs typeface="Times New Roman" panose="02020603050405020304" pitchFamily="18" charset="0"/>
              </a:rPr>
              <a:t> iron and folded like a trombone. As it does not have valves or finger holes, it can only play the pitches in the natural harmonic series. The generic term ‘</a:t>
            </a:r>
            <a:r>
              <a:rPr lang="en-US" sz="1400" dirty="0" err="1">
                <a:latin typeface="Times New Roman" panose="02020603050405020304" pitchFamily="18" charset="0"/>
                <a:ea typeface="Calibri" panose="020F0502020204030204" pitchFamily="34" charset="0"/>
                <a:cs typeface="Times New Roman" panose="02020603050405020304" pitchFamily="18" charset="0"/>
              </a:rPr>
              <a:t>bucium</a:t>
            </a:r>
            <a:r>
              <a:rPr lang="en-US" sz="1400" dirty="0">
                <a:latin typeface="Times New Roman" panose="02020603050405020304" pitchFamily="18" charset="0"/>
                <a:ea typeface="Calibri" panose="020F0502020204030204" pitchFamily="34" charset="0"/>
                <a:cs typeface="Times New Roman" panose="02020603050405020304" pitchFamily="18" charset="0"/>
              </a:rPr>
              <a:t>’, is used in the Muntenian Carpathians of </a:t>
            </a:r>
            <a:r>
              <a:rPr lang="en-US" sz="1400" dirty="0" err="1">
                <a:latin typeface="Times New Roman" panose="02020603050405020304" pitchFamily="18" charset="0"/>
                <a:ea typeface="Calibri" panose="020F0502020204030204" pitchFamily="34" charset="0"/>
                <a:cs typeface="Times New Roman" panose="02020603050405020304" pitchFamily="18" charset="0"/>
              </a:rPr>
              <a:t>Argeş</a:t>
            </a:r>
            <a:r>
              <a:rPr lang="en-US" sz="1400" dirty="0">
                <a:latin typeface="Times New Roman" panose="02020603050405020304" pitchFamily="18" charset="0"/>
                <a:ea typeface="Calibri" panose="020F0502020204030204" pitchFamily="34" charset="0"/>
                <a:cs typeface="Times New Roman" panose="02020603050405020304" pitchFamily="18" charset="0"/>
              </a:rPr>
              <a:t> and Prahova, and in the Moldavian Carpathians of </a:t>
            </a:r>
            <a:r>
              <a:rPr lang="en-US" sz="1400" dirty="0" err="1">
                <a:latin typeface="Times New Roman" panose="02020603050405020304" pitchFamily="18" charset="0"/>
                <a:ea typeface="Calibri" panose="020F0502020204030204" pitchFamily="34" charset="0"/>
                <a:cs typeface="Times New Roman" panose="02020603050405020304" pitchFamily="18" charset="0"/>
              </a:rPr>
              <a:t>Vrancea</a:t>
            </a:r>
            <a:r>
              <a:rPr lang="en-US" sz="1400" dirty="0">
                <a:latin typeface="Times New Roman" panose="02020603050405020304" pitchFamily="18" charset="0"/>
                <a:ea typeface="Calibri" panose="020F0502020204030204" pitchFamily="34" charset="0"/>
                <a:cs typeface="Times New Roman" panose="02020603050405020304" pitchFamily="18" charset="0"/>
              </a:rPr>
              <a:t> and </a:t>
            </a:r>
            <a:r>
              <a:rPr lang="en-US" sz="1400" dirty="0" err="1">
                <a:latin typeface="Times New Roman" panose="02020603050405020304" pitchFamily="18" charset="0"/>
                <a:ea typeface="Calibri" panose="020F0502020204030204" pitchFamily="34" charset="0"/>
                <a:cs typeface="Times New Roman" panose="02020603050405020304" pitchFamily="18" charset="0"/>
              </a:rPr>
              <a:t>Neamţ</a:t>
            </a:r>
            <a:r>
              <a:rPr lang="en-US" sz="1400" dirty="0">
                <a:latin typeface="Times New Roman" panose="02020603050405020304" pitchFamily="18" charset="0"/>
                <a:ea typeface="Calibri" panose="020F0502020204030204" pitchFamily="34" charset="0"/>
                <a:cs typeface="Times New Roman" panose="02020603050405020304" pitchFamily="18" charset="0"/>
              </a:rPr>
              <a:t>. The name ‘</a:t>
            </a:r>
            <a:r>
              <a:rPr lang="en-US" sz="1400" dirty="0" err="1">
                <a:latin typeface="Times New Roman" panose="02020603050405020304" pitchFamily="18" charset="0"/>
                <a:ea typeface="Calibri" panose="020F0502020204030204" pitchFamily="34" charset="0"/>
                <a:cs typeface="Times New Roman" panose="02020603050405020304" pitchFamily="18" charset="0"/>
              </a:rPr>
              <a:t>bucium</a:t>
            </a:r>
            <a:r>
              <a:rPr lang="en-US" sz="1400" dirty="0">
                <a:latin typeface="Times New Roman" panose="02020603050405020304" pitchFamily="18" charset="0"/>
                <a:ea typeface="Calibri" panose="020F0502020204030204" pitchFamily="34" charset="0"/>
                <a:cs typeface="Times New Roman" panose="02020603050405020304" pitchFamily="18" charset="0"/>
              </a:rPr>
              <a:t>’ is derived from the Latin </a:t>
            </a:r>
            <a:r>
              <a:rPr lang="en-US" sz="1400" dirty="0" err="1">
                <a:latin typeface="Times New Roman" panose="02020603050405020304" pitchFamily="18" charset="0"/>
                <a:ea typeface="Calibri" panose="020F0502020204030204" pitchFamily="34" charset="0"/>
                <a:cs typeface="Times New Roman" panose="02020603050405020304" pitchFamily="18" charset="0"/>
              </a:rPr>
              <a:t>bucinum</a:t>
            </a:r>
            <a:r>
              <a:rPr lang="en-US" sz="1400" dirty="0">
                <a:latin typeface="Times New Roman" panose="02020603050405020304" pitchFamily="18" charset="0"/>
                <a:ea typeface="Calibri" panose="020F0502020204030204" pitchFamily="34" charset="0"/>
                <a:cs typeface="Times New Roman" panose="02020603050405020304" pitchFamily="18" charset="0"/>
              </a:rPr>
              <a:t> = trumpet blast. In the </a:t>
            </a:r>
            <a:r>
              <a:rPr lang="en-US" sz="1400" dirty="0" err="1">
                <a:latin typeface="Times New Roman" panose="02020603050405020304" pitchFamily="18" charset="0"/>
                <a:ea typeface="Calibri" panose="020F0502020204030204" pitchFamily="34" charset="0"/>
                <a:cs typeface="Times New Roman" panose="02020603050405020304" pitchFamily="18" charset="0"/>
              </a:rPr>
              <a:t>Apuseni</a:t>
            </a:r>
            <a:r>
              <a:rPr lang="en-US" sz="1400" dirty="0">
                <a:latin typeface="Times New Roman" panose="02020603050405020304" pitchFamily="18" charset="0"/>
                <a:ea typeface="Calibri" panose="020F0502020204030204" pitchFamily="34" charset="0"/>
                <a:cs typeface="Times New Roman" panose="02020603050405020304" pitchFamily="18" charset="0"/>
              </a:rPr>
              <a:t> mountains it is known as ‘</a:t>
            </a:r>
            <a:r>
              <a:rPr lang="en-US" sz="1400" dirty="0" err="1">
                <a:latin typeface="Times New Roman" panose="02020603050405020304" pitchFamily="18" charset="0"/>
                <a:ea typeface="Calibri" panose="020F0502020204030204" pitchFamily="34" charset="0"/>
                <a:cs typeface="Times New Roman" panose="02020603050405020304" pitchFamily="18" charset="0"/>
              </a:rPr>
              <a:t>tulnic</a:t>
            </a:r>
            <a:r>
              <a:rPr lang="en-US" sz="1400" dirty="0">
                <a:latin typeface="Times New Roman" panose="02020603050405020304" pitchFamily="18" charset="0"/>
                <a:ea typeface="Calibri" panose="020F0502020204030204" pitchFamily="34" charset="0"/>
                <a:cs typeface="Times New Roman" panose="02020603050405020304" pitchFamily="18" charset="0"/>
              </a:rPr>
              <a:t>’, and is often played by women. </a:t>
            </a:r>
            <a:endParaRPr lang="ro-RO" sz="14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1400" dirty="0">
                <a:latin typeface="Times New Roman" panose="02020603050405020304" pitchFamily="18" charset="0"/>
                <a:ea typeface="Calibri" panose="020F0502020204030204" pitchFamily="34" charset="0"/>
                <a:cs typeface="Times New Roman" panose="02020603050405020304" pitchFamily="18" charset="0"/>
              </a:rPr>
              <a:t>  The </a:t>
            </a:r>
            <a:r>
              <a:rPr lang="en-US" sz="1400" dirty="0" err="1">
                <a:latin typeface="Times New Roman" panose="02020603050405020304" pitchFamily="18" charset="0"/>
                <a:ea typeface="Calibri" panose="020F0502020204030204" pitchFamily="34" charset="0"/>
                <a:cs typeface="Times New Roman" panose="02020603050405020304" pitchFamily="18" charset="0"/>
              </a:rPr>
              <a:t>bucium</a:t>
            </a:r>
            <a:r>
              <a:rPr lang="en-US" sz="1400" dirty="0">
                <a:latin typeface="Times New Roman" panose="02020603050405020304" pitchFamily="18" charset="0"/>
                <a:ea typeface="Calibri" panose="020F0502020204030204" pitchFamily="34" charset="0"/>
                <a:cs typeface="Times New Roman" panose="02020603050405020304" pitchFamily="18" charset="0"/>
              </a:rPr>
              <a:t> has several different functions: Integrated into pastoral life, it is used to call the sheep into the sheep-folds in the afternoons and evenings. In the </a:t>
            </a:r>
            <a:r>
              <a:rPr lang="en-US" sz="1400" dirty="0" err="1">
                <a:latin typeface="Times New Roman" panose="02020603050405020304" pitchFamily="18" charset="0"/>
                <a:ea typeface="Calibri" panose="020F0502020204030204" pitchFamily="34" charset="0"/>
                <a:cs typeface="Times New Roman" panose="02020603050405020304" pitchFamily="18" charset="0"/>
              </a:rPr>
              <a:t>Apuseni</a:t>
            </a:r>
            <a:r>
              <a:rPr lang="en-US" sz="1400" dirty="0">
                <a:latin typeface="Times New Roman" panose="02020603050405020304" pitchFamily="18" charset="0"/>
                <a:ea typeface="Calibri" panose="020F0502020204030204" pitchFamily="34" charset="0"/>
                <a:cs typeface="Times New Roman" panose="02020603050405020304" pitchFamily="18" charset="0"/>
              </a:rPr>
              <a:t> mountains it is also used in the morning when taking the sheep out. In </a:t>
            </a:r>
            <a:r>
              <a:rPr lang="en-US" sz="1400" dirty="0" err="1">
                <a:latin typeface="Times New Roman" panose="02020603050405020304" pitchFamily="18" charset="0"/>
                <a:ea typeface="Calibri" panose="020F0502020204030204" pitchFamily="34" charset="0"/>
                <a:cs typeface="Times New Roman" panose="02020603050405020304" pitchFamily="18" charset="0"/>
              </a:rPr>
              <a:t>Oaş</a:t>
            </a:r>
            <a:r>
              <a:rPr lang="en-US" sz="1400" dirty="0">
                <a:latin typeface="Times New Roman" panose="02020603050405020304" pitchFamily="18" charset="0"/>
                <a:ea typeface="Calibri" panose="020F0502020204030204" pitchFamily="34" charset="0"/>
                <a:cs typeface="Times New Roman" panose="02020603050405020304" pitchFamily="18" charset="0"/>
              </a:rPr>
              <a:t> there are two types of melodies, at the sheepfold and at the end of the milking the sheep, when the instrument plays a high tune. In Bucovina, </a:t>
            </a:r>
            <a:r>
              <a:rPr lang="en-US" sz="1400" dirty="0" err="1">
                <a:latin typeface="Times New Roman" panose="02020603050405020304" pitchFamily="18" charset="0"/>
                <a:ea typeface="Calibri" panose="020F0502020204030204" pitchFamily="34" charset="0"/>
                <a:cs typeface="Times New Roman" panose="02020603050405020304" pitchFamily="18" charset="0"/>
              </a:rPr>
              <a:t>Oaş</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latin typeface="Times New Roman" panose="02020603050405020304" pitchFamily="18" charset="0"/>
                <a:ea typeface="Calibri" panose="020F0502020204030204" pitchFamily="34" charset="0"/>
                <a:cs typeface="Times New Roman" panose="02020603050405020304" pitchFamily="18" charset="0"/>
              </a:rPr>
              <a:t>Maramureş</a:t>
            </a:r>
            <a:r>
              <a:rPr lang="en-US" sz="1400" dirty="0">
                <a:latin typeface="Times New Roman" panose="02020603050405020304" pitchFamily="18" charset="0"/>
                <a:ea typeface="Calibri" panose="020F0502020204030204" pitchFamily="34" charset="0"/>
                <a:cs typeface="Times New Roman" panose="02020603050405020304" pitchFamily="18" charset="0"/>
              </a:rPr>
              <a:t>, and some villages in the north of </a:t>
            </a:r>
            <a:r>
              <a:rPr lang="en-US" sz="1400" dirty="0" err="1">
                <a:latin typeface="Times New Roman" panose="02020603050405020304" pitchFamily="18" charset="0"/>
                <a:ea typeface="Calibri" panose="020F0502020204030204" pitchFamily="34" charset="0"/>
                <a:cs typeface="Times New Roman" panose="02020603050405020304" pitchFamily="18" charset="0"/>
              </a:rPr>
              <a:t>Neamţ</a:t>
            </a:r>
            <a:r>
              <a:rPr lang="en-US" sz="1400" dirty="0">
                <a:latin typeface="Times New Roman" panose="02020603050405020304" pitchFamily="18" charset="0"/>
                <a:ea typeface="Calibri" panose="020F0502020204030204" pitchFamily="34" charset="0"/>
                <a:cs typeface="Times New Roman" panose="02020603050405020304" pitchFamily="18" charset="0"/>
              </a:rPr>
              <a:t>  it is used to lead the funeral processions. In the </a:t>
            </a:r>
            <a:r>
              <a:rPr lang="en-US" sz="1400" dirty="0" err="1">
                <a:latin typeface="Times New Roman" panose="02020603050405020304" pitchFamily="18" charset="0"/>
                <a:ea typeface="Calibri" panose="020F0502020204030204" pitchFamily="34" charset="0"/>
                <a:cs typeface="Times New Roman" panose="02020603050405020304" pitchFamily="18" charset="0"/>
              </a:rPr>
              <a:t>Apuseni</a:t>
            </a:r>
            <a:r>
              <a:rPr lang="en-US" sz="1400" dirty="0">
                <a:latin typeface="Times New Roman" panose="02020603050405020304" pitchFamily="18" charset="0"/>
                <a:ea typeface="Calibri" panose="020F0502020204030204" pitchFamily="34" charset="0"/>
                <a:cs typeface="Times New Roman" panose="02020603050405020304" pitchFamily="18" charset="0"/>
              </a:rPr>
              <a:t> it is also used for communication for people in the highlands who are situated at great distances from one another.</a:t>
            </a:r>
            <a:endParaRPr lang="ro-RO" sz="1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xmlns="" id="{5D89630D-01C4-43C9-93FF-3E5105DD43FB}"/>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544715" y="3728621"/>
            <a:ext cx="3488924" cy="2308195"/>
          </a:xfrm>
          <a:prstGeom prst="rect">
            <a:avLst/>
          </a:prstGeom>
          <a:noFill/>
          <a:ln>
            <a:noFill/>
          </a:ln>
        </p:spPr>
      </p:pic>
      <p:pic>
        <p:nvPicPr>
          <p:cNvPr id="4" name="Picture 3">
            <a:extLst>
              <a:ext uri="{FF2B5EF4-FFF2-40B4-BE49-F238E27FC236}">
                <a16:creationId xmlns:a16="http://schemas.microsoft.com/office/drawing/2014/main" xmlns="" id="{E82AC01D-7C8B-4FBB-900D-9606F57ECF2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711518" y="3728621"/>
            <a:ext cx="3338004" cy="2450237"/>
          </a:xfrm>
          <a:prstGeom prst="rect">
            <a:avLst/>
          </a:prstGeom>
          <a:noFill/>
          <a:ln>
            <a:noFill/>
          </a:ln>
        </p:spPr>
      </p:pic>
    </p:spTree>
    <p:extLst>
      <p:ext uri="{BB962C8B-B14F-4D97-AF65-F5344CB8AC3E}">
        <p14:creationId xmlns:p14="http://schemas.microsoft.com/office/powerpoint/2010/main" val="41238930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360</TotalTime>
  <Words>5090</Words>
  <Application>Microsoft Office PowerPoint</Application>
  <PresentationFormat>Personalizzato</PresentationFormat>
  <Paragraphs>318</Paragraphs>
  <Slides>70</Slides>
  <Notes>1</Notes>
  <HiddenSlides>0</HiddenSlides>
  <MMClips>0</MMClips>
  <ScaleCrop>false</ScaleCrop>
  <HeadingPairs>
    <vt:vector size="4" baseType="variant">
      <vt:variant>
        <vt:lpstr>Tema</vt:lpstr>
      </vt:variant>
      <vt:variant>
        <vt:i4>1</vt:i4>
      </vt:variant>
      <vt:variant>
        <vt:lpstr>Titoli diapositive</vt:lpstr>
      </vt:variant>
      <vt:variant>
        <vt:i4>70</vt:i4>
      </vt:variant>
    </vt:vector>
  </HeadingPairs>
  <TitlesOfParts>
    <vt:vector size="71" baseType="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THE MANDOLIN:THE ORIGINS</vt:lpstr>
      <vt:lpstr>Presentazione standard di PowerPoint</vt:lpstr>
      <vt:lpstr>TYPES OF MANDOLIN</vt:lpstr>
      <vt:lpstr>THE MANDOLIN: characteristics and materials</vt:lpstr>
      <vt:lpstr>The violin is a string instrument which has four strings and is played with a bow.It is held between the left collar bone (near the shoulder) and the chin..  Most historians agree that today’s violin emerged in the early 16th century in northern Italy, an area which would maintain the violin-making tradition over the coming centuries. Maple and spruce, the two types of wood most favored by violin makers then and since, were readily available in the Lombardy region. The city of Brescia, located at the foot of the Alps, was the earliest to excel in the crafting of violins, but Cremona, home to the world’s most famous luthiers, Giuseppe Guarneri, Antonio Stradivari, and the Amati family, became synonymous with the art of violin making  The violin’s sound continued to expand through the centuries, embraced by fiddlers and virtuosos alike. During the 17th century, the violin became an important instrument in the orchestra as composers like Claudio Monteverdi incorporated it into their compositions.  Composers and musicians, such as Antonio Vivaldi (1678-1741), Franz Joseph Haydn (1731-1809), and Niccolò Paganini (1782-1840), continued to focus on the sounds of the strings, bringing the violin to greater prominence in the orchestra.  </vt:lpstr>
      <vt:lpstr>The biggest part of the violin is the wooden body. This acts as a resonating box.  It makes the vibrating strings sound louder. Many of the parts of the violin are named after parts of the body. The front is called the “belly”. The back is called the “back”. The sides are the “ribs”. The strings go from near the top of the “neck” down the “fingerboard” and on to the “tail piece”. The strings go across the bridge halfway between the end of the fingerboard and the tailpiece. The bridge is not fixed onto the violin. It is held in place by the strings. The strings keep it in place because they are so tight. If the strings are completely loosened, the bridge will not stay on.  The bridge helps to send the vibrations of the strings down to the body of the instrument. Inside the body there is a “soundpost”. This is a small piece of wood. It looks like a small finger. It goes from the belly to the back.  The soundpost is also held in place by the strings. In the middle of the belly there are two long, curved holes. They are called “f holes”. This is because of their shape.  The top of the strings are wound around pegs. The violin can be tuned by turning the pegs. The very top of the neck is called the scroll. Violins today also have a chinrest. This helps to hold the violin against the player's shoulder.</vt:lpstr>
      <vt:lpstr>The piano is an italian musical instrument invented by Bartolomeo Cristofori around the year 1700 in which the strings are struck by hammer. It is played using a keybord with 88 keys; 52 white for the notes of the c major scale (C,D,E,F,G,A,B) and 36 black. The black keysareaccidental. There are different types of piano: The Grand Piano; The Upright Piano; The electric, electronic and digital piano. This instrument it's very diffucult and expensive but it's very great and to play</vt:lpstr>
      <vt:lpstr>UPRIGHT PIANO Upright pianos, also called vertical pianos, are more compact due to the vertical structure of the frame and strings. In an upright piano, the strings are strung vertically to make the instrument more compact, which allows the piano to be played in a limited space. In contrast, the grand piano retains the shape of the original pianoforte in which the strings are strung horizontally, and has a greater potential for expression.      </vt:lpstr>
      <vt:lpstr>Digital piano - Electronic keyboards designed to sound and feel like an ordinary acoustic piano. They typically contain a amplifier and loudspeakers built into the instrument. In most cases they can fully replace acoustic pianos and provide several features, such as recording and saving files to a computer. Digital pianos are a mix between an acoustic piano and an electronic keyboard. ... Electronic keyboards are typically smaller than a full acoustic piano in that they tend to have approximately 61 keys (4 or 5 octaves) whereas a full acoustic has 88 keys (6 octaves Digital piano features: Keyboard action and touch response. One of the main differences between pianos and electronic keyboards is the feel of the keys. ... Digital piano sound quality. ... Polyphony. ... Number of sounds/tones. ... Learning tools. ... Amplification and speakers. ... Amps and Cables. ... Piano benches.</vt:lpstr>
      <vt:lpstr>Pianos can have over 12,000 individual parts,supporting six functional features: keyboard, hammers, dampers, bridge, soundboard, and strings. Many parts of a piano are made of materials selected for strength and longevity. T It is most commonly made of hardwood, typically hard maple or beech." Hardwood rims are commonly made by laminating thin, hence flexible, strips of hardwood, bending them to the desired shape immediately after the application of glue.  Previously, the rim was constructed from several pieces of solid wood, joined and veneered, and European makers used this method well into the 20th century. A modern exception, Bösendorfer  the Austrian manufacturer of high-quality pianos, constructs their inner rims from solid spruce. the same wood that the soundboard is made from, which is notched to allow it to bend; rather than isolating the rim from vibration, their "resonance case principle" allows the framework to resonate more freely with the soundboard, creating additional coloration and complexity of the overall sound. </vt:lpstr>
      <vt:lpstr>The modern ocarina was created by Giuseppe Donati in 19th century Budrio, northern Italy. At the time, the only available vessel flutes were crude toys capable of playing just a few notes. Donati developed an instrument and fingering system capable of playing chromatically over an octave and a fourth. The word 'ocarina' comes from a historic dialect of Italian, and means 'little goose'. It originally referred to sculptural ceramic whistles shaped like a goose, and Donati adopted the name for his instrument. Donati's instrument was shaped like a cone, with a protruding mouthpiece and 10 finger holes. Modern instruments generally retain this same design, but have evolved in a number of ways. Most notably, 'subholes’ were added by Asian makers, which extend the sounding range of the instrument downwards. Ocarinas often have one or two subholes; the one shown below has one. .Various sizes were made which enabled ocarina players to form ensembles. One such ocarina ensemble is the famed Gruppo Ocarinistico Budriese which is still actively performing today. . </vt:lpstr>
      <vt:lpstr>There are many different styles of ocarinas varying in shape and the number of holes:  Transverse  – This is the best known style of ocarina. It has a rounded shape and is held with two hands horizontally. Depending on the number of holes, the player opens one more hole than the previous note to ascend in pitch. The two most common transverse ocarinas are 10-hole (invented by Giuseppe Donati in Italy) and 12-hole. English Pendant – These are usually very small and portable, and use an English fingering system  (4–6 holes). Peruvian Pendant – Dating from the time of the Incas, used as instruments for festivals, rituals and ceremonies. They are often seen with designs of animals. They usually have 8–9 holes. Inline – These are often called a "fusion" of the pendant and transverse ocarinas. This style is known for being very small and compact, with more holes than the pendant. This allows one to ascend in pitch with the linear finger pattern rather than finger combinations. Multi-chambered ocarinas – exist within the three broad categories of ocarina. These ocarinas overcome the ocarina's usual limited range of notes. A transverse double ocarina typically plays two octaves plus a major second, and a transverse triple ocarina plays with a range about two octaves plus a fifth. Double ocarinas for pendant and inline ocarinas also exist. Double inline ocarinas are specially designed to play chords, for harmonic playing. Several makers have produced ocarinas with keys, mostly experimentally, beginning in the late 19th century. Keys and slides either expand the instrument's range, help fingers reach holes that are widely spaced, or play notes not in the native key of the instrument. </vt:lpstr>
      <vt:lpstr>Characteristics and materials</vt:lpstr>
      <vt:lpstr>Presentazione standard di PowerPoint</vt:lpstr>
      <vt:lpstr>THE ACCORDION :THE ORIGIN</vt:lpstr>
      <vt:lpstr>Types of Accordions There are three main styles of accordion: diatonic, chromatic and keyboard. Diatonic and chromatic accordions have buttons for keys and keyboard accordions have a piano keyboard for keys. In a standard instrument, the keys are on the player's right-hand side of the instrument. The left-hand side has chord or bass notes, used to play rhythm.  Diatonic accordions have either one, two or three rows of buttons, and each row is tuned to a specific key, having only the notes of that scale. Each button plays a different note depending on whether the bellows are being compressed ("pushed") or expanded ("pulled"). Diatonic accordions generally have two or four left-hand buttons, providing bass notes and/or chords tuned to the same key of the melody buttons.  Chromatic accordions have three to five rows of buttons on the melody side of the instrument. Unlike the diatonic accordion, these buttons are tuned to a specific note, regardless of whether the bellows are being pushed or pulled. Chromatic accordions can generally play in any key, having at least one button for every standard note, whether natural, sharp, or flat. The left-hand side of the instrument contains a variety of chords.  Piano accordions are generally the most recognizable to the general public, having been popularized by people like Lawrence Welk and "Weird Al" Yankovic. The right-hand side is simply a piano keyboard and works just the same. The left-hand has anywhere from eight to 120 chord buttons.</vt:lpstr>
      <vt:lpstr> Accordions make noise when the bellows fill with air and this air is forced out of holes which have a small reed over them. Accordion makers tune these reeds by hand, and each note may trigger anywhere from one to four reeds—the more reeds, the more volume you have.         Characteristics and Materials Literally hundreds of different parts are used to make an accordion. These can be made of a variety of materials, including wood, metal, plastic, and others. The larger parts of the instrument, such as the frame, pallets, and reed block are typically made of poplar wood. This wood is useful because it is sturdy and lightweight. The bellows are made of strong manilla cardboard which is folded and pleated. Leather gussets are put on each inner corner, and metal protectors are fashioned on the outer corners to strengthen and protect the bellows. The treble grill is a fretted metal cover. It is often decorated with the manufacturer's logo and is vented to allow greater sound production. Metal is also used to make many of the smaller pieces. For example, the reeds are made of highly tempered, watch-spring steel. They are riveted to an aluminum alloy reed plate. To minimize the amount of air that goes through a slot, leather or plastic flaps are used to cover the side opposite the reed. The rods which connect the bass buttons to the pallets and register slides that control the reed blocks on the inside of the accordion are also made of metal. The straps which allow the player to wear the accordion are made of strong leather and are usually padded. Leather or plastic washers are used throughout the instrument to keep it airtight. Additionally, wax is also used in some areas to prevent air leaks. Finally, the keys on the treble keyboard and the many buttons and switches are primarily made of plastic.  </vt:lpstr>
      <vt:lpstr>Accordion Today</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1.  BOUZOUKI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2. KANONAKI</vt:lpstr>
      <vt:lpstr>Presentazione standard di PowerPoint</vt:lpstr>
      <vt:lpstr>3. FLOGERA</vt:lpstr>
      <vt:lpstr>Presentazione standard di PowerPoint</vt:lpstr>
      <vt:lpstr>4. The Lyre</vt:lpstr>
      <vt:lpstr>Presentazione standard di PowerPoint</vt:lpstr>
      <vt:lpstr>Presentazione standard di PowerPoint</vt:lpstr>
      <vt:lpstr>5. BAGLAMAS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Mirandolina Matei</dc:creator>
  <cp:lastModifiedBy>Annarosa</cp:lastModifiedBy>
  <cp:revision>46</cp:revision>
  <dcterms:created xsi:type="dcterms:W3CDTF">2019-11-07T07:15:51Z</dcterms:created>
  <dcterms:modified xsi:type="dcterms:W3CDTF">2019-11-19T20:05:37Z</dcterms:modified>
</cp:coreProperties>
</file>