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085" autoAdjust="0"/>
  </p:normalViewPr>
  <p:slideViewPr>
    <p:cSldViewPr>
      <p:cViewPr>
        <p:scale>
          <a:sx n="66" d="100"/>
          <a:sy n="66" d="100"/>
        </p:scale>
        <p:origin x="-1276" y="-3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7ED32-3F7F-42AE-91E4-78CC5CEADD0F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9D749-A440-4ACF-B3AE-37865ACE2E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86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D749-A440-4ACF-B3AE-37865ACE2EA6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27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886F-EE62-48FC-8462-C32FEABC9FD1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9E89-27E8-41DE-A224-FD0229D22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20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886F-EE62-48FC-8462-C32FEABC9FD1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9E89-27E8-41DE-A224-FD0229D22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7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886F-EE62-48FC-8462-C32FEABC9FD1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9E89-27E8-41DE-A224-FD0229D22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83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886F-EE62-48FC-8462-C32FEABC9FD1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9E89-27E8-41DE-A224-FD0229D22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84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886F-EE62-48FC-8462-C32FEABC9FD1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9E89-27E8-41DE-A224-FD0229D22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86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886F-EE62-48FC-8462-C32FEABC9FD1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9E89-27E8-41DE-A224-FD0229D22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25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886F-EE62-48FC-8462-C32FEABC9FD1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9E89-27E8-41DE-A224-FD0229D22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50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886F-EE62-48FC-8462-C32FEABC9FD1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9E89-27E8-41DE-A224-FD0229D22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98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886F-EE62-48FC-8462-C32FEABC9FD1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9E89-27E8-41DE-A224-FD0229D22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86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886F-EE62-48FC-8462-C32FEABC9FD1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9E89-27E8-41DE-A224-FD0229D22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47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886F-EE62-48FC-8462-C32FEABC9FD1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9E89-27E8-41DE-A224-FD0229D22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37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9886F-EE62-48FC-8462-C32FEABC9FD1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9E89-27E8-41DE-A224-FD0229D22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79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00732" y="2216149"/>
            <a:ext cx="7772400" cy="1470025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MUSIC: A MELODIC METHODOLOGY INTO</a:t>
            </a:r>
            <a:br>
              <a:rPr lang="it-IT" sz="2400" b="1" dirty="0" smtClean="0"/>
            </a:br>
            <a:r>
              <a:rPr lang="it-IT" sz="2400" b="1" dirty="0" smtClean="0"/>
              <a:t>TEACHING AND LEARNING</a:t>
            </a:r>
            <a:br>
              <a:rPr lang="it-IT" sz="2400" b="1" dirty="0" smtClean="0"/>
            </a:br>
            <a:r>
              <a:rPr lang="it-IT" sz="2400" b="1" dirty="0" smtClean="0"/>
              <a:t>2018-1-ES01-KA229-050761</a:t>
            </a:r>
            <a:br>
              <a:rPr lang="it-IT" sz="2400" b="1" dirty="0" smtClean="0"/>
            </a:br>
            <a:r>
              <a:rPr lang="it-IT" sz="2400" b="1" dirty="0" smtClean="0"/>
              <a:t>SCHOOL EXCHANGE PARTNERSHIP</a:t>
            </a:r>
            <a:endParaRPr lang="it-IT" sz="2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63080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 </a:t>
            </a:r>
            <a:r>
              <a:rPr lang="it-IT" b="1" dirty="0" smtClean="0">
                <a:solidFill>
                  <a:schemeClr val="tx1"/>
                </a:solidFill>
              </a:rPr>
              <a:t>Il Team Italiano del Convitto Nazionale Regina Margherita  di Anagni - Italia  </a:t>
            </a:r>
          </a:p>
          <a:p>
            <a:r>
              <a:rPr lang="it-IT" b="1" dirty="0">
                <a:solidFill>
                  <a:schemeClr val="tx1"/>
                </a:solidFill>
              </a:rPr>
              <a:t>h</a:t>
            </a:r>
            <a:r>
              <a:rPr lang="it-IT" b="1" dirty="0" smtClean="0">
                <a:solidFill>
                  <a:schemeClr val="tx1"/>
                </a:solidFill>
              </a:rPr>
              <a:t>a partecipato alla prima attività di insegnamento, apprendimento e formazione organizzata dalla scuola coordinatrice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 I.E.S  </a:t>
            </a:r>
            <a:r>
              <a:rPr lang="it-IT" b="1" dirty="0">
                <a:solidFill>
                  <a:schemeClr val="tx1"/>
                </a:solidFill>
              </a:rPr>
              <a:t>P</a:t>
            </a:r>
            <a:r>
              <a:rPr lang="it-IT" b="1" dirty="0" smtClean="0">
                <a:solidFill>
                  <a:schemeClr val="tx1"/>
                </a:solidFill>
              </a:rPr>
              <a:t>ablo </a:t>
            </a:r>
            <a:r>
              <a:rPr lang="it-IT" b="1" dirty="0" err="1">
                <a:solidFill>
                  <a:schemeClr val="tx1"/>
                </a:solidFill>
              </a:rPr>
              <a:t>R</a:t>
            </a:r>
            <a:r>
              <a:rPr lang="it-IT" b="1" dirty="0" err="1" smtClean="0">
                <a:solidFill>
                  <a:schemeClr val="tx1"/>
                </a:solidFill>
              </a:rPr>
              <a:t>uiz</a:t>
            </a:r>
            <a:r>
              <a:rPr lang="it-IT" b="1" dirty="0" smtClean="0">
                <a:solidFill>
                  <a:schemeClr val="tx1"/>
                </a:solidFill>
              </a:rPr>
              <a:t> Picasso in Spagna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20.01.2019-26.01.2019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7" y="116632"/>
            <a:ext cx="2376264" cy="20806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88223" y="145946"/>
            <a:ext cx="2376264" cy="172819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68752" y="271377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PROGETTO </a:t>
            </a:r>
          </a:p>
          <a:p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CO-FINANZIATO</a:t>
            </a:r>
          </a:p>
          <a:p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 DAL PROGRAMMA</a:t>
            </a:r>
          </a:p>
          <a:p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ERASMUS PLUS </a:t>
            </a:r>
          </a:p>
          <a:p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DELL’UNIONE EUROPEA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Logo presentati dal team Italiano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525963" cy="452596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556792"/>
            <a:ext cx="385762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Presentazione Logo Spagnolo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056784" cy="4752528"/>
          </a:xfrm>
        </p:spPr>
      </p:pic>
    </p:spTree>
    <p:extLst>
      <p:ext uri="{BB962C8B-B14F-4D97-AF65-F5344CB8AC3E}">
        <p14:creationId xmlns:p14="http://schemas.microsoft.com/office/powerpoint/2010/main" val="6725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Presentazione Logo Romania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9001000" cy="4896544"/>
          </a:xfrm>
        </p:spPr>
      </p:pic>
    </p:spTree>
    <p:extLst>
      <p:ext uri="{BB962C8B-B14F-4D97-AF65-F5344CB8AC3E}">
        <p14:creationId xmlns:p14="http://schemas.microsoft.com/office/powerpoint/2010/main" val="303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Presentazione Logo Portogallo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200800" cy="4608512"/>
          </a:xfrm>
        </p:spPr>
      </p:pic>
    </p:spTree>
    <p:extLst>
      <p:ext uri="{BB962C8B-B14F-4D97-AF65-F5344CB8AC3E}">
        <p14:creationId xmlns:p14="http://schemas.microsoft.com/office/powerpoint/2010/main" val="22452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Presentazione Logo Grecia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8280920" cy="4608512"/>
          </a:xfrm>
        </p:spPr>
      </p:pic>
    </p:spTree>
    <p:extLst>
      <p:ext uri="{BB962C8B-B14F-4D97-AF65-F5344CB8AC3E}">
        <p14:creationId xmlns:p14="http://schemas.microsoft.com/office/powerpoint/2010/main" val="35069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Atelier Musicale: Chitarra Spagnola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920880" cy="5400600"/>
          </a:xfrm>
        </p:spPr>
      </p:pic>
    </p:spTree>
    <p:extLst>
      <p:ext uri="{BB962C8B-B14F-4D97-AF65-F5344CB8AC3E}">
        <p14:creationId xmlns:p14="http://schemas.microsoft.com/office/powerpoint/2010/main" val="21590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2824"/>
            <a:ext cx="8229600" cy="2048024"/>
          </a:xfrm>
        </p:spPr>
        <p:txBody>
          <a:bodyPr>
            <a:normAutofit/>
          </a:bodyPr>
          <a:lstStyle/>
          <a:p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000" b="1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97" y="1997859"/>
            <a:ext cx="6441520" cy="4815517"/>
          </a:xfrm>
        </p:spPr>
      </p:pic>
      <p:sp>
        <p:nvSpPr>
          <p:cNvPr id="7" name="Rettangolo 6"/>
          <p:cNvSpPr/>
          <p:nvPr/>
        </p:nvSpPr>
        <p:spPr>
          <a:xfrm>
            <a:off x="1331640" y="568400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ea typeface="+mj-ea"/>
                <a:cs typeface="+mj-cs"/>
              </a:rPr>
              <a:t>Il  team Italiano presenta:</a:t>
            </a:r>
            <a:br>
              <a:rPr lang="it-IT" sz="20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it-IT" sz="2000" b="1" dirty="0" smtClean="0">
                <a:solidFill>
                  <a:prstClr val="black"/>
                </a:solidFill>
                <a:ea typeface="+mj-ea"/>
                <a:cs typeface="+mj-cs"/>
              </a:rPr>
              <a:t>1. La </a:t>
            </a:r>
            <a:r>
              <a:rPr lang="it-IT" sz="2000" b="1" dirty="0">
                <a:solidFill>
                  <a:prstClr val="black"/>
                </a:solidFill>
                <a:ea typeface="+mj-ea"/>
                <a:cs typeface="+mj-cs"/>
              </a:rPr>
              <a:t>Storia della musica </a:t>
            </a:r>
            <a:r>
              <a:rPr lang="it-IT" sz="2000" b="1" dirty="0" smtClean="0">
                <a:solidFill>
                  <a:prstClr val="black"/>
                </a:solidFill>
                <a:ea typeface="+mj-ea"/>
                <a:cs typeface="+mj-cs"/>
              </a:rPr>
              <a:t>italiana: le </a:t>
            </a:r>
            <a:r>
              <a:rPr lang="it-IT" sz="2000" b="1" dirty="0">
                <a:solidFill>
                  <a:prstClr val="black"/>
                </a:solidFill>
                <a:ea typeface="+mj-ea"/>
                <a:cs typeface="+mj-cs"/>
              </a:rPr>
              <a:t>canzoni che hanno accompagnato i momenti salienti della </a:t>
            </a:r>
            <a:r>
              <a:rPr lang="it-IT" sz="2000" b="1" dirty="0" smtClean="0">
                <a:solidFill>
                  <a:prstClr val="black"/>
                </a:solidFill>
                <a:ea typeface="+mj-ea"/>
                <a:cs typeface="+mj-cs"/>
              </a:rPr>
              <a:t>nostra storia.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 smtClean="0"/>
              <a:t>2.Canzoni</a:t>
            </a:r>
            <a:r>
              <a:rPr lang="it-IT" sz="2000" b="1" dirty="0"/>
              <a:t>: non solo melodie, ma la mentalità di una nazione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354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6"/>
            <a:ext cx="8229600" cy="4809944"/>
          </a:xfrm>
        </p:spPr>
      </p:pic>
    </p:spTree>
    <p:extLst>
      <p:ext uri="{BB962C8B-B14F-4D97-AF65-F5344CB8AC3E}">
        <p14:creationId xmlns:p14="http://schemas.microsoft.com/office/powerpoint/2010/main" val="8533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2400" b="1" dirty="0" err="1" smtClean="0"/>
              <a:t>Martedi</a:t>
            </a:r>
            <a:r>
              <a:rPr lang="it-IT" sz="2400" b="1" dirty="0" smtClean="0"/>
              <a:t> 22.01.2019: Continuano le presentazioni: il team Greco</a:t>
            </a:r>
            <a:endParaRPr lang="it-IT" sz="2400" b="1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683568" y="995764"/>
            <a:ext cx="7776864" cy="5449652"/>
          </a:xfrm>
        </p:spPr>
      </p:pic>
    </p:spTree>
    <p:extLst>
      <p:ext uri="{BB962C8B-B14F-4D97-AF65-F5344CB8AC3E}">
        <p14:creationId xmlns:p14="http://schemas.microsoft.com/office/powerpoint/2010/main" val="17731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Il team Portoghese  presenta il proprio lavoro</a:t>
            </a:r>
            <a:endParaRPr lang="it-IT" sz="28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344816" cy="5184576"/>
          </a:xfrm>
        </p:spPr>
      </p:pic>
    </p:spTree>
    <p:extLst>
      <p:ext uri="{BB962C8B-B14F-4D97-AF65-F5344CB8AC3E}">
        <p14:creationId xmlns:p14="http://schemas.microsoft.com/office/powerpoint/2010/main" val="39269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536" y="215028"/>
            <a:ext cx="7437523" cy="124953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356992"/>
            <a:ext cx="8229600" cy="26642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800" b="1" dirty="0" smtClean="0"/>
              <a:t>Scuole partner:</a:t>
            </a:r>
          </a:p>
          <a:p>
            <a:r>
              <a:rPr lang="it-IT" sz="2400" b="1" dirty="0" err="1" smtClean="0"/>
              <a:t>I.E.S.Pablo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Ruiz</a:t>
            </a:r>
            <a:r>
              <a:rPr lang="it-IT" sz="2400" b="1" dirty="0" smtClean="0"/>
              <a:t> Picasso </a:t>
            </a:r>
            <a:r>
              <a:rPr lang="it-IT" sz="2400" b="1" dirty="0" err="1" smtClean="0"/>
              <a:t>El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Ejido</a:t>
            </a:r>
            <a:r>
              <a:rPr lang="it-IT" sz="2400" b="1" dirty="0" smtClean="0"/>
              <a:t>, Spagna coordinatore</a:t>
            </a:r>
          </a:p>
          <a:p>
            <a:r>
              <a:rPr lang="it-IT" sz="2400" b="1" dirty="0" err="1" smtClean="0"/>
              <a:t>Gymnasio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Valtinou</a:t>
            </a:r>
            <a:r>
              <a:rPr lang="it-IT" sz="2400" b="1" dirty="0" smtClean="0"/>
              <a:t>, </a:t>
            </a:r>
            <a:r>
              <a:rPr lang="it-IT" sz="2400" b="1" dirty="0" err="1" smtClean="0"/>
              <a:t>Trikala</a:t>
            </a:r>
            <a:r>
              <a:rPr lang="it-IT" sz="2400" b="1" dirty="0" smtClean="0"/>
              <a:t>-Grecia</a:t>
            </a:r>
          </a:p>
          <a:p>
            <a:r>
              <a:rPr lang="it-IT" sz="2400" b="1" dirty="0" err="1" smtClean="0"/>
              <a:t>Colegiul</a:t>
            </a:r>
            <a:r>
              <a:rPr lang="it-IT" sz="2400" b="1" dirty="0" smtClean="0"/>
              <a:t> National «</a:t>
            </a:r>
            <a:r>
              <a:rPr lang="it-IT" sz="2400" b="1" dirty="0" err="1" smtClean="0"/>
              <a:t>Ion</a:t>
            </a:r>
            <a:r>
              <a:rPr lang="it-IT" sz="2400" b="1" dirty="0" smtClean="0"/>
              <a:t> Luca </a:t>
            </a:r>
            <a:r>
              <a:rPr lang="it-IT" sz="2400" b="1" dirty="0" err="1" smtClean="0"/>
              <a:t>Caragiale</a:t>
            </a:r>
            <a:r>
              <a:rPr lang="it-IT" sz="2400" b="1" dirty="0" smtClean="0"/>
              <a:t>», </a:t>
            </a:r>
            <a:r>
              <a:rPr lang="it-IT" sz="2400" b="1" dirty="0" err="1" smtClean="0"/>
              <a:t>Moreni</a:t>
            </a:r>
            <a:r>
              <a:rPr lang="it-IT" sz="2400" b="1" dirty="0" smtClean="0"/>
              <a:t>-Romania</a:t>
            </a:r>
          </a:p>
          <a:p>
            <a:r>
              <a:rPr lang="it-IT" sz="2400" b="1" dirty="0" smtClean="0"/>
              <a:t>Convitto Nazionale «Regina Margherita» -Scuole annesse , Anagni- Italia</a:t>
            </a:r>
          </a:p>
          <a:p>
            <a:r>
              <a:rPr lang="it-IT" sz="2400" b="1" dirty="0" err="1" smtClean="0"/>
              <a:t>Agrupamento</a:t>
            </a:r>
            <a:r>
              <a:rPr lang="it-IT" sz="2400" b="1" dirty="0" smtClean="0"/>
              <a:t> de </a:t>
            </a:r>
            <a:r>
              <a:rPr lang="it-IT" sz="2400" b="1" dirty="0" err="1" smtClean="0"/>
              <a:t>Escolas</a:t>
            </a:r>
            <a:r>
              <a:rPr lang="it-IT" sz="2400" b="1" dirty="0" smtClean="0"/>
              <a:t>  </a:t>
            </a:r>
            <a:r>
              <a:rPr lang="it-IT" sz="2400" b="1" dirty="0" err="1" smtClean="0"/>
              <a:t>Penafiel</a:t>
            </a:r>
            <a:r>
              <a:rPr lang="it-IT" sz="2400" b="1" dirty="0" smtClean="0"/>
              <a:t>  </a:t>
            </a:r>
            <a:r>
              <a:rPr lang="it-IT" sz="2400" b="1" dirty="0" err="1" smtClean="0"/>
              <a:t>Sudeste</a:t>
            </a:r>
            <a:r>
              <a:rPr lang="it-IT" sz="2400" b="1" dirty="0" smtClean="0"/>
              <a:t>, </a:t>
            </a:r>
            <a:r>
              <a:rPr lang="it-IT" sz="2400" b="1" dirty="0" err="1" smtClean="0"/>
              <a:t>Penafiel</a:t>
            </a:r>
            <a:r>
              <a:rPr lang="it-IT" sz="2400" b="1" dirty="0" smtClean="0"/>
              <a:t> -Portogallo  </a:t>
            </a:r>
            <a:endParaRPr lang="it-IT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347"/>
            <a:ext cx="2448272" cy="15875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4530"/>
            <a:ext cx="2664296" cy="177230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65" y="254184"/>
            <a:ext cx="2415573" cy="14466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8" y="1844824"/>
            <a:ext cx="2159000" cy="14478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70" y="1988840"/>
            <a:ext cx="2286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Visita  culturale presso La </a:t>
            </a:r>
            <a:r>
              <a:rPr lang="it-IT" sz="2400" b="1" dirty="0" err="1" smtClean="0"/>
              <a:t>Alcazaba</a:t>
            </a:r>
            <a:r>
              <a:rPr lang="it-IT" sz="2400" b="1" dirty="0" smtClean="0"/>
              <a:t> della città di </a:t>
            </a:r>
            <a:r>
              <a:rPr lang="it-IT" sz="2400" b="1" dirty="0" err="1" smtClean="0"/>
              <a:t>Almeira</a:t>
            </a:r>
            <a:r>
              <a:rPr lang="it-IT" sz="2400" b="1" dirty="0" smtClean="0"/>
              <a:t>: storie e tradizioni di Spagna</a:t>
            </a:r>
            <a:endParaRPr lang="it-IT" sz="24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8229600" cy="4248471"/>
          </a:xfrm>
        </p:spPr>
      </p:pic>
    </p:spTree>
    <p:extLst>
      <p:ext uri="{BB962C8B-B14F-4D97-AF65-F5344CB8AC3E}">
        <p14:creationId xmlns:p14="http://schemas.microsoft.com/office/powerpoint/2010/main" val="18631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Tutti i ragazzi e i docenti ascoltano attentamente la spiegazione della guida</a:t>
            </a:r>
            <a:endParaRPr lang="it-IT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9144000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Il team Italiano ad </a:t>
            </a:r>
            <a:r>
              <a:rPr lang="it-IT" sz="2400" b="1" dirty="0" err="1" smtClean="0"/>
              <a:t>Almeira</a:t>
            </a:r>
            <a:endParaRPr lang="it-IT" sz="24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35292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"/>
            <a:ext cx="89916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err="1" smtClean="0"/>
              <a:t>Mercoledi</a:t>
            </a:r>
            <a:r>
              <a:rPr lang="it-IT" sz="2400" b="1" dirty="0" smtClean="0"/>
              <a:t> 23.01.2019 Gli studenti assistono alle lezioni curriculari insieme ai loro </a:t>
            </a:r>
            <a:r>
              <a:rPr lang="it-IT" sz="2400" b="1" dirty="0" err="1" smtClean="0"/>
              <a:t>partners</a:t>
            </a:r>
            <a:r>
              <a:rPr lang="it-IT" sz="2400" b="1" dirty="0" smtClean="0"/>
              <a:t> Spagnoli</a:t>
            </a:r>
            <a:endParaRPr lang="it-IT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33" y="1412776"/>
            <a:ext cx="6629400" cy="54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Il team Spagnolo presenta il proprio lavoro </a:t>
            </a:r>
            <a:r>
              <a:rPr lang="it-IT" sz="2400" b="1" dirty="0" err="1" smtClean="0"/>
              <a:t>ele</a:t>
            </a:r>
            <a:r>
              <a:rPr lang="it-IT" sz="2400" b="1" dirty="0" smtClean="0"/>
              <a:t> canzoni che hanno fatto la propria identità nazionale</a:t>
            </a:r>
            <a:endParaRPr lang="it-IT" sz="24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1390650"/>
            <a:ext cx="72866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2400" b="1" dirty="0" err="1" smtClean="0"/>
              <a:t>Multicultural</a:t>
            </a:r>
            <a:r>
              <a:rPr lang="it-IT" sz="2400" b="1" dirty="0" smtClean="0"/>
              <a:t> breakfast contest: gli studenti spagnoli effettuano annualmente questa attività mettendo in comune cibo di diverse etnie</a:t>
            </a:r>
            <a:endParaRPr lang="it-IT" sz="24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340768"/>
            <a:ext cx="3816424" cy="460851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84784"/>
            <a:ext cx="496855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Visita  documentario all’Auditorium di </a:t>
            </a:r>
            <a:r>
              <a:rPr lang="it-IT" sz="2400" b="1" dirty="0" err="1" smtClean="0"/>
              <a:t>Roquetas</a:t>
            </a:r>
            <a:r>
              <a:rPr lang="it-IT" sz="2400" b="1" dirty="0" smtClean="0"/>
              <a:t> de Mar </a:t>
            </a:r>
            <a:endParaRPr lang="it-IT" sz="24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277100" cy="488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b="1" dirty="0" smtClean="0"/>
              <a:t>Gli studenti hanno visionato la struttura dell’auditorium ed esami nato i vari materiali utilizzati per rendere efficace ed efficiente il suono dell’orchestra</a:t>
            </a:r>
            <a:endParaRPr lang="it-IT" sz="24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628800"/>
            <a:ext cx="66389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it-IT" sz="2400" b="1" dirty="0" err="1" smtClean="0"/>
              <a:t>Giovedi</a:t>
            </a:r>
            <a:r>
              <a:rPr lang="it-IT" sz="2400" b="1" dirty="0" smtClean="0"/>
              <a:t> 24.01.2019</a:t>
            </a:r>
            <a:br>
              <a:rPr lang="it-IT" sz="2400" b="1" dirty="0" smtClean="0"/>
            </a:br>
            <a:r>
              <a:rPr lang="it-IT" sz="2400" b="1" dirty="0" smtClean="0"/>
              <a:t>visita documentario alla città di Granada e al centro di documentazione musicale di Andalusia</a:t>
            </a:r>
            <a:endParaRPr lang="it-IT" sz="24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680520" cy="40862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36912"/>
            <a:ext cx="406508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Obiettivi del progetto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5400600"/>
          </a:xfrm>
        </p:spPr>
        <p:txBody>
          <a:bodyPr>
            <a:noAutofit/>
          </a:bodyPr>
          <a:lstStyle/>
          <a:p>
            <a:r>
              <a:rPr lang="it-IT" sz="1800" b="1" dirty="0" smtClean="0"/>
              <a:t>Sviluppare</a:t>
            </a:r>
            <a:r>
              <a:rPr lang="it-IT" sz="1800" dirty="0" smtClean="0"/>
              <a:t>  negli studenti e nei docenti abilità </a:t>
            </a:r>
            <a:r>
              <a:rPr lang="it-IT" sz="1800" dirty="0"/>
              <a:t>e </a:t>
            </a:r>
            <a:r>
              <a:rPr lang="it-IT" sz="1800" dirty="0" smtClean="0"/>
              <a:t>competenze e </a:t>
            </a:r>
            <a:r>
              <a:rPr lang="it-IT" sz="1800" dirty="0"/>
              <a:t>di alta qualità: competenze interculturali, sociali, civiche, digitali, </a:t>
            </a:r>
            <a:r>
              <a:rPr lang="it-IT" sz="1800" dirty="0" smtClean="0"/>
              <a:t>linguistiche, </a:t>
            </a:r>
            <a:r>
              <a:rPr lang="it-IT" sz="1800" dirty="0"/>
              <a:t>alfabetizzazione e consapevolezza culturale. </a:t>
            </a:r>
            <a:endParaRPr lang="it-IT" sz="1800" dirty="0" smtClean="0"/>
          </a:p>
          <a:p>
            <a:r>
              <a:rPr lang="it-IT" sz="1800" b="1" dirty="0"/>
              <a:t>R</a:t>
            </a:r>
            <a:r>
              <a:rPr lang="it-IT" sz="1800" b="1" dirty="0" smtClean="0"/>
              <a:t>idurre</a:t>
            </a:r>
            <a:r>
              <a:rPr lang="it-IT" sz="1800" dirty="0" smtClean="0"/>
              <a:t> </a:t>
            </a:r>
            <a:r>
              <a:rPr lang="it-IT" sz="1800" dirty="0"/>
              <a:t>il disagio economico degli studenti, </a:t>
            </a:r>
            <a:r>
              <a:rPr lang="it-IT" sz="1800" dirty="0" smtClean="0"/>
              <a:t> arginando l’esclusione </a:t>
            </a:r>
            <a:r>
              <a:rPr lang="it-IT" sz="1800" dirty="0"/>
              <a:t>scolastica e sociale. </a:t>
            </a:r>
            <a:r>
              <a:rPr lang="it-IT" sz="1800" dirty="0" smtClean="0"/>
              <a:t>  </a:t>
            </a:r>
            <a:r>
              <a:rPr lang="it-IT" sz="1800" b="1" dirty="0" smtClean="0"/>
              <a:t>Migliorare</a:t>
            </a:r>
            <a:r>
              <a:rPr lang="it-IT" sz="1800" dirty="0" smtClean="0"/>
              <a:t> la cooperazione </a:t>
            </a:r>
            <a:r>
              <a:rPr lang="it-IT" sz="1800" dirty="0"/>
              <a:t>e comunicazione tra diversi </a:t>
            </a:r>
            <a:r>
              <a:rPr lang="it-IT" sz="1800" dirty="0" smtClean="0"/>
              <a:t> gruppi sociali ed etnici potenziando lo sviluppo umano di ciascuno.</a:t>
            </a:r>
            <a:endParaRPr lang="it-IT" sz="1800" dirty="0"/>
          </a:p>
          <a:p>
            <a:r>
              <a:rPr lang="it-IT" sz="1800" b="1" dirty="0" smtClean="0"/>
              <a:t>Sviluppare</a:t>
            </a:r>
            <a:r>
              <a:rPr lang="it-IT" sz="1800" dirty="0" smtClean="0"/>
              <a:t> le </a:t>
            </a:r>
            <a:r>
              <a:rPr lang="it-IT" sz="1800" dirty="0"/>
              <a:t>capacità sociali e civiche è </a:t>
            </a:r>
            <a:r>
              <a:rPr lang="it-IT" sz="1800" dirty="0" smtClean="0"/>
              <a:t>essenziali </a:t>
            </a:r>
            <a:r>
              <a:rPr lang="it-IT" sz="1800" dirty="0"/>
              <a:t>nel processo di comunicazione e</a:t>
            </a:r>
          </a:p>
          <a:p>
            <a:r>
              <a:rPr lang="it-IT" sz="1800" dirty="0" smtClean="0"/>
              <a:t> funzionamento </a:t>
            </a:r>
            <a:r>
              <a:rPr lang="it-IT" sz="1800" dirty="0"/>
              <a:t>nella società che sta diventando sempre più </a:t>
            </a:r>
            <a:r>
              <a:rPr lang="it-IT" sz="1800" dirty="0" smtClean="0"/>
              <a:t>multiculturale:  </a:t>
            </a:r>
            <a:r>
              <a:rPr lang="it-IT" sz="1800" dirty="0"/>
              <a:t>è necessario </a:t>
            </a:r>
            <a:r>
              <a:rPr lang="it-IT" sz="1800" dirty="0" smtClean="0"/>
              <a:t>diventare coscienti del fatto  </a:t>
            </a:r>
            <a:r>
              <a:rPr lang="it-IT" sz="1800" dirty="0"/>
              <a:t>che </a:t>
            </a:r>
            <a:r>
              <a:rPr lang="it-IT" sz="1800" dirty="0" smtClean="0"/>
              <a:t> si fa  </a:t>
            </a:r>
            <a:r>
              <a:rPr lang="it-IT" sz="1800" dirty="0"/>
              <a:t>parte </a:t>
            </a:r>
            <a:r>
              <a:rPr lang="it-IT" sz="1800" dirty="0" smtClean="0"/>
              <a:t>dell'unione Europa </a:t>
            </a:r>
            <a:r>
              <a:rPr lang="it-IT" sz="1800" dirty="0"/>
              <a:t>ed essere consapevoli del background storico, linguistico e culturale di ogni paese </a:t>
            </a:r>
            <a:r>
              <a:rPr lang="it-IT" sz="1800" dirty="0" smtClean="0"/>
              <a:t>in modo da  raggiungere un adeguato grado di </a:t>
            </a:r>
            <a:r>
              <a:rPr lang="it-IT" sz="1800" dirty="0"/>
              <a:t>comprensione e la tolleranza per ciò che è diverso </a:t>
            </a:r>
            <a:r>
              <a:rPr lang="it-IT" sz="1800" dirty="0" smtClean="0"/>
              <a:t>. </a:t>
            </a:r>
          </a:p>
          <a:p>
            <a:r>
              <a:rPr lang="it-IT" sz="1800" b="1" dirty="0" smtClean="0"/>
              <a:t>Migliorare</a:t>
            </a:r>
            <a:r>
              <a:rPr lang="it-IT" sz="1800" dirty="0" smtClean="0"/>
              <a:t> </a:t>
            </a:r>
            <a:r>
              <a:rPr lang="it-IT" sz="1800" dirty="0"/>
              <a:t>le </a:t>
            </a:r>
            <a:r>
              <a:rPr lang="it-IT" sz="1800" dirty="0" smtClean="0"/>
              <a:t> </a:t>
            </a:r>
            <a:r>
              <a:rPr lang="it-IT" sz="1800" dirty="0"/>
              <a:t>capacità comunicative in inglese, </a:t>
            </a:r>
            <a:r>
              <a:rPr lang="it-IT" sz="1800" dirty="0" smtClean="0"/>
              <a:t>acquisire </a:t>
            </a:r>
            <a:r>
              <a:rPr lang="it-IT" sz="1800" dirty="0"/>
              <a:t>conoscenza di altre lingue e migliorare l'uso delle tecnologie </a:t>
            </a:r>
            <a:r>
              <a:rPr lang="it-IT" sz="1800" dirty="0" smtClean="0"/>
              <a:t>dell'informazione</a:t>
            </a:r>
            <a:endParaRPr lang="it-IT" sz="1800" dirty="0"/>
          </a:p>
          <a:p>
            <a:r>
              <a:rPr lang="it-IT" sz="1800" b="1" dirty="0" smtClean="0"/>
              <a:t>Migliorare</a:t>
            </a:r>
            <a:r>
              <a:rPr lang="it-IT" sz="1800" dirty="0" smtClean="0"/>
              <a:t> </a:t>
            </a:r>
            <a:r>
              <a:rPr lang="it-IT" sz="1800" dirty="0"/>
              <a:t>l'acquisizione di </a:t>
            </a:r>
            <a:r>
              <a:rPr lang="it-IT" sz="1800" dirty="0" smtClean="0"/>
              <a:t>competenze trasversali :il </a:t>
            </a:r>
            <a:r>
              <a:rPr lang="it-IT" sz="1800" dirty="0"/>
              <a:t>nostro progetto utilizza approcci interdisciplinari e il suo scopo è mostrare agli studenti che </a:t>
            </a:r>
            <a:r>
              <a:rPr lang="it-IT" sz="1800" dirty="0" smtClean="0"/>
              <a:t>la </a:t>
            </a:r>
            <a:r>
              <a:rPr lang="it-IT" sz="1800" dirty="0"/>
              <a:t>conoscenza di diverse materie è </a:t>
            </a:r>
            <a:r>
              <a:rPr lang="it-IT" sz="1800" dirty="0" smtClean="0"/>
              <a:t>applicata in </a:t>
            </a:r>
            <a:r>
              <a:rPr lang="it-IT" sz="1800" dirty="0"/>
              <a:t>ogni aspetto della loro vita </a:t>
            </a:r>
            <a:r>
              <a:rPr lang="it-IT" sz="1800" dirty="0" smtClean="0"/>
              <a:t>quotidiana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2344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3312368" cy="417646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54560"/>
            <a:ext cx="4752528" cy="393305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91880" y="1158673"/>
            <a:ext cx="420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Antico giradischi . Grammofono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8785" y="4797152"/>
            <a:ext cx="262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Mandolino Italiano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1127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" y="116632"/>
            <a:ext cx="7729730" cy="316835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7" y="3717032"/>
            <a:ext cx="8128000" cy="307808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680014" y="3284984"/>
            <a:ext cx="4049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Immagini di gruppo a Granada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9451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334"/>
            <a:ext cx="8928992" cy="444333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691680" y="375047"/>
            <a:ext cx="512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Stanche dopo una lunga camminata…..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1381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459790" y="332656"/>
            <a:ext cx="3649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Spettacolo di Flamenco</a:t>
            </a:r>
            <a:endParaRPr lang="it-IT" sz="28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41" y="908720"/>
            <a:ext cx="514671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700" b="1" dirty="0" err="1" smtClean="0"/>
              <a:t>Venerdi</a:t>
            </a:r>
            <a:r>
              <a:rPr lang="it-IT" sz="2700" b="1" dirty="0" smtClean="0"/>
              <a:t> 25.01.2019</a:t>
            </a:r>
            <a:br>
              <a:rPr lang="it-IT" sz="2700" b="1" dirty="0" smtClean="0"/>
            </a:br>
            <a:r>
              <a:rPr lang="it-IT" sz="2700" b="1" dirty="0" smtClean="0"/>
              <a:t>si lavora per realizzare il prodotto finale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17" y="1052736"/>
            <a:ext cx="70485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z="2400" b="1" dirty="0" smtClean="0"/>
              <a:t>L’intera equipe presenta il lavoro finale realizzato in collaborazione: gli studenti presentano il lavoro a turno </a:t>
            </a:r>
            <a:r>
              <a:rPr lang="it-IT" b="1" dirty="0" smtClean="0"/>
              <a:t> </a:t>
            </a: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340768"/>
            <a:ext cx="7600950" cy="49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/>
              <a:t>Anche gli insegnanti al lavoro</a:t>
            </a:r>
            <a:r>
              <a:rPr lang="it-IT" sz="2400" dirty="0" smtClean="0"/>
              <a:t>!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5143500" cy="429309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4248472" cy="44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143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7504" y="1700808"/>
            <a:ext cx="91531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Al termine delle attività sia gli studenti che gli insegnanti, hanno effettuato un questionario di valutazione nel quale ognuno poteva esprimere le proprie opinioni sul lavoro svolto e sulle  abilità e competenze acquisite in relazione agli obiettivi specifici del progetto. Ogni team effettuerà un processo di disseminazione dopo la prima mobilità Spagnola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4642042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Lavoro realizzato da: </a:t>
            </a:r>
          </a:p>
          <a:p>
            <a:r>
              <a:rPr lang="it-IT" b="1" dirty="0" smtClean="0"/>
              <a:t>Annarosa </a:t>
            </a:r>
            <a:r>
              <a:rPr lang="it-IT" b="1" dirty="0" err="1" smtClean="0"/>
              <a:t>Orlandini</a:t>
            </a:r>
            <a:r>
              <a:rPr lang="it-IT" b="1" dirty="0" smtClean="0"/>
              <a:t>  membro del team italiano del progetto -2018-1-ES01-KA229-050761_2</a:t>
            </a:r>
          </a:p>
          <a:p>
            <a:r>
              <a:rPr lang="it-IT" b="1" dirty="0" smtClean="0"/>
              <a:t>Maria Cristina Affinati coordinatore  del progetto.</a:t>
            </a:r>
            <a:endParaRPr lang="it-IT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203848" y="764703"/>
            <a:ext cx="2501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/>
              <a:t>VALUTAZIONE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664" y="3573016"/>
            <a:ext cx="9279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Questo progetto è stato finanziato dalla Commissione </a:t>
            </a:r>
            <a:r>
              <a:rPr lang="it-IT" dirty="0" err="1" smtClean="0"/>
              <a:t>Europea.Il</a:t>
            </a:r>
            <a:r>
              <a:rPr lang="it-IT" dirty="0" smtClean="0"/>
              <a:t> presente documento riflette</a:t>
            </a:r>
          </a:p>
          <a:p>
            <a:r>
              <a:rPr lang="it-IT" dirty="0" smtClean="0"/>
              <a:t>Esclusivamente il punto di vista degli autori e la Commissione Europea non si ritiene responsabile</a:t>
            </a:r>
          </a:p>
          <a:p>
            <a:r>
              <a:rPr lang="it-IT" dirty="0" smtClean="0"/>
              <a:t>dell’uso  che potrebbe essere fatto delle informazioni contenute nel presente documento.</a:t>
            </a:r>
          </a:p>
        </p:txBody>
      </p:sp>
    </p:spTree>
    <p:extLst>
      <p:ext uri="{BB962C8B-B14F-4D97-AF65-F5344CB8AC3E}">
        <p14:creationId xmlns:p14="http://schemas.microsoft.com/office/powerpoint/2010/main" val="13039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b="1" dirty="0"/>
              <a:t>Prodotti Finali della prima mobilità</a:t>
            </a:r>
            <a:br>
              <a:rPr lang="it-IT" sz="2800" b="1" dirty="0"/>
            </a:br>
            <a:r>
              <a:rPr lang="it-IT" sz="2800" b="1" dirty="0"/>
              <a:t>come attività di insegnamento, apprendimento e formazione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21600000">
            <a:off x="395536" y="1412776"/>
            <a:ext cx="8229600" cy="5445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 smtClean="0"/>
              <a:t>Le attività svolte  miravano </a:t>
            </a:r>
            <a:r>
              <a:rPr lang="it-IT" sz="1600" dirty="0"/>
              <a:t>a condividere le informazioni tra i partner sullo sfondo culturale di ciascun paese in termini di musica e in che modo ciascuno di essi</a:t>
            </a:r>
          </a:p>
          <a:p>
            <a:pPr marL="0" indent="0">
              <a:buNone/>
            </a:pPr>
            <a:r>
              <a:rPr lang="it-IT" sz="1600" dirty="0" smtClean="0"/>
              <a:t>I </a:t>
            </a:r>
            <a:r>
              <a:rPr lang="it-IT" sz="1600" dirty="0"/>
              <a:t>prodotti finali </a:t>
            </a:r>
            <a:r>
              <a:rPr lang="it-IT" sz="1600" dirty="0" smtClean="0"/>
              <a:t>sono stati: </a:t>
            </a:r>
          </a:p>
          <a:p>
            <a:r>
              <a:rPr lang="it-IT" sz="1600" b="1" dirty="0" smtClean="0"/>
              <a:t>Logo </a:t>
            </a:r>
            <a:r>
              <a:rPr lang="it-IT" sz="1600" b="1" dirty="0"/>
              <a:t>del </a:t>
            </a:r>
            <a:r>
              <a:rPr lang="it-IT" sz="1600" b="1" dirty="0" smtClean="0"/>
              <a:t>progetto:</a:t>
            </a:r>
            <a:r>
              <a:rPr lang="it-IT" sz="1600" dirty="0"/>
              <a:t> </a:t>
            </a:r>
            <a:r>
              <a:rPr lang="it-IT" sz="1600" dirty="0" smtClean="0"/>
              <a:t>per </a:t>
            </a:r>
            <a:r>
              <a:rPr lang="it-IT" sz="1600" dirty="0"/>
              <a:t>il logo del progetto, ci </a:t>
            </a:r>
            <a:r>
              <a:rPr lang="it-IT" sz="1600" dirty="0" smtClean="0"/>
              <a:t>sono state </a:t>
            </a:r>
            <a:r>
              <a:rPr lang="it-IT" sz="1600" dirty="0"/>
              <a:t>due proposte per ciascun paese </a:t>
            </a:r>
            <a:r>
              <a:rPr lang="it-IT" sz="1600" dirty="0" smtClean="0"/>
              <a:t>che sono state votate in modo democratico: ha vinto il logo Del team Italiano</a:t>
            </a:r>
            <a:endParaRPr lang="it-IT" sz="1600" dirty="0"/>
          </a:p>
          <a:p>
            <a:r>
              <a:rPr lang="it-IT" sz="1600" b="1" dirty="0" smtClean="0"/>
              <a:t>"</a:t>
            </a:r>
            <a:r>
              <a:rPr lang="it-IT" sz="1600" b="1" dirty="0"/>
              <a:t>Storia della musica" </a:t>
            </a:r>
            <a:r>
              <a:rPr lang="it-IT" sz="1600" b="1" dirty="0" smtClean="0"/>
              <a:t>-Presentazione </a:t>
            </a:r>
            <a:r>
              <a:rPr lang="it-IT" sz="1600" b="1" dirty="0"/>
              <a:t>in </a:t>
            </a:r>
            <a:r>
              <a:rPr lang="it-IT" sz="1600" b="1" dirty="0" err="1"/>
              <a:t>Power</a:t>
            </a:r>
            <a:r>
              <a:rPr lang="it-IT" sz="1600" b="1" dirty="0"/>
              <a:t> </a:t>
            </a:r>
            <a:r>
              <a:rPr lang="it-IT" sz="1600" b="1" dirty="0" smtClean="0"/>
              <a:t>Point </a:t>
            </a:r>
            <a:r>
              <a:rPr lang="it-IT" sz="1600" dirty="0">
                <a:solidFill>
                  <a:prstClr val="black"/>
                </a:solidFill>
              </a:rPr>
              <a:t>G</a:t>
            </a:r>
            <a:r>
              <a:rPr lang="it-IT" sz="1600" dirty="0" smtClean="0">
                <a:solidFill>
                  <a:prstClr val="black"/>
                </a:solidFill>
              </a:rPr>
              <a:t>li </a:t>
            </a:r>
            <a:r>
              <a:rPr lang="it-IT" sz="1600" dirty="0">
                <a:solidFill>
                  <a:prstClr val="black"/>
                </a:solidFill>
              </a:rPr>
              <a:t>studenti </a:t>
            </a:r>
            <a:r>
              <a:rPr lang="it-IT" sz="1600" dirty="0" smtClean="0">
                <a:solidFill>
                  <a:prstClr val="black"/>
                </a:solidFill>
              </a:rPr>
              <a:t> con l’aiuto dei docenti  hanno cercato </a:t>
            </a:r>
            <a:r>
              <a:rPr lang="it-IT" sz="1600" dirty="0">
                <a:solidFill>
                  <a:prstClr val="black"/>
                </a:solidFill>
              </a:rPr>
              <a:t>risorse per i primi brani musicali prodotti nella </a:t>
            </a:r>
            <a:r>
              <a:rPr lang="it-IT" sz="1600" dirty="0" smtClean="0">
                <a:solidFill>
                  <a:prstClr val="black"/>
                </a:solidFill>
              </a:rPr>
              <a:t>loro paese e li hanno  presentati  sia in </a:t>
            </a:r>
            <a:r>
              <a:rPr lang="it-IT" sz="1600" dirty="0">
                <a:solidFill>
                  <a:prstClr val="black"/>
                </a:solidFill>
              </a:rPr>
              <a:t>inglese </a:t>
            </a:r>
            <a:r>
              <a:rPr lang="it-IT" sz="1600" dirty="0" err="1" smtClean="0">
                <a:solidFill>
                  <a:prstClr val="black"/>
                </a:solidFill>
              </a:rPr>
              <a:t>chein</a:t>
            </a:r>
            <a:r>
              <a:rPr lang="it-IT" sz="1600" dirty="0" smtClean="0">
                <a:solidFill>
                  <a:prstClr val="black"/>
                </a:solidFill>
              </a:rPr>
              <a:t> italiano. </a:t>
            </a:r>
            <a:r>
              <a:rPr lang="it-IT" sz="1600" dirty="0">
                <a:solidFill>
                  <a:prstClr val="black"/>
                </a:solidFill>
              </a:rPr>
              <a:t>L'obiettivo </a:t>
            </a:r>
            <a:r>
              <a:rPr lang="it-IT" sz="1600" dirty="0" smtClean="0">
                <a:solidFill>
                  <a:prstClr val="black"/>
                </a:solidFill>
              </a:rPr>
              <a:t>era </a:t>
            </a:r>
            <a:r>
              <a:rPr lang="it-IT" sz="1600" dirty="0">
                <a:solidFill>
                  <a:prstClr val="black"/>
                </a:solidFill>
              </a:rPr>
              <a:t>quello di ottenere i brani musicali più antichi disponibili </a:t>
            </a:r>
            <a:r>
              <a:rPr lang="it-IT" sz="1600" dirty="0" smtClean="0">
                <a:solidFill>
                  <a:prstClr val="black"/>
                </a:solidFill>
              </a:rPr>
              <a:t>analizzando  da quali </a:t>
            </a:r>
            <a:r>
              <a:rPr lang="it-IT" sz="1600" dirty="0">
                <a:solidFill>
                  <a:prstClr val="black"/>
                </a:solidFill>
              </a:rPr>
              <a:t>sentimenti derivano e interpretando la vita e le esperienze della gente a quei tempi.</a:t>
            </a:r>
            <a:endParaRPr lang="it-IT" sz="1600" b="1" dirty="0"/>
          </a:p>
          <a:p>
            <a:r>
              <a:rPr lang="it-IT" sz="1600" dirty="0" smtClean="0"/>
              <a:t>  </a:t>
            </a:r>
            <a:r>
              <a:rPr lang="it-IT" sz="1600" b="1" dirty="0"/>
              <a:t>"Canzoni: non solo melodie, ma la mentalità di una </a:t>
            </a:r>
            <a:r>
              <a:rPr lang="it-IT" sz="1600" b="1" dirty="0" smtClean="0"/>
              <a:t>nazione. </a:t>
            </a:r>
            <a:r>
              <a:rPr lang="it-IT" sz="1600" dirty="0" smtClean="0"/>
              <a:t>Il </a:t>
            </a:r>
            <a:r>
              <a:rPr lang="it-IT" sz="1600" dirty="0"/>
              <a:t>terzo prodotto finale è costituito da </a:t>
            </a:r>
            <a:r>
              <a:rPr lang="it-IT" sz="1600" dirty="0" smtClean="0"/>
              <a:t>un opuscolo </a:t>
            </a:r>
            <a:r>
              <a:rPr lang="it-IT" sz="1600" dirty="0"/>
              <a:t>e un DVD contenente testi con informazioni esplicative sulla storia di ciascun paese partner / eventi principali / mentalità e valori </a:t>
            </a:r>
            <a:r>
              <a:rPr lang="it-IT" sz="1600" dirty="0" smtClean="0"/>
              <a:t>umani e come questi siano </a:t>
            </a:r>
            <a:r>
              <a:rPr lang="it-IT" sz="1600" dirty="0"/>
              <a:t>rivelati in canzoni, canzoni popolari e ballate. I testi e le spiegazioni </a:t>
            </a:r>
            <a:r>
              <a:rPr lang="it-IT" sz="1600" dirty="0" smtClean="0"/>
              <a:t>sono sia in lingua italiana sia  </a:t>
            </a:r>
            <a:r>
              <a:rPr lang="it-IT" sz="1600" dirty="0"/>
              <a:t>in inglese. </a:t>
            </a:r>
            <a:endParaRPr lang="it-IT" sz="1600" dirty="0" smtClean="0"/>
          </a:p>
          <a:p>
            <a:r>
              <a:rPr lang="it-IT" sz="1600" dirty="0" smtClean="0"/>
              <a:t>Gli studenti supervisionati </a:t>
            </a:r>
            <a:r>
              <a:rPr lang="it-IT" sz="1600" dirty="0"/>
              <a:t>dai loro insegnanti </a:t>
            </a:r>
            <a:r>
              <a:rPr lang="it-IT" sz="1600" dirty="0" smtClean="0"/>
              <a:t>hanno effettuato le </a:t>
            </a:r>
            <a:r>
              <a:rPr lang="it-IT" sz="1600" dirty="0"/>
              <a:t>loro presentazioni e </a:t>
            </a:r>
            <a:r>
              <a:rPr lang="it-IT" sz="1600" dirty="0" smtClean="0"/>
              <a:t>hanno spiegato  </a:t>
            </a:r>
            <a:r>
              <a:rPr lang="it-IT" sz="1600" dirty="0"/>
              <a:t>che cosa </a:t>
            </a:r>
            <a:r>
              <a:rPr lang="it-IT" sz="1600" dirty="0" smtClean="0"/>
              <a:t>significhino </a:t>
            </a:r>
            <a:r>
              <a:rPr lang="it-IT" sz="1600" dirty="0"/>
              <a:t>le loro scoperte in termini di tradizione / identità nazionale</a:t>
            </a:r>
            <a:r>
              <a:rPr lang="it-IT" sz="1600" dirty="0" smtClean="0"/>
              <a:t>..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3895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1988840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Alla </a:t>
            </a:r>
            <a:r>
              <a:rPr lang="it-IT" sz="2400" b="1" dirty="0"/>
              <a:t>fine dell'incontro, i partecipanti </a:t>
            </a:r>
            <a:r>
              <a:rPr lang="it-IT" sz="2400" b="1" dirty="0" smtClean="0"/>
              <a:t> hanno sicuramente aumentato  </a:t>
            </a:r>
            <a:r>
              <a:rPr lang="it-IT" sz="2400" b="1" dirty="0"/>
              <a:t>la loro consapevolezza culturale, </a:t>
            </a:r>
            <a:r>
              <a:rPr lang="it-IT" sz="2400" b="1" dirty="0" smtClean="0"/>
              <a:t>migliorando </a:t>
            </a:r>
            <a:r>
              <a:rPr lang="it-IT" sz="2400" b="1" dirty="0"/>
              <a:t>la fiducia in se stessi, le competenze TIC </a:t>
            </a:r>
            <a:r>
              <a:rPr lang="it-IT" sz="2400" b="1" dirty="0" smtClean="0"/>
              <a:t>e le competenze in lingua l'inglese. </a:t>
            </a:r>
            <a:r>
              <a:rPr lang="it-IT" sz="2400" b="1" dirty="0"/>
              <a:t>I metodi </a:t>
            </a:r>
            <a:r>
              <a:rPr lang="it-IT" sz="2400" b="1" dirty="0" smtClean="0"/>
              <a:t>usati son stati presentazioni</a:t>
            </a:r>
            <a:r>
              <a:rPr lang="it-IT" sz="2400" b="1" dirty="0"/>
              <a:t>, giochi, analisi, confronti e contest. Gli studenti guidati </a:t>
            </a:r>
            <a:r>
              <a:rPr lang="it-IT" sz="2400" b="1" dirty="0" smtClean="0"/>
              <a:t>dagli  </a:t>
            </a:r>
            <a:r>
              <a:rPr lang="it-IT" sz="2400" b="1" dirty="0"/>
              <a:t>insegnanti </a:t>
            </a:r>
            <a:r>
              <a:rPr lang="it-IT" sz="2400" b="1" dirty="0" smtClean="0"/>
              <a:t>hanno aiutato i </a:t>
            </a:r>
            <a:r>
              <a:rPr lang="it-IT" sz="2400" b="1" dirty="0"/>
              <a:t>loro </a:t>
            </a:r>
            <a:r>
              <a:rPr lang="it-IT" sz="2400" b="1" dirty="0" smtClean="0"/>
              <a:t>coetanei in difficoltà in modo tale da  </a:t>
            </a:r>
            <a:r>
              <a:rPr lang="it-IT" sz="2400" b="1" dirty="0"/>
              <a:t>che </a:t>
            </a:r>
            <a:r>
              <a:rPr lang="it-IT" sz="2400" b="1" dirty="0" smtClean="0"/>
              <a:t>potenziare la </a:t>
            </a:r>
            <a:r>
              <a:rPr lang="it-IT" sz="2400" b="1" dirty="0"/>
              <a:t>loro autostima e motivazione. </a:t>
            </a:r>
            <a:r>
              <a:rPr lang="it-IT" sz="2400" b="1" dirty="0" smtClean="0"/>
              <a:t> Anche gli insegnanti attraverso il confronto di buone </a:t>
            </a:r>
            <a:r>
              <a:rPr lang="it-IT" sz="2400" b="1" dirty="0"/>
              <a:t>pratiche </a:t>
            </a:r>
            <a:r>
              <a:rPr lang="it-IT" sz="2400" b="1" dirty="0" smtClean="0"/>
              <a:t>hanno accresciuto la propria  consapevolezza </a:t>
            </a:r>
            <a:r>
              <a:rPr lang="it-IT" sz="2400" b="1" dirty="0"/>
              <a:t>culturale, </a:t>
            </a:r>
            <a:r>
              <a:rPr lang="it-IT" sz="2400" b="1" dirty="0" smtClean="0"/>
              <a:t>migliorato </a:t>
            </a:r>
            <a:r>
              <a:rPr lang="it-IT" sz="2400" b="1" dirty="0"/>
              <a:t>le loro tecniche di </a:t>
            </a:r>
            <a:r>
              <a:rPr lang="it-IT" sz="2400" b="1" dirty="0" smtClean="0"/>
              <a:t>insegnamento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0821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b="1" dirty="0" smtClean="0"/>
              <a:t>Lunedi 21.01.2019</a:t>
            </a:r>
            <a:br>
              <a:rPr lang="it-IT" sz="2800" b="1" dirty="0" smtClean="0"/>
            </a:br>
            <a:r>
              <a:rPr lang="it-IT" sz="2800" b="1" dirty="0" smtClean="0"/>
              <a:t>Inizio delle attività presso la scuola ospitante </a:t>
            </a:r>
            <a:r>
              <a:rPr lang="it-IT" sz="2800" b="1" dirty="0" err="1" smtClean="0"/>
              <a:t>I.E.S.Pablo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Ruiz</a:t>
            </a:r>
            <a:r>
              <a:rPr lang="it-IT" sz="2800" b="1" dirty="0" smtClean="0"/>
              <a:t> Picasso , </a:t>
            </a:r>
            <a:r>
              <a:rPr lang="it-IT" sz="2800" b="1" dirty="0" err="1" smtClean="0"/>
              <a:t>El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Ejido</a:t>
            </a:r>
            <a:r>
              <a:rPr lang="it-IT" sz="2800" b="1" dirty="0" smtClean="0"/>
              <a:t>-Spagna</a:t>
            </a:r>
            <a:endParaRPr lang="it-IT" sz="28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24" y="1484784"/>
            <a:ext cx="6629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7920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Inizia la conoscenza tra gli studenti partner</a:t>
            </a:r>
            <a:endParaRPr lang="it-IT" sz="28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628118" y="764704"/>
            <a:ext cx="7820025" cy="57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Proposte per il Logo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3713" y="192063"/>
            <a:ext cx="4587974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Presentazione </a:t>
            </a:r>
            <a:r>
              <a:rPr lang="it-IT" smtClean="0"/>
              <a:t>Logo Italiano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51682" y="1628800"/>
            <a:ext cx="277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Presentazione logo Italiano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16016" y="6015421"/>
            <a:ext cx="292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Presentazione logo Spagnolo</a:t>
            </a: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82" y="1747837"/>
            <a:ext cx="7120717" cy="46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948</Words>
  <Application>Microsoft Office PowerPoint</Application>
  <PresentationFormat>Presentazione su schermo (4:3)</PresentationFormat>
  <Paragraphs>73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MUSIC: A MELODIC METHODOLOGY INTO TEACHING AND LEARNING 2018-1-ES01-KA229-050761 SCHOOL EXCHANGE PARTNERSHIP</vt:lpstr>
      <vt:lpstr>Presentazione standard di PowerPoint</vt:lpstr>
      <vt:lpstr>Obiettivi del progetto</vt:lpstr>
      <vt:lpstr>Prodotti Finali della prima mobilità come attività di insegnamento, apprendimento e formazione</vt:lpstr>
      <vt:lpstr>Presentazione standard di PowerPoint</vt:lpstr>
      <vt:lpstr>Lunedi 21.01.2019 Inizio delle attività presso la scuola ospitante I.E.S.Pablo Ruiz Picasso , El Ejido-Spagna</vt:lpstr>
      <vt:lpstr>Inizia la conoscenza tra gli studenti partner</vt:lpstr>
      <vt:lpstr>Proposte per il Logo</vt:lpstr>
      <vt:lpstr>Presentazione Logo Italiano</vt:lpstr>
      <vt:lpstr>Logo presentati dal team Italiano</vt:lpstr>
      <vt:lpstr>Presentazione Logo Spagnolo</vt:lpstr>
      <vt:lpstr>Presentazione Logo Romania</vt:lpstr>
      <vt:lpstr>Presentazione Logo Portogallo</vt:lpstr>
      <vt:lpstr>Presentazione Logo Grecia</vt:lpstr>
      <vt:lpstr>Atelier Musicale: Chitarra Spagnola</vt:lpstr>
      <vt:lpstr>   </vt:lpstr>
      <vt:lpstr>Presentazione standard di PowerPoint</vt:lpstr>
      <vt:lpstr>Martedi 22.01.2019: Continuano le presentazioni: il team Greco</vt:lpstr>
      <vt:lpstr>Il team Portoghese  presenta il proprio lavoro</vt:lpstr>
      <vt:lpstr>Visita  culturale presso La Alcazaba della città di Almeira: storie e tradizioni di Spagna</vt:lpstr>
      <vt:lpstr>Tutti i ragazzi e i docenti ascoltano attentamente la spiegazione della guida</vt:lpstr>
      <vt:lpstr>Il team Italiano ad Almeira</vt:lpstr>
      <vt:lpstr>Presentazione standard di PowerPoint</vt:lpstr>
      <vt:lpstr>Mercoledi 23.01.2019 Gli studenti assistono alle lezioni curriculari insieme ai loro partners Spagnoli</vt:lpstr>
      <vt:lpstr>Il team Spagnolo presenta il proprio lavoro ele canzoni che hanno fatto la propria identità nazionale</vt:lpstr>
      <vt:lpstr>Multicultural breakfast contest: gli studenti spagnoli effettuano annualmente questa attività mettendo in comune cibo di diverse etnie</vt:lpstr>
      <vt:lpstr>Visita  documentario all’Auditorium di Roquetas de Mar </vt:lpstr>
      <vt:lpstr>Gli studenti hanno visionato la struttura dell’auditorium ed esami nato i vari materiali utilizzati per rendere efficace ed efficiente il suono dell’orchestra</vt:lpstr>
      <vt:lpstr>Giovedi 24.01.2019 visita documentario alla città di Granada e al centro di documentazione musicale di Andalusia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Venerdi 25.01.2019 si lavora per realizzare il prodotto finale </vt:lpstr>
      <vt:lpstr>L’intera equipe presenta il lavoro finale realizzato in collaborazione: gli studenti presentano il lavoro a turno  </vt:lpstr>
      <vt:lpstr>Anche gli insegnanti al lavoro!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Annarosa</dc:creator>
  <cp:lastModifiedBy>Annarosa</cp:lastModifiedBy>
  <cp:revision>69</cp:revision>
  <dcterms:created xsi:type="dcterms:W3CDTF">2019-02-06T15:32:20Z</dcterms:created>
  <dcterms:modified xsi:type="dcterms:W3CDTF">2019-02-13T22:25:08Z</dcterms:modified>
</cp:coreProperties>
</file>