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1" r:id="rId6"/>
    <p:sldId id="260" r:id="rId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F30F2AC-D5E4-4F76-8253-CF7FF18DC619}" type="datetimeFigureOut">
              <a:rPr lang="el-GR" smtClean="0"/>
              <a:t>11/2/2020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814928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F30F2AC-D5E4-4F76-8253-CF7FF18DC619}" type="datetimeFigureOut">
              <a:rPr lang="el-GR" smtClean="0"/>
              <a:t>11/2/2020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364988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F30F2AC-D5E4-4F76-8253-CF7FF18DC619}" type="datetimeFigureOut">
              <a:rPr lang="el-GR" smtClean="0"/>
              <a:t>11/2/2020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96317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F30F2AC-D5E4-4F76-8253-CF7FF18DC619}" type="datetimeFigureOut">
              <a:rPr lang="el-GR" smtClean="0"/>
              <a:t>11/2/2020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6960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F30F2AC-D5E4-4F76-8253-CF7FF18DC619}" type="datetimeFigureOut">
              <a:rPr lang="el-GR" smtClean="0"/>
              <a:t>11/2/2020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17134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F30F2AC-D5E4-4F76-8253-CF7FF18DC619}" type="datetimeFigureOut">
              <a:rPr lang="el-GR" smtClean="0"/>
              <a:t>11/2/2020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980463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F30F2AC-D5E4-4F76-8253-CF7FF18DC619}" type="datetimeFigureOut">
              <a:rPr lang="el-GR" smtClean="0"/>
              <a:t>11/2/2020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772995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F30F2AC-D5E4-4F76-8253-CF7FF18DC619}" type="datetimeFigureOut">
              <a:rPr lang="el-GR" smtClean="0"/>
              <a:t>11/2/2020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585645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F30F2AC-D5E4-4F76-8253-CF7FF18DC619}" type="datetimeFigureOut">
              <a:rPr lang="el-GR" smtClean="0"/>
              <a:t>11/2/2020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245133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F30F2AC-D5E4-4F76-8253-CF7FF18DC619}" type="datetimeFigureOut">
              <a:rPr lang="el-GR" smtClean="0"/>
              <a:t>11/2/2020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707760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F30F2AC-D5E4-4F76-8253-CF7FF18DC619}" type="datetimeFigureOut">
              <a:rPr lang="el-GR" smtClean="0"/>
              <a:t>11/2/2020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4036256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30F2AC-D5E4-4F76-8253-CF7FF18DC619}" type="datetimeFigureOut">
              <a:rPr lang="el-GR" smtClean="0"/>
              <a:t>11/2/2020</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CD99BF-D793-4FB4-AEEF-F5969FB1F265}" type="slidenum">
              <a:rPr lang="el-GR" smtClean="0"/>
              <a:t>‹#›</a:t>
            </a:fld>
            <a:endParaRPr lang="el-GR"/>
          </a:p>
        </p:txBody>
      </p:sp>
    </p:spTree>
    <p:extLst>
      <p:ext uri="{BB962C8B-B14F-4D97-AF65-F5344CB8AC3E}">
        <p14:creationId xmlns:p14="http://schemas.microsoft.com/office/powerpoint/2010/main" val="3609075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F2AitTPI5U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DEFINITIVO.jpg"/>
          <p:cNvPicPr>
            <a:picLocks noChangeAspect="1" noChangeArrowheads="1"/>
          </p:cNvPicPr>
          <p:nvPr/>
        </p:nvPicPr>
        <p:blipFill>
          <a:blip r:embed="rId2" cstate="print"/>
          <a:srcRect/>
          <a:stretch>
            <a:fillRect/>
          </a:stretch>
        </p:blipFill>
        <p:spPr bwMode="auto">
          <a:xfrm>
            <a:off x="579102" y="238717"/>
            <a:ext cx="1194613" cy="1690117"/>
          </a:xfrm>
          <a:prstGeom prst="rect">
            <a:avLst/>
          </a:prstGeom>
          <a:noFill/>
          <a:ln w="9525">
            <a:noFill/>
            <a:miter lim="800000"/>
            <a:headEnd/>
            <a:tailEnd/>
          </a:ln>
        </p:spPr>
      </p:pic>
      <p:pic>
        <p:nvPicPr>
          <p:cNvPr id="5" name="Picture 3" descr="C:\Users\Mirandolina\Desktop\LogosBeneficairesErasmus+LEFT_EN.jpg"/>
          <p:cNvPicPr>
            <a:picLocks noChangeAspect="1" noChangeArrowheads="1"/>
          </p:cNvPicPr>
          <p:nvPr/>
        </p:nvPicPr>
        <p:blipFill>
          <a:blip r:embed="rId3" cstate="print"/>
          <a:srcRect/>
          <a:stretch>
            <a:fillRect/>
          </a:stretch>
        </p:blipFill>
        <p:spPr bwMode="auto">
          <a:xfrm>
            <a:off x="5065579" y="493694"/>
            <a:ext cx="5025780" cy="1435140"/>
          </a:xfrm>
          <a:prstGeom prst="rect">
            <a:avLst/>
          </a:prstGeom>
          <a:noFill/>
          <a:ln w="9525">
            <a:noFill/>
            <a:miter lim="800000"/>
            <a:headEnd/>
            <a:tailEnd/>
          </a:ln>
        </p:spPr>
      </p:pic>
      <p:sp>
        <p:nvSpPr>
          <p:cNvPr id="6" name="TextBox 5"/>
          <p:cNvSpPr txBox="1"/>
          <p:nvPr/>
        </p:nvSpPr>
        <p:spPr>
          <a:xfrm>
            <a:off x="1520328" y="2853369"/>
            <a:ext cx="8626207" cy="1231106"/>
          </a:xfrm>
          <a:prstGeom prst="rect">
            <a:avLst/>
          </a:prstGeom>
          <a:noFill/>
        </p:spPr>
        <p:txBody>
          <a:bodyPr wrap="square" rtlCol="0">
            <a:spAutoFit/>
          </a:bodyPr>
          <a:lstStyle/>
          <a:p>
            <a:pPr algn="ctr"/>
            <a:r>
              <a:rPr lang="en-GB" sz="1400" b="1" dirty="0" smtClean="0">
                <a:latin typeface="Times New Roman" panose="02020603050405020304" pitchFamily="18" charset="0"/>
                <a:cs typeface="Times New Roman" panose="02020603050405020304" pitchFamily="18" charset="0"/>
              </a:rPr>
              <a:t>MUSIC: A MELODIC METHODOLOGY INTO TEACHING AND LEARNING</a:t>
            </a:r>
            <a:r>
              <a:rPr lang="en-GB" sz="1400" dirty="0" smtClean="0">
                <a:latin typeface="Times New Roman" panose="02020603050405020304" pitchFamily="18" charset="0"/>
                <a:cs typeface="Times New Roman" panose="02020603050405020304" pitchFamily="18" charset="0"/>
              </a:rPr>
              <a:t/>
            </a:r>
            <a:br>
              <a:rPr lang="en-GB" sz="1400" dirty="0" smtClean="0">
                <a:latin typeface="Times New Roman" panose="02020603050405020304" pitchFamily="18" charset="0"/>
                <a:cs typeface="Times New Roman" panose="02020603050405020304" pitchFamily="18" charset="0"/>
              </a:rPr>
            </a:br>
            <a:r>
              <a:rPr lang="en-GB" sz="1400" b="1" dirty="0" smtClean="0">
                <a:latin typeface="Times New Roman" panose="02020603050405020304" pitchFamily="18" charset="0"/>
                <a:cs typeface="Times New Roman" panose="02020603050405020304" pitchFamily="18" charset="0"/>
              </a:rPr>
              <a:t>2018-1-ES01-KA229-050761</a:t>
            </a:r>
            <a:br>
              <a:rPr lang="en-GB" sz="1400" b="1" dirty="0" smtClean="0">
                <a:latin typeface="Times New Roman" panose="02020603050405020304" pitchFamily="18" charset="0"/>
                <a:cs typeface="Times New Roman" panose="02020603050405020304" pitchFamily="18" charset="0"/>
              </a:rPr>
            </a:br>
            <a:r>
              <a:rPr lang="en-GB" sz="1400" b="1" dirty="0" smtClean="0">
                <a:latin typeface="Times New Roman" panose="02020603050405020304" pitchFamily="18" charset="0"/>
                <a:cs typeface="Times New Roman" panose="02020603050405020304" pitchFamily="18" charset="0"/>
              </a:rPr>
              <a:t/>
            </a:r>
            <a:br>
              <a:rPr lang="en-GB" sz="1400" b="1" dirty="0" smtClean="0">
                <a:latin typeface="Times New Roman" panose="02020603050405020304" pitchFamily="18" charset="0"/>
                <a:cs typeface="Times New Roman" panose="02020603050405020304" pitchFamily="18" charset="0"/>
              </a:rPr>
            </a:br>
            <a:r>
              <a:rPr lang="en-GB" sz="1400" b="1" dirty="0" smtClean="0">
                <a:latin typeface="Times New Roman" panose="02020603050405020304" pitchFamily="18" charset="0"/>
                <a:cs typeface="Times New Roman" panose="02020603050405020304" pitchFamily="18" charset="0"/>
              </a:rPr>
              <a:t> SCHOOL EXCHANGE PARTNERSHIP</a:t>
            </a:r>
            <a:r>
              <a:rPr lang="en-GB" dirty="0" smtClean="0"/>
              <a:t/>
            </a:r>
            <a:br>
              <a:rPr lang="en-GB" dirty="0" smtClean="0"/>
            </a:br>
            <a:endParaRPr lang="el-GR" dirty="0"/>
          </a:p>
        </p:txBody>
      </p:sp>
      <p:sp>
        <p:nvSpPr>
          <p:cNvPr id="7" name="TextBox 6"/>
          <p:cNvSpPr txBox="1"/>
          <p:nvPr/>
        </p:nvSpPr>
        <p:spPr>
          <a:xfrm>
            <a:off x="2390660" y="4439798"/>
            <a:ext cx="7293167" cy="307777"/>
          </a:xfrm>
          <a:prstGeom prst="rect">
            <a:avLst/>
          </a:prstGeom>
          <a:noFill/>
        </p:spPr>
        <p:txBody>
          <a:bodyPr wrap="square" rtlCol="0">
            <a:spAutoFit/>
          </a:bodyPr>
          <a:lstStyle/>
          <a:p>
            <a:pPr algn="ctr"/>
            <a:r>
              <a:rPr lang="en-US" sz="1400" b="1" dirty="0" smtClean="0">
                <a:latin typeface="Times New Roman" panose="02020603050405020304" pitchFamily="18" charset="0"/>
                <a:cs typeface="Times New Roman" panose="02020603050405020304" pitchFamily="18" charset="0"/>
              </a:rPr>
              <a:t>SONGS ABOUT TOLERANCE - GREECE</a:t>
            </a:r>
            <a:endParaRPr lang="el-GR"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6660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1400" b="1" dirty="0">
                <a:latin typeface="Times New Roman" panose="02020603050405020304" pitchFamily="18" charset="0"/>
                <a:cs typeface="Times New Roman" panose="02020603050405020304" pitchFamily="18" charset="0"/>
              </a:rPr>
              <a:t>2</a:t>
            </a:r>
            <a:r>
              <a:rPr lang="en-US" sz="1400" b="1" dirty="0" smtClean="0">
                <a:latin typeface="Times New Roman" panose="02020603050405020304" pitchFamily="18" charset="0"/>
                <a:cs typeface="Times New Roman" panose="02020603050405020304" pitchFamily="18" charset="0"/>
              </a:rPr>
              <a:t>. “</a:t>
            </a:r>
            <a:r>
              <a:rPr lang="en-US" sz="1400" b="1" dirty="0" smtClean="0">
                <a:latin typeface="Times New Roman" panose="02020603050405020304" pitchFamily="18" charset="0"/>
                <a:cs typeface="Times New Roman" panose="02020603050405020304" pitchFamily="18" charset="0"/>
              </a:rPr>
              <a:t>BLACK OR WHITE</a:t>
            </a:r>
            <a:r>
              <a:rPr lang="en-US" sz="1400" b="1" dirty="0" smtClean="0">
                <a:latin typeface="Times New Roman" panose="02020603050405020304" pitchFamily="18" charset="0"/>
                <a:cs typeface="Times New Roman" panose="02020603050405020304" pitchFamily="18" charset="0"/>
              </a:rPr>
              <a:t>” – </a:t>
            </a:r>
            <a:r>
              <a:rPr lang="en-US" sz="1400" b="1" dirty="0" smtClean="0">
                <a:latin typeface="Times New Roman" panose="02020603050405020304" pitchFamily="18" charset="0"/>
                <a:cs typeface="Times New Roman" panose="02020603050405020304" pitchFamily="18" charset="0"/>
              </a:rPr>
              <a:t>MICHAEL JACKSON</a:t>
            </a:r>
            <a:r>
              <a:rPr lang="el-GR" sz="1400" b="1" dirty="0">
                <a:latin typeface="Times New Roman" panose="02020603050405020304" pitchFamily="18" charset="0"/>
                <a:cs typeface="Times New Roman" panose="02020603050405020304" pitchFamily="18" charset="0"/>
              </a:rPr>
              <a:t/>
            </a:r>
            <a:br>
              <a:rPr lang="el-GR" sz="1400" b="1" dirty="0">
                <a:latin typeface="Times New Roman" panose="02020603050405020304" pitchFamily="18" charset="0"/>
                <a:cs typeface="Times New Roman" panose="02020603050405020304" pitchFamily="18" charset="0"/>
              </a:rPr>
            </a:br>
            <a:endParaRPr lang="el-GR" sz="1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955055" y="4803354"/>
            <a:ext cx="5684704" cy="307777"/>
          </a:xfrm>
          <a:prstGeom prst="rect">
            <a:avLst/>
          </a:prstGeom>
          <a:noFill/>
        </p:spPr>
        <p:txBody>
          <a:bodyPr wrap="square" rtlCol="0">
            <a:spAutoFit/>
          </a:bodyPr>
          <a:lstStyle/>
          <a:p>
            <a:r>
              <a:rPr lang="en-US" sz="1400" u="sng" dirty="0">
                <a:latin typeface="Times New Roman" panose="02020603050405020304" pitchFamily="18" charset="0"/>
                <a:cs typeface="Times New Roman" panose="02020603050405020304" pitchFamily="18" charset="0"/>
                <a:hlinkClick r:id="rId2"/>
              </a:rPr>
              <a:t>https://www.youtube.com/watch?v=F2AitTPI5U0</a:t>
            </a:r>
            <a:endParaRPr lang="el-GR" sz="1400" dirty="0">
              <a:latin typeface="Times New Roman" panose="02020603050405020304" pitchFamily="18" charset="0"/>
              <a:cs typeface="Times New Roman" panose="02020603050405020304" pitchFamily="18" charset="0"/>
            </a:endParaRPr>
          </a:p>
        </p:txBody>
      </p:sp>
      <p:pic>
        <p:nvPicPr>
          <p:cNvPr id="6" name="Εικόνα 5" descr="Image result for michael jackson black or white albu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8845" y="1604117"/>
            <a:ext cx="5274310" cy="2966720"/>
          </a:xfrm>
          <a:prstGeom prst="rect">
            <a:avLst/>
          </a:prstGeom>
          <a:noFill/>
          <a:ln>
            <a:noFill/>
          </a:ln>
        </p:spPr>
      </p:pic>
    </p:spTree>
    <p:extLst>
      <p:ext uri="{BB962C8B-B14F-4D97-AF65-F5344CB8AC3E}">
        <p14:creationId xmlns:p14="http://schemas.microsoft.com/office/powerpoint/2010/main" val="1023703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1400" b="1" dirty="0">
                <a:latin typeface="Times New Roman" panose="02020603050405020304" pitchFamily="18" charset="0"/>
                <a:cs typeface="Times New Roman" panose="02020603050405020304" pitchFamily="18" charset="0"/>
              </a:rPr>
              <a:t>2. “BLACK OR WHITE” – MICHAEL </a:t>
            </a:r>
            <a:r>
              <a:rPr lang="en-US" sz="1400" b="1" dirty="0" smtClean="0">
                <a:latin typeface="Times New Roman" panose="02020603050405020304" pitchFamily="18" charset="0"/>
                <a:cs typeface="Times New Roman" panose="02020603050405020304" pitchFamily="18" charset="0"/>
              </a:rPr>
              <a:t>JACKSON</a:t>
            </a:r>
            <a:endParaRPr lang="el-GR" sz="1400" dirty="0"/>
          </a:p>
        </p:txBody>
      </p:sp>
      <p:sp>
        <p:nvSpPr>
          <p:cNvPr id="3" name="Θέση περιεχομένου 2"/>
          <p:cNvSpPr>
            <a:spLocks noGrp="1"/>
          </p:cNvSpPr>
          <p:nvPr>
            <p:ph idx="1"/>
          </p:nvPr>
        </p:nvSpPr>
        <p:spPr/>
        <p:txBody>
          <a:bodyPr>
            <a:noAutofit/>
          </a:bodyPr>
          <a:lstStyle/>
          <a:p>
            <a:pPr marL="0" indent="0">
              <a:lnSpc>
                <a:spcPct val="100000"/>
              </a:lnSpc>
              <a:buNone/>
            </a:pPr>
            <a:endParaRPr lang="el-GR" sz="1200" dirty="0"/>
          </a:p>
          <a:p>
            <a:pPr marL="0" indent="0">
              <a:lnSpc>
                <a:spcPct val="100000"/>
              </a:lnSpc>
              <a:buNone/>
            </a:pPr>
            <a:endParaRPr lang="el-GR" sz="1200" dirty="0"/>
          </a:p>
          <a:p>
            <a:pPr marL="0" indent="0">
              <a:lnSpc>
                <a:spcPct val="100000"/>
              </a:lnSpc>
              <a:buNone/>
            </a:pPr>
            <a:endParaRPr lang="el-GR" sz="1200" dirty="0">
              <a:latin typeface="Times New Roman" panose="02020603050405020304" pitchFamily="18" charset="0"/>
              <a:cs typeface="Times New Roman" panose="02020603050405020304" pitchFamily="18" charset="0"/>
            </a:endParaRPr>
          </a:p>
        </p:txBody>
      </p:sp>
      <p:sp>
        <p:nvSpPr>
          <p:cNvPr id="4" name="Ορθογώνιο 3"/>
          <p:cNvSpPr/>
          <p:nvPr/>
        </p:nvSpPr>
        <p:spPr>
          <a:xfrm>
            <a:off x="4469176" y="1261275"/>
            <a:ext cx="6096000" cy="3323987"/>
          </a:xfrm>
          <a:prstGeom prst="rect">
            <a:avLst/>
          </a:prstGeom>
        </p:spPr>
        <p:txBody>
          <a:bodyPr>
            <a:spAutoFit/>
          </a:bodyPr>
          <a:lstStyle/>
          <a:p>
            <a:r>
              <a:rPr lang="en-US" sz="1400" dirty="0">
                <a:solidFill>
                  <a:srgbClr val="222222"/>
                </a:solidFill>
                <a:latin typeface="Times New Roman" panose="02020603050405020304" pitchFamily="18" charset="0"/>
                <a:ea typeface="Calibri" panose="020F0502020204030204" pitchFamily="34" charset="0"/>
              </a:rPr>
              <a:t>I took my baby on a Saturday Bang</a:t>
            </a:r>
            <a:br>
              <a:rPr lang="en-US" sz="1400" dirty="0">
                <a:solidFill>
                  <a:srgbClr val="222222"/>
                </a:solidFill>
                <a:latin typeface="Times New Roman" panose="02020603050405020304" pitchFamily="18" charset="0"/>
                <a:ea typeface="Calibri" panose="020F0502020204030204" pitchFamily="34" charset="0"/>
              </a:rPr>
            </a:br>
            <a:r>
              <a:rPr lang="en-US" sz="1400" dirty="0">
                <a:solidFill>
                  <a:srgbClr val="222222"/>
                </a:solidFill>
                <a:latin typeface="Times New Roman" panose="02020603050405020304" pitchFamily="18" charset="0"/>
                <a:ea typeface="Calibri" panose="020F0502020204030204" pitchFamily="34" charset="0"/>
              </a:rPr>
              <a:t>Boy, is that girl with you?</a:t>
            </a:r>
            <a:br>
              <a:rPr lang="en-US" sz="1400" dirty="0">
                <a:solidFill>
                  <a:srgbClr val="222222"/>
                </a:solidFill>
                <a:latin typeface="Times New Roman" panose="02020603050405020304" pitchFamily="18" charset="0"/>
                <a:ea typeface="Calibri" panose="020F0502020204030204" pitchFamily="34" charset="0"/>
              </a:rPr>
            </a:br>
            <a:r>
              <a:rPr lang="en-US" sz="1400" dirty="0">
                <a:solidFill>
                  <a:srgbClr val="222222"/>
                </a:solidFill>
                <a:latin typeface="Times New Roman" panose="02020603050405020304" pitchFamily="18" charset="0"/>
                <a:ea typeface="Calibri" panose="020F0502020204030204" pitchFamily="34" charset="0"/>
              </a:rPr>
              <a:t>Yes we're one and the same</a:t>
            </a:r>
            <a:br>
              <a:rPr lang="en-US" sz="1400" dirty="0">
                <a:solidFill>
                  <a:srgbClr val="222222"/>
                </a:solidFill>
                <a:latin typeface="Times New Roman" panose="02020603050405020304" pitchFamily="18" charset="0"/>
                <a:ea typeface="Calibri" panose="020F0502020204030204" pitchFamily="34" charset="0"/>
              </a:rPr>
            </a:br>
            <a:r>
              <a:rPr lang="en-US" sz="1400" dirty="0">
                <a:solidFill>
                  <a:srgbClr val="222222"/>
                </a:solidFill>
                <a:latin typeface="Times New Roman" panose="02020603050405020304" pitchFamily="18" charset="0"/>
                <a:ea typeface="Calibri" panose="020F0502020204030204" pitchFamily="34" charset="0"/>
              </a:rPr>
              <a:t>Now I believe in miracles</a:t>
            </a:r>
            <a:br>
              <a:rPr lang="en-US" sz="1400" dirty="0">
                <a:solidFill>
                  <a:srgbClr val="222222"/>
                </a:solidFill>
                <a:latin typeface="Times New Roman" panose="02020603050405020304" pitchFamily="18" charset="0"/>
                <a:ea typeface="Calibri" panose="020F0502020204030204" pitchFamily="34" charset="0"/>
              </a:rPr>
            </a:br>
            <a:r>
              <a:rPr lang="en-US" sz="1400" dirty="0">
                <a:solidFill>
                  <a:srgbClr val="222222"/>
                </a:solidFill>
                <a:latin typeface="Times New Roman" panose="02020603050405020304" pitchFamily="18" charset="0"/>
                <a:ea typeface="Calibri" panose="020F0502020204030204" pitchFamily="34" charset="0"/>
              </a:rPr>
              <a:t>And a miracle has happened tonight</a:t>
            </a:r>
            <a:br>
              <a:rPr lang="en-US" sz="1400" dirty="0">
                <a:solidFill>
                  <a:srgbClr val="222222"/>
                </a:solidFill>
                <a:latin typeface="Times New Roman" panose="02020603050405020304" pitchFamily="18" charset="0"/>
                <a:ea typeface="Calibri" panose="020F0502020204030204" pitchFamily="34" charset="0"/>
              </a:rPr>
            </a:br>
            <a:r>
              <a:rPr lang="en-US" sz="1400" dirty="0">
                <a:solidFill>
                  <a:srgbClr val="222222"/>
                </a:solidFill>
                <a:latin typeface="Times New Roman" panose="02020603050405020304" pitchFamily="18" charset="0"/>
                <a:ea typeface="Calibri" panose="020F0502020204030204" pitchFamily="34" charset="0"/>
              </a:rPr>
              <a:t>But, if you're </a:t>
            </a:r>
            <a:r>
              <a:rPr lang="en-US" sz="1400" dirty="0" err="1">
                <a:solidFill>
                  <a:srgbClr val="222222"/>
                </a:solidFill>
                <a:latin typeface="Times New Roman" panose="02020603050405020304" pitchFamily="18" charset="0"/>
                <a:ea typeface="Calibri" panose="020F0502020204030204" pitchFamily="34" charset="0"/>
              </a:rPr>
              <a:t>thinkin</a:t>
            </a:r>
            <a:r>
              <a:rPr lang="en-US" sz="1400" dirty="0">
                <a:solidFill>
                  <a:srgbClr val="222222"/>
                </a:solidFill>
                <a:latin typeface="Times New Roman" panose="02020603050405020304" pitchFamily="18" charset="0"/>
                <a:ea typeface="Calibri" panose="020F0502020204030204" pitchFamily="34" charset="0"/>
              </a:rPr>
              <a:t>' about my baby</a:t>
            </a:r>
            <a:br>
              <a:rPr lang="en-US" sz="1400" dirty="0">
                <a:solidFill>
                  <a:srgbClr val="222222"/>
                </a:solidFill>
                <a:latin typeface="Times New Roman" panose="02020603050405020304" pitchFamily="18" charset="0"/>
                <a:ea typeface="Calibri" panose="020F0502020204030204" pitchFamily="34" charset="0"/>
              </a:rPr>
            </a:br>
            <a:r>
              <a:rPr lang="en-US" sz="1400" dirty="0">
                <a:solidFill>
                  <a:srgbClr val="222222"/>
                </a:solidFill>
                <a:latin typeface="Times New Roman" panose="02020603050405020304" pitchFamily="18" charset="0"/>
                <a:ea typeface="Calibri" panose="020F0502020204030204" pitchFamily="34" charset="0"/>
              </a:rPr>
              <a:t>It don't matter if you're black or white</a:t>
            </a:r>
            <a:br>
              <a:rPr lang="en-US" sz="1400" dirty="0">
                <a:solidFill>
                  <a:srgbClr val="222222"/>
                </a:solidFill>
                <a:latin typeface="Times New Roman" panose="02020603050405020304" pitchFamily="18" charset="0"/>
                <a:ea typeface="Calibri" panose="020F0502020204030204" pitchFamily="34" charset="0"/>
              </a:rPr>
            </a:br>
            <a:r>
              <a:rPr lang="en-US" sz="1400" dirty="0">
                <a:solidFill>
                  <a:srgbClr val="222222"/>
                </a:solidFill>
                <a:latin typeface="Times New Roman" panose="02020603050405020304" pitchFamily="18" charset="0"/>
                <a:ea typeface="Calibri" panose="020F0502020204030204" pitchFamily="34" charset="0"/>
              </a:rPr>
              <a:t/>
            </a:r>
            <a:br>
              <a:rPr lang="en-US" sz="1400" dirty="0">
                <a:solidFill>
                  <a:srgbClr val="222222"/>
                </a:solidFill>
                <a:latin typeface="Times New Roman" panose="02020603050405020304" pitchFamily="18" charset="0"/>
                <a:ea typeface="Calibri" panose="020F0502020204030204" pitchFamily="34" charset="0"/>
              </a:rPr>
            </a:br>
            <a:r>
              <a:rPr lang="en-US" sz="1400" dirty="0">
                <a:solidFill>
                  <a:srgbClr val="222222"/>
                </a:solidFill>
                <a:latin typeface="Times New Roman" panose="02020603050405020304" pitchFamily="18" charset="0"/>
                <a:ea typeface="Calibri" panose="020F0502020204030204" pitchFamily="34" charset="0"/>
              </a:rPr>
              <a:t>They print my message in the 'Saturday Sun'</a:t>
            </a:r>
            <a:br>
              <a:rPr lang="en-US" sz="1400" dirty="0">
                <a:solidFill>
                  <a:srgbClr val="222222"/>
                </a:solidFill>
                <a:latin typeface="Times New Roman" panose="02020603050405020304" pitchFamily="18" charset="0"/>
                <a:ea typeface="Calibri" panose="020F0502020204030204" pitchFamily="34" charset="0"/>
              </a:rPr>
            </a:br>
            <a:r>
              <a:rPr lang="en-US" sz="1400" dirty="0">
                <a:solidFill>
                  <a:srgbClr val="222222"/>
                </a:solidFill>
                <a:latin typeface="Times New Roman" panose="02020603050405020304" pitchFamily="18" charset="0"/>
                <a:ea typeface="Calibri" panose="020F0502020204030204" pitchFamily="34" charset="0"/>
              </a:rPr>
              <a:t>I had to tell them I </a:t>
            </a:r>
            <a:r>
              <a:rPr lang="en-US" sz="1400" dirty="0" err="1">
                <a:solidFill>
                  <a:srgbClr val="222222"/>
                </a:solidFill>
                <a:latin typeface="Times New Roman" panose="02020603050405020304" pitchFamily="18" charset="0"/>
                <a:ea typeface="Calibri" panose="020F0502020204030204" pitchFamily="34" charset="0"/>
              </a:rPr>
              <a:t>ain't</a:t>
            </a:r>
            <a:r>
              <a:rPr lang="en-US" sz="1400" dirty="0">
                <a:solidFill>
                  <a:srgbClr val="222222"/>
                </a:solidFill>
                <a:latin typeface="Times New Roman" panose="02020603050405020304" pitchFamily="18" charset="0"/>
                <a:ea typeface="Calibri" panose="020F0502020204030204" pitchFamily="34" charset="0"/>
              </a:rPr>
              <a:t> second to none</a:t>
            </a:r>
            <a:br>
              <a:rPr lang="en-US" sz="1400" dirty="0">
                <a:solidFill>
                  <a:srgbClr val="222222"/>
                </a:solidFill>
                <a:latin typeface="Times New Roman" panose="02020603050405020304" pitchFamily="18" charset="0"/>
                <a:ea typeface="Calibri" panose="020F0502020204030204" pitchFamily="34" charset="0"/>
              </a:rPr>
            </a:br>
            <a:r>
              <a:rPr lang="en-US" sz="1400" dirty="0">
                <a:solidFill>
                  <a:srgbClr val="222222"/>
                </a:solidFill>
                <a:latin typeface="Times New Roman" panose="02020603050405020304" pitchFamily="18" charset="0"/>
                <a:ea typeface="Calibri" panose="020F0502020204030204" pitchFamily="34" charset="0"/>
              </a:rPr>
              <a:t>And I told about </a:t>
            </a:r>
            <a:r>
              <a:rPr lang="en-US" sz="1400" dirty="0" err="1">
                <a:solidFill>
                  <a:srgbClr val="222222"/>
                </a:solidFill>
                <a:latin typeface="Times New Roman" panose="02020603050405020304" pitchFamily="18" charset="0"/>
                <a:ea typeface="Calibri" panose="020F0502020204030204" pitchFamily="34" charset="0"/>
              </a:rPr>
              <a:t>equality,an</a:t>
            </a:r>
            <a:r>
              <a:rPr lang="en-US" sz="1400" dirty="0">
                <a:solidFill>
                  <a:srgbClr val="222222"/>
                </a:solidFill>
                <a:latin typeface="Times New Roman" panose="02020603050405020304" pitchFamily="18" charset="0"/>
                <a:ea typeface="Calibri" panose="020F0502020204030204" pitchFamily="34" charset="0"/>
              </a:rPr>
              <a:t>' it's true</a:t>
            </a:r>
            <a:br>
              <a:rPr lang="en-US" sz="1400" dirty="0">
                <a:solidFill>
                  <a:srgbClr val="222222"/>
                </a:solidFill>
                <a:latin typeface="Times New Roman" panose="02020603050405020304" pitchFamily="18" charset="0"/>
                <a:ea typeface="Calibri" panose="020F0502020204030204" pitchFamily="34" charset="0"/>
              </a:rPr>
            </a:br>
            <a:r>
              <a:rPr lang="en-US" sz="1400" dirty="0">
                <a:solidFill>
                  <a:srgbClr val="222222"/>
                </a:solidFill>
                <a:latin typeface="Times New Roman" panose="02020603050405020304" pitchFamily="18" charset="0"/>
                <a:ea typeface="Calibri" panose="020F0502020204030204" pitchFamily="34" charset="0"/>
              </a:rPr>
              <a:t>Either you're wrong or you're right</a:t>
            </a:r>
            <a:br>
              <a:rPr lang="en-US" sz="1400" dirty="0">
                <a:solidFill>
                  <a:srgbClr val="222222"/>
                </a:solidFill>
                <a:latin typeface="Times New Roman" panose="02020603050405020304" pitchFamily="18" charset="0"/>
                <a:ea typeface="Calibri" panose="020F0502020204030204" pitchFamily="34" charset="0"/>
              </a:rPr>
            </a:br>
            <a:r>
              <a:rPr lang="en-US" sz="1400" dirty="0">
                <a:solidFill>
                  <a:srgbClr val="222222"/>
                </a:solidFill>
                <a:latin typeface="Times New Roman" panose="02020603050405020304" pitchFamily="18" charset="0"/>
                <a:ea typeface="Calibri" panose="020F0502020204030204" pitchFamily="34" charset="0"/>
              </a:rPr>
              <a:t>But, if you're </a:t>
            </a:r>
            <a:r>
              <a:rPr lang="en-US" sz="1400" dirty="0" err="1">
                <a:solidFill>
                  <a:srgbClr val="222222"/>
                </a:solidFill>
                <a:latin typeface="Times New Roman" panose="02020603050405020304" pitchFamily="18" charset="0"/>
                <a:ea typeface="Calibri" panose="020F0502020204030204" pitchFamily="34" charset="0"/>
              </a:rPr>
              <a:t>thinkin</a:t>
            </a:r>
            <a:r>
              <a:rPr lang="en-US" sz="1400" dirty="0">
                <a:solidFill>
                  <a:srgbClr val="222222"/>
                </a:solidFill>
                <a:latin typeface="Times New Roman" panose="02020603050405020304" pitchFamily="18" charset="0"/>
                <a:ea typeface="Calibri" panose="020F0502020204030204" pitchFamily="34" charset="0"/>
              </a:rPr>
              <a:t>' about my baby</a:t>
            </a:r>
            <a:br>
              <a:rPr lang="en-US" sz="1400" dirty="0">
                <a:solidFill>
                  <a:srgbClr val="222222"/>
                </a:solidFill>
                <a:latin typeface="Times New Roman" panose="02020603050405020304" pitchFamily="18" charset="0"/>
                <a:ea typeface="Calibri" panose="020F0502020204030204" pitchFamily="34" charset="0"/>
              </a:rPr>
            </a:br>
            <a:r>
              <a:rPr lang="en-US" sz="1400" dirty="0">
                <a:solidFill>
                  <a:srgbClr val="222222"/>
                </a:solidFill>
                <a:latin typeface="Times New Roman" panose="02020603050405020304" pitchFamily="18" charset="0"/>
                <a:ea typeface="Calibri" panose="020F0502020204030204" pitchFamily="34" charset="0"/>
              </a:rPr>
              <a:t>It don't matter if you're black or white</a:t>
            </a:r>
            <a:br>
              <a:rPr lang="en-US" sz="1400" dirty="0">
                <a:solidFill>
                  <a:srgbClr val="222222"/>
                </a:solidFill>
                <a:latin typeface="Times New Roman" panose="02020603050405020304" pitchFamily="18" charset="0"/>
                <a:ea typeface="Calibri" panose="020F0502020204030204" pitchFamily="34" charset="0"/>
              </a:rPr>
            </a:br>
            <a:endParaRPr lang="el-GR" sz="1400" dirty="0"/>
          </a:p>
        </p:txBody>
      </p:sp>
    </p:spTree>
    <p:extLst>
      <p:ext uri="{BB962C8B-B14F-4D97-AF65-F5344CB8AC3E}">
        <p14:creationId xmlns:p14="http://schemas.microsoft.com/office/powerpoint/2010/main" val="10990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61140"/>
          </a:xfrm>
        </p:spPr>
        <p:txBody>
          <a:bodyPr>
            <a:normAutofit/>
          </a:bodyPr>
          <a:lstStyle/>
          <a:p>
            <a:pPr algn="ctr"/>
            <a:r>
              <a:rPr lang="en-US" sz="1400" b="1" dirty="0">
                <a:latin typeface="Times New Roman" panose="02020603050405020304" pitchFamily="18" charset="0"/>
                <a:cs typeface="Times New Roman" panose="02020603050405020304" pitchFamily="18" charset="0"/>
              </a:rPr>
              <a:t>2. “BLACK OR WHITE” – MICHAEL </a:t>
            </a:r>
            <a:r>
              <a:rPr lang="en-US" sz="1400" b="1" dirty="0" smtClean="0">
                <a:latin typeface="Times New Roman" panose="02020603050405020304" pitchFamily="18" charset="0"/>
                <a:cs typeface="Times New Roman" panose="02020603050405020304" pitchFamily="18" charset="0"/>
              </a:rPr>
              <a:t>JACKSON</a:t>
            </a:r>
            <a:endParaRPr lang="el-GR" sz="1400" dirty="0"/>
          </a:p>
        </p:txBody>
      </p:sp>
      <p:sp>
        <p:nvSpPr>
          <p:cNvPr id="3" name="Θέση περιεχομένου 2"/>
          <p:cNvSpPr>
            <a:spLocks noGrp="1"/>
          </p:cNvSpPr>
          <p:nvPr>
            <p:ph idx="1"/>
          </p:nvPr>
        </p:nvSpPr>
        <p:spPr>
          <a:xfrm>
            <a:off x="4770304" y="826266"/>
            <a:ext cx="4395729" cy="5596568"/>
          </a:xfrm>
        </p:spPr>
        <p:txBody>
          <a:bodyPr>
            <a:normAutofit/>
          </a:bodyPr>
          <a:lstStyle/>
          <a:p>
            <a:pPr marL="0" indent="0">
              <a:lnSpc>
                <a:spcPct val="100000"/>
              </a:lnSpc>
              <a:buNone/>
            </a:pPr>
            <a:r>
              <a:rPr lang="en-US" sz="1400" dirty="0">
                <a:latin typeface="Times New Roman" panose="02020603050405020304" pitchFamily="18" charset="0"/>
                <a:cs typeface="Times New Roman" panose="02020603050405020304" pitchFamily="18" charset="0"/>
              </a:rPr>
              <a:t>Don't depend</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 am tired of this Devil</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 am tired of this stuff</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 am tired of this business</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Goin</a:t>
            </a:r>
            <a:r>
              <a:rPr lang="en-US" sz="1400" dirty="0">
                <a:latin typeface="Times New Roman" panose="02020603050405020304" pitchFamily="18" charset="0"/>
                <a:cs typeface="Times New Roman" panose="02020603050405020304" pitchFamily="18" charset="0"/>
              </a:rPr>
              <a:t>' when they going to gets rough</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 </a:t>
            </a:r>
            <a:r>
              <a:rPr lang="en-US" sz="1400" dirty="0" err="1">
                <a:latin typeface="Times New Roman" panose="02020603050405020304" pitchFamily="18" charset="0"/>
                <a:cs typeface="Times New Roman" panose="02020603050405020304" pitchFamily="18" charset="0"/>
              </a:rPr>
              <a:t>ain't</a:t>
            </a:r>
            <a:r>
              <a:rPr lang="en-US" sz="1400" dirty="0">
                <a:latin typeface="Times New Roman" panose="02020603050405020304" pitchFamily="18" charset="0"/>
                <a:cs typeface="Times New Roman" panose="02020603050405020304" pitchFamily="18" charset="0"/>
              </a:rPr>
              <a:t> scared of your brother</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 </a:t>
            </a:r>
            <a:r>
              <a:rPr lang="en-US" sz="1400" dirty="0" err="1">
                <a:latin typeface="Times New Roman" panose="02020603050405020304" pitchFamily="18" charset="0"/>
                <a:cs typeface="Times New Roman" panose="02020603050405020304" pitchFamily="18" charset="0"/>
              </a:rPr>
              <a:t>ain't</a:t>
            </a:r>
            <a:r>
              <a:rPr lang="en-US" sz="1400" dirty="0">
                <a:latin typeface="Times New Roman" panose="02020603050405020304" pitchFamily="18" charset="0"/>
                <a:cs typeface="Times New Roman" panose="02020603050405020304" pitchFamily="18" charset="0"/>
              </a:rPr>
              <a:t> scared of no sheets</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 </a:t>
            </a:r>
            <a:r>
              <a:rPr lang="en-US" sz="1400" dirty="0" err="1">
                <a:latin typeface="Times New Roman" panose="02020603050405020304" pitchFamily="18" charset="0"/>
                <a:cs typeface="Times New Roman" panose="02020603050405020304" pitchFamily="18" charset="0"/>
              </a:rPr>
              <a:t>ain't</a:t>
            </a:r>
            <a:r>
              <a:rPr lang="en-US" sz="1400" dirty="0">
                <a:latin typeface="Times New Roman" panose="02020603050405020304" pitchFamily="18" charset="0"/>
                <a:cs typeface="Times New Roman" panose="02020603050405020304" pitchFamily="18" charset="0"/>
              </a:rPr>
              <a:t> scare of nobody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Girl when the </a:t>
            </a:r>
            <a:r>
              <a:rPr lang="en-US" sz="1400" dirty="0" err="1">
                <a:latin typeface="Times New Roman" panose="02020603050405020304" pitchFamily="18" charset="0"/>
                <a:cs typeface="Times New Roman" panose="02020603050405020304" pitchFamily="18" charset="0"/>
              </a:rPr>
              <a:t>goin</a:t>
            </a:r>
            <a:r>
              <a:rPr lang="en-US" sz="1400" dirty="0">
                <a:latin typeface="Times New Roman" panose="02020603050405020304" pitchFamily="18" charset="0"/>
                <a:cs typeface="Times New Roman" panose="02020603050405020304" pitchFamily="18" charset="0"/>
              </a:rPr>
              <a:t>' gets mean</a:t>
            </a:r>
            <a:br>
              <a:rPr lang="en-US" sz="1400" dirty="0">
                <a:latin typeface="Times New Roman" panose="02020603050405020304" pitchFamily="18" charset="0"/>
                <a:cs typeface="Times New Roman" panose="02020603050405020304" pitchFamily="18" charset="0"/>
              </a:rPr>
            </a:br>
            <a:endParaRPr lang="en-US" sz="1400" dirty="0" smtClean="0">
              <a:latin typeface="Times New Roman" panose="02020603050405020304" pitchFamily="18" charset="0"/>
              <a:cs typeface="Times New Roman" panose="02020603050405020304" pitchFamily="18" charset="0"/>
            </a:endParaRPr>
          </a:p>
          <a:p>
            <a:pPr marL="0" indent="0">
              <a:lnSpc>
                <a:spcPct val="100000"/>
              </a:lnSpc>
              <a:buNone/>
            </a:pPr>
            <a:r>
              <a:rPr lang="en-US" sz="1400" dirty="0">
                <a:latin typeface="Times New Roman" panose="02020603050405020304" pitchFamily="18" charset="0"/>
                <a:cs typeface="Times New Roman" panose="02020603050405020304" pitchFamily="18" charset="0"/>
              </a:rPr>
              <a:t>Protection</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For gangs, clubs and nations</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Causing grief in human relations</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It's a turf war on a global scale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I'd rather hear both sides of the tale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See, it's not about races, just places, faces</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Where your blood comes from</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Is where your space is</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I've seen the light get duller</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I'm not going to spend</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My life being a color</a:t>
            </a:r>
            <a:br>
              <a:rPr lang="en-US" sz="1400" dirty="0">
                <a:latin typeface="Times New Roman" panose="02020603050405020304" pitchFamily="18" charset="0"/>
                <a:cs typeface="Times New Roman" panose="02020603050405020304" pitchFamily="18" charset="0"/>
              </a:rPr>
            </a:br>
            <a:endParaRPr lang="el-G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3461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516224"/>
          </a:xfrm>
        </p:spPr>
        <p:txBody>
          <a:bodyPr>
            <a:normAutofit/>
          </a:bodyPr>
          <a:lstStyle/>
          <a:p>
            <a:pPr algn="ctr"/>
            <a:r>
              <a:rPr lang="en-US" sz="1400" b="1" dirty="0">
                <a:latin typeface="Times New Roman" panose="02020603050405020304" pitchFamily="18" charset="0"/>
                <a:cs typeface="Times New Roman" panose="02020603050405020304" pitchFamily="18" charset="0"/>
              </a:rPr>
              <a:t>2. “BLACK OR WHITE” – MICHAEL JACKSON</a:t>
            </a:r>
            <a:endParaRPr lang="el-GR" sz="1400" dirty="0"/>
          </a:p>
        </p:txBody>
      </p:sp>
      <p:sp>
        <p:nvSpPr>
          <p:cNvPr id="3" name="Θέση περιεχομένου 2"/>
          <p:cNvSpPr>
            <a:spLocks noGrp="1"/>
          </p:cNvSpPr>
          <p:nvPr>
            <p:ph idx="1"/>
          </p:nvPr>
        </p:nvSpPr>
        <p:spPr>
          <a:xfrm>
            <a:off x="4815290" y="881350"/>
            <a:ext cx="3579563" cy="5717754"/>
          </a:xfrm>
        </p:spPr>
        <p:txBody>
          <a:bodyPr>
            <a:noAutofit/>
          </a:bodyPr>
          <a:lstStyle/>
          <a:p>
            <a:pPr marL="0" indent="0">
              <a:buNone/>
            </a:pPr>
            <a:r>
              <a:rPr lang="en-US" sz="1400" dirty="0">
                <a:latin typeface="Times New Roman" panose="02020603050405020304" pitchFamily="18" charset="0"/>
                <a:cs typeface="Times New Roman" panose="02020603050405020304" pitchFamily="18" charset="0"/>
              </a:rPr>
              <a:t>Don't tell me you agree with me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When I saw you kicking dirt in my eye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But, if you're </a:t>
            </a:r>
            <a:r>
              <a:rPr lang="en-US" sz="1400" dirty="0" err="1">
                <a:latin typeface="Times New Roman" panose="02020603050405020304" pitchFamily="18" charset="0"/>
                <a:cs typeface="Times New Roman" panose="02020603050405020304" pitchFamily="18" charset="0"/>
              </a:rPr>
              <a:t>thinkin</a:t>
            </a:r>
            <a:r>
              <a:rPr lang="en-US" sz="1400" dirty="0">
                <a:latin typeface="Times New Roman" panose="02020603050405020304" pitchFamily="18" charset="0"/>
                <a:cs typeface="Times New Roman" panose="02020603050405020304" pitchFamily="18" charset="0"/>
              </a:rPr>
              <a:t>' about my baby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It don't matter if you're black or white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 said if you're </a:t>
            </a:r>
            <a:r>
              <a:rPr lang="en-US" sz="1400" dirty="0" err="1">
                <a:latin typeface="Times New Roman" panose="02020603050405020304" pitchFamily="18" charset="0"/>
                <a:cs typeface="Times New Roman" panose="02020603050405020304" pitchFamily="18" charset="0"/>
              </a:rPr>
              <a:t>thinkin</a:t>
            </a:r>
            <a:r>
              <a:rPr lang="en-US" sz="1400" dirty="0">
                <a:latin typeface="Times New Roman" panose="02020603050405020304" pitchFamily="18" charset="0"/>
                <a:cs typeface="Times New Roman" panose="02020603050405020304" pitchFamily="18" charset="0"/>
              </a:rPr>
              <a:t>' of </a:t>
            </a:r>
            <a:r>
              <a:rPr lang="en-US" sz="1400" dirty="0" err="1">
                <a:latin typeface="Times New Roman" panose="02020603050405020304" pitchFamily="18" charset="0"/>
                <a:cs typeface="Times New Roman" panose="02020603050405020304" pitchFamily="18" charset="0"/>
              </a:rPr>
              <a:t>bein</a:t>
            </a:r>
            <a:r>
              <a:rPr lang="en-US" sz="1400" dirty="0">
                <a:latin typeface="Times New Roman" panose="02020603050405020304" pitchFamily="18" charset="0"/>
                <a:cs typeface="Times New Roman" panose="02020603050405020304" pitchFamily="18" charset="0"/>
              </a:rPr>
              <a:t>' my baby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It don't matter if you're black or white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 said if you're </a:t>
            </a:r>
            <a:r>
              <a:rPr lang="en-US" sz="1400" dirty="0" err="1">
                <a:latin typeface="Times New Roman" panose="02020603050405020304" pitchFamily="18" charset="0"/>
                <a:cs typeface="Times New Roman" panose="02020603050405020304" pitchFamily="18" charset="0"/>
              </a:rPr>
              <a:t>thinkin</a:t>
            </a:r>
            <a:r>
              <a:rPr lang="en-US" sz="1400" dirty="0">
                <a:latin typeface="Times New Roman" panose="02020603050405020304" pitchFamily="18" charset="0"/>
                <a:cs typeface="Times New Roman" panose="02020603050405020304" pitchFamily="18" charset="0"/>
              </a:rPr>
              <a:t>' of being my brother</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It don't matter if you're black or white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No, no, alright</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Alright</a:t>
            </a: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Yeah, yeah, yeah now</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Alright, alright</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Jump on, don't</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Yeah, yeah, yeah now</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Alright</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It's black, it's white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It's tough for you to get by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It's black, it's white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It's black, it's white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It's tough for you to get by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It's black, it's white</a:t>
            </a:r>
            <a:endParaRPr lang="el-GR" sz="1400" dirty="0">
              <a:latin typeface="Times New Roman" panose="02020603050405020304" pitchFamily="18" charset="0"/>
              <a:cs typeface="Times New Roman" panose="02020603050405020304" pitchFamily="18" charset="0"/>
            </a:endParaRPr>
          </a:p>
          <a:p>
            <a:pPr marL="0" indent="0">
              <a:buNone/>
            </a:pPr>
            <a:endParaRPr lang="el-G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5177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1400" b="1" dirty="0">
                <a:latin typeface="Times New Roman" panose="02020603050405020304" pitchFamily="18" charset="0"/>
                <a:cs typeface="Times New Roman" panose="02020603050405020304" pitchFamily="18" charset="0"/>
              </a:rPr>
              <a:t>ANALYSIS:</a:t>
            </a:r>
            <a:endParaRPr lang="el-GR" sz="14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539827" y="1825625"/>
            <a:ext cx="11215171" cy="4266703"/>
          </a:xfrm>
        </p:spPr>
        <p:txBody>
          <a:bodyPr>
            <a:normAutofit/>
          </a:bodyPr>
          <a:lstStyle/>
          <a:p>
            <a:pPr marL="0" indent="0">
              <a:buNone/>
            </a:pPr>
            <a:r>
              <a:rPr lang="en-US" sz="1400" b="1" i="1" dirty="0">
                <a:latin typeface="Times New Roman" panose="02020603050405020304" pitchFamily="18" charset="0"/>
                <a:cs typeface="Times New Roman" panose="02020603050405020304" pitchFamily="18" charset="0"/>
              </a:rPr>
              <a:t>Michael Jackson</a:t>
            </a:r>
            <a:r>
              <a:rPr lang="en-US" sz="1400" dirty="0">
                <a:latin typeface="Times New Roman" panose="02020603050405020304" pitchFamily="18" charset="0"/>
                <a:cs typeface="Times New Roman" panose="02020603050405020304" pitchFamily="18" charset="0"/>
              </a:rPr>
              <a:t> was an American entertainer that was widely beloved and, one of the most influential artists of all time. Through his career he sold an estimated 750 million records worldwide, released 13 No.1 singles and became one of a handful of artists to be inducted twice into the Rock and Roll Hall of Fame. As one listens to this song, they will realize that Jackson was expecting his audience to be both white or of color ethnicities. The common problem between many ethnicities is racism. These lyrics describe his opinion on racism and how they have affected him and the world around him. </a:t>
            </a:r>
            <a:endParaRPr lang="el-GR" sz="1400" dirty="0">
              <a:latin typeface="Times New Roman" panose="02020603050405020304" pitchFamily="18" charset="0"/>
              <a:cs typeface="Times New Roman" panose="02020603050405020304" pitchFamily="18" charset="0"/>
            </a:endParaRPr>
          </a:p>
          <a:p>
            <a:pPr marL="0" indent="0">
              <a:buNone/>
            </a:pPr>
            <a:r>
              <a:rPr lang="en-US" sz="1400" b="1" i="1" dirty="0">
                <a:latin typeface="Times New Roman" panose="02020603050405020304" pitchFamily="18" charset="0"/>
                <a:cs typeface="Times New Roman" panose="02020603050405020304" pitchFamily="18" charset="0"/>
              </a:rPr>
              <a:t>"They printed my message, In the Saturday Sun, I had to tell them, I </a:t>
            </a:r>
            <a:r>
              <a:rPr lang="en-US" sz="1400" b="1" i="1" dirty="0" err="1">
                <a:latin typeface="Times New Roman" panose="02020603050405020304" pitchFamily="18" charset="0"/>
                <a:cs typeface="Times New Roman" panose="02020603050405020304" pitchFamily="18" charset="0"/>
              </a:rPr>
              <a:t>ain't</a:t>
            </a:r>
            <a:r>
              <a:rPr lang="en-US" sz="1400" b="1" i="1" dirty="0">
                <a:latin typeface="Times New Roman" panose="02020603050405020304" pitchFamily="18" charset="0"/>
                <a:cs typeface="Times New Roman" panose="02020603050405020304" pitchFamily="18" charset="0"/>
              </a:rPr>
              <a:t> second to none."</a:t>
            </a:r>
            <a:r>
              <a:rPr lang="en-US" sz="1400" dirty="0">
                <a:latin typeface="Times New Roman" panose="02020603050405020304" pitchFamily="18" charset="0"/>
                <a:cs typeface="Times New Roman" panose="02020603050405020304" pitchFamily="18" charset="0"/>
              </a:rPr>
              <a:t> Here he states that he is not no one, that he is a person, with equalities. </a:t>
            </a:r>
            <a:endParaRPr lang="el-GR" sz="1400" dirty="0">
              <a:latin typeface="Times New Roman" panose="02020603050405020304" pitchFamily="18" charset="0"/>
              <a:cs typeface="Times New Roman" panose="02020603050405020304" pitchFamily="18" charset="0"/>
            </a:endParaRPr>
          </a:p>
          <a:p>
            <a:pPr marL="0" indent="0">
              <a:buNone/>
            </a:pPr>
            <a:r>
              <a:rPr lang="en-US" sz="1400" b="1" i="1" dirty="0">
                <a:latin typeface="Times New Roman" panose="02020603050405020304" pitchFamily="18" charset="0"/>
                <a:cs typeface="Times New Roman" panose="02020603050405020304" pitchFamily="18" charset="0"/>
              </a:rPr>
              <a:t>"I told about </a:t>
            </a:r>
            <a:r>
              <a:rPr lang="en-US" sz="1400" b="1" i="1" dirty="0" smtClean="0">
                <a:latin typeface="Times New Roman" panose="02020603050405020304" pitchFamily="18" charset="0"/>
                <a:cs typeface="Times New Roman" panose="02020603050405020304" pitchFamily="18" charset="0"/>
              </a:rPr>
              <a:t>Equality </a:t>
            </a:r>
            <a:r>
              <a:rPr lang="en-US" sz="1400" b="1" i="1" dirty="0">
                <a:latin typeface="Times New Roman" panose="02020603050405020304" pitchFamily="18" charset="0"/>
                <a:cs typeface="Times New Roman" panose="02020603050405020304" pitchFamily="18" charset="0"/>
              </a:rPr>
              <a:t>, An It's True, Either You're Wrong or you're right ."</a:t>
            </a:r>
            <a:r>
              <a:rPr lang="en-US" sz="1400" dirty="0">
                <a:latin typeface="Times New Roman" panose="02020603050405020304" pitchFamily="18" charset="0"/>
                <a:cs typeface="Times New Roman" panose="02020603050405020304" pitchFamily="18" charset="0"/>
              </a:rPr>
              <a:t> In these few lines Jackson is trying to say that everyone has their own opinion on what equality is. If someone has a different opinion on equality, each person is right. </a:t>
            </a:r>
            <a:endParaRPr lang="el-GR" sz="1400" dirty="0">
              <a:latin typeface="Times New Roman" panose="02020603050405020304" pitchFamily="18" charset="0"/>
              <a:cs typeface="Times New Roman" panose="02020603050405020304" pitchFamily="18" charset="0"/>
            </a:endParaRPr>
          </a:p>
          <a:p>
            <a:pPr marL="0" indent="0">
              <a:buNone/>
            </a:pPr>
            <a:r>
              <a:rPr lang="en-US" sz="1400" b="1" i="1" dirty="0" smtClean="0">
                <a:latin typeface="Times New Roman" panose="02020603050405020304" pitchFamily="18" charset="0"/>
                <a:cs typeface="Times New Roman" panose="02020603050405020304" pitchFamily="18" charset="0"/>
              </a:rPr>
              <a:t>I </a:t>
            </a:r>
            <a:r>
              <a:rPr lang="en-US" sz="1400" b="1" i="1" dirty="0">
                <a:latin typeface="Times New Roman" panose="02020603050405020304" pitchFamily="18" charset="0"/>
                <a:cs typeface="Times New Roman" panose="02020603050405020304" pitchFamily="18" charset="0"/>
              </a:rPr>
              <a:t>am tired of this devil”,</a:t>
            </a:r>
            <a:r>
              <a:rPr lang="en-US" sz="1400" dirty="0">
                <a:latin typeface="Times New Roman" panose="02020603050405020304" pitchFamily="18" charset="0"/>
                <a:cs typeface="Times New Roman" panose="02020603050405020304" pitchFamily="18" charset="0"/>
              </a:rPr>
              <a:t> Jackson is stating that he is tired of racism, which is described as a Devil. </a:t>
            </a:r>
            <a:endParaRPr lang="el-GR"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In the song </a:t>
            </a:r>
            <a:r>
              <a:rPr lang="en-US" sz="1400" b="1" i="1" dirty="0">
                <a:latin typeface="Times New Roman" panose="02020603050405020304" pitchFamily="18" charset="0"/>
                <a:cs typeface="Times New Roman" panose="02020603050405020304" pitchFamily="18" charset="0"/>
              </a:rPr>
              <a:t>Black Or White</a:t>
            </a:r>
            <a:r>
              <a:rPr lang="en-US" sz="1400" dirty="0">
                <a:latin typeface="Times New Roman" panose="02020603050405020304" pitchFamily="18" charset="0"/>
                <a:cs typeface="Times New Roman" panose="02020603050405020304" pitchFamily="18" charset="0"/>
              </a:rPr>
              <a:t>, Jackson incorporates a rap. Within this rap he mentions how gangs, clubs and nations are protected for their beliefs even though it's "causing grief in human relations." Racism is a war of races, land or "turf" as Jackson describes it and he would "rather hear both sides" of people's opinions. Michael describes that racism in about "places, faces, where your blood comes from and where your space is". He also states that he's "not going to spend my life being a color." Jackson does not want the label of a different race, he wants people to see him for his artistic abilities.</a:t>
            </a:r>
            <a:endParaRPr lang="el-GR" sz="1400" dirty="0">
              <a:latin typeface="Times New Roman" panose="02020603050405020304" pitchFamily="18" charset="0"/>
              <a:cs typeface="Times New Roman" panose="02020603050405020304" pitchFamily="18" charset="0"/>
            </a:endParaRPr>
          </a:p>
          <a:p>
            <a:pPr marL="0" indent="0" algn="just">
              <a:buNone/>
            </a:pPr>
            <a:endParaRPr lang="el-G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235214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432</Words>
  <Application>Microsoft Office PowerPoint</Application>
  <PresentationFormat>Ευρεία οθόνη</PresentationFormat>
  <Paragraphs>18</Paragraphs>
  <Slides>6</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Arial</vt:lpstr>
      <vt:lpstr>Calibri</vt:lpstr>
      <vt:lpstr>Calibri Light</vt:lpstr>
      <vt:lpstr>Times New Roman</vt:lpstr>
      <vt:lpstr>Θέμα του Office</vt:lpstr>
      <vt:lpstr>Παρουσίαση του PowerPoint</vt:lpstr>
      <vt:lpstr>2. “BLACK OR WHITE” – MICHAEL JACKSON </vt:lpstr>
      <vt:lpstr>2. “BLACK OR WHITE” – MICHAEL JACKSON</vt:lpstr>
      <vt:lpstr>2. “BLACK OR WHITE” – MICHAEL JACKSON</vt:lpstr>
      <vt:lpstr>2. “BLACK OR WHITE” – MICHAEL JACKSON</vt:lpstr>
      <vt:lpstr>ANALYSIS: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29</cp:revision>
  <dcterms:created xsi:type="dcterms:W3CDTF">2020-02-07T09:04:57Z</dcterms:created>
  <dcterms:modified xsi:type="dcterms:W3CDTF">2020-02-11T10:32:58Z</dcterms:modified>
</cp:coreProperties>
</file>