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77" r:id="rId2"/>
    <p:sldId id="257" r:id="rId3"/>
    <p:sldId id="258" r:id="rId4"/>
    <p:sldId id="259" r:id="rId5"/>
    <p:sldId id="279" r:id="rId6"/>
    <p:sldId id="260" r:id="rId7"/>
    <p:sldId id="261" r:id="rId8"/>
    <p:sldId id="262" r:id="rId9"/>
    <p:sldId id="280" r:id="rId10"/>
    <p:sldId id="263" r:id="rId11"/>
    <p:sldId id="264" r:id="rId12"/>
    <p:sldId id="265" r:id="rId13"/>
    <p:sldId id="281" r:id="rId14"/>
    <p:sldId id="266" r:id="rId15"/>
    <p:sldId id="267" r:id="rId16"/>
    <p:sldId id="268" r:id="rId17"/>
    <p:sldId id="282" r:id="rId18"/>
    <p:sldId id="269" r:id="rId19"/>
    <p:sldId id="270" r:id="rId20"/>
    <p:sldId id="271" r:id="rId21"/>
    <p:sldId id="283" r:id="rId22"/>
    <p:sldId id="272" r:id="rId23"/>
    <p:sldId id="273" r:id="rId24"/>
    <p:sldId id="274" r:id="rId25"/>
    <p:sldId id="278" r:id="rId26"/>
    <p:sldId id="275" r:id="rId27"/>
    <p:sldId id="27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20" autoAdjust="0"/>
  </p:normalViewPr>
  <p:slideViewPr>
    <p:cSldViewPr snapToGrid="0">
      <p:cViewPr varScale="1">
        <p:scale>
          <a:sx n="76" d="100"/>
          <a:sy n="76" d="100"/>
        </p:scale>
        <p:origin x="-220" y="-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C2C1D49-B187-4A5A-8063-7C7F8C2BFC38}" type="datetimeFigureOut">
              <a:rPr lang="it-IT" smtClean="0"/>
              <a:pPr/>
              <a:t>14/05/2019</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D304279-CAE8-47FE-B936-9AB07388EFDF}" type="slidenum">
              <a:rPr lang="it-IT" smtClean="0"/>
              <a:pPr/>
              <a:t>‹N›</a:t>
            </a:fld>
            <a:endParaRPr lang="it-IT"/>
          </a:p>
        </p:txBody>
      </p:sp>
    </p:spTree>
    <p:extLst>
      <p:ext uri="{BB962C8B-B14F-4D97-AF65-F5344CB8AC3E}">
        <p14:creationId xmlns:p14="http://schemas.microsoft.com/office/powerpoint/2010/main" val="1343998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C2C1D49-B187-4A5A-8063-7C7F8C2BFC38}" type="datetimeFigureOut">
              <a:rPr lang="it-IT" smtClean="0"/>
              <a:pPr/>
              <a:t>14/05/2019</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304279-CAE8-47FE-B936-9AB07388EFDF}" type="slidenum">
              <a:rPr lang="it-IT" smtClean="0"/>
              <a:pPr/>
              <a:t>‹N›</a:t>
            </a:fld>
            <a:endParaRPr lang="it-IT"/>
          </a:p>
        </p:txBody>
      </p:sp>
    </p:spTree>
    <p:extLst>
      <p:ext uri="{BB962C8B-B14F-4D97-AF65-F5344CB8AC3E}">
        <p14:creationId xmlns:p14="http://schemas.microsoft.com/office/powerpoint/2010/main" val="412589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C2C1D49-B187-4A5A-8063-7C7F8C2BFC38}" type="datetimeFigureOut">
              <a:rPr lang="it-IT" smtClean="0"/>
              <a:pPr/>
              <a:t>14/05/2019</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304279-CAE8-47FE-B936-9AB07388EFDF}" type="slidenum">
              <a:rPr lang="it-IT" smtClean="0"/>
              <a:pPr/>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26958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CC2C1D49-B187-4A5A-8063-7C7F8C2BFC38}" type="datetimeFigureOut">
              <a:rPr lang="it-IT" smtClean="0"/>
              <a:pPr/>
              <a:t>14/05/2019</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304279-CAE8-47FE-B936-9AB07388EFDF}" type="slidenum">
              <a:rPr lang="it-IT" smtClean="0"/>
              <a:pPr/>
              <a:t>‹N›</a:t>
            </a:fld>
            <a:endParaRPr lang="it-IT"/>
          </a:p>
        </p:txBody>
      </p:sp>
    </p:spTree>
    <p:extLst>
      <p:ext uri="{BB962C8B-B14F-4D97-AF65-F5344CB8AC3E}">
        <p14:creationId xmlns:p14="http://schemas.microsoft.com/office/powerpoint/2010/main" val="3707309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CC2C1D49-B187-4A5A-8063-7C7F8C2BFC38}" type="datetimeFigureOut">
              <a:rPr lang="it-IT" smtClean="0"/>
              <a:pPr/>
              <a:t>14/05/2019</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304279-CAE8-47FE-B936-9AB07388EFDF}" type="slidenum">
              <a:rPr lang="it-IT" smtClean="0"/>
              <a:pPr/>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11356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CC2C1D49-B187-4A5A-8063-7C7F8C2BFC38}" type="datetimeFigureOut">
              <a:rPr lang="it-IT" smtClean="0"/>
              <a:pPr/>
              <a:t>14/05/2019</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304279-CAE8-47FE-B936-9AB07388EFDF}" type="slidenum">
              <a:rPr lang="it-IT" smtClean="0"/>
              <a:pPr/>
              <a:t>‹N›</a:t>
            </a:fld>
            <a:endParaRPr lang="it-IT"/>
          </a:p>
        </p:txBody>
      </p:sp>
    </p:spTree>
    <p:extLst>
      <p:ext uri="{BB962C8B-B14F-4D97-AF65-F5344CB8AC3E}">
        <p14:creationId xmlns:p14="http://schemas.microsoft.com/office/powerpoint/2010/main" val="752330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C2C1D49-B187-4A5A-8063-7C7F8C2BFC38}" type="datetimeFigureOut">
              <a:rPr lang="it-IT" smtClean="0"/>
              <a:pPr/>
              <a:t>14/05/2019</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304279-CAE8-47FE-B936-9AB07388EFDF}" type="slidenum">
              <a:rPr lang="it-IT" smtClean="0"/>
              <a:pPr/>
              <a:t>‹N›</a:t>
            </a:fld>
            <a:endParaRPr lang="it-IT"/>
          </a:p>
        </p:txBody>
      </p:sp>
    </p:spTree>
    <p:extLst>
      <p:ext uri="{BB962C8B-B14F-4D97-AF65-F5344CB8AC3E}">
        <p14:creationId xmlns:p14="http://schemas.microsoft.com/office/powerpoint/2010/main" val="4282547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C2C1D49-B187-4A5A-8063-7C7F8C2BFC38}" type="datetimeFigureOut">
              <a:rPr lang="it-IT" smtClean="0"/>
              <a:pPr/>
              <a:t>14/05/2019</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304279-CAE8-47FE-B936-9AB07388EFDF}" type="slidenum">
              <a:rPr lang="it-IT" smtClean="0"/>
              <a:pPr/>
              <a:t>‹N›</a:t>
            </a:fld>
            <a:endParaRPr lang="it-IT"/>
          </a:p>
        </p:txBody>
      </p:sp>
    </p:spTree>
    <p:extLst>
      <p:ext uri="{BB962C8B-B14F-4D97-AF65-F5344CB8AC3E}">
        <p14:creationId xmlns:p14="http://schemas.microsoft.com/office/powerpoint/2010/main" val="1060013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C2C1D49-B187-4A5A-8063-7C7F8C2BFC38}" type="datetimeFigureOut">
              <a:rPr lang="it-IT" smtClean="0"/>
              <a:pPr/>
              <a:t>14/05/2019</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304279-CAE8-47FE-B936-9AB07388EFDF}" type="slidenum">
              <a:rPr lang="it-IT" smtClean="0"/>
              <a:pPr/>
              <a:t>‹N›</a:t>
            </a:fld>
            <a:endParaRPr lang="it-IT"/>
          </a:p>
        </p:txBody>
      </p:sp>
    </p:spTree>
    <p:extLst>
      <p:ext uri="{BB962C8B-B14F-4D97-AF65-F5344CB8AC3E}">
        <p14:creationId xmlns:p14="http://schemas.microsoft.com/office/powerpoint/2010/main" val="109282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C2C1D49-B187-4A5A-8063-7C7F8C2BFC38}" type="datetimeFigureOut">
              <a:rPr lang="it-IT" smtClean="0"/>
              <a:pPr/>
              <a:t>14/05/2019</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304279-CAE8-47FE-B936-9AB07388EFDF}" type="slidenum">
              <a:rPr lang="it-IT" smtClean="0"/>
              <a:pPr/>
              <a:t>‹N›</a:t>
            </a:fld>
            <a:endParaRPr lang="it-IT"/>
          </a:p>
        </p:txBody>
      </p:sp>
    </p:spTree>
    <p:extLst>
      <p:ext uri="{BB962C8B-B14F-4D97-AF65-F5344CB8AC3E}">
        <p14:creationId xmlns:p14="http://schemas.microsoft.com/office/powerpoint/2010/main" val="1462395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C2C1D49-B187-4A5A-8063-7C7F8C2BFC38}" type="datetimeFigureOut">
              <a:rPr lang="it-IT" smtClean="0"/>
              <a:pPr/>
              <a:t>14/05/2019</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D304279-CAE8-47FE-B936-9AB07388EFDF}" type="slidenum">
              <a:rPr lang="it-IT" smtClean="0"/>
              <a:pPr/>
              <a:t>‹N›</a:t>
            </a:fld>
            <a:endParaRPr lang="it-IT"/>
          </a:p>
        </p:txBody>
      </p:sp>
    </p:spTree>
    <p:extLst>
      <p:ext uri="{BB962C8B-B14F-4D97-AF65-F5344CB8AC3E}">
        <p14:creationId xmlns:p14="http://schemas.microsoft.com/office/powerpoint/2010/main" val="2136931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C2C1D49-B187-4A5A-8063-7C7F8C2BFC38}" type="datetimeFigureOut">
              <a:rPr lang="it-IT" smtClean="0"/>
              <a:pPr/>
              <a:t>14/05/2019</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D304279-CAE8-47FE-B936-9AB07388EFDF}" type="slidenum">
              <a:rPr lang="it-IT" smtClean="0"/>
              <a:pPr/>
              <a:t>‹N›</a:t>
            </a:fld>
            <a:endParaRPr lang="it-IT"/>
          </a:p>
        </p:txBody>
      </p:sp>
    </p:spTree>
    <p:extLst>
      <p:ext uri="{BB962C8B-B14F-4D97-AF65-F5344CB8AC3E}">
        <p14:creationId xmlns:p14="http://schemas.microsoft.com/office/powerpoint/2010/main" val="38766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CC2C1D49-B187-4A5A-8063-7C7F8C2BFC38}" type="datetimeFigureOut">
              <a:rPr lang="it-IT" smtClean="0"/>
              <a:pPr/>
              <a:t>14/05/2019</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D304279-CAE8-47FE-B936-9AB07388EFDF}" type="slidenum">
              <a:rPr lang="it-IT" smtClean="0"/>
              <a:pPr/>
              <a:t>‹N›</a:t>
            </a:fld>
            <a:endParaRPr lang="it-IT"/>
          </a:p>
        </p:txBody>
      </p:sp>
    </p:spTree>
    <p:extLst>
      <p:ext uri="{BB962C8B-B14F-4D97-AF65-F5344CB8AC3E}">
        <p14:creationId xmlns:p14="http://schemas.microsoft.com/office/powerpoint/2010/main" val="1159147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2C1D49-B187-4A5A-8063-7C7F8C2BFC38}" type="datetimeFigureOut">
              <a:rPr lang="it-IT" smtClean="0"/>
              <a:pPr/>
              <a:t>14/05/2019</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D304279-CAE8-47FE-B936-9AB07388EFDF}" type="slidenum">
              <a:rPr lang="it-IT" smtClean="0"/>
              <a:pPr/>
              <a:t>‹N›</a:t>
            </a:fld>
            <a:endParaRPr lang="it-IT"/>
          </a:p>
        </p:txBody>
      </p:sp>
    </p:spTree>
    <p:extLst>
      <p:ext uri="{BB962C8B-B14F-4D97-AF65-F5344CB8AC3E}">
        <p14:creationId xmlns:p14="http://schemas.microsoft.com/office/powerpoint/2010/main" val="2716894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C2C1D49-B187-4A5A-8063-7C7F8C2BFC38}" type="datetimeFigureOut">
              <a:rPr lang="it-IT" smtClean="0"/>
              <a:pPr/>
              <a:t>14/05/2019</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D304279-CAE8-47FE-B936-9AB07388EFDF}" type="slidenum">
              <a:rPr lang="it-IT" smtClean="0"/>
              <a:pPr/>
              <a:t>‹N›</a:t>
            </a:fld>
            <a:endParaRPr lang="it-IT"/>
          </a:p>
        </p:txBody>
      </p:sp>
    </p:spTree>
    <p:extLst>
      <p:ext uri="{BB962C8B-B14F-4D97-AF65-F5344CB8AC3E}">
        <p14:creationId xmlns:p14="http://schemas.microsoft.com/office/powerpoint/2010/main" val="4147573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C2C1D49-B187-4A5A-8063-7C7F8C2BFC38}" type="datetimeFigureOut">
              <a:rPr lang="it-IT" smtClean="0"/>
              <a:pPr/>
              <a:t>14/05/2019</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304279-CAE8-47FE-B936-9AB07388EFDF}" type="slidenum">
              <a:rPr lang="it-IT" smtClean="0"/>
              <a:pPr/>
              <a:t>‹N›</a:t>
            </a:fld>
            <a:endParaRPr lang="it-IT"/>
          </a:p>
        </p:txBody>
      </p:sp>
    </p:spTree>
    <p:extLst>
      <p:ext uri="{BB962C8B-B14F-4D97-AF65-F5344CB8AC3E}">
        <p14:creationId xmlns:p14="http://schemas.microsoft.com/office/powerpoint/2010/main" val="2792879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C2C1D49-B187-4A5A-8063-7C7F8C2BFC38}" type="datetimeFigureOut">
              <a:rPr lang="it-IT" smtClean="0"/>
              <a:pPr/>
              <a:t>14/05/2019</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D304279-CAE8-47FE-B936-9AB07388EFDF}" type="slidenum">
              <a:rPr lang="it-IT" smtClean="0"/>
              <a:pPr/>
              <a:t>‹N›</a:t>
            </a:fld>
            <a:endParaRPr lang="it-IT"/>
          </a:p>
        </p:txBody>
      </p:sp>
    </p:spTree>
    <p:extLst>
      <p:ext uri="{BB962C8B-B14F-4D97-AF65-F5344CB8AC3E}">
        <p14:creationId xmlns:p14="http://schemas.microsoft.com/office/powerpoint/2010/main" val="147859571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t.wikipedia.org/wiki/Fiore_(nome)"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ravenna24ore.it/news/ravenna/0066740-estate-2015-caldo-record-romagna-soli-5-anni-1-grado-piu"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lagazzettadimassaecarrara.it/l-evento/2015/03/terra-uno-sguardo-al-mondo-globale-scelto-il-tema-della-x-edizione-di-con-vivere-festival/" TargetMode="Externa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lastampa.it/2018/05/26/asti/boom-di-turisti-tra-le-colline-dellastigiano-nizza-la-pi-visitata-LG358mWyPol4HMRRMgKdlL/pagina.html"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ommons.wikimedia.org/wiki/File:Cielo_Matutino.jpg" TargetMode="Externa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flickr.com/photos/bri-bri/2884008435"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nl/bloemen-boeket-wilde-bloemen-18317/"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63108" y="244642"/>
            <a:ext cx="5704555" cy="2262781"/>
          </a:xfrm>
        </p:spPr>
        <p:txBody>
          <a:bodyPr>
            <a:normAutofit/>
          </a:bodyPr>
          <a:lstStyle/>
          <a:p>
            <a:r>
              <a:rPr lang="en-US" sz="2400" dirty="0">
                <a:latin typeface="Times New Roman" pitchFamily="18" charset="0"/>
                <a:cs typeface="Times New Roman" pitchFamily="18" charset="0"/>
              </a:rPr>
              <a:t>MUSIC: A MELODIC METHODOLOGY INTO TEACHING AND LEARNING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2018-1-ES01-KA229-050761_2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SCHOOL EXCHANGE PARTNERSHIP The Italian team presents:</a:t>
            </a:r>
            <a:endParaRPr lang="it-IT" sz="2400" dirty="0">
              <a:latin typeface="Times New Roman" pitchFamily="18" charset="0"/>
              <a:cs typeface="Times New Roman" pitchFamily="18" charset="0"/>
            </a:endParaRPr>
          </a:p>
        </p:txBody>
      </p:sp>
      <p:sp>
        <p:nvSpPr>
          <p:cNvPr id="3" name="Sottotitolo 2"/>
          <p:cNvSpPr>
            <a:spLocks noGrp="1"/>
          </p:cNvSpPr>
          <p:nvPr>
            <p:ph type="subTitle" idx="1"/>
          </p:nvPr>
        </p:nvSpPr>
        <p:spPr>
          <a:xfrm>
            <a:off x="1945836" y="5474921"/>
            <a:ext cx="8915399" cy="1219199"/>
          </a:xfrm>
        </p:spPr>
        <p:txBody>
          <a:bodyPr>
            <a:normAutofit/>
          </a:bodyPr>
          <a:lstStyle/>
          <a:p>
            <a:pPr algn="ctr"/>
            <a:r>
              <a:rPr lang="it-IT" sz="6000" u="sng" dirty="0" err="1">
                <a:latin typeface="Times New Roman" pitchFamily="18" charset="0"/>
                <a:cs typeface="Times New Roman" pitchFamily="18" charset="0"/>
              </a:rPr>
              <a:t>Landscape</a:t>
            </a:r>
            <a:r>
              <a:rPr lang="it-IT" sz="6000" u="sng" dirty="0">
                <a:latin typeface="Times New Roman" pitchFamily="18" charset="0"/>
                <a:cs typeface="Times New Roman" pitchFamily="18" charset="0"/>
              </a:rPr>
              <a:t> in </a:t>
            </a:r>
            <a:r>
              <a:rPr lang="it-IT" sz="6000" u="sng" dirty="0" err="1">
                <a:latin typeface="Times New Roman" pitchFamily="18" charset="0"/>
                <a:cs typeface="Times New Roman" pitchFamily="18" charset="0"/>
              </a:rPr>
              <a:t>songs</a:t>
            </a:r>
            <a:endParaRPr lang="it-IT" sz="6000" u="sng" dirty="0">
              <a:latin typeface="Times New Roman" pitchFamily="18" charset="0"/>
              <a:cs typeface="Times New Roman" pitchFamily="18" charset="0"/>
            </a:endParaRPr>
          </a:p>
        </p:txBody>
      </p:sp>
      <p:sp>
        <p:nvSpPr>
          <p:cNvPr id="4" name="CasellaDiTesto 3"/>
          <p:cNvSpPr txBox="1"/>
          <p:nvPr/>
        </p:nvSpPr>
        <p:spPr>
          <a:xfrm>
            <a:off x="6011780" y="513347"/>
            <a:ext cx="3027446" cy="1569660"/>
          </a:xfrm>
          <a:prstGeom prst="rect">
            <a:avLst/>
          </a:prstGeom>
          <a:noFill/>
        </p:spPr>
        <p:txBody>
          <a:bodyPr wrap="square" rtlCol="0">
            <a:spAutoFit/>
          </a:bodyPr>
          <a:lstStyle/>
          <a:p>
            <a:r>
              <a:rPr lang="it-IT" sz="2400" dirty="0">
                <a:latin typeface="Times New Roman" pitchFamily="18" charset="0"/>
                <a:cs typeface="Times New Roman" pitchFamily="18" charset="0"/>
              </a:rPr>
              <a:t>Co-</a:t>
            </a:r>
            <a:r>
              <a:rPr lang="it-IT" sz="2400" dirty="0" err="1">
                <a:latin typeface="Times New Roman" pitchFamily="18" charset="0"/>
                <a:cs typeface="Times New Roman" pitchFamily="18" charset="0"/>
              </a:rPr>
              <a:t>funded</a:t>
            </a:r>
            <a:r>
              <a:rPr lang="it-IT" sz="2400" dirty="0">
                <a:latin typeface="Times New Roman" pitchFamily="18" charset="0"/>
                <a:cs typeface="Times New Roman" pitchFamily="18" charset="0"/>
              </a:rPr>
              <a:t> by The Erasmus + </a:t>
            </a:r>
            <a:r>
              <a:rPr lang="it-IT" sz="2400" dirty="0" err="1">
                <a:latin typeface="Times New Roman" pitchFamily="18" charset="0"/>
                <a:cs typeface="Times New Roman" pitchFamily="18" charset="0"/>
              </a:rPr>
              <a:t>Programme</a:t>
            </a:r>
            <a:endParaRPr lang="it-IT" sz="2400" dirty="0">
              <a:latin typeface="Times New Roman" pitchFamily="18" charset="0"/>
              <a:cs typeface="Times New Roman" pitchFamily="18" charset="0"/>
            </a:endParaRPr>
          </a:p>
          <a:p>
            <a:r>
              <a:rPr lang="it-IT" sz="2400" dirty="0">
                <a:latin typeface="Times New Roman" pitchFamily="18" charset="0"/>
                <a:cs typeface="Times New Roman" pitchFamily="18" charset="0"/>
              </a:rPr>
              <a:t>Of the </a:t>
            </a:r>
            <a:r>
              <a:rPr lang="it-IT" sz="2400" dirty="0" err="1">
                <a:latin typeface="Times New Roman" pitchFamily="18" charset="0"/>
                <a:cs typeface="Times New Roman" pitchFamily="18" charset="0"/>
              </a:rPr>
              <a:t>European</a:t>
            </a:r>
            <a:r>
              <a:rPr lang="it-IT" sz="2400" dirty="0">
                <a:latin typeface="Times New Roman" pitchFamily="18" charset="0"/>
                <a:cs typeface="Times New Roman" pitchFamily="18" charset="0"/>
              </a:rPr>
              <a:t> Union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5905" y="42663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7498" y="2572655"/>
            <a:ext cx="3870450" cy="2720798"/>
          </a:xfrm>
          <a:prstGeom prst="rect">
            <a:avLst/>
          </a:prstGeom>
        </p:spPr>
      </p:pic>
    </p:spTree>
    <p:extLst>
      <p:ext uri="{BB962C8B-B14F-4D97-AF65-F5344CB8AC3E}">
        <p14:creationId xmlns:p14="http://schemas.microsoft.com/office/powerpoint/2010/main" val="2878406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8DA9BB-9E38-4C73-A56F-ED4E4F6F05DE}"/>
              </a:ext>
            </a:extLst>
          </p:cNvPr>
          <p:cNvSpPr>
            <a:spLocks noGrp="1"/>
          </p:cNvSpPr>
          <p:nvPr>
            <p:ph type="title"/>
          </p:nvPr>
        </p:nvSpPr>
        <p:spPr/>
        <p:txBody>
          <a:bodyPr/>
          <a:lstStyle/>
          <a:p>
            <a:r>
              <a:rPr lang="it-IT" dirty="0">
                <a:solidFill>
                  <a:srgbClr val="FF0000"/>
                </a:solidFill>
                <a:latin typeface="Times New Roman" panose="02020603050405020304" pitchFamily="18" charset="0"/>
                <a:cs typeface="Times New Roman" panose="02020603050405020304" pitchFamily="18" charset="0"/>
              </a:rPr>
              <a:t>ANALYSIS</a:t>
            </a:r>
            <a:endParaRPr lang="it-IT" dirty="0"/>
          </a:p>
        </p:txBody>
      </p:sp>
      <p:sp>
        <p:nvSpPr>
          <p:cNvPr id="3" name="Segnaposto contenuto 2">
            <a:extLst>
              <a:ext uri="{FF2B5EF4-FFF2-40B4-BE49-F238E27FC236}">
                <a16:creationId xmlns:a16="http://schemas.microsoft.com/office/drawing/2014/main" xmlns="" id="{230B2B5A-B3D1-44AC-8C8A-BB15EFF315FA}"/>
              </a:ext>
            </a:extLst>
          </p:cNvPr>
          <p:cNvSpPr>
            <a:spLocks noGrp="1"/>
          </p:cNvSpPr>
          <p:nvPr>
            <p:ph idx="1"/>
          </p:nvPr>
        </p:nvSpPr>
        <p:spPr>
          <a:xfrm>
            <a:off x="2589212" y="1353423"/>
            <a:ext cx="8915400" cy="3243744"/>
          </a:xfrm>
        </p:spPr>
        <p:txBody>
          <a:bodyPr/>
          <a:lstStyle/>
          <a:p>
            <a:r>
              <a:rPr lang="en-US" dirty="0"/>
              <a:t>"</a:t>
            </a:r>
            <a:r>
              <a:rPr lang="en-US" sz="1600" dirty="0" err="1">
                <a:latin typeface="Times New Roman" panose="02020603050405020304" pitchFamily="18" charset="0"/>
                <a:cs typeface="Times New Roman" panose="02020603050405020304" pitchFamily="18" charset="0"/>
              </a:rPr>
              <a:t>Quel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mazzolin</a:t>
            </a:r>
            <a:r>
              <a:rPr lang="en-US" sz="1600" dirty="0">
                <a:latin typeface="Times New Roman" panose="02020603050405020304" pitchFamily="18" charset="0"/>
                <a:cs typeface="Times New Roman" panose="02020603050405020304" pitchFamily="18" charset="0"/>
              </a:rPr>
              <a:t> di </a:t>
            </a:r>
            <a:r>
              <a:rPr lang="en-US" sz="1600" dirty="0" err="1">
                <a:latin typeface="Times New Roman" panose="02020603050405020304" pitchFamily="18" charset="0"/>
                <a:cs typeface="Times New Roman" panose="02020603050405020304" pitchFamily="18" charset="0"/>
              </a:rPr>
              <a:t>fiori</a:t>
            </a:r>
            <a:r>
              <a:rPr lang="en-US" sz="1600" dirty="0">
                <a:latin typeface="Times New Roman" panose="02020603050405020304" pitchFamily="18" charset="0"/>
                <a:cs typeface="Times New Roman" panose="02020603050405020304" pitchFamily="18" charset="0"/>
              </a:rPr>
              <a:t>" speaks of a woman who, on his way back from work, picks up a bunch of wildflowers for his boyfriend to make him happy because he likes them a lot but when she gets home he can't find her boyfriend, who left her a letter where he explains that they are not made for each other and then the man in a moment of anger throws the bouquet of flowers on the ground and in fact in the last it says "my heart will forever cry“</a:t>
            </a:r>
          </a:p>
          <a:p>
            <a:r>
              <a:rPr lang="en-US" sz="1600" dirty="0">
                <a:latin typeface="Times New Roman" panose="02020603050405020304" pitchFamily="18" charset="0"/>
                <a:cs typeface="Times New Roman" panose="02020603050405020304" pitchFamily="18" charset="0"/>
              </a:rPr>
              <a:t>There is a contrast between the beautiful landscape of the Italian Alps with its beautiful flowers and the sadness of the denied love. </a:t>
            </a:r>
          </a:p>
          <a:p>
            <a:r>
              <a:rPr lang="en-US" sz="1600" dirty="0">
                <a:latin typeface="Times New Roman" panose="02020603050405020304" pitchFamily="18" charset="0"/>
                <a:cs typeface="Times New Roman" panose="02020603050405020304" pitchFamily="18" charset="0"/>
              </a:rPr>
              <a:t>This song, although it had no relation to the war, was the most sung by the </a:t>
            </a:r>
            <a:r>
              <a:rPr lang="en-US" sz="1600" dirty="0" err="1">
                <a:latin typeface="Times New Roman" panose="02020603050405020304" pitchFamily="18" charset="0"/>
                <a:cs typeface="Times New Roman" panose="02020603050405020304" pitchFamily="18" charset="0"/>
              </a:rPr>
              <a:t>Alpini</a:t>
            </a:r>
            <a:r>
              <a:rPr lang="en-US" sz="1600" dirty="0">
                <a:latin typeface="Times New Roman" panose="02020603050405020304" pitchFamily="18" charset="0"/>
                <a:cs typeface="Times New Roman" panose="02020603050405020304" pitchFamily="18" charset="0"/>
              </a:rPr>
              <a:t> during the First World War [2] and since then it has become famous all over Italy.</a:t>
            </a: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pPr marL="0" indent="0">
              <a:buNone/>
            </a:pPr>
            <a:endParaRPr lang="it-I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039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D4F9F72-DB5B-4946-8125-DC290844703A}"/>
              </a:ext>
            </a:extLst>
          </p:cNvPr>
          <p:cNvSpPr>
            <a:spLocks noGrp="1"/>
          </p:cNvSpPr>
          <p:nvPr>
            <p:ph type="ctrTitle"/>
          </p:nvPr>
        </p:nvSpPr>
        <p:spPr>
          <a:xfrm>
            <a:off x="2401670" y="-396290"/>
            <a:ext cx="8915399" cy="1258349"/>
          </a:xfrm>
        </p:spPr>
        <p:txBody>
          <a:bodyPr>
            <a:normAutofit/>
          </a:bodyPr>
          <a:lstStyle/>
          <a:p>
            <a:pPr algn="ctr"/>
            <a:r>
              <a:rPr lang="it-IT" sz="3600" dirty="0">
                <a:solidFill>
                  <a:schemeClr val="bg2">
                    <a:lumMod val="50000"/>
                  </a:schemeClr>
                </a:solidFill>
                <a:latin typeface="Times New Roman" panose="02020603050405020304" pitchFamily="18" charset="0"/>
                <a:cs typeface="Times New Roman" panose="02020603050405020304" pitchFamily="18" charset="0"/>
              </a:rPr>
              <a:t>VUOLE UN FIORE</a:t>
            </a:r>
          </a:p>
        </p:txBody>
      </p:sp>
      <p:sp>
        <p:nvSpPr>
          <p:cNvPr id="3" name="Sottotitolo 2">
            <a:extLst>
              <a:ext uri="{FF2B5EF4-FFF2-40B4-BE49-F238E27FC236}">
                <a16:creationId xmlns:a16="http://schemas.microsoft.com/office/drawing/2014/main" xmlns="" id="{0061C87A-493D-4EE1-AB16-17F2568299C1}"/>
              </a:ext>
            </a:extLst>
          </p:cNvPr>
          <p:cNvSpPr>
            <a:spLocks noGrp="1"/>
          </p:cNvSpPr>
          <p:nvPr>
            <p:ph type="subTitle" idx="1"/>
          </p:nvPr>
        </p:nvSpPr>
        <p:spPr>
          <a:xfrm>
            <a:off x="8724551" y="862059"/>
            <a:ext cx="1853967" cy="455013"/>
          </a:xfrm>
        </p:spPr>
        <p:txBody>
          <a:bodyPr>
            <a:normAutofit fontScale="85000" lnSpcReduction="10000"/>
          </a:bodyPr>
          <a:lstStyle/>
          <a:p>
            <a:r>
              <a:rPr lang="it-IT" dirty="0"/>
              <a:t>Di Sergio Endrigo</a:t>
            </a:r>
          </a:p>
        </p:txBody>
      </p:sp>
      <p:pic>
        <p:nvPicPr>
          <p:cNvPr id="5" name="Immagine 4">
            <a:extLst>
              <a:ext uri="{FF2B5EF4-FFF2-40B4-BE49-F238E27FC236}">
                <a16:creationId xmlns:a16="http://schemas.microsoft.com/office/drawing/2014/main" xmlns="" id="{AD568817-D872-4CF9-BF1F-F735DBE99FE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401670" y="1430590"/>
            <a:ext cx="7592037" cy="4655220"/>
          </a:xfrm>
          <a:prstGeom prst="rect">
            <a:avLst/>
          </a:prstGeom>
        </p:spPr>
      </p:pic>
    </p:spTree>
    <p:extLst>
      <p:ext uri="{BB962C8B-B14F-4D97-AF65-F5344CB8AC3E}">
        <p14:creationId xmlns:p14="http://schemas.microsoft.com/office/powerpoint/2010/main" val="4284672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xmlns="" id="{3AC4D92B-8C97-4735-B99E-7B79FB7D8DAF}"/>
              </a:ext>
            </a:extLst>
          </p:cNvPr>
          <p:cNvSpPr>
            <a:spLocks noGrp="1"/>
          </p:cNvSpPr>
          <p:nvPr>
            <p:ph type="body" idx="1"/>
          </p:nvPr>
        </p:nvSpPr>
        <p:spPr>
          <a:xfrm>
            <a:off x="2086961" y="328460"/>
            <a:ext cx="3992732" cy="576262"/>
          </a:xfrm>
        </p:spPr>
        <p:txBody>
          <a:bodyPr/>
          <a:lstStyle/>
          <a:p>
            <a:r>
              <a:rPr lang="it-IT" sz="1600" dirty="0">
                <a:solidFill>
                  <a:srgbClr val="FF0000"/>
                </a:solidFill>
                <a:latin typeface="Times New Roman" panose="02020603050405020304" pitchFamily="18" charset="0"/>
                <a:cs typeface="Times New Roman" panose="02020603050405020304" pitchFamily="18" charset="0"/>
              </a:rPr>
              <a:t>ENGLISH TEXT</a:t>
            </a:r>
          </a:p>
        </p:txBody>
      </p:sp>
      <p:sp>
        <p:nvSpPr>
          <p:cNvPr id="4" name="Segnaposto contenuto 3">
            <a:extLst>
              <a:ext uri="{FF2B5EF4-FFF2-40B4-BE49-F238E27FC236}">
                <a16:creationId xmlns:a16="http://schemas.microsoft.com/office/drawing/2014/main" xmlns="" id="{CD65B5F4-97DF-4A48-8AAD-A948AF488D9F}"/>
              </a:ext>
            </a:extLst>
          </p:cNvPr>
          <p:cNvSpPr>
            <a:spLocks noGrp="1"/>
          </p:cNvSpPr>
          <p:nvPr>
            <p:ph sz="half" idx="2"/>
          </p:nvPr>
        </p:nvSpPr>
        <p:spPr>
          <a:xfrm>
            <a:off x="2019849" y="904722"/>
            <a:ext cx="4342893" cy="5177295"/>
          </a:xfrm>
        </p:spPr>
        <p:txBody>
          <a:bodyPr>
            <a:noAutofit/>
          </a:bodyPr>
          <a:lstStyle/>
          <a:p>
            <a:r>
              <a:rPr lang="en-US" sz="1600" dirty="0">
                <a:latin typeface="Times New Roman" pitchFamily="18" charset="0"/>
                <a:cs typeface="Times New Roman" pitchFamily="18" charset="0"/>
              </a:rPr>
              <a:t>Wood is needed to make a table</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You need a tree to make wood</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The seed is needed to make the tree</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The fruit is needed to make the seed</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The flower is needed to make the fruit</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We need a flower, we need a flower</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To make a table you need a flower</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Wood is needed to make a table</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You need a tree to make wood</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The seed is needed to make the tree</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The fruit is needed to make the seed</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The flower is needed to make the fruit</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We need a flower, we need a flower</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To make a table you need a flower</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It takes a branch to make a flower</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We need a tree to make the branch</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You need a forest to make the tree</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The mountain is needed to make the forest</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The earth wants us to make the mountain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To make the earth we need a flower</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To do everything you need a flower</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It takes a branch to make a flower</a:t>
            </a:r>
            <a:br>
              <a:rPr lang="en-US" sz="1600" dirty="0">
                <a:latin typeface="Times New Roman" pitchFamily="18" charset="0"/>
                <a:cs typeface="Times New Roman" pitchFamily="18" charset="0"/>
              </a:rPr>
            </a:br>
            <a:endParaRPr lang="it-IT" sz="1600" dirty="0">
              <a:latin typeface="Times New Roman" pitchFamily="18" charset="0"/>
              <a:cs typeface="Times New Roman" pitchFamily="18" charset="0"/>
            </a:endParaRPr>
          </a:p>
        </p:txBody>
      </p:sp>
      <p:sp>
        <p:nvSpPr>
          <p:cNvPr id="5" name="Segnaposto testo 4">
            <a:extLst>
              <a:ext uri="{FF2B5EF4-FFF2-40B4-BE49-F238E27FC236}">
                <a16:creationId xmlns:a16="http://schemas.microsoft.com/office/drawing/2014/main" xmlns="" id="{52DA7F6C-32FD-43EA-A55D-4FEB5E962405}"/>
              </a:ext>
            </a:extLst>
          </p:cNvPr>
          <p:cNvSpPr>
            <a:spLocks noGrp="1"/>
          </p:cNvSpPr>
          <p:nvPr>
            <p:ph type="body" sz="quarter" idx="3"/>
          </p:nvPr>
        </p:nvSpPr>
        <p:spPr>
          <a:xfrm>
            <a:off x="7166957" y="328460"/>
            <a:ext cx="3999001" cy="576262"/>
          </a:xfrm>
        </p:spPr>
        <p:txBody>
          <a:bodyPr/>
          <a:lstStyle/>
          <a:p>
            <a:r>
              <a:rPr lang="it-IT" sz="1600" dirty="0">
                <a:solidFill>
                  <a:srgbClr val="FF0000"/>
                </a:solidFill>
                <a:latin typeface="Times New Roman" panose="02020603050405020304" pitchFamily="18" charset="0"/>
                <a:cs typeface="Times New Roman" panose="02020603050405020304" pitchFamily="18" charset="0"/>
              </a:rPr>
              <a:t>ITALIAN TEXT</a:t>
            </a:r>
          </a:p>
        </p:txBody>
      </p:sp>
      <p:sp>
        <p:nvSpPr>
          <p:cNvPr id="6" name="Segnaposto contenuto 5">
            <a:extLst>
              <a:ext uri="{FF2B5EF4-FFF2-40B4-BE49-F238E27FC236}">
                <a16:creationId xmlns:a16="http://schemas.microsoft.com/office/drawing/2014/main" xmlns="" id="{96578965-DA0B-4A46-9847-5EC34646670B}"/>
              </a:ext>
            </a:extLst>
          </p:cNvPr>
          <p:cNvSpPr>
            <a:spLocks noGrp="1"/>
          </p:cNvSpPr>
          <p:nvPr>
            <p:ph sz="quarter" idx="4"/>
          </p:nvPr>
        </p:nvSpPr>
        <p:spPr>
          <a:xfrm>
            <a:off x="7166957" y="1022169"/>
            <a:ext cx="4338674" cy="5507371"/>
          </a:xfrm>
        </p:spPr>
        <p:txBody>
          <a:bodyPr>
            <a:noAutofit/>
          </a:bodyPr>
          <a:lstStyle/>
          <a:p>
            <a:r>
              <a:rPr lang="it-IT" sz="1600" dirty="0">
                <a:latin typeface="Times New Roman" pitchFamily="18" charset="0"/>
                <a:cs typeface="Times New Roman" pitchFamily="18" charset="0"/>
              </a:rPr>
              <a:t>Per fare un tavolo ci vuole il legno</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Per fare il legno ci vuole l'albero</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Per fare l'albero ci vuole il seme</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Per fare il seme ci vuole il frutto</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Per fare il frutto ci vuole il fiore</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Ci vuole un fiore, ci vuole un fiore</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Per fare un tavolo ci vuole un fiore</a:t>
            </a:r>
          </a:p>
          <a:p>
            <a:r>
              <a:rPr lang="it-IT" sz="1600" dirty="0">
                <a:latin typeface="Times New Roman" pitchFamily="18" charset="0"/>
                <a:cs typeface="Times New Roman" pitchFamily="18" charset="0"/>
              </a:rPr>
              <a:t>Per fare un tavolo ci vuole il legno</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Per fare il legno ci vuole l'albero</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Per fare l'albero ci vuole il seme</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Per fare il seme ci vuole il frutto</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Per fare il frutto ci vuole il fiore</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Ci vuole un fiore, ci vuole un fiore</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Per fare un tavolo ci vuole un fiore</a:t>
            </a:r>
          </a:p>
          <a:p>
            <a:r>
              <a:rPr lang="it-IT" sz="1600" dirty="0">
                <a:latin typeface="Times New Roman" pitchFamily="18" charset="0"/>
                <a:cs typeface="Times New Roman" pitchFamily="18" charset="0"/>
              </a:rPr>
              <a:t>Per fare un fiore ci vuole un ramo</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Per fare il ramo ci vuole l'albero</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Per fare l'albero ci vuole il bosco</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Per fare il bosco ci vuole il monte</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Per fare il monte ci vuol la terra</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Per far la terra ci vuole un fiore</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Per fare tutto ci vuole un fiore</a:t>
            </a:r>
          </a:p>
          <a:p>
            <a:endParaRPr lang="it-IT" sz="1100" dirty="0"/>
          </a:p>
        </p:txBody>
      </p:sp>
    </p:spTree>
    <p:extLst>
      <p:ext uri="{BB962C8B-B14F-4D97-AF65-F5344CB8AC3E}">
        <p14:creationId xmlns:p14="http://schemas.microsoft.com/office/powerpoint/2010/main" val="2900477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xmlns="" id="{2E729F06-E9CC-48EA-B7F0-B31080C7E92D}"/>
              </a:ext>
            </a:extLst>
          </p:cNvPr>
          <p:cNvSpPr>
            <a:spLocks noGrp="1"/>
          </p:cNvSpPr>
          <p:nvPr>
            <p:ph sz="half" idx="2"/>
          </p:nvPr>
        </p:nvSpPr>
        <p:spPr>
          <a:xfrm>
            <a:off x="2234104" y="868707"/>
            <a:ext cx="4342893" cy="4191565"/>
          </a:xfrm>
        </p:spPr>
        <p:txBody>
          <a:bodyPr>
            <a:normAutofit fontScale="85000" lnSpcReduction="20000"/>
          </a:bodyPr>
          <a:lstStyle/>
          <a:p>
            <a:r>
              <a:rPr lang="en-US" sz="1900" dirty="0">
                <a:latin typeface="Times New Roman" panose="02020603050405020304" pitchFamily="18" charset="0"/>
                <a:cs typeface="Times New Roman" panose="02020603050405020304" pitchFamily="18" charset="0"/>
              </a:rPr>
              <a:t>It takes a branch to make a flower</a:t>
            </a:r>
            <a:br>
              <a:rPr lang="en-US" sz="1900" dirty="0">
                <a:latin typeface="Times New Roman" panose="02020603050405020304" pitchFamily="18" charset="0"/>
                <a:cs typeface="Times New Roman" panose="02020603050405020304" pitchFamily="18" charset="0"/>
              </a:rPr>
            </a:br>
            <a:r>
              <a:rPr lang="en-US" sz="1900" dirty="0">
                <a:latin typeface="Times New Roman" panose="02020603050405020304" pitchFamily="18" charset="0"/>
                <a:cs typeface="Times New Roman" panose="02020603050405020304" pitchFamily="18" charset="0"/>
              </a:rPr>
              <a:t>We need a tree to make the branch</a:t>
            </a:r>
            <a:br>
              <a:rPr lang="en-US" sz="1900" dirty="0">
                <a:latin typeface="Times New Roman" panose="02020603050405020304" pitchFamily="18" charset="0"/>
                <a:cs typeface="Times New Roman" panose="02020603050405020304" pitchFamily="18" charset="0"/>
              </a:rPr>
            </a:br>
            <a:r>
              <a:rPr lang="en-US" sz="1900" dirty="0">
                <a:latin typeface="Times New Roman" panose="02020603050405020304" pitchFamily="18" charset="0"/>
                <a:cs typeface="Times New Roman" panose="02020603050405020304" pitchFamily="18" charset="0"/>
              </a:rPr>
              <a:t>You need a forest to make the tree</a:t>
            </a:r>
            <a:br>
              <a:rPr lang="en-US" sz="1900" dirty="0">
                <a:latin typeface="Times New Roman" panose="02020603050405020304" pitchFamily="18" charset="0"/>
                <a:cs typeface="Times New Roman" panose="02020603050405020304" pitchFamily="18" charset="0"/>
              </a:rPr>
            </a:br>
            <a:r>
              <a:rPr lang="en-US" sz="1900" dirty="0">
                <a:latin typeface="Times New Roman" panose="02020603050405020304" pitchFamily="18" charset="0"/>
                <a:cs typeface="Times New Roman" panose="02020603050405020304" pitchFamily="18" charset="0"/>
              </a:rPr>
              <a:t>The mountain is needed to make the forest</a:t>
            </a:r>
            <a:br>
              <a:rPr lang="en-US" sz="1900" dirty="0">
                <a:latin typeface="Times New Roman" panose="02020603050405020304" pitchFamily="18" charset="0"/>
                <a:cs typeface="Times New Roman" panose="02020603050405020304" pitchFamily="18" charset="0"/>
              </a:rPr>
            </a:br>
            <a:r>
              <a:rPr lang="en-US" sz="1900" dirty="0">
                <a:latin typeface="Times New Roman" panose="02020603050405020304" pitchFamily="18" charset="0"/>
                <a:cs typeface="Times New Roman" panose="02020603050405020304" pitchFamily="18" charset="0"/>
              </a:rPr>
              <a:t>The earth wants us to make the mountain</a:t>
            </a:r>
            <a:br>
              <a:rPr lang="en-US" sz="1900" dirty="0">
                <a:latin typeface="Times New Roman" panose="02020603050405020304" pitchFamily="18" charset="0"/>
                <a:cs typeface="Times New Roman" panose="02020603050405020304" pitchFamily="18" charset="0"/>
              </a:rPr>
            </a:br>
            <a:r>
              <a:rPr lang="en-US" sz="1900" dirty="0">
                <a:latin typeface="Times New Roman" panose="02020603050405020304" pitchFamily="18" charset="0"/>
                <a:cs typeface="Times New Roman" panose="02020603050405020304" pitchFamily="18" charset="0"/>
              </a:rPr>
              <a:t>To make the earth we need a flower</a:t>
            </a:r>
            <a:br>
              <a:rPr lang="en-US" sz="1900" dirty="0">
                <a:latin typeface="Times New Roman" panose="02020603050405020304" pitchFamily="18" charset="0"/>
                <a:cs typeface="Times New Roman" panose="02020603050405020304" pitchFamily="18" charset="0"/>
              </a:rPr>
            </a:br>
            <a:r>
              <a:rPr lang="en-US" sz="1900" dirty="0">
                <a:latin typeface="Times New Roman" panose="02020603050405020304" pitchFamily="18" charset="0"/>
                <a:cs typeface="Times New Roman" panose="02020603050405020304" pitchFamily="18" charset="0"/>
              </a:rPr>
              <a:t>To do everything you need a flower</a:t>
            </a:r>
            <a:br>
              <a:rPr lang="en-US" sz="1900" dirty="0">
                <a:latin typeface="Times New Roman" panose="02020603050405020304" pitchFamily="18" charset="0"/>
                <a:cs typeface="Times New Roman" panose="02020603050405020304" pitchFamily="18" charset="0"/>
              </a:rPr>
            </a:br>
            <a:r>
              <a:rPr lang="en-US" sz="1900" dirty="0">
                <a:latin typeface="Times New Roman" panose="02020603050405020304" pitchFamily="18" charset="0"/>
                <a:cs typeface="Times New Roman" panose="02020603050405020304" pitchFamily="18" charset="0"/>
              </a:rPr>
              <a:t>Wood is needed to make a table</a:t>
            </a:r>
            <a:br>
              <a:rPr lang="en-US" sz="1900" dirty="0">
                <a:latin typeface="Times New Roman" panose="02020603050405020304" pitchFamily="18" charset="0"/>
                <a:cs typeface="Times New Roman" panose="02020603050405020304" pitchFamily="18" charset="0"/>
              </a:rPr>
            </a:br>
            <a:r>
              <a:rPr lang="en-US" sz="1900" dirty="0">
                <a:latin typeface="Times New Roman" panose="02020603050405020304" pitchFamily="18" charset="0"/>
                <a:cs typeface="Times New Roman" panose="02020603050405020304" pitchFamily="18" charset="0"/>
              </a:rPr>
              <a:t>You need a tree to make wood</a:t>
            </a:r>
            <a:br>
              <a:rPr lang="en-US" sz="1900" dirty="0">
                <a:latin typeface="Times New Roman" panose="02020603050405020304" pitchFamily="18" charset="0"/>
                <a:cs typeface="Times New Roman" panose="02020603050405020304" pitchFamily="18" charset="0"/>
              </a:rPr>
            </a:br>
            <a:r>
              <a:rPr lang="en-US" sz="1900" dirty="0">
                <a:latin typeface="Times New Roman" panose="02020603050405020304" pitchFamily="18" charset="0"/>
                <a:cs typeface="Times New Roman" panose="02020603050405020304" pitchFamily="18" charset="0"/>
              </a:rPr>
              <a:t>The seed is needed to make the tree</a:t>
            </a:r>
            <a:br>
              <a:rPr lang="en-US" sz="1900" dirty="0">
                <a:latin typeface="Times New Roman" panose="02020603050405020304" pitchFamily="18" charset="0"/>
                <a:cs typeface="Times New Roman" panose="02020603050405020304" pitchFamily="18" charset="0"/>
              </a:rPr>
            </a:br>
            <a:r>
              <a:rPr lang="en-US" sz="1900" dirty="0">
                <a:latin typeface="Times New Roman" panose="02020603050405020304" pitchFamily="18" charset="0"/>
                <a:cs typeface="Times New Roman" panose="02020603050405020304" pitchFamily="18" charset="0"/>
              </a:rPr>
              <a:t>The fruit is needed to make the seed</a:t>
            </a:r>
            <a:br>
              <a:rPr lang="en-US" sz="1900" dirty="0">
                <a:latin typeface="Times New Roman" panose="02020603050405020304" pitchFamily="18" charset="0"/>
                <a:cs typeface="Times New Roman" panose="02020603050405020304" pitchFamily="18" charset="0"/>
              </a:rPr>
            </a:br>
            <a:r>
              <a:rPr lang="en-US" sz="1900" dirty="0">
                <a:latin typeface="Times New Roman" panose="02020603050405020304" pitchFamily="18" charset="0"/>
                <a:cs typeface="Times New Roman" panose="02020603050405020304" pitchFamily="18" charset="0"/>
              </a:rPr>
              <a:t>The flower is needed to make the fruit</a:t>
            </a:r>
            <a:br>
              <a:rPr lang="en-US" sz="1900" dirty="0">
                <a:latin typeface="Times New Roman" panose="02020603050405020304" pitchFamily="18" charset="0"/>
                <a:cs typeface="Times New Roman" panose="02020603050405020304" pitchFamily="18" charset="0"/>
              </a:rPr>
            </a:br>
            <a:r>
              <a:rPr lang="en-US" sz="1900" dirty="0">
                <a:latin typeface="Times New Roman" panose="02020603050405020304" pitchFamily="18" charset="0"/>
                <a:cs typeface="Times New Roman" panose="02020603050405020304" pitchFamily="18" charset="0"/>
              </a:rPr>
              <a:t>We need a flower, we need a flower</a:t>
            </a:r>
            <a:br>
              <a:rPr lang="en-US" sz="1900" dirty="0">
                <a:latin typeface="Times New Roman" panose="02020603050405020304" pitchFamily="18" charset="0"/>
                <a:cs typeface="Times New Roman" panose="02020603050405020304" pitchFamily="18" charset="0"/>
              </a:rPr>
            </a:br>
            <a:r>
              <a:rPr lang="en-US" sz="1900" dirty="0">
                <a:latin typeface="Times New Roman" panose="02020603050405020304" pitchFamily="18" charset="0"/>
                <a:cs typeface="Times New Roman" panose="02020603050405020304" pitchFamily="18" charset="0"/>
              </a:rPr>
              <a:t>To do everything you need a flower</a:t>
            </a:r>
            <a:br>
              <a:rPr lang="en-US" sz="1900" dirty="0">
                <a:latin typeface="Times New Roman" panose="02020603050405020304" pitchFamily="18" charset="0"/>
                <a:cs typeface="Times New Roman" panose="02020603050405020304" pitchFamily="18" charset="0"/>
              </a:rPr>
            </a:br>
            <a:r>
              <a:rPr lang="en-US" sz="1900" dirty="0">
                <a:latin typeface="Times New Roman" panose="02020603050405020304" pitchFamily="18" charset="0"/>
                <a:cs typeface="Times New Roman" panose="02020603050405020304" pitchFamily="18" charset="0"/>
              </a:rPr>
              <a:t>To do everything you need a flower</a:t>
            </a:r>
            <a:br>
              <a:rPr lang="en-US" sz="1900" dirty="0">
                <a:latin typeface="Times New Roman" panose="02020603050405020304" pitchFamily="18" charset="0"/>
                <a:cs typeface="Times New Roman" panose="02020603050405020304" pitchFamily="18" charset="0"/>
              </a:rPr>
            </a:br>
            <a:r>
              <a:rPr lang="en-US" sz="1900" dirty="0">
                <a:latin typeface="Times New Roman" panose="02020603050405020304" pitchFamily="18" charset="0"/>
                <a:cs typeface="Times New Roman" panose="02020603050405020304" pitchFamily="18" charset="0"/>
              </a:rPr>
              <a:t>To do everything you need a flower</a:t>
            </a:r>
            <a:br>
              <a:rPr lang="en-US" sz="1900" dirty="0">
                <a:latin typeface="Times New Roman" panose="02020603050405020304" pitchFamily="18" charset="0"/>
                <a:cs typeface="Times New Roman" panose="02020603050405020304" pitchFamily="18" charset="0"/>
              </a:rPr>
            </a:br>
            <a:r>
              <a:rPr lang="en-US" sz="1900" dirty="0">
                <a:latin typeface="Times New Roman" panose="02020603050405020304" pitchFamily="18" charset="0"/>
                <a:cs typeface="Times New Roman" panose="02020603050405020304" pitchFamily="18" charset="0"/>
              </a:rPr>
              <a:t>To do everything you need a flower</a:t>
            </a:r>
            <a:br>
              <a:rPr lang="en-US" sz="1900" dirty="0">
                <a:latin typeface="Times New Roman" panose="02020603050405020304" pitchFamily="18" charset="0"/>
                <a:cs typeface="Times New Roman" panose="02020603050405020304" pitchFamily="18" charset="0"/>
              </a:rPr>
            </a:br>
            <a:r>
              <a:rPr lang="en-US" sz="1900" dirty="0">
                <a:latin typeface="Times New Roman" panose="02020603050405020304" pitchFamily="18" charset="0"/>
                <a:cs typeface="Times New Roman" panose="02020603050405020304" pitchFamily="18" charset="0"/>
              </a:rPr>
              <a:t>To do everything you need a flower</a:t>
            </a:r>
            <a:br>
              <a:rPr lang="en-US" sz="1900" dirty="0">
                <a:latin typeface="Times New Roman" panose="02020603050405020304" pitchFamily="18" charset="0"/>
                <a:cs typeface="Times New Roman" panose="02020603050405020304" pitchFamily="18" charset="0"/>
              </a:rPr>
            </a:br>
            <a:r>
              <a:rPr lang="en-US" sz="1900" dirty="0">
                <a:latin typeface="Times New Roman" panose="02020603050405020304" pitchFamily="18" charset="0"/>
                <a:cs typeface="Times New Roman" panose="02020603050405020304" pitchFamily="18" charset="0"/>
              </a:rPr>
              <a:t>To do everything you need a flower ...</a:t>
            </a:r>
          </a:p>
          <a:p>
            <a:endParaRPr lang="it-IT" dirty="0"/>
          </a:p>
        </p:txBody>
      </p:sp>
      <p:sp>
        <p:nvSpPr>
          <p:cNvPr id="6" name="Segnaposto contenuto 5">
            <a:extLst>
              <a:ext uri="{FF2B5EF4-FFF2-40B4-BE49-F238E27FC236}">
                <a16:creationId xmlns:a16="http://schemas.microsoft.com/office/drawing/2014/main" xmlns="" id="{D7357DB5-7DDC-46C5-98B7-42368A9585A4}"/>
              </a:ext>
            </a:extLst>
          </p:cNvPr>
          <p:cNvSpPr>
            <a:spLocks noGrp="1"/>
          </p:cNvSpPr>
          <p:nvPr>
            <p:ph sz="quarter" idx="4"/>
          </p:nvPr>
        </p:nvSpPr>
        <p:spPr>
          <a:xfrm>
            <a:off x="7584207" y="868707"/>
            <a:ext cx="4338674" cy="4706469"/>
          </a:xfrm>
        </p:spPr>
        <p:txBody>
          <a:bodyPr>
            <a:normAutofit fontScale="85000" lnSpcReduction="20000"/>
          </a:bodyPr>
          <a:lstStyle/>
          <a:p>
            <a:r>
              <a:rPr lang="it-IT" sz="1900" dirty="0">
                <a:latin typeface="Times New Roman" panose="02020603050405020304" pitchFamily="18" charset="0"/>
                <a:cs typeface="Times New Roman" panose="02020603050405020304" pitchFamily="18" charset="0"/>
              </a:rPr>
              <a:t>Per fare un fiore ci vuole un ramo</a:t>
            </a:r>
            <a:br>
              <a:rPr lang="it-IT" sz="1900" dirty="0">
                <a:latin typeface="Times New Roman" panose="02020603050405020304" pitchFamily="18" charset="0"/>
                <a:cs typeface="Times New Roman" panose="02020603050405020304" pitchFamily="18" charset="0"/>
              </a:rPr>
            </a:br>
            <a:r>
              <a:rPr lang="it-IT" sz="1900" dirty="0">
                <a:latin typeface="Times New Roman" panose="02020603050405020304" pitchFamily="18" charset="0"/>
                <a:cs typeface="Times New Roman" panose="02020603050405020304" pitchFamily="18" charset="0"/>
              </a:rPr>
              <a:t>Per fare il ramo ci vuole l'albero</a:t>
            </a:r>
            <a:br>
              <a:rPr lang="it-IT" sz="1900" dirty="0">
                <a:latin typeface="Times New Roman" panose="02020603050405020304" pitchFamily="18" charset="0"/>
                <a:cs typeface="Times New Roman" panose="02020603050405020304" pitchFamily="18" charset="0"/>
              </a:rPr>
            </a:br>
            <a:r>
              <a:rPr lang="it-IT" sz="1900" dirty="0">
                <a:latin typeface="Times New Roman" panose="02020603050405020304" pitchFamily="18" charset="0"/>
                <a:cs typeface="Times New Roman" panose="02020603050405020304" pitchFamily="18" charset="0"/>
              </a:rPr>
              <a:t>Per fare l'albero ci vuole il bosco</a:t>
            </a:r>
            <a:br>
              <a:rPr lang="it-IT" sz="1900" dirty="0">
                <a:latin typeface="Times New Roman" panose="02020603050405020304" pitchFamily="18" charset="0"/>
                <a:cs typeface="Times New Roman" panose="02020603050405020304" pitchFamily="18" charset="0"/>
              </a:rPr>
            </a:br>
            <a:r>
              <a:rPr lang="it-IT" sz="1900" dirty="0">
                <a:latin typeface="Times New Roman" panose="02020603050405020304" pitchFamily="18" charset="0"/>
                <a:cs typeface="Times New Roman" panose="02020603050405020304" pitchFamily="18" charset="0"/>
              </a:rPr>
              <a:t>Per fare il bosco ci vuole il monte</a:t>
            </a:r>
            <a:br>
              <a:rPr lang="it-IT" sz="1900" dirty="0">
                <a:latin typeface="Times New Roman" panose="02020603050405020304" pitchFamily="18" charset="0"/>
                <a:cs typeface="Times New Roman" panose="02020603050405020304" pitchFamily="18" charset="0"/>
              </a:rPr>
            </a:br>
            <a:r>
              <a:rPr lang="it-IT" sz="1900" dirty="0">
                <a:latin typeface="Times New Roman" panose="02020603050405020304" pitchFamily="18" charset="0"/>
                <a:cs typeface="Times New Roman" panose="02020603050405020304" pitchFamily="18" charset="0"/>
              </a:rPr>
              <a:t>Per fare il monte ci vuol la terra</a:t>
            </a:r>
            <a:br>
              <a:rPr lang="it-IT" sz="1900" dirty="0">
                <a:latin typeface="Times New Roman" panose="02020603050405020304" pitchFamily="18" charset="0"/>
                <a:cs typeface="Times New Roman" panose="02020603050405020304" pitchFamily="18" charset="0"/>
              </a:rPr>
            </a:br>
            <a:r>
              <a:rPr lang="it-IT" sz="1900" dirty="0">
                <a:latin typeface="Times New Roman" panose="02020603050405020304" pitchFamily="18" charset="0"/>
                <a:cs typeface="Times New Roman" panose="02020603050405020304" pitchFamily="18" charset="0"/>
              </a:rPr>
              <a:t>Per far la terra ci vuole un fiore</a:t>
            </a:r>
            <a:br>
              <a:rPr lang="it-IT" sz="1900" dirty="0">
                <a:latin typeface="Times New Roman" panose="02020603050405020304" pitchFamily="18" charset="0"/>
                <a:cs typeface="Times New Roman" panose="02020603050405020304" pitchFamily="18" charset="0"/>
              </a:rPr>
            </a:br>
            <a:r>
              <a:rPr lang="it-IT" sz="1900" dirty="0">
                <a:latin typeface="Times New Roman" panose="02020603050405020304" pitchFamily="18" charset="0"/>
                <a:cs typeface="Times New Roman" panose="02020603050405020304" pitchFamily="18" charset="0"/>
              </a:rPr>
              <a:t>Per fare tutto ci vuole un fiore</a:t>
            </a:r>
          </a:p>
          <a:p>
            <a:r>
              <a:rPr lang="it-IT" sz="1900" dirty="0">
                <a:latin typeface="Times New Roman" panose="02020603050405020304" pitchFamily="18" charset="0"/>
                <a:cs typeface="Times New Roman" panose="02020603050405020304" pitchFamily="18" charset="0"/>
              </a:rPr>
              <a:t>Per fare un tavolo ci vuole il legno</a:t>
            </a:r>
            <a:br>
              <a:rPr lang="it-IT" sz="1900" dirty="0">
                <a:latin typeface="Times New Roman" panose="02020603050405020304" pitchFamily="18" charset="0"/>
                <a:cs typeface="Times New Roman" panose="02020603050405020304" pitchFamily="18" charset="0"/>
              </a:rPr>
            </a:br>
            <a:r>
              <a:rPr lang="it-IT" sz="1900" dirty="0">
                <a:latin typeface="Times New Roman" panose="02020603050405020304" pitchFamily="18" charset="0"/>
                <a:cs typeface="Times New Roman" panose="02020603050405020304" pitchFamily="18" charset="0"/>
              </a:rPr>
              <a:t>Per fare il legno ci vuole l'albero</a:t>
            </a:r>
            <a:br>
              <a:rPr lang="it-IT" sz="1900" dirty="0">
                <a:latin typeface="Times New Roman" panose="02020603050405020304" pitchFamily="18" charset="0"/>
                <a:cs typeface="Times New Roman" panose="02020603050405020304" pitchFamily="18" charset="0"/>
              </a:rPr>
            </a:br>
            <a:r>
              <a:rPr lang="it-IT" sz="1900" dirty="0">
                <a:latin typeface="Times New Roman" panose="02020603050405020304" pitchFamily="18" charset="0"/>
                <a:cs typeface="Times New Roman" panose="02020603050405020304" pitchFamily="18" charset="0"/>
              </a:rPr>
              <a:t>Per fare l'albero ci vuole il seme</a:t>
            </a:r>
            <a:br>
              <a:rPr lang="it-IT" sz="1900" dirty="0">
                <a:latin typeface="Times New Roman" panose="02020603050405020304" pitchFamily="18" charset="0"/>
                <a:cs typeface="Times New Roman" panose="02020603050405020304" pitchFamily="18" charset="0"/>
              </a:rPr>
            </a:br>
            <a:r>
              <a:rPr lang="it-IT" sz="1900" dirty="0">
                <a:latin typeface="Times New Roman" panose="02020603050405020304" pitchFamily="18" charset="0"/>
                <a:cs typeface="Times New Roman" panose="02020603050405020304" pitchFamily="18" charset="0"/>
              </a:rPr>
              <a:t>Per fare il seme ci vuole il frutto</a:t>
            </a:r>
            <a:br>
              <a:rPr lang="it-IT" sz="1900" dirty="0">
                <a:latin typeface="Times New Roman" panose="02020603050405020304" pitchFamily="18" charset="0"/>
                <a:cs typeface="Times New Roman" panose="02020603050405020304" pitchFamily="18" charset="0"/>
              </a:rPr>
            </a:br>
            <a:r>
              <a:rPr lang="it-IT" sz="1900" dirty="0">
                <a:latin typeface="Times New Roman" panose="02020603050405020304" pitchFamily="18" charset="0"/>
                <a:cs typeface="Times New Roman" panose="02020603050405020304" pitchFamily="18" charset="0"/>
              </a:rPr>
              <a:t>Per fare il frutto ci vuole il fiore</a:t>
            </a:r>
            <a:br>
              <a:rPr lang="it-IT" sz="1900" dirty="0">
                <a:latin typeface="Times New Roman" panose="02020603050405020304" pitchFamily="18" charset="0"/>
                <a:cs typeface="Times New Roman" panose="02020603050405020304" pitchFamily="18" charset="0"/>
              </a:rPr>
            </a:br>
            <a:r>
              <a:rPr lang="it-IT" sz="1900" dirty="0">
                <a:latin typeface="Times New Roman" panose="02020603050405020304" pitchFamily="18" charset="0"/>
                <a:cs typeface="Times New Roman" panose="02020603050405020304" pitchFamily="18" charset="0"/>
              </a:rPr>
              <a:t>Ci vuole un fiore, ci vuole un fiore</a:t>
            </a:r>
            <a:br>
              <a:rPr lang="it-IT" sz="1900" dirty="0">
                <a:latin typeface="Times New Roman" panose="02020603050405020304" pitchFamily="18" charset="0"/>
                <a:cs typeface="Times New Roman" panose="02020603050405020304" pitchFamily="18" charset="0"/>
              </a:rPr>
            </a:br>
            <a:r>
              <a:rPr lang="it-IT" sz="1900" dirty="0">
                <a:latin typeface="Times New Roman" panose="02020603050405020304" pitchFamily="18" charset="0"/>
                <a:cs typeface="Times New Roman" panose="02020603050405020304" pitchFamily="18" charset="0"/>
              </a:rPr>
              <a:t>Per fare tutto ci vuole un fiore</a:t>
            </a:r>
            <a:br>
              <a:rPr lang="it-IT" sz="1900" dirty="0">
                <a:latin typeface="Times New Roman" panose="02020603050405020304" pitchFamily="18" charset="0"/>
                <a:cs typeface="Times New Roman" panose="02020603050405020304" pitchFamily="18" charset="0"/>
              </a:rPr>
            </a:br>
            <a:r>
              <a:rPr lang="it-IT" sz="1900" dirty="0">
                <a:latin typeface="Times New Roman" panose="02020603050405020304" pitchFamily="18" charset="0"/>
                <a:cs typeface="Times New Roman" panose="02020603050405020304" pitchFamily="18" charset="0"/>
              </a:rPr>
              <a:t>Per fare tutto ci vuole un fiore</a:t>
            </a:r>
            <a:br>
              <a:rPr lang="it-IT" sz="1900" dirty="0">
                <a:latin typeface="Times New Roman" panose="02020603050405020304" pitchFamily="18" charset="0"/>
                <a:cs typeface="Times New Roman" panose="02020603050405020304" pitchFamily="18" charset="0"/>
              </a:rPr>
            </a:br>
            <a:r>
              <a:rPr lang="it-IT" sz="1900" dirty="0">
                <a:latin typeface="Times New Roman" panose="02020603050405020304" pitchFamily="18" charset="0"/>
                <a:cs typeface="Times New Roman" panose="02020603050405020304" pitchFamily="18" charset="0"/>
              </a:rPr>
              <a:t>Per fare tutto ci vuole un fiore</a:t>
            </a:r>
            <a:br>
              <a:rPr lang="it-IT" sz="1900" dirty="0">
                <a:latin typeface="Times New Roman" panose="02020603050405020304" pitchFamily="18" charset="0"/>
                <a:cs typeface="Times New Roman" panose="02020603050405020304" pitchFamily="18" charset="0"/>
              </a:rPr>
            </a:br>
            <a:r>
              <a:rPr lang="it-IT" sz="1900" dirty="0">
                <a:latin typeface="Times New Roman" panose="02020603050405020304" pitchFamily="18" charset="0"/>
                <a:cs typeface="Times New Roman" panose="02020603050405020304" pitchFamily="18" charset="0"/>
              </a:rPr>
              <a:t>Per fare tutto ci vuole un fiore</a:t>
            </a:r>
            <a:br>
              <a:rPr lang="it-IT" sz="1900" dirty="0">
                <a:latin typeface="Times New Roman" panose="02020603050405020304" pitchFamily="18" charset="0"/>
                <a:cs typeface="Times New Roman" panose="02020603050405020304" pitchFamily="18" charset="0"/>
              </a:rPr>
            </a:br>
            <a:r>
              <a:rPr lang="it-IT" sz="1900" dirty="0">
                <a:latin typeface="Times New Roman" panose="02020603050405020304" pitchFamily="18" charset="0"/>
                <a:cs typeface="Times New Roman" panose="02020603050405020304" pitchFamily="18" charset="0"/>
              </a:rPr>
              <a:t>Per fare tutto ci vuole un fiore</a:t>
            </a:r>
            <a:br>
              <a:rPr lang="it-IT" sz="1900" dirty="0">
                <a:latin typeface="Times New Roman" panose="02020603050405020304" pitchFamily="18" charset="0"/>
                <a:cs typeface="Times New Roman" panose="02020603050405020304" pitchFamily="18" charset="0"/>
              </a:rPr>
            </a:br>
            <a:r>
              <a:rPr lang="it-IT" sz="1900" dirty="0">
                <a:latin typeface="Times New Roman" panose="02020603050405020304" pitchFamily="18" charset="0"/>
                <a:cs typeface="Times New Roman" panose="02020603050405020304" pitchFamily="18" charset="0"/>
              </a:rPr>
              <a:t>Per fare tutto ci vuole un fiore...</a:t>
            </a:r>
          </a:p>
          <a:p>
            <a:endParaRPr lang="it-IT" dirty="0"/>
          </a:p>
        </p:txBody>
      </p:sp>
    </p:spTree>
    <p:extLst>
      <p:ext uri="{BB962C8B-B14F-4D97-AF65-F5344CB8AC3E}">
        <p14:creationId xmlns:p14="http://schemas.microsoft.com/office/powerpoint/2010/main" val="1266224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7FA1626-AA42-449F-B72C-3D831833FFA9}"/>
              </a:ext>
            </a:extLst>
          </p:cNvPr>
          <p:cNvSpPr>
            <a:spLocks noGrp="1"/>
          </p:cNvSpPr>
          <p:nvPr>
            <p:ph type="title"/>
          </p:nvPr>
        </p:nvSpPr>
        <p:spPr/>
        <p:txBody>
          <a:bodyPr/>
          <a:lstStyle/>
          <a:p>
            <a:r>
              <a:rPr lang="it-IT" dirty="0">
                <a:solidFill>
                  <a:srgbClr val="FF0000"/>
                </a:solidFill>
                <a:latin typeface="Times New Roman" panose="02020603050405020304" pitchFamily="18" charset="0"/>
                <a:cs typeface="Times New Roman" panose="02020603050405020304" pitchFamily="18" charset="0"/>
              </a:rPr>
              <a:t>ANALYSIS</a:t>
            </a:r>
            <a:endParaRPr lang="it-IT" dirty="0"/>
          </a:p>
        </p:txBody>
      </p:sp>
      <p:sp>
        <p:nvSpPr>
          <p:cNvPr id="3" name="Segnaposto contenuto 2">
            <a:extLst>
              <a:ext uri="{FF2B5EF4-FFF2-40B4-BE49-F238E27FC236}">
                <a16:creationId xmlns:a16="http://schemas.microsoft.com/office/drawing/2014/main" xmlns="" id="{634BD383-EB26-4A9E-8555-006DCDD70C5A}"/>
              </a:ext>
            </a:extLst>
          </p:cNvPr>
          <p:cNvSpPr>
            <a:spLocks noGrp="1"/>
          </p:cNvSpPr>
          <p:nvPr>
            <p:ph idx="1"/>
          </p:nvPr>
        </p:nvSpPr>
        <p:spPr>
          <a:xfrm>
            <a:off x="2589212" y="1378589"/>
            <a:ext cx="8915400" cy="4082643"/>
          </a:xfrm>
        </p:spPr>
        <p:txBody>
          <a:bodyPr>
            <a:normAutofit/>
          </a:bodyPr>
          <a:lstStyle/>
          <a:p>
            <a:r>
              <a:rPr lang="en-US" sz="1600" dirty="0">
                <a:latin typeface="Times New Roman" panose="02020603050405020304" pitchFamily="18" charset="0"/>
                <a:cs typeface="Times New Roman" panose="02020603050405020304" pitchFamily="18" charset="0"/>
              </a:rPr>
              <a:t>Probably, many people did not understand the important and simple meaning of the text written by Gianni </a:t>
            </a:r>
            <a:r>
              <a:rPr lang="en-US" sz="1600" dirty="0" err="1">
                <a:latin typeface="Times New Roman" panose="02020603050405020304" pitchFamily="18" charset="0"/>
                <a:cs typeface="Times New Roman" panose="02020603050405020304" pitchFamily="18" charset="0"/>
              </a:rPr>
              <a:t>Rodari</a:t>
            </a:r>
            <a:r>
              <a:rPr lang="en-US" sz="1600" dirty="0">
                <a:latin typeface="Times New Roman" panose="02020603050405020304" pitchFamily="18" charset="0"/>
                <a:cs typeface="Times New Roman" panose="02020603050405020304" pitchFamily="18" charset="0"/>
              </a:rPr>
              <a:t>, set to music by Sergio </a:t>
            </a:r>
            <a:r>
              <a:rPr lang="en-US" sz="1600" dirty="0" err="1">
                <a:latin typeface="Times New Roman" panose="02020603050405020304" pitchFamily="18" charset="0"/>
                <a:cs typeface="Times New Roman" panose="02020603050405020304" pitchFamily="18" charset="0"/>
              </a:rPr>
              <a:t>Endrigo</a:t>
            </a:r>
            <a:r>
              <a:rPr lang="en-US" sz="1600" dirty="0">
                <a:latin typeface="Times New Roman" panose="02020603050405020304" pitchFamily="18" charset="0"/>
                <a:cs typeface="Times New Roman" panose="02020603050405020304" pitchFamily="18" charset="0"/>
              </a:rPr>
              <a:t> and arranged by Luis </a:t>
            </a:r>
            <a:r>
              <a:rPr lang="en-US" sz="1600" dirty="0" err="1">
                <a:latin typeface="Times New Roman" panose="02020603050405020304" pitchFamily="18" charset="0"/>
                <a:cs typeface="Times New Roman" panose="02020603050405020304" pitchFamily="18" charset="0"/>
              </a:rPr>
              <a:t>Bacalov</a:t>
            </a:r>
            <a:r>
              <a:rPr lang="en-US" sz="1600" dirty="0">
                <a:latin typeface="Times New Roman" panose="02020603050405020304" pitchFamily="18" charset="0"/>
                <a:cs typeface="Times New Roman" panose="02020603050405020304" pitchFamily="18" charset="0"/>
              </a:rPr>
              <a:t>.</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The song describes the life cycle of a "something" that is one with the environment: be it a flower, a tree, a mountain or the Earth. We are all on the same planet, we breathe the same air, we drink the same water and yet we do not realize the environmental impacts such as industrial products.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en-US" sz="1600" dirty="0" err="1">
                <a:latin typeface="Times New Roman" panose="02020603050405020304" pitchFamily="18" charset="0"/>
                <a:cs typeface="Times New Roman" panose="02020603050405020304" pitchFamily="18" charset="0"/>
              </a:rPr>
              <a:t>Rodari</a:t>
            </a:r>
            <a:r>
              <a:rPr lang="en-US" sz="1600" dirty="0">
                <a:latin typeface="Times New Roman" panose="02020603050405020304" pitchFamily="18" charset="0"/>
                <a:cs typeface="Times New Roman" panose="02020603050405020304" pitchFamily="18" charset="0"/>
              </a:rPr>
              <a:t> tells us between the lines to play with the imagination and then we play: let's imagine taking this song and singing it in all the languages ​​of the Earth.</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Let's record it and send it to all the inhabitants of the planet but above all to the "Great" rulers of the world.</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Let us hear it once, twice, three times ... and who knows what could happen?</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It would take a flower ... no, it takes a flower to do everything!</a:t>
            </a:r>
          </a:p>
          <a:p>
            <a:endParaRPr lang="it-IT" sz="1600" dirty="0"/>
          </a:p>
        </p:txBody>
      </p:sp>
    </p:spTree>
    <p:extLst>
      <p:ext uri="{BB962C8B-B14F-4D97-AF65-F5344CB8AC3E}">
        <p14:creationId xmlns:p14="http://schemas.microsoft.com/office/powerpoint/2010/main" val="1693229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4688F63-856A-46BC-BBFA-171283305767}"/>
              </a:ext>
            </a:extLst>
          </p:cNvPr>
          <p:cNvSpPr>
            <a:spLocks noGrp="1"/>
          </p:cNvSpPr>
          <p:nvPr>
            <p:ph type="ctrTitle"/>
          </p:nvPr>
        </p:nvSpPr>
        <p:spPr>
          <a:xfrm>
            <a:off x="3276601" y="-229559"/>
            <a:ext cx="8915399" cy="967790"/>
          </a:xfrm>
        </p:spPr>
        <p:txBody>
          <a:bodyPr>
            <a:normAutofit/>
          </a:bodyPr>
          <a:lstStyle/>
          <a:p>
            <a:pPr algn="ctr"/>
            <a:r>
              <a:rPr lang="it-IT" sz="3600" dirty="0">
                <a:solidFill>
                  <a:schemeClr val="accent2">
                    <a:lumMod val="60000"/>
                    <a:lumOff val="40000"/>
                  </a:schemeClr>
                </a:solidFill>
                <a:latin typeface="Times New Roman" panose="02020603050405020304" pitchFamily="18" charset="0"/>
                <a:cs typeface="Times New Roman" panose="02020603050405020304" pitchFamily="18" charset="0"/>
              </a:rPr>
              <a:t>O’ SOLE MIO</a:t>
            </a:r>
          </a:p>
        </p:txBody>
      </p:sp>
      <p:sp>
        <p:nvSpPr>
          <p:cNvPr id="3" name="Sottotitolo 2">
            <a:extLst>
              <a:ext uri="{FF2B5EF4-FFF2-40B4-BE49-F238E27FC236}">
                <a16:creationId xmlns:a16="http://schemas.microsoft.com/office/drawing/2014/main" xmlns="" id="{883AEBBB-88B3-4984-83AE-758ABA729595}"/>
              </a:ext>
            </a:extLst>
          </p:cNvPr>
          <p:cNvSpPr>
            <a:spLocks noGrp="1"/>
          </p:cNvSpPr>
          <p:nvPr>
            <p:ph type="subTitle" idx="1"/>
          </p:nvPr>
        </p:nvSpPr>
        <p:spPr>
          <a:xfrm>
            <a:off x="7835318" y="738231"/>
            <a:ext cx="2228492" cy="459206"/>
          </a:xfrm>
        </p:spPr>
        <p:txBody>
          <a:bodyPr>
            <a:noAutofit/>
          </a:bodyPr>
          <a:lstStyle/>
          <a:p>
            <a:r>
              <a:rPr lang="it-IT" sz="1600" dirty="0">
                <a:latin typeface="Times New Roman" panose="02020603050405020304" pitchFamily="18" charset="0"/>
                <a:cs typeface="Times New Roman" panose="02020603050405020304" pitchFamily="18" charset="0"/>
              </a:rPr>
              <a:t>Di Edoardo Di Capua</a:t>
            </a:r>
          </a:p>
        </p:txBody>
      </p:sp>
      <p:pic>
        <p:nvPicPr>
          <p:cNvPr id="5" name="Immagine 4">
            <a:extLst>
              <a:ext uri="{FF2B5EF4-FFF2-40B4-BE49-F238E27FC236}">
                <a16:creationId xmlns:a16="http://schemas.microsoft.com/office/drawing/2014/main" xmlns="" id="{2F2814DC-511C-4FA9-ABBB-DBD4875E171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286000" y="1197437"/>
            <a:ext cx="8032459" cy="5116152"/>
          </a:xfrm>
          <a:prstGeom prst="rect">
            <a:avLst/>
          </a:prstGeom>
        </p:spPr>
      </p:pic>
    </p:spTree>
    <p:extLst>
      <p:ext uri="{BB962C8B-B14F-4D97-AF65-F5344CB8AC3E}">
        <p14:creationId xmlns:p14="http://schemas.microsoft.com/office/powerpoint/2010/main" val="3086766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xmlns="" id="{CD77BAEA-7925-4B48-8BE2-EF4723BC019C}"/>
              </a:ext>
            </a:extLst>
          </p:cNvPr>
          <p:cNvSpPr>
            <a:spLocks noGrp="1"/>
          </p:cNvSpPr>
          <p:nvPr>
            <p:ph type="body" idx="1"/>
          </p:nvPr>
        </p:nvSpPr>
        <p:spPr>
          <a:xfrm>
            <a:off x="2212756" y="31940"/>
            <a:ext cx="3992732" cy="576262"/>
          </a:xfrm>
        </p:spPr>
        <p:txBody>
          <a:bodyPr/>
          <a:lstStyle/>
          <a:p>
            <a:r>
              <a:rPr lang="it-IT" sz="1600" dirty="0">
                <a:solidFill>
                  <a:srgbClr val="FF0000"/>
                </a:solidFill>
                <a:latin typeface="Times New Roman" panose="02020603050405020304" pitchFamily="18" charset="0"/>
                <a:cs typeface="Times New Roman" panose="02020603050405020304" pitchFamily="18" charset="0"/>
              </a:rPr>
              <a:t>ENGLISH TEXT</a:t>
            </a:r>
          </a:p>
        </p:txBody>
      </p:sp>
      <p:sp>
        <p:nvSpPr>
          <p:cNvPr id="4" name="Segnaposto contenuto 3">
            <a:extLst>
              <a:ext uri="{FF2B5EF4-FFF2-40B4-BE49-F238E27FC236}">
                <a16:creationId xmlns:a16="http://schemas.microsoft.com/office/drawing/2014/main" xmlns="" id="{1A070E80-EF7A-46C7-9500-79DC75E71764}"/>
              </a:ext>
            </a:extLst>
          </p:cNvPr>
          <p:cNvSpPr>
            <a:spLocks noGrp="1"/>
          </p:cNvSpPr>
          <p:nvPr>
            <p:ph sz="half" idx="2"/>
          </p:nvPr>
        </p:nvSpPr>
        <p:spPr>
          <a:xfrm>
            <a:off x="2141734" y="725227"/>
            <a:ext cx="4342893" cy="5407545"/>
          </a:xfrm>
        </p:spPr>
        <p:txBody>
          <a:bodyPr>
            <a:noAutofit/>
          </a:bodyPr>
          <a:lstStyle/>
          <a:p>
            <a:r>
              <a:rPr lang="en-US" sz="1600" dirty="0">
                <a:latin typeface="Times New Roman" pitchFamily="18" charset="0"/>
                <a:cs typeface="Times New Roman" pitchFamily="18" charset="0"/>
              </a:rPr>
              <a:t>What a beautiful thing </a:t>
            </a:r>
            <a:r>
              <a:rPr lang="en-US" sz="1600" dirty="0" err="1">
                <a:latin typeface="Times New Roman" pitchFamily="18" charset="0"/>
                <a:cs typeface="Times New Roman" pitchFamily="18" charset="0"/>
              </a:rPr>
              <a:t>na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jurnata</a:t>
            </a:r>
            <a:r>
              <a:rPr lang="en-US" sz="1600" dirty="0">
                <a:latin typeface="Times New Roman" pitchFamily="18" charset="0"/>
                <a:cs typeface="Times New Roman" pitchFamily="18" charset="0"/>
              </a:rPr>
              <a:t> 'and sun</a:t>
            </a:r>
            <a:br>
              <a:rPr lang="en-US" sz="1600" dirty="0">
                <a:latin typeface="Times New Roman" pitchFamily="18" charset="0"/>
                <a:cs typeface="Times New Roman" pitchFamily="18" charset="0"/>
              </a:rPr>
            </a:br>
            <a:r>
              <a:rPr lang="en-US" sz="1600" dirty="0" err="1">
                <a:latin typeface="Times New Roman" pitchFamily="18" charset="0"/>
                <a:cs typeface="Times New Roman" pitchFamily="18" charset="0"/>
              </a:rPr>
              <a:t>N'aria</a:t>
            </a:r>
            <a:r>
              <a:rPr lang="en-US" sz="1600" dirty="0">
                <a:latin typeface="Times New Roman" pitchFamily="18" charset="0"/>
                <a:cs typeface="Times New Roman" pitchFamily="18" charset="0"/>
              </a:rPr>
              <a:t> serene after a storm!</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Pe '</a:t>
            </a:r>
            <a:r>
              <a:rPr lang="en-US" sz="1600" dirty="0" err="1">
                <a:latin typeface="Times New Roman" pitchFamily="18" charset="0"/>
                <a:cs typeface="Times New Roman" pitchFamily="18" charset="0"/>
              </a:rPr>
              <a:t>ll'aria</a:t>
            </a:r>
            <a:r>
              <a:rPr lang="en-US" sz="1600" dirty="0">
                <a:latin typeface="Times New Roman" pitchFamily="18" charset="0"/>
                <a:cs typeface="Times New Roman" pitchFamily="18" charset="0"/>
              </a:rPr>
              <a:t> fresh seems already </a:t>
            </a:r>
            <a:r>
              <a:rPr lang="en-US" sz="1600" dirty="0" err="1">
                <a:latin typeface="Times New Roman" pitchFamily="18" charset="0"/>
                <a:cs typeface="Times New Roman" pitchFamily="18" charset="0"/>
              </a:rPr>
              <a:t>na</a:t>
            </a:r>
            <a:r>
              <a:rPr lang="en-US" sz="1600" dirty="0">
                <a:latin typeface="Times New Roman" pitchFamily="18" charset="0"/>
                <a:cs typeface="Times New Roman" pitchFamily="18" charset="0"/>
              </a:rPr>
              <a:t> party</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What a beautiful thing </a:t>
            </a:r>
            <a:r>
              <a:rPr lang="en-US" sz="1600" dirty="0" err="1">
                <a:latin typeface="Times New Roman" pitchFamily="18" charset="0"/>
                <a:cs typeface="Times New Roman" pitchFamily="18" charset="0"/>
              </a:rPr>
              <a:t>na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jurnata</a:t>
            </a:r>
            <a:r>
              <a:rPr lang="en-US" sz="1600" dirty="0">
                <a:latin typeface="Times New Roman" pitchFamily="18" charset="0"/>
                <a:cs typeface="Times New Roman" pitchFamily="18" charset="0"/>
              </a:rPr>
              <a:t> 'and sun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But </a:t>
            </a:r>
            <a:r>
              <a:rPr lang="en-US" sz="1600" dirty="0" err="1">
                <a:latin typeface="Times New Roman" pitchFamily="18" charset="0"/>
                <a:cs typeface="Times New Roman" pitchFamily="18" charset="0"/>
              </a:rPr>
              <a:t>n'atu</a:t>
            </a:r>
            <a:r>
              <a:rPr lang="en-US" sz="1600" dirty="0">
                <a:latin typeface="Times New Roman" pitchFamily="18" charset="0"/>
                <a:cs typeface="Times New Roman" pitchFamily="18" charset="0"/>
              </a:rPr>
              <a:t> sun</a:t>
            </a:r>
            <a:br>
              <a:rPr lang="en-US" sz="1600" dirty="0">
                <a:latin typeface="Times New Roman" pitchFamily="18" charset="0"/>
                <a:cs typeface="Times New Roman" pitchFamily="18" charset="0"/>
              </a:rPr>
            </a:br>
            <a:r>
              <a:rPr lang="en-US" sz="1600" dirty="0" err="1">
                <a:latin typeface="Times New Roman" pitchFamily="18" charset="0"/>
                <a:cs typeface="Times New Roman" pitchFamily="18" charset="0"/>
              </a:rPr>
              <a:t>Cchiu</a:t>
            </a:r>
            <a:r>
              <a:rPr lang="en-US" sz="1600" dirty="0">
                <a:latin typeface="Times New Roman" pitchFamily="18" charset="0"/>
                <a:cs typeface="Times New Roman" pitchFamily="18" charset="0"/>
              </a:rPr>
              <a:t> 'beautiful, oi it</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'O my sun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It's in front of you!</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'O sun,' or my sun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It's in front of you</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It's in front of you!</a:t>
            </a:r>
            <a:br>
              <a:rPr lang="en-US" sz="1600" dirty="0">
                <a:latin typeface="Times New Roman" pitchFamily="18" charset="0"/>
                <a:cs typeface="Times New Roman" pitchFamily="18" charset="0"/>
              </a:rPr>
            </a:br>
            <a:r>
              <a:rPr lang="en-US" sz="1600" dirty="0" err="1">
                <a:latin typeface="Times New Roman" pitchFamily="18" charset="0"/>
                <a:cs typeface="Times New Roman" pitchFamily="18" charset="0"/>
              </a:rPr>
              <a:t>Luceno</a:t>
            </a:r>
            <a:r>
              <a:rPr lang="en-US" sz="1600" dirty="0">
                <a:latin typeface="Times New Roman" pitchFamily="18" charset="0"/>
                <a:cs typeface="Times New Roman" pitchFamily="18" charset="0"/>
              </a:rPr>
              <a:t> 'and </a:t>
            </a:r>
            <a:r>
              <a:rPr lang="en-US" sz="1600" dirty="0" err="1">
                <a:latin typeface="Times New Roman" pitchFamily="18" charset="0"/>
                <a:cs typeface="Times New Roman" pitchFamily="18" charset="0"/>
              </a:rPr>
              <a:t>llastre</a:t>
            </a:r>
            <a:r>
              <a:rPr lang="en-US" sz="1600" dirty="0">
                <a:latin typeface="Times New Roman" pitchFamily="18" charset="0"/>
                <a:cs typeface="Times New Roman" pitchFamily="18" charset="0"/>
              </a:rPr>
              <a:t> of </a:t>
            </a:r>
            <a:r>
              <a:rPr lang="en-US" sz="1600" dirty="0" err="1">
                <a:latin typeface="Times New Roman" pitchFamily="18" charset="0"/>
                <a:cs typeface="Times New Roman" pitchFamily="18" charset="0"/>
              </a:rPr>
              <a:t>fenesta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toia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'Na </a:t>
            </a:r>
            <a:r>
              <a:rPr lang="en-US" sz="1600" dirty="0" err="1">
                <a:latin typeface="Times New Roman" pitchFamily="18" charset="0"/>
                <a:cs typeface="Times New Roman" pitchFamily="18" charset="0"/>
              </a:rPr>
              <a:t>lavannara</a:t>
            </a:r>
            <a:r>
              <a:rPr lang="en-US" sz="1600" dirty="0">
                <a:latin typeface="Times New Roman" pitchFamily="18" charset="0"/>
                <a:cs typeface="Times New Roman" pitchFamily="18" charset="0"/>
              </a:rPr>
              <a:t> sings and boasts of it</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And for the sake of it, torches, spans and sings</a:t>
            </a:r>
            <a:br>
              <a:rPr lang="en-US" sz="1600" dirty="0">
                <a:latin typeface="Times New Roman" pitchFamily="18" charset="0"/>
                <a:cs typeface="Times New Roman" pitchFamily="18" charset="0"/>
              </a:rPr>
            </a:br>
            <a:r>
              <a:rPr lang="en-US" sz="1600" dirty="0" err="1">
                <a:latin typeface="Times New Roman" pitchFamily="18" charset="0"/>
                <a:cs typeface="Times New Roman" pitchFamily="18" charset="0"/>
              </a:rPr>
              <a:t>Luceno</a:t>
            </a:r>
            <a:r>
              <a:rPr lang="en-US" sz="1600" dirty="0">
                <a:latin typeface="Times New Roman" pitchFamily="18" charset="0"/>
                <a:cs typeface="Times New Roman" pitchFamily="18" charset="0"/>
              </a:rPr>
              <a:t> 'and </a:t>
            </a:r>
            <a:r>
              <a:rPr lang="en-US" sz="1600" dirty="0" err="1">
                <a:latin typeface="Times New Roman" pitchFamily="18" charset="0"/>
                <a:cs typeface="Times New Roman" pitchFamily="18" charset="0"/>
              </a:rPr>
              <a:t>llastre</a:t>
            </a:r>
            <a:r>
              <a:rPr lang="en-US" sz="1600" dirty="0">
                <a:latin typeface="Times New Roman" pitchFamily="18" charset="0"/>
                <a:cs typeface="Times New Roman" pitchFamily="18" charset="0"/>
              </a:rPr>
              <a:t> of </a:t>
            </a:r>
            <a:r>
              <a:rPr lang="en-US" sz="1600" dirty="0" err="1">
                <a:latin typeface="Times New Roman" pitchFamily="18" charset="0"/>
                <a:cs typeface="Times New Roman" pitchFamily="18" charset="0"/>
              </a:rPr>
              <a:t>fenesta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toia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endParaRPr lang="it-IT" sz="1600" dirty="0">
              <a:latin typeface="Times New Roman" pitchFamily="18" charset="0"/>
              <a:cs typeface="Times New Roman" pitchFamily="18" charset="0"/>
            </a:endParaRPr>
          </a:p>
        </p:txBody>
      </p:sp>
      <p:sp>
        <p:nvSpPr>
          <p:cNvPr id="5" name="Segnaposto testo 4">
            <a:extLst>
              <a:ext uri="{FF2B5EF4-FFF2-40B4-BE49-F238E27FC236}">
                <a16:creationId xmlns:a16="http://schemas.microsoft.com/office/drawing/2014/main" xmlns="" id="{4BE5965D-916A-4194-8FA0-DEACF72C1DBB}"/>
              </a:ext>
            </a:extLst>
          </p:cNvPr>
          <p:cNvSpPr>
            <a:spLocks noGrp="1"/>
          </p:cNvSpPr>
          <p:nvPr>
            <p:ph type="body" sz="quarter" idx="3"/>
          </p:nvPr>
        </p:nvSpPr>
        <p:spPr>
          <a:xfrm>
            <a:off x="7545538" y="31940"/>
            <a:ext cx="3999001" cy="576262"/>
          </a:xfrm>
        </p:spPr>
        <p:txBody>
          <a:bodyPr/>
          <a:lstStyle/>
          <a:p>
            <a:r>
              <a:rPr lang="it-IT" sz="1600" dirty="0">
                <a:solidFill>
                  <a:srgbClr val="FF0000"/>
                </a:solidFill>
                <a:latin typeface="Times New Roman" panose="02020603050405020304" pitchFamily="18" charset="0"/>
                <a:cs typeface="Times New Roman" panose="02020603050405020304" pitchFamily="18" charset="0"/>
              </a:rPr>
              <a:t>ITALIAN TEXT</a:t>
            </a:r>
          </a:p>
        </p:txBody>
      </p:sp>
      <p:sp>
        <p:nvSpPr>
          <p:cNvPr id="6" name="Segnaposto contenuto 5">
            <a:extLst>
              <a:ext uri="{FF2B5EF4-FFF2-40B4-BE49-F238E27FC236}">
                <a16:creationId xmlns:a16="http://schemas.microsoft.com/office/drawing/2014/main" xmlns="" id="{4E694C17-D6F8-403A-A041-5B1CA8F7DA45}"/>
              </a:ext>
            </a:extLst>
          </p:cNvPr>
          <p:cNvSpPr>
            <a:spLocks noGrp="1"/>
          </p:cNvSpPr>
          <p:nvPr>
            <p:ph sz="quarter" idx="4"/>
          </p:nvPr>
        </p:nvSpPr>
        <p:spPr>
          <a:xfrm>
            <a:off x="7527564" y="859655"/>
            <a:ext cx="4338674" cy="4362344"/>
          </a:xfrm>
        </p:spPr>
        <p:txBody>
          <a:bodyPr>
            <a:noAutofit/>
          </a:bodyPr>
          <a:lstStyle/>
          <a:p>
            <a:r>
              <a:rPr lang="it-IT" sz="1600" dirty="0">
                <a:latin typeface="Times New Roman" pitchFamily="18" charset="0"/>
                <a:cs typeface="Times New Roman" pitchFamily="18" charset="0"/>
              </a:rPr>
              <a:t>Che bella cosa </a:t>
            </a:r>
            <a:r>
              <a:rPr lang="it-IT" sz="1600" dirty="0" err="1">
                <a:latin typeface="Times New Roman" pitchFamily="18" charset="0"/>
                <a:cs typeface="Times New Roman" pitchFamily="18" charset="0"/>
              </a:rPr>
              <a:t>na</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jurnata</a:t>
            </a:r>
            <a:r>
              <a:rPr lang="it-IT" sz="1600" dirty="0">
                <a:latin typeface="Times New Roman" pitchFamily="18" charset="0"/>
                <a:cs typeface="Times New Roman" pitchFamily="18" charset="0"/>
              </a:rPr>
              <a:t> 'e sole</a:t>
            </a:r>
            <a:br>
              <a:rPr lang="it-IT" sz="1600" dirty="0">
                <a:latin typeface="Times New Roman" pitchFamily="18" charset="0"/>
                <a:cs typeface="Times New Roman" pitchFamily="18" charset="0"/>
              </a:rPr>
            </a:br>
            <a:r>
              <a:rPr lang="it-IT" sz="1600" dirty="0" err="1">
                <a:latin typeface="Times New Roman" pitchFamily="18" charset="0"/>
                <a:cs typeface="Times New Roman" pitchFamily="18" charset="0"/>
              </a:rPr>
              <a:t>N'aria</a:t>
            </a:r>
            <a:r>
              <a:rPr lang="it-IT" sz="1600" dirty="0">
                <a:latin typeface="Times New Roman" pitchFamily="18" charset="0"/>
                <a:cs typeface="Times New Roman" pitchFamily="18" charset="0"/>
              </a:rPr>
              <a:t> serena dopo </a:t>
            </a:r>
            <a:r>
              <a:rPr lang="it-IT" sz="1600" dirty="0" err="1">
                <a:latin typeface="Times New Roman" pitchFamily="18" charset="0"/>
                <a:cs typeface="Times New Roman" pitchFamily="18" charset="0"/>
              </a:rPr>
              <a:t>na</a:t>
            </a:r>
            <a:r>
              <a:rPr lang="it-IT" sz="1600" dirty="0">
                <a:latin typeface="Times New Roman" pitchFamily="18" charset="0"/>
                <a:cs typeface="Times New Roman" pitchFamily="18" charset="0"/>
              </a:rPr>
              <a:t> tempesta!</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Pe' </a:t>
            </a:r>
            <a:r>
              <a:rPr lang="it-IT" sz="1600" dirty="0" err="1">
                <a:latin typeface="Times New Roman" pitchFamily="18" charset="0"/>
                <a:cs typeface="Times New Roman" pitchFamily="18" charset="0"/>
              </a:rPr>
              <a:t>ll'aria</a:t>
            </a:r>
            <a:r>
              <a:rPr lang="it-IT" sz="1600" dirty="0">
                <a:latin typeface="Times New Roman" pitchFamily="18" charset="0"/>
                <a:cs typeface="Times New Roman" pitchFamily="18" charset="0"/>
              </a:rPr>
              <a:t> fresca pare già </a:t>
            </a:r>
            <a:r>
              <a:rPr lang="it-IT" sz="1600" dirty="0" err="1">
                <a:latin typeface="Times New Roman" pitchFamily="18" charset="0"/>
                <a:cs typeface="Times New Roman" pitchFamily="18" charset="0"/>
              </a:rPr>
              <a:t>na</a:t>
            </a:r>
            <a:r>
              <a:rPr lang="it-IT" sz="1600" dirty="0">
                <a:latin typeface="Times New Roman" pitchFamily="18" charset="0"/>
                <a:cs typeface="Times New Roman" pitchFamily="18" charset="0"/>
              </a:rPr>
              <a:t> festa</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Che bella cosa </a:t>
            </a:r>
            <a:r>
              <a:rPr lang="it-IT" sz="1600" dirty="0" err="1">
                <a:latin typeface="Times New Roman" pitchFamily="18" charset="0"/>
                <a:cs typeface="Times New Roman" pitchFamily="18" charset="0"/>
              </a:rPr>
              <a:t>na</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jurnata</a:t>
            </a:r>
            <a:r>
              <a:rPr lang="it-IT" sz="1600" dirty="0">
                <a:latin typeface="Times New Roman" pitchFamily="18" charset="0"/>
                <a:cs typeface="Times New Roman" pitchFamily="18" charset="0"/>
              </a:rPr>
              <a:t> 'e sole</a:t>
            </a:r>
          </a:p>
          <a:p>
            <a:r>
              <a:rPr lang="it-IT" sz="1600" dirty="0">
                <a:latin typeface="Times New Roman" pitchFamily="18" charset="0"/>
                <a:cs typeface="Times New Roman" pitchFamily="18" charset="0"/>
              </a:rPr>
              <a:t>Ma n'</a:t>
            </a:r>
            <a:r>
              <a:rPr lang="it-IT" sz="1600" dirty="0" err="1">
                <a:latin typeface="Times New Roman" pitchFamily="18" charset="0"/>
                <a:cs typeface="Times New Roman" pitchFamily="18" charset="0"/>
              </a:rPr>
              <a:t>atu</a:t>
            </a:r>
            <a:r>
              <a:rPr lang="it-IT" sz="1600" dirty="0">
                <a:latin typeface="Times New Roman" pitchFamily="18" charset="0"/>
                <a:cs typeface="Times New Roman" pitchFamily="18" charset="0"/>
              </a:rPr>
              <a:t> sole</a:t>
            </a:r>
            <a:br>
              <a:rPr lang="it-IT" sz="1600" dirty="0">
                <a:latin typeface="Times New Roman" pitchFamily="18" charset="0"/>
                <a:cs typeface="Times New Roman" pitchFamily="18" charset="0"/>
              </a:rPr>
            </a:br>
            <a:r>
              <a:rPr lang="it-IT" sz="1600" dirty="0" err="1">
                <a:latin typeface="Times New Roman" pitchFamily="18" charset="0"/>
                <a:cs typeface="Times New Roman" pitchFamily="18" charset="0"/>
              </a:rPr>
              <a:t>Cchiu</a:t>
            </a:r>
            <a:r>
              <a:rPr lang="it-IT" sz="1600" dirty="0">
                <a:latin typeface="Times New Roman" pitchFamily="18" charset="0"/>
                <a:cs typeface="Times New Roman" pitchFamily="18" charset="0"/>
              </a:rPr>
              <a:t>' bello, oi ne'</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'O sole mio</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Sta '</a:t>
            </a:r>
            <a:r>
              <a:rPr lang="it-IT" sz="1600" dirty="0" err="1">
                <a:latin typeface="Times New Roman" pitchFamily="18" charset="0"/>
                <a:cs typeface="Times New Roman" pitchFamily="18" charset="0"/>
              </a:rPr>
              <a:t>nfronte</a:t>
            </a:r>
            <a:r>
              <a:rPr lang="it-IT" sz="1600" dirty="0">
                <a:latin typeface="Times New Roman" pitchFamily="18" charset="0"/>
                <a:cs typeface="Times New Roman" pitchFamily="18" charset="0"/>
              </a:rPr>
              <a:t> a te!</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'O sole, 'o sole mio</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Sta '</a:t>
            </a:r>
            <a:r>
              <a:rPr lang="it-IT" sz="1600" dirty="0" err="1">
                <a:latin typeface="Times New Roman" pitchFamily="18" charset="0"/>
                <a:cs typeface="Times New Roman" pitchFamily="18" charset="0"/>
              </a:rPr>
              <a:t>nfronte</a:t>
            </a:r>
            <a:r>
              <a:rPr lang="it-IT" sz="1600" dirty="0">
                <a:latin typeface="Times New Roman" pitchFamily="18" charset="0"/>
                <a:cs typeface="Times New Roman" pitchFamily="18" charset="0"/>
              </a:rPr>
              <a:t> a te</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Sta '</a:t>
            </a:r>
            <a:r>
              <a:rPr lang="it-IT" sz="1600" dirty="0" err="1">
                <a:latin typeface="Times New Roman" pitchFamily="18" charset="0"/>
                <a:cs typeface="Times New Roman" pitchFamily="18" charset="0"/>
              </a:rPr>
              <a:t>nfronte</a:t>
            </a:r>
            <a:r>
              <a:rPr lang="it-IT" sz="1600" dirty="0">
                <a:latin typeface="Times New Roman" pitchFamily="18" charset="0"/>
                <a:cs typeface="Times New Roman" pitchFamily="18" charset="0"/>
              </a:rPr>
              <a:t> a te!</a:t>
            </a:r>
          </a:p>
          <a:p>
            <a:r>
              <a:rPr lang="it-IT" sz="1600" dirty="0" err="1">
                <a:latin typeface="Times New Roman" pitchFamily="18" charset="0"/>
                <a:cs typeface="Times New Roman" pitchFamily="18" charset="0"/>
              </a:rPr>
              <a:t>Luceno</a:t>
            </a:r>
            <a:r>
              <a:rPr lang="it-IT" sz="1600" dirty="0">
                <a:latin typeface="Times New Roman" pitchFamily="18" charset="0"/>
                <a:cs typeface="Times New Roman" pitchFamily="18" charset="0"/>
              </a:rPr>
              <a:t> 'e </a:t>
            </a:r>
            <a:r>
              <a:rPr lang="it-IT" sz="1600" dirty="0" err="1">
                <a:latin typeface="Times New Roman" pitchFamily="18" charset="0"/>
                <a:cs typeface="Times New Roman" pitchFamily="18" charset="0"/>
              </a:rPr>
              <a:t>llastre</a:t>
            </a:r>
            <a:r>
              <a:rPr lang="it-IT" sz="1600" dirty="0">
                <a:latin typeface="Times New Roman" pitchFamily="18" charset="0"/>
                <a:cs typeface="Times New Roman" pitchFamily="18" charset="0"/>
              </a:rPr>
              <a:t> d'a </a:t>
            </a:r>
            <a:r>
              <a:rPr lang="it-IT" sz="1600" dirty="0" err="1">
                <a:latin typeface="Times New Roman" pitchFamily="18" charset="0"/>
                <a:cs typeface="Times New Roman" pitchFamily="18" charset="0"/>
              </a:rPr>
              <a:t>fenesta</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toia</a:t>
            </a:r>
            <a:r>
              <a:rPr lang="it-IT" sz="1600" dirty="0">
                <a:latin typeface="Times New Roman" pitchFamily="18" charset="0"/>
                <a:cs typeface="Times New Roman" pitchFamily="18" charset="0"/>
              </a:rPr>
              <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'Na </a:t>
            </a:r>
            <a:r>
              <a:rPr lang="it-IT" sz="1600" dirty="0" err="1">
                <a:latin typeface="Times New Roman" pitchFamily="18" charset="0"/>
                <a:cs typeface="Times New Roman" pitchFamily="18" charset="0"/>
              </a:rPr>
              <a:t>lavannara</a:t>
            </a:r>
            <a:r>
              <a:rPr lang="it-IT" sz="1600" dirty="0">
                <a:latin typeface="Times New Roman" pitchFamily="18" charset="0"/>
                <a:cs typeface="Times New Roman" pitchFamily="18" charset="0"/>
              </a:rPr>
              <a:t> canta e se ne vanta</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E pe' </a:t>
            </a:r>
            <a:r>
              <a:rPr lang="it-IT" sz="1600" dirty="0" err="1">
                <a:latin typeface="Times New Roman" pitchFamily="18" charset="0"/>
                <a:cs typeface="Times New Roman" pitchFamily="18" charset="0"/>
              </a:rPr>
              <a:t>tramente</a:t>
            </a:r>
            <a:r>
              <a:rPr lang="it-IT" sz="1600" dirty="0">
                <a:latin typeface="Times New Roman" pitchFamily="18" charset="0"/>
                <a:cs typeface="Times New Roman" pitchFamily="18" charset="0"/>
              </a:rPr>
              <a:t> torce, spanne e canta</a:t>
            </a:r>
            <a:br>
              <a:rPr lang="it-IT" sz="1600" dirty="0">
                <a:latin typeface="Times New Roman" pitchFamily="18" charset="0"/>
                <a:cs typeface="Times New Roman" pitchFamily="18" charset="0"/>
              </a:rPr>
            </a:br>
            <a:r>
              <a:rPr lang="it-IT" sz="1600" dirty="0" err="1">
                <a:latin typeface="Times New Roman" pitchFamily="18" charset="0"/>
                <a:cs typeface="Times New Roman" pitchFamily="18" charset="0"/>
              </a:rPr>
              <a:t>Luceno</a:t>
            </a:r>
            <a:r>
              <a:rPr lang="it-IT" sz="1600" dirty="0">
                <a:latin typeface="Times New Roman" pitchFamily="18" charset="0"/>
                <a:cs typeface="Times New Roman" pitchFamily="18" charset="0"/>
              </a:rPr>
              <a:t> 'e </a:t>
            </a:r>
            <a:r>
              <a:rPr lang="it-IT" sz="1600" dirty="0" err="1">
                <a:latin typeface="Times New Roman" pitchFamily="18" charset="0"/>
                <a:cs typeface="Times New Roman" pitchFamily="18" charset="0"/>
              </a:rPr>
              <a:t>llastre</a:t>
            </a:r>
            <a:r>
              <a:rPr lang="it-IT" sz="1600" dirty="0">
                <a:latin typeface="Times New Roman" pitchFamily="18" charset="0"/>
                <a:cs typeface="Times New Roman" pitchFamily="18" charset="0"/>
              </a:rPr>
              <a:t> d'a </a:t>
            </a:r>
            <a:r>
              <a:rPr lang="it-IT" sz="1600" dirty="0" err="1">
                <a:latin typeface="Times New Roman" pitchFamily="18" charset="0"/>
                <a:cs typeface="Times New Roman" pitchFamily="18" charset="0"/>
              </a:rPr>
              <a:t>fenesta</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toia</a:t>
            </a:r>
            <a:endParaRPr lang="it-IT" sz="1600" dirty="0">
              <a:latin typeface="Times New Roman" pitchFamily="18" charset="0"/>
              <a:cs typeface="Times New Roman" pitchFamily="18" charset="0"/>
            </a:endParaRPr>
          </a:p>
          <a:p>
            <a:endParaRPr lang="it-IT" sz="1600" dirty="0"/>
          </a:p>
        </p:txBody>
      </p:sp>
    </p:spTree>
    <p:extLst>
      <p:ext uri="{BB962C8B-B14F-4D97-AF65-F5344CB8AC3E}">
        <p14:creationId xmlns:p14="http://schemas.microsoft.com/office/powerpoint/2010/main" val="583306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xmlns="" id="{EECC4F8F-AEBF-422D-BB3D-61CDD3563729}"/>
              </a:ext>
            </a:extLst>
          </p:cNvPr>
          <p:cNvSpPr>
            <a:spLocks noGrp="1"/>
          </p:cNvSpPr>
          <p:nvPr>
            <p:ph sz="half" idx="2"/>
          </p:nvPr>
        </p:nvSpPr>
        <p:spPr>
          <a:xfrm>
            <a:off x="2154208" y="631389"/>
            <a:ext cx="4228838" cy="3354060"/>
          </a:xfrm>
        </p:spPr>
        <p:txBody>
          <a:bodyPr>
            <a:normAutofit/>
          </a:bodyPr>
          <a:lstStyle/>
          <a:p>
            <a:r>
              <a:rPr lang="en-US" sz="1600" dirty="0">
                <a:latin typeface="Times New Roman" panose="02020603050405020304" pitchFamily="18" charset="0"/>
                <a:cs typeface="Times New Roman" panose="02020603050405020304" pitchFamily="18" charset="0"/>
              </a:rPr>
              <a:t>It is night here or it is sunny if it breaks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Me veins </a:t>
            </a:r>
            <a:r>
              <a:rPr lang="en-US" sz="1600" dirty="0" err="1">
                <a:latin typeface="Times New Roman" panose="02020603050405020304" pitchFamily="18" charset="0"/>
                <a:cs typeface="Times New Roman" panose="02020603050405020304" pitchFamily="18" charset="0"/>
              </a:rPr>
              <a:t>quase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malincunia</a:t>
            </a: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Underneath a </a:t>
            </a:r>
            <a:r>
              <a:rPr lang="en-US" sz="1600" dirty="0" err="1">
                <a:latin typeface="Times New Roman" panose="02020603050405020304" pitchFamily="18" charset="0"/>
                <a:cs typeface="Times New Roman" panose="02020603050405020304" pitchFamily="18" charset="0"/>
              </a:rPr>
              <a:t>fenesta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toia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restarria</a:t>
            </a: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It is night here or it is sunny if it breaks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But </a:t>
            </a:r>
            <a:r>
              <a:rPr lang="en-US" sz="1600" dirty="0" err="1">
                <a:latin typeface="Times New Roman" panose="02020603050405020304" pitchFamily="18" charset="0"/>
                <a:cs typeface="Times New Roman" panose="02020603050405020304" pitchFamily="18" charset="0"/>
              </a:rPr>
              <a:t>n'atu</a:t>
            </a:r>
            <a:r>
              <a:rPr lang="en-US" sz="1600" dirty="0">
                <a:latin typeface="Times New Roman" panose="02020603050405020304" pitchFamily="18" charset="0"/>
                <a:cs typeface="Times New Roman" panose="02020603050405020304" pitchFamily="18" charset="0"/>
              </a:rPr>
              <a:t> sun</a:t>
            </a:r>
            <a:br>
              <a:rPr lang="en-US" sz="1600" dirty="0">
                <a:latin typeface="Times New Roman" panose="02020603050405020304" pitchFamily="18" charset="0"/>
                <a:cs typeface="Times New Roman" panose="02020603050405020304" pitchFamily="18" charset="0"/>
              </a:rPr>
            </a:br>
            <a:r>
              <a:rPr lang="en-US" sz="1600" dirty="0" err="1">
                <a:latin typeface="Times New Roman" panose="02020603050405020304" pitchFamily="18" charset="0"/>
                <a:cs typeface="Times New Roman" panose="02020603050405020304" pitchFamily="18" charset="0"/>
              </a:rPr>
              <a:t>Cchiu</a:t>
            </a:r>
            <a:r>
              <a:rPr lang="en-US" sz="1600" dirty="0">
                <a:latin typeface="Times New Roman" panose="02020603050405020304" pitchFamily="18" charset="0"/>
                <a:cs typeface="Times New Roman" panose="02020603050405020304" pitchFamily="18" charset="0"/>
              </a:rPr>
              <a:t> 'beautiful, oi it</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'O my sun</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It's in front of you!</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'O sun,' or my sun</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It's in front of you</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It's in front of you!</a:t>
            </a:r>
            <a:endParaRPr lang="it-IT" sz="1600" dirty="0">
              <a:latin typeface="Times New Roman" panose="02020603050405020304" pitchFamily="18" charset="0"/>
              <a:cs typeface="Times New Roman" panose="02020603050405020304" pitchFamily="18" charset="0"/>
            </a:endParaRPr>
          </a:p>
        </p:txBody>
      </p:sp>
      <p:sp>
        <p:nvSpPr>
          <p:cNvPr id="6" name="Segnaposto contenuto 5">
            <a:extLst>
              <a:ext uri="{FF2B5EF4-FFF2-40B4-BE49-F238E27FC236}">
                <a16:creationId xmlns:a16="http://schemas.microsoft.com/office/drawing/2014/main" xmlns="" id="{BCD69C8B-4B0C-4523-9AAE-78DFA5563006}"/>
              </a:ext>
            </a:extLst>
          </p:cNvPr>
          <p:cNvSpPr>
            <a:spLocks noGrp="1"/>
          </p:cNvSpPr>
          <p:nvPr>
            <p:ph sz="quarter" idx="4"/>
          </p:nvPr>
        </p:nvSpPr>
        <p:spPr>
          <a:xfrm>
            <a:off x="7459920" y="631389"/>
            <a:ext cx="4338674" cy="3354060"/>
          </a:xfrm>
        </p:spPr>
        <p:txBody>
          <a:bodyPr>
            <a:normAutofit/>
          </a:bodyPr>
          <a:lstStyle/>
          <a:p>
            <a:r>
              <a:rPr lang="it-IT" sz="1600" dirty="0" err="1">
                <a:latin typeface="Times New Roman" panose="02020603050405020304" pitchFamily="18" charset="0"/>
                <a:cs typeface="Times New Roman" panose="02020603050405020304" pitchFamily="18" charset="0"/>
              </a:rPr>
              <a:t>Quanno</a:t>
            </a:r>
            <a:r>
              <a:rPr lang="it-IT" sz="1600" dirty="0">
                <a:latin typeface="Times New Roman" panose="02020603050405020304" pitchFamily="18" charset="0"/>
                <a:cs typeface="Times New Roman" panose="02020603050405020304" pitchFamily="18" charset="0"/>
              </a:rPr>
              <a:t> fa notte e 'o sole se ne </a:t>
            </a:r>
            <a:r>
              <a:rPr lang="it-IT" sz="1600" dirty="0" err="1">
                <a:latin typeface="Times New Roman" panose="02020603050405020304" pitchFamily="18" charset="0"/>
                <a:cs typeface="Times New Roman" panose="02020603050405020304" pitchFamily="18" charset="0"/>
              </a:rPr>
              <a:t>scenne</a:t>
            </a:r>
            <a:r>
              <a:rPr lang="it-IT" sz="1600" dirty="0">
                <a:latin typeface="Times New Roman" panose="02020603050405020304" pitchFamily="18" charset="0"/>
                <a:cs typeface="Times New Roman" panose="02020603050405020304" pitchFamily="18" charset="0"/>
              </a:rPr>
              <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Me vene </a:t>
            </a:r>
            <a:r>
              <a:rPr lang="it-IT" sz="1600" dirty="0" err="1">
                <a:latin typeface="Times New Roman" panose="02020603050405020304" pitchFamily="18" charset="0"/>
                <a:cs typeface="Times New Roman" panose="02020603050405020304" pitchFamily="18" charset="0"/>
              </a:rPr>
              <a:t>quase</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na</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malincunia</a:t>
            </a:r>
            <a:r>
              <a:rPr lang="it-IT" sz="1600" dirty="0">
                <a:latin typeface="Times New Roman" panose="02020603050405020304" pitchFamily="18" charset="0"/>
                <a:cs typeface="Times New Roman" panose="02020603050405020304" pitchFamily="18" charset="0"/>
              </a:rPr>
              <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Sotto 'a </a:t>
            </a:r>
            <a:r>
              <a:rPr lang="it-IT" sz="1600" dirty="0" err="1">
                <a:latin typeface="Times New Roman" panose="02020603050405020304" pitchFamily="18" charset="0"/>
                <a:cs typeface="Times New Roman" panose="02020603050405020304" pitchFamily="18" charset="0"/>
              </a:rPr>
              <a:t>fenesta</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toia</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restarria</a:t>
            </a:r>
            <a:r>
              <a:rPr lang="it-IT" sz="1600" dirty="0">
                <a:latin typeface="Times New Roman" panose="02020603050405020304" pitchFamily="18" charset="0"/>
                <a:cs typeface="Times New Roman" panose="02020603050405020304" pitchFamily="18" charset="0"/>
              </a:rPr>
              <a:t/>
            </a:r>
            <a:br>
              <a:rPr lang="it-IT" sz="1600" dirty="0">
                <a:latin typeface="Times New Roman" panose="02020603050405020304" pitchFamily="18" charset="0"/>
                <a:cs typeface="Times New Roman" panose="02020603050405020304" pitchFamily="18" charset="0"/>
              </a:rPr>
            </a:br>
            <a:r>
              <a:rPr lang="it-IT" sz="1600" dirty="0" err="1">
                <a:latin typeface="Times New Roman" panose="02020603050405020304" pitchFamily="18" charset="0"/>
                <a:cs typeface="Times New Roman" panose="02020603050405020304" pitchFamily="18" charset="0"/>
              </a:rPr>
              <a:t>Quanno</a:t>
            </a:r>
            <a:r>
              <a:rPr lang="it-IT" sz="1600" dirty="0">
                <a:latin typeface="Times New Roman" panose="02020603050405020304" pitchFamily="18" charset="0"/>
                <a:cs typeface="Times New Roman" panose="02020603050405020304" pitchFamily="18" charset="0"/>
              </a:rPr>
              <a:t> fa notte e 'o sole se ne </a:t>
            </a:r>
            <a:r>
              <a:rPr lang="it-IT" sz="1600" dirty="0" err="1">
                <a:latin typeface="Times New Roman" panose="02020603050405020304" pitchFamily="18" charset="0"/>
                <a:cs typeface="Times New Roman" panose="02020603050405020304" pitchFamily="18" charset="0"/>
              </a:rPr>
              <a:t>scenne</a:t>
            </a:r>
            <a:endParaRPr lang="it-IT" sz="1600" dirty="0">
              <a:latin typeface="Times New Roman" panose="02020603050405020304" pitchFamily="18" charset="0"/>
              <a:cs typeface="Times New Roman" panose="02020603050405020304" pitchFamily="18" charset="0"/>
            </a:endParaRPr>
          </a:p>
          <a:p>
            <a:r>
              <a:rPr lang="it-IT" sz="1600" dirty="0">
                <a:latin typeface="Times New Roman" panose="02020603050405020304" pitchFamily="18" charset="0"/>
                <a:cs typeface="Times New Roman" panose="02020603050405020304" pitchFamily="18" charset="0"/>
              </a:rPr>
              <a:t>Ma n'</a:t>
            </a:r>
            <a:r>
              <a:rPr lang="it-IT" sz="1600" dirty="0" err="1">
                <a:latin typeface="Times New Roman" panose="02020603050405020304" pitchFamily="18" charset="0"/>
                <a:cs typeface="Times New Roman" panose="02020603050405020304" pitchFamily="18" charset="0"/>
              </a:rPr>
              <a:t>atu</a:t>
            </a:r>
            <a:r>
              <a:rPr lang="it-IT" sz="1600" dirty="0">
                <a:latin typeface="Times New Roman" panose="02020603050405020304" pitchFamily="18" charset="0"/>
                <a:cs typeface="Times New Roman" panose="02020603050405020304" pitchFamily="18" charset="0"/>
              </a:rPr>
              <a:t> sole</a:t>
            </a:r>
            <a:br>
              <a:rPr lang="it-IT" sz="1600" dirty="0">
                <a:latin typeface="Times New Roman" panose="02020603050405020304" pitchFamily="18" charset="0"/>
                <a:cs typeface="Times New Roman" panose="02020603050405020304" pitchFamily="18" charset="0"/>
              </a:rPr>
            </a:br>
            <a:r>
              <a:rPr lang="it-IT" sz="1600" dirty="0" err="1">
                <a:latin typeface="Times New Roman" panose="02020603050405020304" pitchFamily="18" charset="0"/>
                <a:cs typeface="Times New Roman" panose="02020603050405020304" pitchFamily="18" charset="0"/>
              </a:rPr>
              <a:t>Cchiu</a:t>
            </a:r>
            <a:r>
              <a:rPr lang="it-IT" sz="1600" dirty="0">
                <a:latin typeface="Times New Roman" panose="02020603050405020304" pitchFamily="18" charset="0"/>
                <a:cs typeface="Times New Roman" panose="02020603050405020304" pitchFamily="18" charset="0"/>
              </a:rPr>
              <a:t>' bello, oi ne'</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'O sole mio</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Sta '</a:t>
            </a:r>
            <a:r>
              <a:rPr lang="it-IT" sz="1600" dirty="0" err="1">
                <a:latin typeface="Times New Roman" panose="02020603050405020304" pitchFamily="18" charset="0"/>
                <a:cs typeface="Times New Roman" panose="02020603050405020304" pitchFamily="18" charset="0"/>
              </a:rPr>
              <a:t>nfronte</a:t>
            </a:r>
            <a:r>
              <a:rPr lang="it-IT" sz="1600" dirty="0">
                <a:latin typeface="Times New Roman" panose="02020603050405020304" pitchFamily="18" charset="0"/>
                <a:cs typeface="Times New Roman" panose="02020603050405020304" pitchFamily="18" charset="0"/>
              </a:rPr>
              <a:t> a te!</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'O sole, 'o sole mio</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Sta '</a:t>
            </a:r>
            <a:r>
              <a:rPr lang="it-IT" sz="1600" dirty="0" err="1">
                <a:latin typeface="Times New Roman" panose="02020603050405020304" pitchFamily="18" charset="0"/>
                <a:cs typeface="Times New Roman" panose="02020603050405020304" pitchFamily="18" charset="0"/>
              </a:rPr>
              <a:t>nfronte</a:t>
            </a:r>
            <a:r>
              <a:rPr lang="it-IT" sz="1600" dirty="0">
                <a:latin typeface="Times New Roman" panose="02020603050405020304" pitchFamily="18" charset="0"/>
                <a:cs typeface="Times New Roman" panose="02020603050405020304" pitchFamily="18" charset="0"/>
              </a:rPr>
              <a:t> a te</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Sta '</a:t>
            </a:r>
            <a:r>
              <a:rPr lang="it-IT" sz="1600" dirty="0" err="1">
                <a:latin typeface="Times New Roman" panose="02020603050405020304" pitchFamily="18" charset="0"/>
                <a:cs typeface="Times New Roman" panose="02020603050405020304" pitchFamily="18" charset="0"/>
              </a:rPr>
              <a:t>nfronte</a:t>
            </a:r>
            <a:r>
              <a:rPr lang="it-IT" sz="1600" dirty="0">
                <a:latin typeface="Times New Roman" panose="02020603050405020304" pitchFamily="18" charset="0"/>
                <a:cs typeface="Times New Roman" panose="02020603050405020304" pitchFamily="18" charset="0"/>
              </a:rPr>
              <a:t> a te!</a:t>
            </a:r>
          </a:p>
          <a:p>
            <a:endParaRPr lang="it-IT" dirty="0"/>
          </a:p>
        </p:txBody>
      </p:sp>
    </p:spTree>
    <p:extLst>
      <p:ext uri="{BB962C8B-B14F-4D97-AF65-F5344CB8AC3E}">
        <p14:creationId xmlns:p14="http://schemas.microsoft.com/office/powerpoint/2010/main" val="1984808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1A9ED6C-58E0-4F8E-9D4F-475F6A8B5A75}"/>
              </a:ext>
            </a:extLst>
          </p:cNvPr>
          <p:cNvSpPr>
            <a:spLocks noGrp="1"/>
          </p:cNvSpPr>
          <p:nvPr>
            <p:ph type="title"/>
          </p:nvPr>
        </p:nvSpPr>
        <p:spPr/>
        <p:txBody>
          <a:bodyPr/>
          <a:lstStyle/>
          <a:p>
            <a:r>
              <a:rPr lang="it-IT" dirty="0">
                <a:solidFill>
                  <a:srgbClr val="FF0000"/>
                </a:solidFill>
                <a:latin typeface="Times New Roman" panose="02020603050405020304" pitchFamily="18" charset="0"/>
                <a:cs typeface="Times New Roman" panose="02020603050405020304" pitchFamily="18" charset="0"/>
              </a:rPr>
              <a:t>ANALYSIS</a:t>
            </a:r>
            <a:endParaRPr lang="it-IT" dirty="0"/>
          </a:p>
        </p:txBody>
      </p:sp>
      <p:sp>
        <p:nvSpPr>
          <p:cNvPr id="3" name="Segnaposto contenuto 2">
            <a:extLst>
              <a:ext uri="{FF2B5EF4-FFF2-40B4-BE49-F238E27FC236}">
                <a16:creationId xmlns:a16="http://schemas.microsoft.com/office/drawing/2014/main" xmlns="" id="{FB9A93D1-8C39-4BA3-B2B0-E71272952831}"/>
              </a:ext>
            </a:extLst>
          </p:cNvPr>
          <p:cNvSpPr>
            <a:spLocks noGrp="1"/>
          </p:cNvSpPr>
          <p:nvPr>
            <p:ph idx="1"/>
          </p:nvPr>
        </p:nvSpPr>
        <p:spPr>
          <a:xfrm>
            <a:off x="2589212" y="1386980"/>
            <a:ext cx="8915400" cy="3777622"/>
          </a:xfrm>
        </p:spPr>
        <p:txBody>
          <a:bodyPr/>
          <a:lstStyle/>
          <a:p>
            <a:pPr marL="0" indent="0">
              <a:buNone/>
            </a:pPr>
            <a:r>
              <a:rPr lang="en-US"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Written by the composer Eduardo Di Capua, in collaboration with the poet Giovanni </a:t>
            </a:r>
            <a:r>
              <a:rPr lang="en-US" sz="1600" dirty="0" err="1">
                <a:latin typeface="Times New Roman" panose="02020603050405020304" pitchFamily="18" charset="0"/>
                <a:cs typeface="Times New Roman" panose="02020603050405020304" pitchFamily="18" charset="0"/>
              </a:rPr>
              <a:t>Capurro</a:t>
            </a:r>
            <a:r>
              <a:rPr lang="en-US" sz="1600" dirty="0">
                <a:latin typeface="Times New Roman" panose="02020603050405020304" pitchFamily="18" charset="0"/>
                <a:cs typeface="Times New Roman" panose="02020603050405020304" pitchFamily="18" charset="0"/>
              </a:rPr>
              <a:t>, the now hymn of the city of Naples is famous throughout the world.</a:t>
            </a:r>
          </a:p>
          <a:p>
            <a:r>
              <a:rPr lang="en-US" sz="1600" dirty="0">
                <a:latin typeface="Times New Roman" panose="02020603050405020304" pitchFamily="18" charset="0"/>
                <a:cs typeface="Times New Roman" panose="02020603050405020304" pitchFamily="18" charset="0"/>
              </a:rPr>
              <a:t>Behind this score, and these magnificent stanzas, there is much more to be found. Involuntarily become a symbol of </a:t>
            </a:r>
            <a:r>
              <a:rPr lang="en-US" sz="1600" dirty="0" err="1">
                <a:latin typeface="Times New Roman" panose="02020603050405020304" pitchFamily="18" charset="0"/>
                <a:cs typeface="Times New Roman" panose="02020603050405020304" pitchFamily="18" charset="0"/>
              </a:rPr>
              <a:t>Neapolitanism</a:t>
            </a:r>
            <a:r>
              <a:rPr lang="en-US" sz="1600" dirty="0">
                <a:latin typeface="Times New Roman" panose="02020603050405020304" pitchFamily="18" charset="0"/>
                <a:cs typeface="Times New Roman" panose="02020603050405020304" pitchFamily="18" charset="0"/>
              </a:rPr>
              <a:t> linked to the fact that in  "Naples never rains" and the "Sun always shines high in the sky", that Sun is the star that beats strongly on the rocks of </a:t>
            </a:r>
            <a:r>
              <a:rPr lang="en-US" sz="1600" dirty="0" err="1">
                <a:latin typeface="Times New Roman" panose="02020603050405020304" pitchFamily="18" charset="0"/>
                <a:cs typeface="Times New Roman" panose="02020603050405020304" pitchFamily="18" charset="0"/>
              </a:rPr>
              <a:t>Mergellina</a:t>
            </a:r>
            <a:r>
              <a:rPr lang="en-US" sz="1600" dirty="0">
                <a:latin typeface="Times New Roman" panose="02020603050405020304" pitchFamily="18" charset="0"/>
                <a:cs typeface="Times New Roman" panose="02020603050405020304" pitchFamily="18" charset="0"/>
              </a:rPr>
              <a:t> or this sun can be also seen  as the face of the woman loved because there is nothing that shines more than love.</a:t>
            </a:r>
          </a:p>
          <a:p>
            <a:r>
              <a:rPr lang="en-US" sz="1600" dirty="0">
                <a:latin typeface="Times New Roman" panose="02020603050405020304" pitchFamily="18" charset="0"/>
                <a:cs typeface="Times New Roman" panose="02020603050405020304" pitchFamily="18" charset="0"/>
              </a:rPr>
              <a:t>Sun is Love and Happiness!</a:t>
            </a:r>
          </a:p>
          <a:p>
            <a:endParaRPr lang="it-IT" dirty="0"/>
          </a:p>
        </p:txBody>
      </p:sp>
    </p:spTree>
    <p:extLst>
      <p:ext uri="{BB962C8B-B14F-4D97-AF65-F5344CB8AC3E}">
        <p14:creationId xmlns:p14="http://schemas.microsoft.com/office/powerpoint/2010/main" val="2550187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44967B5-1CC9-40C3-A8E9-63ABA5C2A912}"/>
              </a:ext>
            </a:extLst>
          </p:cNvPr>
          <p:cNvSpPr>
            <a:spLocks noGrp="1"/>
          </p:cNvSpPr>
          <p:nvPr>
            <p:ph type="ctrTitle"/>
          </p:nvPr>
        </p:nvSpPr>
        <p:spPr>
          <a:xfrm>
            <a:off x="3276601" y="-203431"/>
            <a:ext cx="8915399" cy="1126284"/>
          </a:xfrm>
        </p:spPr>
        <p:txBody>
          <a:bodyPr>
            <a:normAutofit/>
          </a:bodyPr>
          <a:lstStyle/>
          <a:p>
            <a:pPr algn="ctr"/>
            <a:r>
              <a:rPr lang="it-IT" sz="3600" dirty="0">
                <a:solidFill>
                  <a:srgbClr val="00B0F0"/>
                </a:solidFill>
                <a:latin typeface="Times New Roman" panose="02020603050405020304" pitchFamily="18" charset="0"/>
                <a:cs typeface="Times New Roman" panose="02020603050405020304" pitchFamily="18" charset="0"/>
              </a:rPr>
              <a:t>SORELLA TERRA</a:t>
            </a:r>
          </a:p>
        </p:txBody>
      </p:sp>
      <p:sp>
        <p:nvSpPr>
          <p:cNvPr id="3" name="Sottotitolo 2">
            <a:extLst>
              <a:ext uri="{FF2B5EF4-FFF2-40B4-BE49-F238E27FC236}">
                <a16:creationId xmlns:a16="http://schemas.microsoft.com/office/drawing/2014/main" xmlns="" id="{25C7959D-1BA7-459A-88CE-FD3A3C8EEB1A}"/>
              </a:ext>
            </a:extLst>
          </p:cNvPr>
          <p:cNvSpPr>
            <a:spLocks noGrp="1"/>
          </p:cNvSpPr>
          <p:nvPr>
            <p:ph type="subTitle" idx="1"/>
          </p:nvPr>
        </p:nvSpPr>
        <p:spPr>
          <a:xfrm>
            <a:off x="8489659" y="922853"/>
            <a:ext cx="1991496" cy="457351"/>
          </a:xfrm>
        </p:spPr>
        <p:txBody>
          <a:bodyPr>
            <a:normAutofit/>
          </a:bodyPr>
          <a:lstStyle/>
          <a:p>
            <a:r>
              <a:rPr lang="it-IT" sz="1600" dirty="0">
                <a:latin typeface="Times New Roman" panose="02020603050405020304" pitchFamily="18" charset="0"/>
                <a:cs typeface="Times New Roman" panose="02020603050405020304" pitchFamily="18" charset="0"/>
              </a:rPr>
              <a:t>Di Laura Pausini</a:t>
            </a:r>
          </a:p>
        </p:txBody>
      </p:sp>
      <p:pic>
        <p:nvPicPr>
          <p:cNvPr id="5" name="Immagine 4">
            <a:extLst>
              <a:ext uri="{FF2B5EF4-FFF2-40B4-BE49-F238E27FC236}">
                <a16:creationId xmlns:a16="http://schemas.microsoft.com/office/drawing/2014/main" xmlns="" id="{B71EB77C-4F2F-4FD6-B3D1-272DB6F31D5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919368" y="1352940"/>
            <a:ext cx="6929307" cy="4844426"/>
          </a:xfrm>
          <a:prstGeom prst="rect">
            <a:avLst/>
          </a:prstGeom>
        </p:spPr>
      </p:pic>
    </p:spTree>
    <p:extLst>
      <p:ext uri="{BB962C8B-B14F-4D97-AF65-F5344CB8AC3E}">
        <p14:creationId xmlns:p14="http://schemas.microsoft.com/office/powerpoint/2010/main" val="3520242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7315A99-FAFC-42B9-8CC4-38B6F5EB4125}"/>
              </a:ext>
            </a:extLst>
          </p:cNvPr>
          <p:cNvSpPr>
            <a:spLocks noGrp="1"/>
          </p:cNvSpPr>
          <p:nvPr>
            <p:ph type="title"/>
          </p:nvPr>
        </p:nvSpPr>
        <p:spPr>
          <a:xfrm>
            <a:off x="2187408" y="0"/>
            <a:ext cx="8911687" cy="1280890"/>
          </a:xfrm>
        </p:spPr>
        <p:txBody>
          <a:bodyPr/>
          <a:lstStyle/>
          <a:p>
            <a:pPr algn="ctr"/>
            <a:r>
              <a:rPr lang="it-IT" dirty="0">
                <a:solidFill>
                  <a:srgbClr val="FF0000"/>
                </a:solidFill>
              </a:rPr>
              <a:t>LANDSCAPE IN SONGS</a:t>
            </a:r>
          </a:p>
        </p:txBody>
      </p:sp>
      <p:pic>
        <p:nvPicPr>
          <p:cNvPr id="5" name="Segnaposto contenuto 4">
            <a:extLst>
              <a:ext uri="{FF2B5EF4-FFF2-40B4-BE49-F238E27FC236}">
                <a16:creationId xmlns:a16="http://schemas.microsoft.com/office/drawing/2014/main" xmlns="" id="{732D5120-E3C4-44A2-B763-7C5C414EE25B}"/>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483943" y="856552"/>
            <a:ext cx="7991059" cy="4921858"/>
          </a:xfrm>
        </p:spPr>
      </p:pic>
    </p:spTree>
    <p:extLst>
      <p:ext uri="{BB962C8B-B14F-4D97-AF65-F5344CB8AC3E}">
        <p14:creationId xmlns:p14="http://schemas.microsoft.com/office/powerpoint/2010/main" val="1924536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xmlns="" id="{C0B217C4-3C15-45BB-8E6E-472A9C7CCA60}"/>
              </a:ext>
            </a:extLst>
          </p:cNvPr>
          <p:cNvSpPr>
            <a:spLocks noGrp="1"/>
          </p:cNvSpPr>
          <p:nvPr>
            <p:ph type="body" idx="1"/>
          </p:nvPr>
        </p:nvSpPr>
        <p:spPr>
          <a:xfrm>
            <a:off x="2156827" y="185765"/>
            <a:ext cx="3992732" cy="576262"/>
          </a:xfrm>
        </p:spPr>
        <p:txBody>
          <a:bodyPr/>
          <a:lstStyle/>
          <a:p>
            <a:r>
              <a:rPr lang="it-IT" sz="1600" dirty="0">
                <a:solidFill>
                  <a:srgbClr val="FF0000"/>
                </a:solidFill>
                <a:latin typeface="Times New Roman" panose="02020603050405020304" pitchFamily="18" charset="0"/>
                <a:cs typeface="Times New Roman" panose="02020603050405020304" pitchFamily="18" charset="0"/>
              </a:rPr>
              <a:t>ENGLISH TEXT</a:t>
            </a:r>
          </a:p>
        </p:txBody>
      </p:sp>
      <p:sp>
        <p:nvSpPr>
          <p:cNvPr id="4" name="Segnaposto contenuto 3">
            <a:extLst>
              <a:ext uri="{FF2B5EF4-FFF2-40B4-BE49-F238E27FC236}">
                <a16:creationId xmlns:a16="http://schemas.microsoft.com/office/drawing/2014/main" xmlns="" id="{9E9B4D1C-916A-48A4-AE80-C6F24C380231}"/>
              </a:ext>
            </a:extLst>
          </p:cNvPr>
          <p:cNvSpPr>
            <a:spLocks noGrp="1"/>
          </p:cNvSpPr>
          <p:nvPr>
            <p:ph sz="half" idx="2"/>
          </p:nvPr>
        </p:nvSpPr>
        <p:spPr>
          <a:xfrm>
            <a:off x="2156827" y="854389"/>
            <a:ext cx="4342893" cy="5487688"/>
          </a:xfrm>
        </p:spPr>
        <p:txBody>
          <a:bodyPr>
            <a:normAutofit/>
          </a:bodyPr>
          <a:lstStyle/>
          <a:p>
            <a:r>
              <a:rPr lang="en-US" sz="1600" dirty="0">
                <a:latin typeface="Times New Roman" panose="02020603050405020304" pitchFamily="18" charset="0"/>
                <a:cs typeface="Times New Roman" panose="02020603050405020304" pitchFamily="18" charset="0"/>
              </a:rPr>
              <a:t>Sister earth, I listen to you</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every ocean shell is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and then, every leaf is a beat</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who knows, vibrate at the unison with us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if you want</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sister earth, what peace come from</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with your deserts and your glaciers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so I feel in my spirit, about you</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that infinite longing, why</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your forests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I'm my breath, you know</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and the emotion you give me is no longer terrestrial</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that you give me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so, until I lost myself</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in the celestial harmony of this ecstasy</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it-IT" dirty="0">
              <a:latin typeface="Times New Roman" panose="02020603050405020304" pitchFamily="18" charset="0"/>
              <a:cs typeface="Times New Roman" panose="02020603050405020304" pitchFamily="18" charset="0"/>
            </a:endParaRPr>
          </a:p>
        </p:txBody>
      </p:sp>
      <p:sp>
        <p:nvSpPr>
          <p:cNvPr id="5" name="Segnaposto testo 4">
            <a:extLst>
              <a:ext uri="{FF2B5EF4-FFF2-40B4-BE49-F238E27FC236}">
                <a16:creationId xmlns:a16="http://schemas.microsoft.com/office/drawing/2014/main" xmlns="" id="{34ED3696-2B00-4C05-BCFF-C23695EF96A8}"/>
              </a:ext>
            </a:extLst>
          </p:cNvPr>
          <p:cNvSpPr>
            <a:spLocks noGrp="1"/>
          </p:cNvSpPr>
          <p:nvPr>
            <p:ph type="body" sz="quarter" idx="3"/>
          </p:nvPr>
        </p:nvSpPr>
        <p:spPr>
          <a:xfrm>
            <a:off x="7506630" y="185765"/>
            <a:ext cx="3999001" cy="576262"/>
          </a:xfrm>
        </p:spPr>
        <p:txBody>
          <a:bodyPr/>
          <a:lstStyle/>
          <a:p>
            <a:r>
              <a:rPr lang="it-IT" sz="1600" dirty="0">
                <a:solidFill>
                  <a:srgbClr val="FF0000"/>
                </a:solidFill>
                <a:latin typeface="Times New Roman" panose="02020603050405020304" pitchFamily="18" charset="0"/>
                <a:cs typeface="Times New Roman" panose="02020603050405020304" pitchFamily="18" charset="0"/>
              </a:rPr>
              <a:t>ITALIAN TEXT</a:t>
            </a:r>
          </a:p>
        </p:txBody>
      </p:sp>
      <p:sp>
        <p:nvSpPr>
          <p:cNvPr id="6" name="Segnaposto contenuto 5">
            <a:extLst>
              <a:ext uri="{FF2B5EF4-FFF2-40B4-BE49-F238E27FC236}">
                <a16:creationId xmlns:a16="http://schemas.microsoft.com/office/drawing/2014/main" xmlns="" id="{49F6AED8-D25A-47B4-9644-010405E1A4F1}"/>
              </a:ext>
            </a:extLst>
          </p:cNvPr>
          <p:cNvSpPr>
            <a:spLocks noGrp="1"/>
          </p:cNvSpPr>
          <p:nvPr>
            <p:ph sz="quarter" idx="4"/>
          </p:nvPr>
        </p:nvSpPr>
        <p:spPr>
          <a:xfrm>
            <a:off x="7506630" y="854390"/>
            <a:ext cx="4338674" cy="5194072"/>
          </a:xfrm>
        </p:spPr>
        <p:txBody>
          <a:bodyPr>
            <a:normAutofit/>
          </a:bodyPr>
          <a:lstStyle/>
          <a:p>
            <a:r>
              <a:rPr lang="it-IT" sz="1600" dirty="0">
                <a:latin typeface="Times New Roman" panose="02020603050405020304" pitchFamily="18" charset="0"/>
                <a:cs typeface="Times New Roman" panose="02020603050405020304" pitchFamily="18" charset="0"/>
              </a:rPr>
              <a:t>Sorella terra, ascolto te</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ogni conchiglia oceano è</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e poi, ogni foglia è un battito</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che sa, vibrare all'unisono con noi</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se vuoi</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sorella terra, che pace dai</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coi tuoi deserti e i tuoi ghiacciai</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così sento nel mio spirito, di te</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quell'infinito anelito, perché</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le tue foreste</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sono il mio respiro, sai</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e non è più terrestre l'emozione che mi dai</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che mi dai</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così, fino a perdermi</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nell'armonia celeste, di quest'estasi</a:t>
            </a:r>
          </a:p>
          <a:p>
            <a:endParaRPr lang="it-IT" dirty="0"/>
          </a:p>
        </p:txBody>
      </p:sp>
    </p:spTree>
    <p:extLst>
      <p:ext uri="{BB962C8B-B14F-4D97-AF65-F5344CB8AC3E}">
        <p14:creationId xmlns:p14="http://schemas.microsoft.com/office/powerpoint/2010/main" val="358033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xmlns="" id="{112F11F2-6E72-4470-AA4A-44E191CABC30}"/>
              </a:ext>
            </a:extLst>
          </p:cNvPr>
          <p:cNvSpPr>
            <a:spLocks noGrp="1"/>
          </p:cNvSpPr>
          <p:nvPr>
            <p:ph sz="half" idx="2"/>
          </p:nvPr>
        </p:nvSpPr>
        <p:spPr>
          <a:xfrm>
            <a:off x="2198594" y="1231844"/>
            <a:ext cx="4342893" cy="3354060"/>
          </a:xfrm>
        </p:spPr>
        <p:txBody>
          <a:bodyPr>
            <a:normAutofit/>
          </a:bodyPr>
          <a:lstStyle/>
          <a:p>
            <a:r>
              <a:rPr lang="en-US" sz="1600" dirty="0">
                <a:latin typeface="Times New Roman" panose="02020603050405020304" pitchFamily="18" charset="0"/>
                <a:cs typeface="Times New Roman" panose="02020603050405020304" pitchFamily="18" charset="0"/>
              </a:rPr>
              <a:t>but look at you sometimes that hurts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wounded to death by incivility</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so, I too become dust, and I scatter</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inside, a gusty wind, why</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your forests are my breath, you know</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and the emotion you give me is no longer terrestrial</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that you give me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so, until I lost myself, in the heavenly harmony of</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this ecstasy</a:t>
            </a:r>
          </a:p>
          <a:p>
            <a:endParaRPr lang="it-IT" dirty="0"/>
          </a:p>
        </p:txBody>
      </p:sp>
      <p:sp>
        <p:nvSpPr>
          <p:cNvPr id="6" name="Segnaposto contenuto 5">
            <a:extLst>
              <a:ext uri="{FF2B5EF4-FFF2-40B4-BE49-F238E27FC236}">
                <a16:creationId xmlns:a16="http://schemas.microsoft.com/office/drawing/2014/main" xmlns="" id="{23B6B226-60D3-4D14-BF27-A8970E5E5F01}"/>
              </a:ext>
            </a:extLst>
          </p:cNvPr>
          <p:cNvSpPr>
            <a:spLocks noGrp="1"/>
          </p:cNvSpPr>
          <p:nvPr>
            <p:ph sz="quarter" idx="4"/>
          </p:nvPr>
        </p:nvSpPr>
        <p:spPr>
          <a:xfrm>
            <a:off x="7557574" y="1231844"/>
            <a:ext cx="4338674" cy="3354060"/>
          </a:xfrm>
        </p:spPr>
        <p:txBody>
          <a:bodyPr>
            <a:normAutofit/>
          </a:bodyPr>
          <a:lstStyle/>
          <a:p>
            <a:r>
              <a:rPr lang="it-IT" sz="1600" dirty="0">
                <a:latin typeface="Times New Roman" panose="02020603050405020304" pitchFamily="18" charset="0"/>
                <a:cs typeface="Times New Roman" panose="02020603050405020304" pitchFamily="18" charset="0"/>
              </a:rPr>
              <a:t>ma guardarti a volte che male fa</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ferita a morte dall'inciviltà</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così, anch'io divento polvere, e mi disperdo</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dentro, un vento a raffiche, perché</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le tue foreste sono il mio respiro, sai</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e non è più terrestre l'emozione che mi dai</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che mi dai</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così, fino a perdermi, nell'armonia celeste di</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quest'estasi</a:t>
            </a:r>
          </a:p>
          <a:p>
            <a:endParaRPr lang="it-IT" dirty="0"/>
          </a:p>
        </p:txBody>
      </p:sp>
    </p:spTree>
    <p:extLst>
      <p:ext uri="{BB962C8B-B14F-4D97-AF65-F5344CB8AC3E}">
        <p14:creationId xmlns:p14="http://schemas.microsoft.com/office/powerpoint/2010/main" val="1694955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D346F01-A9FA-4866-8EC2-8BF1FA476B23}"/>
              </a:ext>
            </a:extLst>
          </p:cNvPr>
          <p:cNvSpPr>
            <a:spLocks noGrp="1"/>
          </p:cNvSpPr>
          <p:nvPr>
            <p:ph type="title"/>
          </p:nvPr>
        </p:nvSpPr>
        <p:spPr/>
        <p:txBody>
          <a:bodyPr/>
          <a:lstStyle/>
          <a:p>
            <a:r>
              <a:rPr lang="it-IT" dirty="0">
                <a:solidFill>
                  <a:srgbClr val="FF0000"/>
                </a:solidFill>
                <a:latin typeface="Times New Roman" panose="02020603050405020304" pitchFamily="18" charset="0"/>
                <a:cs typeface="Times New Roman" panose="02020603050405020304" pitchFamily="18" charset="0"/>
              </a:rPr>
              <a:t>ANALYSIS</a:t>
            </a:r>
            <a:endParaRPr lang="it-IT" dirty="0"/>
          </a:p>
        </p:txBody>
      </p:sp>
      <p:sp>
        <p:nvSpPr>
          <p:cNvPr id="3" name="Segnaposto contenuto 2">
            <a:extLst>
              <a:ext uri="{FF2B5EF4-FFF2-40B4-BE49-F238E27FC236}">
                <a16:creationId xmlns:a16="http://schemas.microsoft.com/office/drawing/2014/main" xmlns="" id="{81F26015-2FB9-412D-A4E0-EF2E7EAD591A}"/>
              </a:ext>
            </a:extLst>
          </p:cNvPr>
          <p:cNvSpPr>
            <a:spLocks noGrp="1"/>
          </p:cNvSpPr>
          <p:nvPr>
            <p:ph idx="1"/>
          </p:nvPr>
        </p:nvSpPr>
        <p:spPr>
          <a:xfrm>
            <a:off x="2589212" y="1420535"/>
            <a:ext cx="8915400" cy="3889695"/>
          </a:xfrm>
        </p:spPr>
        <p:txBody>
          <a:bodyPr/>
          <a:lstStyle/>
          <a:p>
            <a:r>
              <a:rPr lang="en-US" sz="1600" dirty="0">
                <a:latin typeface="Times New Roman" panose="02020603050405020304" pitchFamily="18" charset="0"/>
                <a:cs typeface="Times New Roman" panose="02020603050405020304" pitchFamily="18" charset="0"/>
              </a:rPr>
              <a:t>Because your forests / I am my breath you know ".</a:t>
            </a:r>
          </a:p>
          <a:p>
            <a:r>
              <a:rPr lang="en-US" sz="1600" dirty="0">
                <a:latin typeface="Times New Roman" panose="02020603050405020304" pitchFamily="18" charset="0"/>
                <a:cs typeface="Times New Roman" panose="02020603050405020304" pitchFamily="18" charset="0"/>
              </a:rPr>
              <a:t> A mysterious and unpublished atmosphere here, accompanies the words on environmental changes, on the pain of the Earth" wounded to death by incivility. “The singe sings her prayer for the world and the color of a joy that flies away only in the final choirs.</a:t>
            </a:r>
          </a:p>
          <a:p>
            <a:r>
              <a:rPr lang="en-US" sz="1600" dirty="0">
                <a:latin typeface="Times New Roman" panose="02020603050405020304" pitchFamily="18" charset="0"/>
                <a:cs typeface="Times New Roman" panose="02020603050405020304" pitchFamily="18" charset="0"/>
              </a:rPr>
              <a:t>Sister Earth" is musically fascinating. The words, however, are certainly not happy, even if they have a fund of hope that fits well into the positivity of the whole album. Respecting the earth means having understood who we are. Unfortunately the earth is the reflection of our rudeness.</a:t>
            </a:r>
          </a:p>
          <a:p>
            <a:endParaRPr lang="it-IT" dirty="0"/>
          </a:p>
        </p:txBody>
      </p:sp>
    </p:spTree>
    <p:extLst>
      <p:ext uri="{BB962C8B-B14F-4D97-AF65-F5344CB8AC3E}">
        <p14:creationId xmlns:p14="http://schemas.microsoft.com/office/powerpoint/2010/main" val="3449507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DB27F97-AD02-463B-AC16-6B7238EBB08C}"/>
              </a:ext>
            </a:extLst>
          </p:cNvPr>
          <p:cNvSpPr>
            <a:spLocks noGrp="1"/>
          </p:cNvSpPr>
          <p:nvPr>
            <p:ph type="ctrTitle"/>
          </p:nvPr>
        </p:nvSpPr>
        <p:spPr>
          <a:xfrm>
            <a:off x="2429822" y="-203432"/>
            <a:ext cx="8915399" cy="1126283"/>
          </a:xfrm>
        </p:spPr>
        <p:txBody>
          <a:bodyPr>
            <a:normAutofit/>
          </a:bodyPr>
          <a:lstStyle/>
          <a:p>
            <a:pPr algn="ctr"/>
            <a:r>
              <a:rPr lang="it-IT" sz="3600" dirty="0">
                <a:solidFill>
                  <a:srgbClr val="0070C0"/>
                </a:solidFill>
                <a:latin typeface="Times New Roman" panose="02020603050405020304" pitchFamily="18" charset="0"/>
                <a:cs typeface="Times New Roman" panose="02020603050405020304" pitchFamily="18" charset="0"/>
              </a:rPr>
              <a:t>NEL BLU DIPINTO DI BLU</a:t>
            </a:r>
          </a:p>
        </p:txBody>
      </p:sp>
      <p:sp>
        <p:nvSpPr>
          <p:cNvPr id="3" name="Sottotitolo 2">
            <a:extLst>
              <a:ext uri="{FF2B5EF4-FFF2-40B4-BE49-F238E27FC236}">
                <a16:creationId xmlns:a16="http://schemas.microsoft.com/office/drawing/2014/main" xmlns="" id="{5829A40F-293F-4204-9576-6BAE2E3C868E}"/>
              </a:ext>
            </a:extLst>
          </p:cNvPr>
          <p:cNvSpPr>
            <a:spLocks noGrp="1"/>
          </p:cNvSpPr>
          <p:nvPr>
            <p:ph type="subTitle" idx="1"/>
          </p:nvPr>
        </p:nvSpPr>
        <p:spPr>
          <a:xfrm>
            <a:off x="9278224" y="922851"/>
            <a:ext cx="1941162" cy="440573"/>
          </a:xfrm>
        </p:spPr>
        <p:txBody>
          <a:bodyPr>
            <a:normAutofit/>
          </a:bodyPr>
          <a:lstStyle/>
          <a:p>
            <a:r>
              <a:rPr lang="it-IT" sz="1400" dirty="0">
                <a:latin typeface="Times New Roman" panose="02020603050405020304" pitchFamily="18" charset="0"/>
                <a:cs typeface="Times New Roman" panose="02020603050405020304" pitchFamily="18" charset="0"/>
              </a:rPr>
              <a:t>Di Domenico Modugno</a:t>
            </a:r>
          </a:p>
        </p:txBody>
      </p:sp>
      <p:pic>
        <p:nvPicPr>
          <p:cNvPr id="5" name="Immagine 4">
            <a:extLst>
              <a:ext uri="{FF2B5EF4-FFF2-40B4-BE49-F238E27FC236}">
                <a16:creationId xmlns:a16="http://schemas.microsoft.com/office/drawing/2014/main" xmlns="" id="{DC7A6B10-656B-44A0-AF00-62F12F36E75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561948" y="1275126"/>
            <a:ext cx="7686857" cy="5108895"/>
          </a:xfrm>
          <a:prstGeom prst="rect">
            <a:avLst/>
          </a:prstGeom>
        </p:spPr>
      </p:pic>
    </p:spTree>
    <p:extLst>
      <p:ext uri="{BB962C8B-B14F-4D97-AF65-F5344CB8AC3E}">
        <p14:creationId xmlns:p14="http://schemas.microsoft.com/office/powerpoint/2010/main" val="758126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xmlns="" id="{2A10F27A-A642-48DD-8EFF-8A9E9618B119}"/>
              </a:ext>
            </a:extLst>
          </p:cNvPr>
          <p:cNvSpPr>
            <a:spLocks noGrp="1"/>
          </p:cNvSpPr>
          <p:nvPr>
            <p:ph type="body" idx="1"/>
          </p:nvPr>
        </p:nvSpPr>
        <p:spPr>
          <a:xfrm>
            <a:off x="2234698" y="174471"/>
            <a:ext cx="3992732" cy="576262"/>
          </a:xfrm>
        </p:spPr>
        <p:txBody>
          <a:bodyPr/>
          <a:lstStyle/>
          <a:p>
            <a:r>
              <a:rPr lang="it-IT" sz="1600" dirty="0">
                <a:solidFill>
                  <a:srgbClr val="FF0000"/>
                </a:solidFill>
                <a:latin typeface="Times New Roman" panose="02020603050405020304" pitchFamily="18" charset="0"/>
                <a:cs typeface="Times New Roman" panose="02020603050405020304" pitchFamily="18" charset="0"/>
              </a:rPr>
              <a:t>ENGLISH TEXT</a:t>
            </a:r>
          </a:p>
        </p:txBody>
      </p:sp>
      <p:sp>
        <p:nvSpPr>
          <p:cNvPr id="4" name="Segnaposto contenuto 3">
            <a:extLst>
              <a:ext uri="{FF2B5EF4-FFF2-40B4-BE49-F238E27FC236}">
                <a16:creationId xmlns:a16="http://schemas.microsoft.com/office/drawing/2014/main" xmlns="" id="{29222F79-F1D8-49EA-B8A0-05284704ACC0}"/>
              </a:ext>
            </a:extLst>
          </p:cNvPr>
          <p:cNvSpPr>
            <a:spLocks noGrp="1"/>
          </p:cNvSpPr>
          <p:nvPr>
            <p:ph sz="half" idx="2"/>
          </p:nvPr>
        </p:nvSpPr>
        <p:spPr>
          <a:xfrm>
            <a:off x="2234698" y="750733"/>
            <a:ext cx="4342893" cy="4928614"/>
          </a:xfrm>
        </p:spPr>
        <p:txBody>
          <a:bodyPr>
            <a:noAutofit/>
          </a:bodyPr>
          <a:lstStyle/>
          <a:p>
            <a:r>
              <a:rPr lang="en-US" sz="1600" dirty="0">
                <a:latin typeface="Times New Roman" panose="02020603050405020304" pitchFamily="18" charset="0"/>
                <a:cs typeface="Times New Roman" panose="02020603050405020304" pitchFamily="18" charset="0"/>
              </a:rPr>
              <a:t>I think a dream like this never comes back</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I painted my hands and my face blue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Then, </a:t>
            </a:r>
            <a:r>
              <a:rPr lang="en-US" sz="1600" dirty="0" err="1">
                <a:latin typeface="Times New Roman" panose="02020603050405020304" pitchFamily="18" charset="0"/>
                <a:cs typeface="Times New Roman" panose="02020603050405020304" pitchFamily="18" charset="0"/>
              </a:rPr>
              <a:t>suddendly</a:t>
            </a:r>
            <a:r>
              <a:rPr lang="en-US" sz="1600" dirty="0">
                <a:latin typeface="Times New Roman" panose="02020603050405020304" pitchFamily="18" charset="0"/>
                <a:cs typeface="Times New Roman" panose="02020603050405020304" pitchFamily="18" charset="0"/>
              </a:rPr>
              <a:t>, I was kidnapped by the wind</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And I began to fly in the infinite sky</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Flying oh, oh</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Sing oh, oh, oh</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In the blue painted blue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Happy to be up there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And I flew, I flew happily higher than the sun</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And even higher</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While the world slowly disappeared far away there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Sweet music only played for me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Flying oh, oh</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Sing oh, oh, oh</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In the blue painted blue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Happy to be up there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But all the dreams in the dawn vanished because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When the moon sets, he takes them with him</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But I continue to dream in your beautiful eyes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Which are blue like a star-studded sky</a:t>
            </a:r>
          </a:p>
          <a:p>
            <a:endParaRPr lang="it-IT" sz="1000" dirty="0">
              <a:latin typeface="Times New Roman" panose="02020603050405020304" pitchFamily="18" charset="0"/>
              <a:cs typeface="Times New Roman" panose="02020603050405020304" pitchFamily="18" charset="0"/>
            </a:endParaRPr>
          </a:p>
        </p:txBody>
      </p:sp>
      <p:sp>
        <p:nvSpPr>
          <p:cNvPr id="5" name="Segnaposto testo 4">
            <a:extLst>
              <a:ext uri="{FF2B5EF4-FFF2-40B4-BE49-F238E27FC236}">
                <a16:creationId xmlns:a16="http://schemas.microsoft.com/office/drawing/2014/main" xmlns="" id="{C5CD47A5-710B-4B57-B8D2-B2AFFADE505A}"/>
              </a:ext>
            </a:extLst>
          </p:cNvPr>
          <p:cNvSpPr>
            <a:spLocks noGrp="1"/>
          </p:cNvSpPr>
          <p:nvPr>
            <p:ph type="body" sz="quarter" idx="3"/>
          </p:nvPr>
        </p:nvSpPr>
        <p:spPr>
          <a:xfrm>
            <a:off x="7506630" y="174471"/>
            <a:ext cx="3999001" cy="576262"/>
          </a:xfrm>
        </p:spPr>
        <p:txBody>
          <a:bodyPr/>
          <a:lstStyle/>
          <a:p>
            <a:r>
              <a:rPr lang="it-IT" sz="1600" dirty="0">
                <a:solidFill>
                  <a:srgbClr val="FF0000"/>
                </a:solidFill>
                <a:latin typeface="Times New Roman" panose="02020603050405020304" pitchFamily="18" charset="0"/>
                <a:cs typeface="Times New Roman" panose="02020603050405020304" pitchFamily="18" charset="0"/>
              </a:rPr>
              <a:t>ITALIAN TEXT</a:t>
            </a:r>
          </a:p>
        </p:txBody>
      </p:sp>
      <p:sp>
        <p:nvSpPr>
          <p:cNvPr id="6" name="Segnaposto contenuto 5">
            <a:extLst>
              <a:ext uri="{FF2B5EF4-FFF2-40B4-BE49-F238E27FC236}">
                <a16:creationId xmlns:a16="http://schemas.microsoft.com/office/drawing/2014/main" xmlns="" id="{98D3E4C6-4B49-453A-AE96-8BB10FDA9CDF}"/>
              </a:ext>
            </a:extLst>
          </p:cNvPr>
          <p:cNvSpPr>
            <a:spLocks noGrp="1"/>
          </p:cNvSpPr>
          <p:nvPr>
            <p:ph sz="quarter" idx="4"/>
          </p:nvPr>
        </p:nvSpPr>
        <p:spPr>
          <a:xfrm>
            <a:off x="7506630" y="750733"/>
            <a:ext cx="4338674" cy="4274273"/>
          </a:xfrm>
        </p:spPr>
        <p:txBody>
          <a:bodyPr>
            <a:normAutofit fontScale="25000" lnSpcReduction="20000"/>
          </a:bodyPr>
          <a:lstStyle/>
          <a:p>
            <a:r>
              <a:rPr lang="it-IT" sz="6400" dirty="0">
                <a:latin typeface="Times New Roman" pitchFamily="18" charset="0"/>
                <a:cs typeface="Times New Roman" pitchFamily="18" charset="0"/>
              </a:rPr>
              <a:t>Penso che un sogno così non ritorni mai più</a:t>
            </a:r>
            <a:br>
              <a:rPr lang="it-IT" sz="6400" dirty="0">
                <a:latin typeface="Times New Roman" pitchFamily="18" charset="0"/>
                <a:cs typeface="Times New Roman" pitchFamily="18" charset="0"/>
              </a:rPr>
            </a:br>
            <a:r>
              <a:rPr lang="it-IT" sz="6400" dirty="0">
                <a:latin typeface="Times New Roman" pitchFamily="18" charset="0"/>
                <a:cs typeface="Times New Roman" pitchFamily="18" charset="0"/>
              </a:rPr>
              <a:t>Mi dipingevo le mani e la faccia di blu</a:t>
            </a:r>
            <a:br>
              <a:rPr lang="it-IT" sz="6400" dirty="0">
                <a:latin typeface="Times New Roman" pitchFamily="18" charset="0"/>
                <a:cs typeface="Times New Roman" pitchFamily="18" charset="0"/>
              </a:rPr>
            </a:br>
            <a:r>
              <a:rPr lang="it-IT" sz="6400" dirty="0">
                <a:latin typeface="Times New Roman" pitchFamily="18" charset="0"/>
                <a:cs typeface="Times New Roman" pitchFamily="18" charset="0"/>
              </a:rPr>
              <a:t>Poi d'improvviso venivo dal vento rapito</a:t>
            </a:r>
            <a:br>
              <a:rPr lang="it-IT" sz="6400" dirty="0">
                <a:latin typeface="Times New Roman" pitchFamily="18" charset="0"/>
                <a:cs typeface="Times New Roman" pitchFamily="18" charset="0"/>
              </a:rPr>
            </a:br>
            <a:r>
              <a:rPr lang="it-IT" sz="6400" dirty="0">
                <a:latin typeface="Times New Roman" pitchFamily="18" charset="0"/>
                <a:cs typeface="Times New Roman" pitchFamily="18" charset="0"/>
              </a:rPr>
              <a:t>E incominciavo a volare nel cielo infinito</a:t>
            </a:r>
          </a:p>
          <a:p>
            <a:r>
              <a:rPr lang="it-IT" sz="6400" dirty="0">
                <a:latin typeface="Times New Roman" pitchFamily="18" charset="0"/>
                <a:cs typeface="Times New Roman" pitchFamily="18" charset="0"/>
              </a:rPr>
              <a:t>Volare oh, oh</a:t>
            </a:r>
            <a:br>
              <a:rPr lang="it-IT" sz="6400" dirty="0">
                <a:latin typeface="Times New Roman" pitchFamily="18" charset="0"/>
                <a:cs typeface="Times New Roman" pitchFamily="18" charset="0"/>
              </a:rPr>
            </a:br>
            <a:r>
              <a:rPr lang="it-IT" sz="6400" dirty="0">
                <a:latin typeface="Times New Roman" pitchFamily="18" charset="0"/>
                <a:cs typeface="Times New Roman" pitchFamily="18" charset="0"/>
              </a:rPr>
              <a:t>Cantare oh, oh, oh</a:t>
            </a:r>
            <a:br>
              <a:rPr lang="it-IT" sz="6400" dirty="0">
                <a:latin typeface="Times New Roman" pitchFamily="18" charset="0"/>
                <a:cs typeface="Times New Roman" pitchFamily="18" charset="0"/>
              </a:rPr>
            </a:br>
            <a:r>
              <a:rPr lang="it-IT" sz="6400" dirty="0">
                <a:latin typeface="Times New Roman" pitchFamily="18" charset="0"/>
                <a:cs typeface="Times New Roman" pitchFamily="18" charset="0"/>
              </a:rPr>
              <a:t>Nel blu dipinto di blu</a:t>
            </a:r>
            <a:br>
              <a:rPr lang="it-IT" sz="6400" dirty="0">
                <a:latin typeface="Times New Roman" pitchFamily="18" charset="0"/>
                <a:cs typeface="Times New Roman" pitchFamily="18" charset="0"/>
              </a:rPr>
            </a:br>
            <a:r>
              <a:rPr lang="it-IT" sz="6400" dirty="0">
                <a:latin typeface="Times New Roman" pitchFamily="18" charset="0"/>
                <a:cs typeface="Times New Roman" pitchFamily="18" charset="0"/>
              </a:rPr>
              <a:t>Felice di stare lassù</a:t>
            </a:r>
            <a:br>
              <a:rPr lang="it-IT" sz="6400" dirty="0">
                <a:latin typeface="Times New Roman" pitchFamily="18" charset="0"/>
                <a:cs typeface="Times New Roman" pitchFamily="18" charset="0"/>
              </a:rPr>
            </a:br>
            <a:r>
              <a:rPr lang="it-IT" sz="6400" dirty="0">
                <a:latin typeface="Times New Roman" pitchFamily="18" charset="0"/>
                <a:cs typeface="Times New Roman" pitchFamily="18" charset="0"/>
              </a:rPr>
              <a:t>E volavo, volavo felice più in alto del sole</a:t>
            </a:r>
            <a:br>
              <a:rPr lang="it-IT" sz="6400" dirty="0">
                <a:latin typeface="Times New Roman" pitchFamily="18" charset="0"/>
                <a:cs typeface="Times New Roman" pitchFamily="18" charset="0"/>
              </a:rPr>
            </a:br>
            <a:r>
              <a:rPr lang="it-IT" sz="6400" dirty="0">
                <a:latin typeface="Times New Roman" pitchFamily="18" charset="0"/>
                <a:cs typeface="Times New Roman" pitchFamily="18" charset="0"/>
              </a:rPr>
              <a:t>Ed ancora più su</a:t>
            </a:r>
            <a:br>
              <a:rPr lang="it-IT" sz="6400" dirty="0">
                <a:latin typeface="Times New Roman" pitchFamily="18" charset="0"/>
                <a:cs typeface="Times New Roman" pitchFamily="18" charset="0"/>
              </a:rPr>
            </a:br>
            <a:r>
              <a:rPr lang="it-IT" sz="6400" dirty="0">
                <a:latin typeface="Times New Roman" pitchFamily="18" charset="0"/>
                <a:cs typeface="Times New Roman" pitchFamily="18" charset="0"/>
              </a:rPr>
              <a:t>Mentre il mondo pian piano spariva lontano laggiù</a:t>
            </a:r>
            <a:br>
              <a:rPr lang="it-IT" sz="6400" dirty="0">
                <a:latin typeface="Times New Roman" pitchFamily="18" charset="0"/>
                <a:cs typeface="Times New Roman" pitchFamily="18" charset="0"/>
              </a:rPr>
            </a:br>
            <a:r>
              <a:rPr lang="it-IT" sz="6400" dirty="0">
                <a:latin typeface="Times New Roman" pitchFamily="18" charset="0"/>
                <a:cs typeface="Times New Roman" pitchFamily="18" charset="0"/>
              </a:rPr>
              <a:t>Una musica dolce suonava soltanto per me</a:t>
            </a:r>
          </a:p>
          <a:p>
            <a:r>
              <a:rPr lang="it-IT" sz="6400" dirty="0">
                <a:latin typeface="Times New Roman" pitchFamily="18" charset="0"/>
                <a:cs typeface="Times New Roman" pitchFamily="18" charset="0"/>
              </a:rPr>
              <a:t>Volare oh, oh</a:t>
            </a:r>
            <a:br>
              <a:rPr lang="it-IT" sz="6400" dirty="0">
                <a:latin typeface="Times New Roman" pitchFamily="18" charset="0"/>
                <a:cs typeface="Times New Roman" pitchFamily="18" charset="0"/>
              </a:rPr>
            </a:br>
            <a:r>
              <a:rPr lang="it-IT" sz="6400" dirty="0">
                <a:latin typeface="Times New Roman" pitchFamily="18" charset="0"/>
                <a:cs typeface="Times New Roman" pitchFamily="18" charset="0"/>
              </a:rPr>
              <a:t>Cantare oh, oh, oh</a:t>
            </a:r>
            <a:br>
              <a:rPr lang="it-IT" sz="6400" dirty="0">
                <a:latin typeface="Times New Roman" pitchFamily="18" charset="0"/>
                <a:cs typeface="Times New Roman" pitchFamily="18" charset="0"/>
              </a:rPr>
            </a:br>
            <a:r>
              <a:rPr lang="it-IT" sz="6400" dirty="0">
                <a:latin typeface="Times New Roman" pitchFamily="18" charset="0"/>
                <a:cs typeface="Times New Roman" pitchFamily="18" charset="0"/>
              </a:rPr>
              <a:t>Nel blu dipinto di blu</a:t>
            </a:r>
            <a:br>
              <a:rPr lang="it-IT" sz="6400" dirty="0">
                <a:latin typeface="Times New Roman" pitchFamily="18" charset="0"/>
                <a:cs typeface="Times New Roman" pitchFamily="18" charset="0"/>
              </a:rPr>
            </a:br>
            <a:r>
              <a:rPr lang="it-IT" sz="6400" dirty="0">
                <a:latin typeface="Times New Roman" pitchFamily="18" charset="0"/>
                <a:cs typeface="Times New Roman" pitchFamily="18" charset="0"/>
              </a:rPr>
              <a:t>Felice di stare lassù</a:t>
            </a:r>
          </a:p>
          <a:p>
            <a:r>
              <a:rPr lang="it-IT" sz="6400" dirty="0">
                <a:latin typeface="Times New Roman" pitchFamily="18" charset="0"/>
                <a:cs typeface="Times New Roman" pitchFamily="18" charset="0"/>
              </a:rPr>
              <a:t>Ma tutti i sogni nell'alba svaniscono perché</a:t>
            </a:r>
            <a:br>
              <a:rPr lang="it-IT" sz="6400" dirty="0">
                <a:latin typeface="Times New Roman" pitchFamily="18" charset="0"/>
                <a:cs typeface="Times New Roman" pitchFamily="18" charset="0"/>
              </a:rPr>
            </a:br>
            <a:r>
              <a:rPr lang="it-IT" sz="6400" dirty="0">
                <a:latin typeface="Times New Roman" pitchFamily="18" charset="0"/>
                <a:cs typeface="Times New Roman" pitchFamily="18" charset="0"/>
              </a:rPr>
              <a:t>Quando tramonta la luna li porta con sé</a:t>
            </a:r>
            <a:br>
              <a:rPr lang="it-IT" sz="6400" dirty="0">
                <a:latin typeface="Times New Roman" pitchFamily="18" charset="0"/>
                <a:cs typeface="Times New Roman" pitchFamily="18" charset="0"/>
              </a:rPr>
            </a:br>
            <a:r>
              <a:rPr lang="it-IT" sz="6400" dirty="0">
                <a:latin typeface="Times New Roman" pitchFamily="18" charset="0"/>
                <a:cs typeface="Times New Roman" pitchFamily="18" charset="0"/>
              </a:rPr>
              <a:t>Ma io continuo a sognare negli occhi tuoi belli</a:t>
            </a:r>
            <a:br>
              <a:rPr lang="it-IT" sz="6400" dirty="0">
                <a:latin typeface="Times New Roman" pitchFamily="18" charset="0"/>
                <a:cs typeface="Times New Roman" pitchFamily="18" charset="0"/>
              </a:rPr>
            </a:br>
            <a:r>
              <a:rPr lang="it-IT" sz="6400" dirty="0">
                <a:latin typeface="Times New Roman" pitchFamily="18" charset="0"/>
                <a:cs typeface="Times New Roman" pitchFamily="18" charset="0"/>
              </a:rPr>
              <a:t>Che sono blu come un cielo trapunto di stelle</a:t>
            </a:r>
          </a:p>
          <a:p>
            <a:endParaRPr lang="it-IT" dirty="0">
              <a:latin typeface="Times New Roman" pitchFamily="18" charset="0"/>
              <a:cs typeface="Times New Roman" pitchFamily="18" charset="0"/>
            </a:endParaRPr>
          </a:p>
        </p:txBody>
      </p:sp>
    </p:spTree>
    <p:extLst>
      <p:ext uri="{BB962C8B-B14F-4D97-AF65-F5344CB8AC3E}">
        <p14:creationId xmlns:p14="http://schemas.microsoft.com/office/powerpoint/2010/main" val="2077475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xmlns="" id="{142648B2-59D6-42DC-9B57-1C8F7B450AD5}"/>
              </a:ext>
            </a:extLst>
          </p:cNvPr>
          <p:cNvSpPr>
            <a:spLocks noGrp="1"/>
          </p:cNvSpPr>
          <p:nvPr>
            <p:ph sz="half" idx="2"/>
          </p:nvPr>
        </p:nvSpPr>
        <p:spPr>
          <a:xfrm>
            <a:off x="2169763" y="460834"/>
            <a:ext cx="4342893" cy="4220222"/>
          </a:xfrm>
        </p:spPr>
        <p:txBody>
          <a:bodyPr>
            <a:noAutofit/>
          </a:bodyPr>
          <a:lstStyle/>
          <a:p>
            <a:r>
              <a:rPr lang="en-US" sz="1600" dirty="0">
                <a:latin typeface="Times New Roman" panose="02020603050405020304" pitchFamily="18" charset="0"/>
                <a:cs typeface="Times New Roman" panose="02020603050405020304" pitchFamily="18" charset="0"/>
              </a:rPr>
              <a:t>Flying oh, oh</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Sing oh, oh, oh</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In the blue of your blue eyes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Happy to be down here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And I continue to fly happily higher than the sun</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And even higher</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While the world slowly disappears into your blue eyes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Your voice is a sweet music that plays for me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Flying oh, oh</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Sing oh, oh, oh</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In the blue of your blue eyes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Happy to be down here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In the blue painted blue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Happy to be down here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In the blue painted blue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Happy to be down here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With you</a:t>
            </a:r>
            <a:endParaRPr lang="it-IT" sz="1600" dirty="0">
              <a:latin typeface="Times New Roman" panose="02020603050405020304" pitchFamily="18" charset="0"/>
              <a:cs typeface="Times New Roman" panose="02020603050405020304" pitchFamily="18" charset="0"/>
            </a:endParaRPr>
          </a:p>
        </p:txBody>
      </p:sp>
      <p:sp>
        <p:nvSpPr>
          <p:cNvPr id="6" name="Segnaposto contenuto 5">
            <a:extLst>
              <a:ext uri="{FF2B5EF4-FFF2-40B4-BE49-F238E27FC236}">
                <a16:creationId xmlns:a16="http://schemas.microsoft.com/office/drawing/2014/main" xmlns="" id="{87AAFBBD-7A8A-40D7-953C-488BA4C45857}"/>
              </a:ext>
            </a:extLst>
          </p:cNvPr>
          <p:cNvSpPr>
            <a:spLocks noGrp="1"/>
          </p:cNvSpPr>
          <p:nvPr>
            <p:ph sz="quarter" idx="4"/>
          </p:nvPr>
        </p:nvSpPr>
        <p:spPr>
          <a:xfrm>
            <a:off x="7393460" y="460833"/>
            <a:ext cx="4338674" cy="4220223"/>
          </a:xfrm>
        </p:spPr>
        <p:txBody>
          <a:bodyPr>
            <a:normAutofit fontScale="70000" lnSpcReduction="20000"/>
          </a:bodyPr>
          <a:lstStyle/>
          <a:p>
            <a:r>
              <a:rPr lang="it-IT" sz="2300" dirty="0">
                <a:latin typeface="Times New Roman" panose="02020603050405020304" pitchFamily="18" charset="0"/>
                <a:cs typeface="Times New Roman" panose="02020603050405020304" pitchFamily="18" charset="0"/>
              </a:rPr>
              <a:t>Volare oh, oh</a:t>
            </a:r>
            <a:br>
              <a:rPr lang="it-IT" sz="2300" dirty="0">
                <a:latin typeface="Times New Roman" panose="02020603050405020304" pitchFamily="18" charset="0"/>
                <a:cs typeface="Times New Roman" panose="02020603050405020304" pitchFamily="18" charset="0"/>
              </a:rPr>
            </a:br>
            <a:r>
              <a:rPr lang="it-IT" sz="2300" dirty="0">
                <a:latin typeface="Times New Roman" panose="02020603050405020304" pitchFamily="18" charset="0"/>
                <a:cs typeface="Times New Roman" panose="02020603050405020304" pitchFamily="18" charset="0"/>
              </a:rPr>
              <a:t>Cantare oh, oh, oh</a:t>
            </a:r>
            <a:br>
              <a:rPr lang="it-IT" sz="2300" dirty="0">
                <a:latin typeface="Times New Roman" panose="02020603050405020304" pitchFamily="18" charset="0"/>
                <a:cs typeface="Times New Roman" panose="02020603050405020304" pitchFamily="18" charset="0"/>
              </a:rPr>
            </a:br>
            <a:r>
              <a:rPr lang="it-IT" sz="2300" dirty="0">
                <a:latin typeface="Times New Roman" panose="02020603050405020304" pitchFamily="18" charset="0"/>
                <a:cs typeface="Times New Roman" panose="02020603050405020304" pitchFamily="18" charset="0"/>
              </a:rPr>
              <a:t>Nel blu degli occhi tuoi blu</a:t>
            </a:r>
            <a:br>
              <a:rPr lang="it-IT" sz="2300" dirty="0">
                <a:latin typeface="Times New Roman" panose="02020603050405020304" pitchFamily="18" charset="0"/>
                <a:cs typeface="Times New Roman" panose="02020603050405020304" pitchFamily="18" charset="0"/>
              </a:rPr>
            </a:br>
            <a:r>
              <a:rPr lang="it-IT" sz="2300" dirty="0">
                <a:latin typeface="Times New Roman" panose="02020603050405020304" pitchFamily="18" charset="0"/>
                <a:cs typeface="Times New Roman" panose="02020603050405020304" pitchFamily="18" charset="0"/>
              </a:rPr>
              <a:t>Felice di stare quaggiù</a:t>
            </a:r>
            <a:br>
              <a:rPr lang="it-IT" sz="2300" dirty="0">
                <a:latin typeface="Times New Roman" panose="02020603050405020304" pitchFamily="18" charset="0"/>
                <a:cs typeface="Times New Roman" panose="02020603050405020304" pitchFamily="18" charset="0"/>
              </a:rPr>
            </a:br>
            <a:r>
              <a:rPr lang="it-IT" sz="2300" dirty="0">
                <a:latin typeface="Times New Roman" panose="02020603050405020304" pitchFamily="18" charset="0"/>
                <a:cs typeface="Times New Roman" panose="02020603050405020304" pitchFamily="18" charset="0"/>
              </a:rPr>
              <a:t>E continuo a volare felice più in alto del sole</a:t>
            </a:r>
            <a:br>
              <a:rPr lang="it-IT" sz="2300" dirty="0">
                <a:latin typeface="Times New Roman" panose="02020603050405020304" pitchFamily="18" charset="0"/>
                <a:cs typeface="Times New Roman" panose="02020603050405020304" pitchFamily="18" charset="0"/>
              </a:rPr>
            </a:br>
            <a:r>
              <a:rPr lang="it-IT" sz="2300" dirty="0">
                <a:latin typeface="Times New Roman" panose="02020603050405020304" pitchFamily="18" charset="0"/>
                <a:cs typeface="Times New Roman" panose="02020603050405020304" pitchFamily="18" charset="0"/>
              </a:rPr>
              <a:t>Ed ancora più su</a:t>
            </a:r>
            <a:br>
              <a:rPr lang="it-IT" sz="2300" dirty="0">
                <a:latin typeface="Times New Roman" panose="02020603050405020304" pitchFamily="18" charset="0"/>
                <a:cs typeface="Times New Roman" panose="02020603050405020304" pitchFamily="18" charset="0"/>
              </a:rPr>
            </a:br>
            <a:r>
              <a:rPr lang="it-IT" sz="2300" dirty="0">
                <a:latin typeface="Times New Roman" panose="02020603050405020304" pitchFamily="18" charset="0"/>
                <a:cs typeface="Times New Roman" panose="02020603050405020304" pitchFamily="18" charset="0"/>
              </a:rPr>
              <a:t>Mentre il mondo pian piano scompare negli occhi tuoi blu</a:t>
            </a:r>
            <a:br>
              <a:rPr lang="it-IT" sz="2300" dirty="0">
                <a:latin typeface="Times New Roman" panose="02020603050405020304" pitchFamily="18" charset="0"/>
                <a:cs typeface="Times New Roman" panose="02020603050405020304" pitchFamily="18" charset="0"/>
              </a:rPr>
            </a:br>
            <a:r>
              <a:rPr lang="it-IT" sz="2300" dirty="0">
                <a:latin typeface="Times New Roman" panose="02020603050405020304" pitchFamily="18" charset="0"/>
                <a:cs typeface="Times New Roman" panose="02020603050405020304" pitchFamily="18" charset="0"/>
              </a:rPr>
              <a:t>La tua voce è una musica dolce che suona per me</a:t>
            </a:r>
          </a:p>
          <a:p>
            <a:r>
              <a:rPr lang="it-IT" sz="2300" dirty="0">
                <a:latin typeface="Times New Roman" panose="02020603050405020304" pitchFamily="18" charset="0"/>
                <a:cs typeface="Times New Roman" panose="02020603050405020304" pitchFamily="18" charset="0"/>
              </a:rPr>
              <a:t>Volare oh, oh</a:t>
            </a:r>
            <a:br>
              <a:rPr lang="it-IT" sz="2300" dirty="0">
                <a:latin typeface="Times New Roman" panose="02020603050405020304" pitchFamily="18" charset="0"/>
                <a:cs typeface="Times New Roman" panose="02020603050405020304" pitchFamily="18" charset="0"/>
              </a:rPr>
            </a:br>
            <a:r>
              <a:rPr lang="it-IT" sz="2300" dirty="0">
                <a:latin typeface="Times New Roman" panose="02020603050405020304" pitchFamily="18" charset="0"/>
                <a:cs typeface="Times New Roman" panose="02020603050405020304" pitchFamily="18" charset="0"/>
              </a:rPr>
              <a:t>Cantare oh, oh, oh</a:t>
            </a:r>
            <a:br>
              <a:rPr lang="it-IT" sz="2300" dirty="0">
                <a:latin typeface="Times New Roman" panose="02020603050405020304" pitchFamily="18" charset="0"/>
                <a:cs typeface="Times New Roman" panose="02020603050405020304" pitchFamily="18" charset="0"/>
              </a:rPr>
            </a:br>
            <a:r>
              <a:rPr lang="it-IT" sz="2300" dirty="0">
                <a:latin typeface="Times New Roman" panose="02020603050405020304" pitchFamily="18" charset="0"/>
                <a:cs typeface="Times New Roman" panose="02020603050405020304" pitchFamily="18" charset="0"/>
              </a:rPr>
              <a:t>Nel blu degli occhi tuoi blu</a:t>
            </a:r>
            <a:br>
              <a:rPr lang="it-IT" sz="2300" dirty="0">
                <a:latin typeface="Times New Roman" panose="02020603050405020304" pitchFamily="18" charset="0"/>
                <a:cs typeface="Times New Roman" panose="02020603050405020304" pitchFamily="18" charset="0"/>
              </a:rPr>
            </a:br>
            <a:r>
              <a:rPr lang="it-IT" sz="2300" dirty="0">
                <a:latin typeface="Times New Roman" panose="02020603050405020304" pitchFamily="18" charset="0"/>
                <a:cs typeface="Times New Roman" panose="02020603050405020304" pitchFamily="18" charset="0"/>
              </a:rPr>
              <a:t>Felice di stare quaggiù</a:t>
            </a:r>
            <a:br>
              <a:rPr lang="it-IT" sz="2300" dirty="0">
                <a:latin typeface="Times New Roman" panose="02020603050405020304" pitchFamily="18" charset="0"/>
                <a:cs typeface="Times New Roman" panose="02020603050405020304" pitchFamily="18" charset="0"/>
              </a:rPr>
            </a:br>
            <a:r>
              <a:rPr lang="it-IT" sz="2300" dirty="0">
                <a:latin typeface="Times New Roman" panose="02020603050405020304" pitchFamily="18" charset="0"/>
                <a:cs typeface="Times New Roman" panose="02020603050405020304" pitchFamily="18" charset="0"/>
              </a:rPr>
              <a:t>Nel blu dipinto di blu</a:t>
            </a:r>
            <a:br>
              <a:rPr lang="it-IT" sz="2300" dirty="0">
                <a:latin typeface="Times New Roman" panose="02020603050405020304" pitchFamily="18" charset="0"/>
                <a:cs typeface="Times New Roman" panose="02020603050405020304" pitchFamily="18" charset="0"/>
              </a:rPr>
            </a:br>
            <a:r>
              <a:rPr lang="it-IT" sz="2300" dirty="0">
                <a:latin typeface="Times New Roman" panose="02020603050405020304" pitchFamily="18" charset="0"/>
                <a:cs typeface="Times New Roman" panose="02020603050405020304" pitchFamily="18" charset="0"/>
              </a:rPr>
              <a:t>Felice di stare quaggiù</a:t>
            </a:r>
            <a:br>
              <a:rPr lang="it-IT" sz="2300" dirty="0">
                <a:latin typeface="Times New Roman" panose="02020603050405020304" pitchFamily="18" charset="0"/>
                <a:cs typeface="Times New Roman" panose="02020603050405020304" pitchFamily="18" charset="0"/>
              </a:rPr>
            </a:br>
            <a:r>
              <a:rPr lang="it-IT" sz="2300" dirty="0">
                <a:latin typeface="Times New Roman" panose="02020603050405020304" pitchFamily="18" charset="0"/>
                <a:cs typeface="Times New Roman" panose="02020603050405020304" pitchFamily="18" charset="0"/>
              </a:rPr>
              <a:t>Nel blu dipinto di blu</a:t>
            </a:r>
            <a:br>
              <a:rPr lang="it-IT" sz="2300" dirty="0">
                <a:latin typeface="Times New Roman" panose="02020603050405020304" pitchFamily="18" charset="0"/>
                <a:cs typeface="Times New Roman" panose="02020603050405020304" pitchFamily="18" charset="0"/>
              </a:rPr>
            </a:br>
            <a:r>
              <a:rPr lang="it-IT" sz="2300" dirty="0">
                <a:latin typeface="Times New Roman" panose="02020603050405020304" pitchFamily="18" charset="0"/>
                <a:cs typeface="Times New Roman" panose="02020603050405020304" pitchFamily="18" charset="0"/>
              </a:rPr>
              <a:t>Felice di stare quaggiù</a:t>
            </a:r>
            <a:br>
              <a:rPr lang="it-IT" sz="2300" dirty="0">
                <a:latin typeface="Times New Roman" panose="02020603050405020304" pitchFamily="18" charset="0"/>
                <a:cs typeface="Times New Roman" panose="02020603050405020304" pitchFamily="18" charset="0"/>
              </a:rPr>
            </a:br>
            <a:r>
              <a:rPr lang="it-IT" sz="2300" dirty="0">
                <a:latin typeface="Times New Roman" panose="02020603050405020304" pitchFamily="18" charset="0"/>
                <a:cs typeface="Times New Roman" panose="02020603050405020304" pitchFamily="18" charset="0"/>
              </a:rPr>
              <a:t>Con te</a:t>
            </a:r>
          </a:p>
          <a:p>
            <a:endParaRPr lang="it-IT" sz="1000" dirty="0">
              <a:latin typeface="Times New Roman" pitchFamily="18" charset="0"/>
              <a:cs typeface="Times New Roman" pitchFamily="18" charset="0"/>
            </a:endParaRPr>
          </a:p>
        </p:txBody>
      </p:sp>
    </p:spTree>
    <p:extLst>
      <p:ext uri="{BB962C8B-B14F-4D97-AF65-F5344CB8AC3E}">
        <p14:creationId xmlns:p14="http://schemas.microsoft.com/office/powerpoint/2010/main" val="1469647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E70B9DF-1AD6-4819-9DF9-D95D4E1316CC}"/>
              </a:ext>
            </a:extLst>
          </p:cNvPr>
          <p:cNvSpPr>
            <a:spLocks noGrp="1"/>
          </p:cNvSpPr>
          <p:nvPr>
            <p:ph type="title"/>
          </p:nvPr>
        </p:nvSpPr>
        <p:spPr/>
        <p:txBody>
          <a:bodyPr/>
          <a:lstStyle/>
          <a:p>
            <a:r>
              <a:rPr lang="it-IT" dirty="0">
                <a:solidFill>
                  <a:srgbClr val="FF0000"/>
                </a:solidFill>
                <a:latin typeface="Times New Roman" panose="02020603050405020304" pitchFamily="18" charset="0"/>
                <a:cs typeface="Times New Roman" panose="02020603050405020304" pitchFamily="18" charset="0"/>
              </a:rPr>
              <a:t>ANALYSIS</a:t>
            </a:r>
            <a:endParaRPr lang="it-IT" dirty="0"/>
          </a:p>
        </p:txBody>
      </p:sp>
      <p:sp>
        <p:nvSpPr>
          <p:cNvPr id="3" name="Segnaposto contenuto 2">
            <a:extLst>
              <a:ext uri="{FF2B5EF4-FFF2-40B4-BE49-F238E27FC236}">
                <a16:creationId xmlns:a16="http://schemas.microsoft.com/office/drawing/2014/main" xmlns="" id="{77E3653F-267B-402F-A77F-1198539F7B83}"/>
              </a:ext>
            </a:extLst>
          </p:cNvPr>
          <p:cNvSpPr>
            <a:spLocks noGrp="1"/>
          </p:cNvSpPr>
          <p:nvPr>
            <p:ph idx="1"/>
          </p:nvPr>
        </p:nvSpPr>
        <p:spPr>
          <a:xfrm>
            <a:off x="2589212" y="1420536"/>
            <a:ext cx="8915400" cy="3777622"/>
          </a:xfrm>
        </p:spPr>
        <p:txBody>
          <a:bodyPr>
            <a:normAutofit/>
          </a:bodyPr>
          <a:lstStyle/>
          <a:p>
            <a:r>
              <a:rPr lang="en-US" sz="1600" dirty="0">
                <a:latin typeface="Times New Roman" panose="02020603050405020304" pitchFamily="18" charset="0"/>
                <a:cs typeface="Times New Roman" panose="02020603050405020304" pitchFamily="18" charset="0"/>
              </a:rPr>
              <a:t>This song was written in Rome in the summer of 1957 by Domenico </a:t>
            </a:r>
            <a:r>
              <a:rPr lang="en-US" sz="1600" dirty="0" err="1">
                <a:latin typeface="Times New Roman" panose="02020603050405020304" pitchFamily="18" charset="0"/>
                <a:cs typeface="Times New Roman" panose="02020603050405020304" pitchFamily="18" charset="0"/>
              </a:rPr>
              <a:t>Modugno</a:t>
            </a:r>
            <a:r>
              <a:rPr lang="en-US" sz="1600" dirty="0">
                <a:latin typeface="Times New Roman" panose="02020603050405020304" pitchFamily="18" charset="0"/>
                <a:cs typeface="Times New Roman" panose="02020603050405020304" pitchFamily="18" charset="0"/>
              </a:rPr>
              <a:t> and Franco </a:t>
            </a:r>
            <a:r>
              <a:rPr lang="en-US" sz="1600" dirty="0" err="1">
                <a:latin typeface="Times New Roman" panose="02020603050405020304" pitchFamily="18" charset="0"/>
                <a:cs typeface="Times New Roman" panose="02020603050405020304" pitchFamily="18" charset="0"/>
              </a:rPr>
              <a:t>Migliacci</a:t>
            </a:r>
            <a:r>
              <a:rPr lang="en-US" sz="1600" dirty="0">
                <a:latin typeface="Times New Roman" panose="02020603050405020304" pitchFamily="18" charset="0"/>
                <a:cs typeface="Times New Roman" panose="02020603050405020304" pitchFamily="18" charset="0"/>
              </a:rPr>
              <a:t>. There are various stories about the birth of the hit. As the Apulian singer confessed, the idea occurred to his friend lyricist observing the picture "Le coq rouge dans la </a:t>
            </a:r>
            <a:r>
              <a:rPr lang="en-US" sz="1600" dirty="0" err="1">
                <a:latin typeface="Times New Roman" panose="02020603050405020304" pitchFamily="18" charset="0"/>
                <a:cs typeface="Times New Roman" panose="02020603050405020304" pitchFamily="18" charset="0"/>
              </a:rPr>
              <a:t>nuit</a:t>
            </a:r>
            <a:r>
              <a:rPr lang="en-US" sz="1600" dirty="0">
                <a:latin typeface="Times New Roman" panose="02020603050405020304" pitchFamily="18" charset="0"/>
                <a:cs typeface="Times New Roman" panose="02020603050405020304" pitchFamily="18" charset="0"/>
              </a:rPr>
              <a:t>" by Marc </a:t>
            </a:r>
            <a:r>
              <a:rPr lang="en-US" sz="1600" dirty="0" err="1">
                <a:latin typeface="Times New Roman" panose="02020603050405020304" pitchFamily="18" charset="0"/>
                <a:cs typeface="Times New Roman" panose="02020603050405020304" pitchFamily="18" charset="0"/>
              </a:rPr>
              <a:t>Chagal</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This song is the story of a dream, as confirmed by the authors. On the other hand, the reference to the beginning of the piece is very clear, with that phrase, "I think a dream like this will never come back", which introduces the dreamlike vision of a man who merges with the color of the sky and eyes of the beloved woman to stand out in a flight of freedom, towards the infinite.</a:t>
            </a:r>
          </a:p>
          <a:p>
            <a:r>
              <a:rPr lang="en-US" sz="1600" dirty="0">
                <a:latin typeface="Times New Roman" panose="02020603050405020304" pitchFamily="18" charset="0"/>
                <a:cs typeface="Times New Roman" panose="02020603050405020304" pitchFamily="18" charset="0"/>
              </a:rPr>
              <a:t> It is difficult to think that the idea of this text was born, according to the author , following a nightmare he had in the saddest day of his life, when he suffered because of some sentimental penalties. This is why for many it is not excluded that just that imagined flight was nothing more than an unconscious will to end it.</a:t>
            </a:r>
            <a:endParaRPr lang="it-I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5436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B515A8A-04B6-412F-864D-07DA9D5BE1F9}"/>
              </a:ext>
            </a:extLst>
          </p:cNvPr>
          <p:cNvSpPr>
            <a:spLocks noGrp="1"/>
          </p:cNvSpPr>
          <p:nvPr>
            <p:ph type="ctrTitle"/>
          </p:nvPr>
        </p:nvSpPr>
        <p:spPr>
          <a:xfrm>
            <a:off x="2807326" y="2072230"/>
            <a:ext cx="8915399" cy="2262781"/>
          </a:xfrm>
        </p:spPr>
        <p:txBody>
          <a:bodyPr>
            <a:noAutofit/>
          </a:bodyPr>
          <a:lstStyle/>
          <a:p>
            <a:r>
              <a:rPr lang="it-IT" dirty="0">
                <a:solidFill>
                  <a:srgbClr val="FF0000"/>
                </a:solidFill>
                <a:latin typeface="Times New Roman" panose="02020603050405020304" pitchFamily="18" charset="0"/>
                <a:cs typeface="Times New Roman" panose="02020603050405020304" pitchFamily="18" charset="0"/>
              </a:rPr>
              <a:t>THANK’S </a:t>
            </a:r>
            <a:br>
              <a:rPr lang="it-IT" dirty="0">
                <a:solidFill>
                  <a:srgbClr val="FF0000"/>
                </a:solidFill>
                <a:latin typeface="Times New Roman" panose="02020603050405020304" pitchFamily="18" charset="0"/>
                <a:cs typeface="Times New Roman" panose="02020603050405020304" pitchFamily="18" charset="0"/>
              </a:rPr>
            </a:br>
            <a:r>
              <a:rPr lang="it-IT" dirty="0">
                <a:solidFill>
                  <a:srgbClr val="FF0000"/>
                </a:solidFill>
                <a:latin typeface="Times New Roman" panose="02020603050405020304" pitchFamily="18" charset="0"/>
                <a:cs typeface="Times New Roman" panose="02020603050405020304" pitchFamily="18" charset="0"/>
              </a:rPr>
              <a:t>            FOR</a:t>
            </a:r>
            <a:br>
              <a:rPr lang="it-IT" dirty="0">
                <a:solidFill>
                  <a:srgbClr val="FF0000"/>
                </a:solidFill>
                <a:latin typeface="Times New Roman" panose="02020603050405020304" pitchFamily="18" charset="0"/>
                <a:cs typeface="Times New Roman" panose="02020603050405020304" pitchFamily="18" charset="0"/>
              </a:rPr>
            </a:br>
            <a:r>
              <a:rPr lang="it-IT" dirty="0">
                <a:solidFill>
                  <a:srgbClr val="FF0000"/>
                </a:solidFill>
                <a:latin typeface="Times New Roman" panose="02020603050405020304" pitchFamily="18" charset="0"/>
                <a:cs typeface="Times New Roman" panose="02020603050405020304" pitchFamily="18" charset="0"/>
              </a:rPr>
              <a:t>                  THE </a:t>
            </a:r>
            <a:br>
              <a:rPr lang="it-IT" dirty="0">
                <a:solidFill>
                  <a:srgbClr val="FF0000"/>
                </a:solidFill>
                <a:latin typeface="Times New Roman" panose="02020603050405020304" pitchFamily="18" charset="0"/>
                <a:cs typeface="Times New Roman" panose="02020603050405020304" pitchFamily="18" charset="0"/>
              </a:rPr>
            </a:br>
            <a:r>
              <a:rPr lang="it-IT" dirty="0">
                <a:solidFill>
                  <a:srgbClr val="FF0000"/>
                </a:solidFill>
                <a:latin typeface="Times New Roman" panose="02020603050405020304" pitchFamily="18" charset="0"/>
                <a:cs typeface="Times New Roman" panose="02020603050405020304" pitchFamily="18" charset="0"/>
              </a:rPr>
              <a:t>                       ATTENTION</a:t>
            </a:r>
          </a:p>
        </p:txBody>
      </p:sp>
    </p:spTree>
    <p:extLst>
      <p:ext uri="{BB962C8B-B14F-4D97-AF65-F5344CB8AC3E}">
        <p14:creationId xmlns:p14="http://schemas.microsoft.com/office/powerpoint/2010/main" val="2495401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E137A4B-EB61-4931-8B35-87D2B8D67AC9}"/>
              </a:ext>
            </a:extLst>
          </p:cNvPr>
          <p:cNvSpPr>
            <a:spLocks noGrp="1"/>
          </p:cNvSpPr>
          <p:nvPr>
            <p:ph type="ctrTitle"/>
          </p:nvPr>
        </p:nvSpPr>
        <p:spPr>
          <a:xfrm>
            <a:off x="2549457" y="-219533"/>
            <a:ext cx="8915399" cy="1224501"/>
          </a:xfrm>
        </p:spPr>
        <p:txBody>
          <a:bodyPr>
            <a:normAutofit/>
          </a:bodyPr>
          <a:lstStyle/>
          <a:p>
            <a:pPr algn="ctr"/>
            <a:r>
              <a:rPr lang="it-IT" sz="3600" dirty="0">
                <a:solidFill>
                  <a:schemeClr val="accent4">
                    <a:lumMod val="75000"/>
                  </a:schemeClr>
                </a:solidFill>
                <a:latin typeface="Times New Roman" panose="02020603050405020304" pitchFamily="18" charset="0"/>
                <a:cs typeface="Times New Roman" panose="02020603050405020304" pitchFamily="18" charset="0"/>
              </a:rPr>
              <a:t>MONTAGNE VERDI</a:t>
            </a:r>
          </a:p>
        </p:txBody>
      </p:sp>
      <p:sp>
        <p:nvSpPr>
          <p:cNvPr id="3" name="Sottotitolo 2">
            <a:extLst>
              <a:ext uri="{FF2B5EF4-FFF2-40B4-BE49-F238E27FC236}">
                <a16:creationId xmlns:a16="http://schemas.microsoft.com/office/drawing/2014/main" xmlns="" id="{06983FE3-BB1F-4F0F-B7FB-AE944ABC4EE3}"/>
              </a:ext>
            </a:extLst>
          </p:cNvPr>
          <p:cNvSpPr>
            <a:spLocks noGrp="1"/>
          </p:cNvSpPr>
          <p:nvPr>
            <p:ph type="subTitle" idx="1"/>
          </p:nvPr>
        </p:nvSpPr>
        <p:spPr>
          <a:xfrm>
            <a:off x="8785264" y="923995"/>
            <a:ext cx="2751153" cy="557946"/>
          </a:xfrm>
        </p:spPr>
        <p:txBody>
          <a:bodyPr>
            <a:normAutofit/>
          </a:bodyPr>
          <a:lstStyle/>
          <a:p>
            <a:r>
              <a:rPr lang="it-IT" sz="1600" dirty="0">
                <a:latin typeface="Times New Roman" panose="02020603050405020304" pitchFamily="18" charset="0"/>
                <a:cs typeface="Times New Roman" panose="02020603050405020304" pitchFamily="18" charset="0"/>
              </a:rPr>
              <a:t>Di Marcella Bella</a:t>
            </a:r>
          </a:p>
        </p:txBody>
      </p:sp>
      <p:pic>
        <p:nvPicPr>
          <p:cNvPr id="5" name="Immagine 4">
            <a:extLst>
              <a:ext uri="{FF2B5EF4-FFF2-40B4-BE49-F238E27FC236}">
                <a16:creationId xmlns:a16="http://schemas.microsoft.com/office/drawing/2014/main" xmlns="" id="{8B8B7B32-78F3-4471-B719-535FB123B72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581260" y="1334267"/>
            <a:ext cx="7964557" cy="5005346"/>
          </a:xfrm>
          <a:prstGeom prst="rect">
            <a:avLst/>
          </a:prstGeom>
        </p:spPr>
      </p:pic>
    </p:spTree>
    <p:extLst>
      <p:ext uri="{BB962C8B-B14F-4D97-AF65-F5344CB8AC3E}">
        <p14:creationId xmlns:p14="http://schemas.microsoft.com/office/powerpoint/2010/main" val="3159831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xmlns="" id="{39921FAB-796F-4829-8F82-42EC3C3CA71A}"/>
              </a:ext>
            </a:extLst>
          </p:cNvPr>
          <p:cNvSpPr>
            <a:spLocks noGrp="1"/>
          </p:cNvSpPr>
          <p:nvPr>
            <p:ph type="body" idx="1"/>
          </p:nvPr>
        </p:nvSpPr>
        <p:spPr>
          <a:xfrm>
            <a:off x="2390733" y="501712"/>
            <a:ext cx="3992732" cy="576262"/>
          </a:xfrm>
        </p:spPr>
        <p:txBody>
          <a:bodyPr/>
          <a:lstStyle/>
          <a:p>
            <a:r>
              <a:rPr lang="it-IT" sz="1600" dirty="0">
                <a:solidFill>
                  <a:srgbClr val="FF0000"/>
                </a:solidFill>
                <a:latin typeface="Times New Roman" panose="02020603050405020304" pitchFamily="18" charset="0"/>
                <a:cs typeface="Times New Roman" panose="02020603050405020304" pitchFamily="18" charset="0"/>
              </a:rPr>
              <a:t>ENGLISH TEXT</a:t>
            </a:r>
          </a:p>
        </p:txBody>
      </p:sp>
      <p:sp>
        <p:nvSpPr>
          <p:cNvPr id="4" name="Segnaposto contenuto 3">
            <a:extLst>
              <a:ext uri="{FF2B5EF4-FFF2-40B4-BE49-F238E27FC236}">
                <a16:creationId xmlns:a16="http://schemas.microsoft.com/office/drawing/2014/main" xmlns="" id="{90DD40CA-8005-45B4-AB0D-F7B2FAC0F113}"/>
              </a:ext>
            </a:extLst>
          </p:cNvPr>
          <p:cNvSpPr>
            <a:spLocks noGrp="1"/>
          </p:cNvSpPr>
          <p:nvPr>
            <p:ph sz="half" idx="2"/>
          </p:nvPr>
        </p:nvSpPr>
        <p:spPr>
          <a:xfrm>
            <a:off x="2390733" y="1079293"/>
            <a:ext cx="4342893" cy="5096918"/>
          </a:xfrm>
        </p:spPr>
        <p:txBody>
          <a:bodyPr>
            <a:noAutofit/>
          </a:bodyPr>
          <a:lstStyle/>
          <a:p>
            <a:r>
              <a:rPr lang="en-US" sz="1600" dirty="0">
                <a:latin typeface="Times New Roman" pitchFamily="18" charset="0"/>
                <a:cs typeface="Times New Roman" pitchFamily="18" charset="0"/>
              </a:rPr>
              <a:t>I remember green mountains and a little girl running</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With my most sincere friend, a rabbit with a black face</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Then one day the train took me</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The grass, the lawn and what was mine</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They disappeared slowly, slowly, and wept, talking to God</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How many times have I looked for the sun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How many times I ate salt</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The city had a thousand looks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I dreamed of green mountains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My destiny is to stand next to you</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With you near me more fear I won't have</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And I'll be back a little girl</a:t>
            </a:r>
            <a:br>
              <a:rPr lang="en-US" sz="1600" dirty="0">
                <a:latin typeface="Times New Roman" pitchFamily="18" charset="0"/>
                <a:cs typeface="Times New Roman" pitchFamily="18" charset="0"/>
              </a:rPr>
            </a:br>
            <a:endParaRPr lang="it-IT" sz="1200" dirty="0">
              <a:latin typeface="Times New Roman" pitchFamily="18" charset="0"/>
              <a:cs typeface="Times New Roman" pitchFamily="18" charset="0"/>
            </a:endParaRPr>
          </a:p>
        </p:txBody>
      </p:sp>
      <p:sp>
        <p:nvSpPr>
          <p:cNvPr id="5" name="Segnaposto testo 4">
            <a:extLst>
              <a:ext uri="{FF2B5EF4-FFF2-40B4-BE49-F238E27FC236}">
                <a16:creationId xmlns:a16="http://schemas.microsoft.com/office/drawing/2014/main" xmlns="" id="{DA782D1A-9E13-4F8B-B315-47F7D8D97917}"/>
              </a:ext>
            </a:extLst>
          </p:cNvPr>
          <p:cNvSpPr>
            <a:spLocks noGrp="1"/>
          </p:cNvSpPr>
          <p:nvPr>
            <p:ph type="body" sz="quarter" idx="3"/>
          </p:nvPr>
        </p:nvSpPr>
        <p:spPr>
          <a:xfrm>
            <a:off x="7336793" y="501712"/>
            <a:ext cx="3999001" cy="576262"/>
          </a:xfrm>
        </p:spPr>
        <p:txBody>
          <a:bodyPr/>
          <a:lstStyle/>
          <a:p>
            <a:r>
              <a:rPr lang="it-IT" sz="1600" dirty="0">
                <a:solidFill>
                  <a:srgbClr val="FF0000"/>
                </a:solidFill>
                <a:latin typeface="Times New Roman" panose="02020603050405020304" pitchFamily="18" charset="0"/>
                <a:cs typeface="Times New Roman" panose="02020603050405020304" pitchFamily="18" charset="0"/>
              </a:rPr>
              <a:t>ITALIAN TEXT</a:t>
            </a:r>
          </a:p>
        </p:txBody>
      </p:sp>
      <p:sp>
        <p:nvSpPr>
          <p:cNvPr id="6" name="Segnaposto contenuto 5">
            <a:extLst>
              <a:ext uri="{FF2B5EF4-FFF2-40B4-BE49-F238E27FC236}">
                <a16:creationId xmlns:a16="http://schemas.microsoft.com/office/drawing/2014/main" xmlns="" id="{BC2FE5CA-785F-42A6-AC9E-304EB341C514}"/>
              </a:ext>
            </a:extLst>
          </p:cNvPr>
          <p:cNvSpPr>
            <a:spLocks noGrp="1"/>
          </p:cNvSpPr>
          <p:nvPr>
            <p:ph sz="quarter" idx="4"/>
          </p:nvPr>
        </p:nvSpPr>
        <p:spPr>
          <a:xfrm>
            <a:off x="7336793" y="1071343"/>
            <a:ext cx="4338674" cy="3467101"/>
          </a:xfrm>
        </p:spPr>
        <p:txBody>
          <a:bodyPr>
            <a:normAutofit fontScale="47500" lnSpcReduction="20000"/>
          </a:bodyPr>
          <a:lstStyle/>
          <a:p>
            <a:r>
              <a:rPr lang="it-IT" sz="3400" dirty="0">
                <a:latin typeface="Times New Roman" pitchFamily="18" charset="0"/>
                <a:cs typeface="Times New Roman" pitchFamily="18" charset="0"/>
              </a:rPr>
              <a:t>Mi ricordo montagne verdi e le corse di una bambina</a:t>
            </a:r>
            <a:br>
              <a:rPr lang="it-IT" sz="3400" dirty="0">
                <a:latin typeface="Times New Roman" pitchFamily="18" charset="0"/>
                <a:cs typeface="Times New Roman" pitchFamily="18" charset="0"/>
              </a:rPr>
            </a:br>
            <a:r>
              <a:rPr lang="it-IT" sz="3400" dirty="0">
                <a:latin typeface="Times New Roman" pitchFamily="18" charset="0"/>
                <a:cs typeface="Times New Roman" pitchFamily="18" charset="0"/>
              </a:rPr>
              <a:t>Con l'amico mio più sincero, un coniglio dal muso nero</a:t>
            </a:r>
            <a:br>
              <a:rPr lang="it-IT" sz="3400" dirty="0">
                <a:latin typeface="Times New Roman" pitchFamily="18" charset="0"/>
                <a:cs typeface="Times New Roman" pitchFamily="18" charset="0"/>
              </a:rPr>
            </a:br>
            <a:r>
              <a:rPr lang="it-IT" sz="3400" dirty="0">
                <a:latin typeface="Times New Roman" pitchFamily="18" charset="0"/>
                <a:cs typeface="Times New Roman" pitchFamily="18" charset="0"/>
              </a:rPr>
              <a:t>Poi un giorno mi prese il treno</a:t>
            </a:r>
            <a:br>
              <a:rPr lang="it-IT" sz="3400" dirty="0">
                <a:latin typeface="Times New Roman" pitchFamily="18" charset="0"/>
                <a:cs typeface="Times New Roman" pitchFamily="18" charset="0"/>
              </a:rPr>
            </a:br>
            <a:r>
              <a:rPr lang="it-IT" sz="3400" dirty="0">
                <a:latin typeface="Times New Roman" pitchFamily="18" charset="0"/>
                <a:cs typeface="Times New Roman" pitchFamily="18" charset="0"/>
              </a:rPr>
              <a:t>L'erba, il prato e quello che era mio</a:t>
            </a:r>
            <a:br>
              <a:rPr lang="it-IT" sz="3400" dirty="0">
                <a:latin typeface="Times New Roman" pitchFamily="18" charset="0"/>
                <a:cs typeface="Times New Roman" pitchFamily="18" charset="0"/>
              </a:rPr>
            </a:br>
            <a:r>
              <a:rPr lang="it-IT" sz="3400" dirty="0">
                <a:latin typeface="Times New Roman" pitchFamily="18" charset="0"/>
                <a:cs typeface="Times New Roman" pitchFamily="18" charset="0"/>
              </a:rPr>
              <a:t>Scomparivano piano, piano e piangendo parlai con Dio</a:t>
            </a:r>
          </a:p>
          <a:p>
            <a:r>
              <a:rPr lang="it-IT" sz="3400" dirty="0">
                <a:latin typeface="Times New Roman" pitchFamily="18" charset="0"/>
                <a:cs typeface="Times New Roman" pitchFamily="18" charset="0"/>
              </a:rPr>
              <a:t>Quante volte ho cercato il sole</a:t>
            </a:r>
            <a:br>
              <a:rPr lang="it-IT" sz="3400" dirty="0">
                <a:latin typeface="Times New Roman" pitchFamily="18" charset="0"/>
                <a:cs typeface="Times New Roman" pitchFamily="18" charset="0"/>
              </a:rPr>
            </a:br>
            <a:r>
              <a:rPr lang="it-IT" sz="3400" dirty="0">
                <a:latin typeface="Times New Roman" pitchFamily="18" charset="0"/>
                <a:cs typeface="Times New Roman" pitchFamily="18" charset="0"/>
              </a:rPr>
              <a:t>Quante volte ho mangiato sale</a:t>
            </a:r>
            <a:br>
              <a:rPr lang="it-IT" sz="3400" dirty="0">
                <a:latin typeface="Times New Roman" pitchFamily="18" charset="0"/>
                <a:cs typeface="Times New Roman" pitchFamily="18" charset="0"/>
              </a:rPr>
            </a:br>
            <a:r>
              <a:rPr lang="it-IT" sz="3400" dirty="0">
                <a:latin typeface="Times New Roman" pitchFamily="18" charset="0"/>
                <a:cs typeface="Times New Roman" pitchFamily="18" charset="0"/>
              </a:rPr>
              <a:t>La città aveva mille sguardi </a:t>
            </a:r>
            <a:br>
              <a:rPr lang="it-IT" sz="3400" dirty="0">
                <a:latin typeface="Times New Roman" pitchFamily="18" charset="0"/>
                <a:cs typeface="Times New Roman" pitchFamily="18" charset="0"/>
              </a:rPr>
            </a:br>
            <a:r>
              <a:rPr lang="it-IT" sz="3400" dirty="0">
                <a:latin typeface="Times New Roman" pitchFamily="18" charset="0"/>
                <a:cs typeface="Times New Roman" pitchFamily="18" charset="0"/>
              </a:rPr>
              <a:t>Io sognavo montagne verdi</a:t>
            </a:r>
          </a:p>
          <a:p>
            <a:r>
              <a:rPr lang="it-IT" sz="3400" dirty="0">
                <a:latin typeface="Times New Roman" pitchFamily="18" charset="0"/>
                <a:cs typeface="Times New Roman" pitchFamily="18" charset="0"/>
              </a:rPr>
              <a:t>Il mio destino è di stare accanto a te</a:t>
            </a:r>
            <a:br>
              <a:rPr lang="it-IT" sz="3400" dirty="0">
                <a:latin typeface="Times New Roman" pitchFamily="18" charset="0"/>
                <a:cs typeface="Times New Roman" pitchFamily="18" charset="0"/>
              </a:rPr>
            </a:br>
            <a:r>
              <a:rPr lang="it-IT" sz="3400" dirty="0">
                <a:latin typeface="Times New Roman" pitchFamily="18" charset="0"/>
                <a:cs typeface="Times New Roman" pitchFamily="18" charset="0"/>
              </a:rPr>
              <a:t>Con te vicino più paura non avrò</a:t>
            </a:r>
            <a:br>
              <a:rPr lang="it-IT" sz="3400" dirty="0">
                <a:latin typeface="Times New Roman" pitchFamily="18" charset="0"/>
                <a:cs typeface="Times New Roman" pitchFamily="18" charset="0"/>
              </a:rPr>
            </a:br>
            <a:r>
              <a:rPr lang="it-IT" sz="3400" dirty="0">
                <a:latin typeface="Times New Roman" pitchFamily="18" charset="0"/>
                <a:cs typeface="Times New Roman" pitchFamily="18" charset="0"/>
              </a:rPr>
              <a:t>E un po' bambina tornerò</a:t>
            </a:r>
          </a:p>
          <a:p>
            <a:endParaRPr lang="it-IT" dirty="0"/>
          </a:p>
        </p:txBody>
      </p:sp>
    </p:spTree>
    <p:extLst>
      <p:ext uri="{BB962C8B-B14F-4D97-AF65-F5344CB8AC3E}">
        <p14:creationId xmlns:p14="http://schemas.microsoft.com/office/powerpoint/2010/main" val="2132167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xmlns="" id="{72A2E9F2-C0CB-495D-84F9-1B747B95438E}"/>
              </a:ext>
            </a:extLst>
          </p:cNvPr>
          <p:cNvSpPr>
            <a:spLocks noGrp="1"/>
          </p:cNvSpPr>
          <p:nvPr>
            <p:ph sz="half" idx="2"/>
          </p:nvPr>
        </p:nvSpPr>
        <p:spPr>
          <a:xfrm>
            <a:off x="7786324" y="333461"/>
            <a:ext cx="4342893" cy="3928145"/>
          </a:xfrm>
        </p:spPr>
        <p:txBody>
          <a:bodyPr>
            <a:normAutofit fontScale="92500" lnSpcReduction="10000"/>
          </a:bodyPr>
          <a:lstStyle/>
          <a:p>
            <a:r>
              <a:rPr lang="it-IT" sz="1700" dirty="0">
                <a:latin typeface="Times New Roman" panose="02020603050405020304" pitchFamily="18" charset="0"/>
                <a:cs typeface="Times New Roman" panose="02020603050405020304" pitchFamily="18" charset="0"/>
              </a:rPr>
              <a:t>Mi ricordo montagne verdi quella sera negli occhi tuoi</a:t>
            </a:r>
            <a:br>
              <a:rPr lang="it-IT" sz="1700" dirty="0">
                <a:latin typeface="Times New Roman" panose="02020603050405020304" pitchFamily="18" charset="0"/>
                <a:cs typeface="Times New Roman" panose="02020603050405020304" pitchFamily="18" charset="0"/>
              </a:rPr>
            </a:br>
            <a:r>
              <a:rPr lang="it-IT" sz="1700" dirty="0">
                <a:latin typeface="Times New Roman" panose="02020603050405020304" pitchFamily="18" charset="0"/>
                <a:cs typeface="Times New Roman" panose="02020603050405020304" pitchFamily="18" charset="0"/>
              </a:rPr>
              <a:t>Quando hai detto, "Si è fatto tardi</a:t>
            </a:r>
            <a:br>
              <a:rPr lang="it-IT" sz="1700" dirty="0">
                <a:latin typeface="Times New Roman" panose="02020603050405020304" pitchFamily="18" charset="0"/>
                <a:cs typeface="Times New Roman" panose="02020603050405020304" pitchFamily="18" charset="0"/>
              </a:rPr>
            </a:br>
            <a:r>
              <a:rPr lang="it-IT" sz="1700" dirty="0">
                <a:latin typeface="Times New Roman" panose="02020603050405020304" pitchFamily="18" charset="0"/>
                <a:cs typeface="Times New Roman" panose="02020603050405020304" pitchFamily="18" charset="0"/>
              </a:rPr>
              <a:t>Ti accompagno se tu lo vuoi"</a:t>
            </a:r>
            <a:br>
              <a:rPr lang="it-IT" sz="1700" dirty="0">
                <a:latin typeface="Times New Roman" panose="02020603050405020304" pitchFamily="18" charset="0"/>
                <a:cs typeface="Times New Roman" panose="02020603050405020304" pitchFamily="18" charset="0"/>
              </a:rPr>
            </a:br>
            <a:r>
              <a:rPr lang="it-IT" sz="1700" dirty="0">
                <a:latin typeface="Times New Roman" panose="02020603050405020304" pitchFamily="18" charset="0"/>
                <a:cs typeface="Times New Roman" panose="02020603050405020304" pitchFamily="18" charset="0"/>
              </a:rPr>
              <a:t>Nella nebbia le tue parole</a:t>
            </a:r>
            <a:br>
              <a:rPr lang="it-IT" sz="1700" dirty="0">
                <a:latin typeface="Times New Roman" panose="02020603050405020304" pitchFamily="18" charset="0"/>
                <a:cs typeface="Times New Roman" panose="02020603050405020304" pitchFamily="18" charset="0"/>
              </a:rPr>
            </a:br>
            <a:r>
              <a:rPr lang="it-IT" sz="1700" dirty="0">
                <a:latin typeface="Times New Roman" panose="02020603050405020304" pitchFamily="18" charset="0"/>
                <a:cs typeface="Times New Roman" panose="02020603050405020304" pitchFamily="18" charset="0"/>
              </a:rPr>
              <a:t>La tua storia e la mia storia</a:t>
            </a:r>
            <a:br>
              <a:rPr lang="it-IT" sz="1700" dirty="0">
                <a:latin typeface="Times New Roman" panose="02020603050405020304" pitchFamily="18" charset="0"/>
                <a:cs typeface="Times New Roman" panose="02020603050405020304" pitchFamily="18" charset="0"/>
              </a:rPr>
            </a:br>
            <a:r>
              <a:rPr lang="it-IT" sz="1700" dirty="0">
                <a:latin typeface="Times New Roman" panose="02020603050405020304" pitchFamily="18" charset="0"/>
                <a:cs typeface="Times New Roman" panose="02020603050405020304" pitchFamily="18" charset="0"/>
              </a:rPr>
              <a:t>Poi nel buio senza parlare ho dormito con te sul cuore</a:t>
            </a:r>
          </a:p>
          <a:p>
            <a:r>
              <a:rPr lang="it-IT" sz="1700" dirty="0">
                <a:latin typeface="Times New Roman" panose="02020603050405020304" pitchFamily="18" charset="0"/>
                <a:cs typeface="Times New Roman" panose="02020603050405020304" pitchFamily="18" charset="0"/>
              </a:rPr>
              <a:t>Io ti amo mio grande amore</a:t>
            </a:r>
            <a:br>
              <a:rPr lang="it-IT" sz="1700" dirty="0">
                <a:latin typeface="Times New Roman" panose="02020603050405020304" pitchFamily="18" charset="0"/>
                <a:cs typeface="Times New Roman" panose="02020603050405020304" pitchFamily="18" charset="0"/>
              </a:rPr>
            </a:br>
            <a:r>
              <a:rPr lang="it-IT" sz="1700" dirty="0">
                <a:latin typeface="Times New Roman" panose="02020603050405020304" pitchFamily="18" charset="0"/>
                <a:cs typeface="Times New Roman" panose="02020603050405020304" pitchFamily="18" charset="0"/>
              </a:rPr>
              <a:t>Io ti amo mio primo amore</a:t>
            </a:r>
            <a:br>
              <a:rPr lang="it-IT" sz="1700" dirty="0">
                <a:latin typeface="Times New Roman" panose="02020603050405020304" pitchFamily="18" charset="0"/>
                <a:cs typeface="Times New Roman" panose="02020603050405020304" pitchFamily="18" charset="0"/>
              </a:rPr>
            </a:br>
            <a:r>
              <a:rPr lang="it-IT" sz="1700" dirty="0">
                <a:latin typeface="Times New Roman" panose="02020603050405020304" pitchFamily="18" charset="0"/>
                <a:cs typeface="Times New Roman" panose="02020603050405020304" pitchFamily="18" charset="0"/>
              </a:rPr>
              <a:t>Quante volte ho cercato il sole</a:t>
            </a:r>
            <a:br>
              <a:rPr lang="it-IT" sz="1700" dirty="0">
                <a:latin typeface="Times New Roman" panose="02020603050405020304" pitchFamily="18" charset="0"/>
                <a:cs typeface="Times New Roman" panose="02020603050405020304" pitchFamily="18" charset="0"/>
              </a:rPr>
            </a:br>
            <a:r>
              <a:rPr lang="it-IT" sz="1700" dirty="0">
                <a:latin typeface="Times New Roman" panose="02020603050405020304" pitchFamily="18" charset="0"/>
                <a:cs typeface="Times New Roman" panose="02020603050405020304" pitchFamily="18" charset="0"/>
              </a:rPr>
              <a:t>Quante volte ho cercato il sole</a:t>
            </a:r>
          </a:p>
          <a:p>
            <a:r>
              <a:rPr lang="it-IT" sz="1700" dirty="0">
                <a:latin typeface="Times New Roman" panose="02020603050405020304" pitchFamily="18" charset="0"/>
                <a:cs typeface="Times New Roman" panose="02020603050405020304" pitchFamily="18" charset="0"/>
              </a:rPr>
              <a:t>Il mio destino è di stare accanto a te</a:t>
            </a:r>
            <a:br>
              <a:rPr lang="it-IT" sz="1700" dirty="0">
                <a:latin typeface="Times New Roman" panose="02020603050405020304" pitchFamily="18" charset="0"/>
                <a:cs typeface="Times New Roman" panose="02020603050405020304" pitchFamily="18" charset="0"/>
              </a:rPr>
            </a:br>
            <a:r>
              <a:rPr lang="it-IT" sz="1700" dirty="0">
                <a:latin typeface="Times New Roman" panose="02020603050405020304" pitchFamily="18" charset="0"/>
                <a:cs typeface="Times New Roman" panose="02020603050405020304" pitchFamily="18" charset="0"/>
              </a:rPr>
              <a:t>Con te vicino più paura non avrò</a:t>
            </a:r>
            <a:br>
              <a:rPr lang="it-IT" sz="1700" dirty="0">
                <a:latin typeface="Times New Roman" panose="02020603050405020304" pitchFamily="18" charset="0"/>
                <a:cs typeface="Times New Roman" panose="02020603050405020304" pitchFamily="18" charset="0"/>
              </a:rPr>
            </a:br>
            <a:r>
              <a:rPr lang="it-IT" sz="1700" dirty="0">
                <a:latin typeface="Times New Roman" panose="02020603050405020304" pitchFamily="18" charset="0"/>
                <a:cs typeface="Times New Roman" panose="02020603050405020304" pitchFamily="18" charset="0"/>
              </a:rPr>
              <a:t>E un po' più donna io sarò</a:t>
            </a:r>
            <a:br>
              <a:rPr lang="it-IT" sz="1700" dirty="0">
                <a:latin typeface="Times New Roman" panose="02020603050405020304" pitchFamily="18" charset="0"/>
                <a:cs typeface="Times New Roman" panose="02020603050405020304" pitchFamily="18" charset="0"/>
              </a:rPr>
            </a:br>
            <a:r>
              <a:rPr lang="it-IT" sz="1700" dirty="0">
                <a:latin typeface="Times New Roman" panose="02020603050405020304" pitchFamily="18" charset="0"/>
                <a:cs typeface="Times New Roman" panose="02020603050405020304" pitchFamily="18" charset="0"/>
              </a:rPr>
              <a:t>Montagne verdi nei tuoi occhi rivedrò</a:t>
            </a:r>
          </a:p>
          <a:p>
            <a:endParaRPr lang="it-IT" dirty="0"/>
          </a:p>
        </p:txBody>
      </p:sp>
      <p:sp>
        <p:nvSpPr>
          <p:cNvPr id="6" name="Segnaposto contenuto 5">
            <a:extLst>
              <a:ext uri="{FF2B5EF4-FFF2-40B4-BE49-F238E27FC236}">
                <a16:creationId xmlns:a16="http://schemas.microsoft.com/office/drawing/2014/main" xmlns="" id="{707C78B7-898B-4B57-9537-B487146D0988}"/>
              </a:ext>
            </a:extLst>
          </p:cNvPr>
          <p:cNvSpPr>
            <a:spLocks noGrp="1"/>
          </p:cNvSpPr>
          <p:nvPr>
            <p:ph sz="quarter" idx="4"/>
          </p:nvPr>
        </p:nvSpPr>
        <p:spPr>
          <a:xfrm>
            <a:off x="2351676" y="333461"/>
            <a:ext cx="4338674" cy="3726810"/>
          </a:xfrm>
        </p:spPr>
        <p:txBody>
          <a:bodyPr>
            <a:normAutofit fontScale="92500" lnSpcReduction="10000"/>
          </a:bodyPr>
          <a:lstStyle/>
          <a:p>
            <a:r>
              <a:rPr lang="en-US" sz="1700" dirty="0">
                <a:latin typeface="Times New Roman" panose="02020603050405020304" pitchFamily="18" charset="0"/>
                <a:cs typeface="Times New Roman" panose="02020603050405020304" pitchFamily="18" charset="0"/>
              </a:rPr>
              <a:t>remember green mountains that night in your eyes</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When you said, "It's getting late</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I'll accompany you if you want it "</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Your words in the fog</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Your story and my story</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Then in the dark without speaking I slept with you on the heart</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I love you my great love</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I love you my first love</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How many times have I looked for the sun</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How many times have I looked for the sun</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My destiny is to stand next to you</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With you near me more fear I won't have</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And a little more woman I will be</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Green mountains in your eyes I will see again</a:t>
            </a:r>
          </a:p>
          <a:p>
            <a:endParaRPr lang="it-IT" dirty="0"/>
          </a:p>
        </p:txBody>
      </p:sp>
    </p:spTree>
    <p:extLst>
      <p:ext uri="{BB962C8B-B14F-4D97-AF65-F5344CB8AC3E}">
        <p14:creationId xmlns:p14="http://schemas.microsoft.com/office/powerpoint/2010/main" val="3007101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B58DC0B-B4A2-4C3C-8882-6BBDAC177E09}"/>
              </a:ext>
            </a:extLst>
          </p:cNvPr>
          <p:cNvSpPr>
            <a:spLocks noGrp="1"/>
          </p:cNvSpPr>
          <p:nvPr>
            <p:ph type="title"/>
          </p:nvPr>
        </p:nvSpPr>
        <p:spPr>
          <a:xfrm>
            <a:off x="2589212" y="565387"/>
            <a:ext cx="8911687" cy="1280890"/>
          </a:xfrm>
        </p:spPr>
        <p:txBody>
          <a:bodyPr>
            <a:normAutofit/>
          </a:bodyPr>
          <a:lstStyle/>
          <a:p>
            <a:r>
              <a:rPr lang="it-IT" sz="3200" dirty="0">
                <a:solidFill>
                  <a:srgbClr val="FF0000"/>
                </a:solidFill>
                <a:latin typeface="Times New Roman" panose="02020603050405020304" pitchFamily="18" charset="0"/>
                <a:cs typeface="Times New Roman" panose="02020603050405020304" pitchFamily="18" charset="0"/>
              </a:rPr>
              <a:t>ANALYSIS</a:t>
            </a:r>
          </a:p>
        </p:txBody>
      </p:sp>
      <p:sp>
        <p:nvSpPr>
          <p:cNvPr id="3" name="Segnaposto contenuto 2">
            <a:extLst>
              <a:ext uri="{FF2B5EF4-FFF2-40B4-BE49-F238E27FC236}">
                <a16:creationId xmlns:a16="http://schemas.microsoft.com/office/drawing/2014/main" xmlns="" id="{E886772F-43CD-40F0-834A-7AAAB6298269}"/>
              </a:ext>
            </a:extLst>
          </p:cNvPr>
          <p:cNvSpPr>
            <a:spLocks noGrp="1"/>
          </p:cNvSpPr>
          <p:nvPr>
            <p:ph idx="1"/>
          </p:nvPr>
        </p:nvSpPr>
        <p:spPr>
          <a:xfrm>
            <a:off x="2644949" y="1328255"/>
            <a:ext cx="8915400" cy="4015531"/>
          </a:xfrm>
        </p:spPr>
        <p:txBody>
          <a:bodyPr>
            <a:normAutofit/>
          </a:bodyPr>
          <a:lstStyle/>
          <a:p>
            <a:r>
              <a:rPr lang="en-US" sz="1600" dirty="0">
                <a:latin typeface="Times New Roman" panose="02020603050405020304" pitchFamily="18" charset="0"/>
                <a:cs typeface="Times New Roman" panose="02020603050405020304" pitchFamily="18" charset="0"/>
              </a:rPr>
              <a:t>Written by his brother Gianni Bella, "Green Mountains" was sung by Marcella Bella in 1972 at the </a:t>
            </a:r>
            <a:r>
              <a:rPr lang="en-US" sz="1600" dirty="0" err="1">
                <a:latin typeface="Times New Roman" panose="02020603050405020304" pitchFamily="18" charset="0"/>
                <a:cs typeface="Times New Roman" panose="02020603050405020304" pitchFamily="18" charset="0"/>
              </a:rPr>
              <a:t>Sanremo</a:t>
            </a:r>
            <a:r>
              <a:rPr lang="en-US" sz="1600" dirty="0">
                <a:latin typeface="Times New Roman" panose="02020603050405020304" pitchFamily="18" charset="0"/>
                <a:cs typeface="Times New Roman" panose="02020603050405020304" pitchFamily="18" charset="0"/>
              </a:rPr>
              <a:t> Festival, she did not win but was still a success that is still remembered today.</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This song represents a metaphor for the young age of the protagonist who dives into the sea of memories, from her childhood to her first love, remembering landscapes where she was very happy .</a:t>
            </a:r>
          </a:p>
          <a:p>
            <a:r>
              <a:rPr lang="en-US" sz="1600" dirty="0">
                <a:latin typeface="Times New Roman" panose="02020603050405020304" pitchFamily="18" charset="0"/>
                <a:cs typeface="Times New Roman" panose="02020603050405020304" pitchFamily="18" charset="0"/>
              </a:rPr>
              <a:t>The childhood of the protagonist is evoked in a mythical place but real (the Apennines of southern Italy, not yet reached by progress) with a touch of melancholy.</a:t>
            </a:r>
          </a:p>
          <a:p>
            <a:r>
              <a:rPr lang="en-US" sz="1600" dirty="0">
                <a:latin typeface="Times New Roman" panose="02020603050405020304" pitchFamily="18" charset="0"/>
                <a:cs typeface="Times New Roman" panose="02020603050405020304" pitchFamily="18" charset="0"/>
              </a:rPr>
              <a:t>A lonely childhood is evoked , probably in a country depopulated by emigration, but where the joy of living in full contact with nature and the ability to invent a world, typical of children, live in the memories of the protagonist.</a:t>
            </a:r>
          </a:p>
          <a:p>
            <a:r>
              <a:rPr lang="en-US" sz="1600" dirty="0">
                <a:latin typeface="Times New Roman" panose="02020603050405020304" pitchFamily="18" charset="0"/>
                <a:cs typeface="Times New Roman" panose="02020603050405020304" pitchFamily="18" charset="0"/>
              </a:rPr>
              <a:t>The territories of  her childhood disappear in memory</a:t>
            </a:r>
          </a:p>
          <a:p>
            <a:r>
              <a:rPr lang="en-US" sz="1600" dirty="0">
                <a:latin typeface="Times New Roman" panose="02020603050405020304" pitchFamily="18" charset="0"/>
                <a:cs typeface="Times New Roman" panose="02020603050405020304" pitchFamily="18" charset="0"/>
              </a:rPr>
              <a:t>In Italy we had a great migration from the South to the colder North and often families were split and suffered of homesickness</a:t>
            </a:r>
          </a:p>
        </p:txBody>
      </p:sp>
    </p:spTree>
    <p:extLst>
      <p:ext uri="{BB962C8B-B14F-4D97-AF65-F5344CB8AC3E}">
        <p14:creationId xmlns:p14="http://schemas.microsoft.com/office/powerpoint/2010/main" val="2894565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B825509-30FD-4D76-A8A3-56BAC3928B2B}"/>
              </a:ext>
            </a:extLst>
          </p:cNvPr>
          <p:cNvSpPr>
            <a:spLocks noGrp="1"/>
          </p:cNvSpPr>
          <p:nvPr>
            <p:ph type="ctrTitle"/>
          </p:nvPr>
        </p:nvSpPr>
        <p:spPr>
          <a:xfrm>
            <a:off x="2203320" y="0"/>
            <a:ext cx="8915399" cy="1067498"/>
          </a:xfrm>
        </p:spPr>
        <p:txBody>
          <a:bodyPr>
            <a:normAutofit/>
          </a:bodyPr>
          <a:lstStyle/>
          <a:p>
            <a:pPr algn="ctr"/>
            <a:r>
              <a:rPr lang="it-IT" sz="2000" dirty="0">
                <a:solidFill>
                  <a:srgbClr val="C00000"/>
                </a:solidFill>
                <a:latin typeface="Times New Roman" panose="02020603050405020304" pitchFamily="18" charset="0"/>
                <a:cs typeface="Times New Roman" panose="02020603050405020304" pitchFamily="18" charset="0"/>
              </a:rPr>
              <a:t> </a:t>
            </a:r>
            <a:r>
              <a:rPr lang="it-IT" sz="3600" dirty="0">
                <a:solidFill>
                  <a:srgbClr val="92D050"/>
                </a:solidFill>
                <a:latin typeface="Times New Roman" panose="02020603050405020304" pitchFamily="18" charset="0"/>
                <a:cs typeface="Times New Roman" panose="02020603050405020304" pitchFamily="18" charset="0"/>
              </a:rPr>
              <a:t>QUEL MAZZOLIN DI FIORI</a:t>
            </a:r>
          </a:p>
        </p:txBody>
      </p:sp>
      <p:pic>
        <p:nvPicPr>
          <p:cNvPr id="5" name="Immagine 4">
            <a:extLst>
              <a:ext uri="{FF2B5EF4-FFF2-40B4-BE49-F238E27FC236}">
                <a16:creationId xmlns:a16="http://schemas.microsoft.com/office/drawing/2014/main" xmlns="" id="{BB86DF67-4251-491B-86C8-D548D47E78A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776756" y="1459684"/>
            <a:ext cx="6895750" cy="5226342"/>
          </a:xfrm>
          <a:prstGeom prst="rect">
            <a:avLst/>
          </a:prstGeom>
        </p:spPr>
      </p:pic>
    </p:spTree>
    <p:extLst>
      <p:ext uri="{BB962C8B-B14F-4D97-AF65-F5344CB8AC3E}">
        <p14:creationId xmlns:p14="http://schemas.microsoft.com/office/powerpoint/2010/main" val="1675309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xmlns="" id="{920E3460-AC82-43A3-878E-8F1316D17841}"/>
              </a:ext>
            </a:extLst>
          </p:cNvPr>
          <p:cNvSpPr>
            <a:spLocks noGrp="1"/>
          </p:cNvSpPr>
          <p:nvPr>
            <p:ph type="body" idx="1"/>
          </p:nvPr>
        </p:nvSpPr>
        <p:spPr>
          <a:xfrm>
            <a:off x="2444422" y="378712"/>
            <a:ext cx="3992732" cy="576262"/>
          </a:xfrm>
        </p:spPr>
        <p:txBody>
          <a:bodyPr/>
          <a:lstStyle/>
          <a:p>
            <a:r>
              <a:rPr lang="it-IT" sz="1600" dirty="0">
                <a:solidFill>
                  <a:srgbClr val="FF0000"/>
                </a:solidFill>
                <a:latin typeface="Times New Roman" panose="02020603050405020304" pitchFamily="18" charset="0"/>
                <a:cs typeface="Times New Roman" panose="02020603050405020304" pitchFamily="18" charset="0"/>
              </a:rPr>
              <a:t>ENGLISH TEXT</a:t>
            </a:r>
          </a:p>
        </p:txBody>
      </p:sp>
      <p:sp>
        <p:nvSpPr>
          <p:cNvPr id="4" name="Segnaposto contenuto 3">
            <a:extLst>
              <a:ext uri="{FF2B5EF4-FFF2-40B4-BE49-F238E27FC236}">
                <a16:creationId xmlns:a16="http://schemas.microsoft.com/office/drawing/2014/main" xmlns="" id="{C80E3F71-C597-494A-90F5-FE6177CCC683}"/>
              </a:ext>
            </a:extLst>
          </p:cNvPr>
          <p:cNvSpPr>
            <a:spLocks noGrp="1"/>
          </p:cNvSpPr>
          <p:nvPr>
            <p:ph sz="half" idx="2"/>
          </p:nvPr>
        </p:nvSpPr>
        <p:spPr>
          <a:xfrm>
            <a:off x="2311597" y="1064114"/>
            <a:ext cx="4258382" cy="4246117"/>
          </a:xfrm>
        </p:spPr>
        <p:txBody>
          <a:bodyPr>
            <a:normAutofit/>
          </a:bodyPr>
          <a:lstStyle/>
          <a:p>
            <a:r>
              <a:rPr lang="en-US" sz="1600" dirty="0">
                <a:latin typeface="Times New Roman" panose="02020603050405020304" pitchFamily="18" charset="0"/>
                <a:cs typeface="Times New Roman" panose="02020603050405020304" pitchFamily="18" charset="0"/>
              </a:rPr>
              <a:t>That bunch of flowers,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that comes from the mountain</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and look well that he does not get wet</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that I want to give him.</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I want to give it away</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because it is a nice bunch,</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I want to give it to my brunette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tonight when it comes.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Tonight when it comes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it will be a bad evening</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and why he Saturday night</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he is not by my side.</a:t>
            </a:r>
            <a:br>
              <a:rPr lang="en-US" sz="1600" dirty="0">
                <a:latin typeface="Times New Roman" panose="02020603050405020304" pitchFamily="18" charset="0"/>
                <a:cs typeface="Times New Roman" panose="02020603050405020304" pitchFamily="18" charset="0"/>
              </a:rPr>
            </a:br>
            <a:r>
              <a:rPr lang="en-US" dirty="0"/>
              <a:t/>
            </a:r>
            <a:br>
              <a:rPr lang="en-US" dirty="0"/>
            </a:br>
            <a:r>
              <a:rPr lang="en-US" dirty="0"/>
              <a:t>.</a:t>
            </a:r>
            <a:endParaRPr lang="it-IT" dirty="0"/>
          </a:p>
        </p:txBody>
      </p:sp>
      <p:sp>
        <p:nvSpPr>
          <p:cNvPr id="5" name="Segnaposto testo 4">
            <a:extLst>
              <a:ext uri="{FF2B5EF4-FFF2-40B4-BE49-F238E27FC236}">
                <a16:creationId xmlns:a16="http://schemas.microsoft.com/office/drawing/2014/main" xmlns="" id="{C672EB84-2CDD-47BF-9083-7A7B45B2B9AA}"/>
              </a:ext>
            </a:extLst>
          </p:cNvPr>
          <p:cNvSpPr>
            <a:spLocks noGrp="1"/>
          </p:cNvSpPr>
          <p:nvPr>
            <p:ph type="body" sz="quarter" idx="3"/>
          </p:nvPr>
        </p:nvSpPr>
        <p:spPr>
          <a:xfrm>
            <a:off x="7542944" y="378712"/>
            <a:ext cx="3999001" cy="576262"/>
          </a:xfrm>
        </p:spPr>
        <p:txBody>
          <a:bodyPr/>
          <a:lstStyle/>
          <a:p>
            <a:r>
              <a:rPr lang="it-IT" sz="1600" dirty="0">
                <a:solidFill>
                  <a:srgbClr val="FF0000"/>
                </a:solidFill>
                <a:latin typeface="Times New Roman" panose="02020603050405020304" pitchFamily="18" charset="0"/>
                <a:cs typeface="Times New Roman" panose="02020603050405020304" pitchFamily="18" charset="0"/>
              </a:rPr>
              <a:t>ITALIAN TEXT</a:t>
            </a:r>
          </a:p>
        </p:txBody>
      </p:sp>
      <p:sp>
        <p:nvSpPr>
          <p:cNvPr id="9" name="Segnaposto contenuto 8">
            <a:extLst>
              <a:ext uri="{FF2B5EF4-FFF2-40B4-BE49-F238E27FC236}">
                <a16:creationId xmlns:a16="http://schemas.microsoft.com/office/drawing/2014/main" xmlns="" id="{40713B51-9EF2-4744-9123-F917AB83788F}"/>
              </a:ext>
            </a:extLst>
          </p:cNvPr>
          <p:cNvSpPr>
            <a:spLocks noGrp="1"/>
          </p:cNvSpPr>
          <p:nvPr>
            <p:ph sz="quarter" idx="4"/>
          </p:nvPr>
        </p:nvSpPr>
        <p:spPr>
          <a:xfrm>
            <a:off x="7373107" y="1064114"/>
            <a:ext cx="4338674" cy="5269574"/>
          </a:xfrm>
        </p:spPr>
        <p:txBody>
          <a:bodyPr>
            <a:normAutofit/>
          </a:bodyPr>
          <a:lstStyle/>
          <a:p>
            <a:r>
              <a:rPr lang="it-IT" sz="1600" dirty="0">
                <a:latin typeface="Times New Roman" panose="02020603050405020304" pitchFamily="18" charset="0"/>
                <a:cs typeface="Times New Roman" panose="02020603050405020304" pitchFamily="18" charset="0"/>
              </a:rPr>
              <a:t>Quel </a:t>
            </a:r>
            <a:r>
              <a:rPr lang="it-IT" sz="1600" dirty="0" err="1">
                <a:latin typeface="Times New Roman" panose="02020603050405020304" pitchFamily="18" charset="0"/>
                <a:cs typeface="Times New Roman" panose="02020603050405020304" pitchFamily="18" charset="0"/>
              </a:rPr>
              <a:t>mazzolin</a:t>
            </a:r>
            <a:r>
              <a:rPr lang="it-IT" sz="1600" dirty="0">
                <a:latin typeface="Times New Roman" panose="02020603050405020304" pitchFamily="18" charset="0"/>
                <a:cs typeface="Times New Roman" panose="02020603050405020304" pitchFamily="18" charset="0"/>
              </a:rPr>
              <a:t> di fiori,</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che vien dalla montagna</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e guarda ben che non si bagna</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che lo voglio regalar.</a:t>
            </a:r>
          </a:p>
          <a:p>
            <a:r>
              <a:rPr lang="it-IT" sz="1600" dirty="0">
                <a:latin typeface="Times New Roman" panose="02020603050405020304" pitchFamily="18" charset="0"/>
                <a:cs typeface="Times New Roman" panose="02020603050405020304" pitchFamily="18" charset="0"/>
              </a:rPr>
              <a:t>Lo voglio regalare</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perché l’è un bel mazzetto,</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lo voglio dare al mio moretto</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questa sera quando vien.</a:t>
            </a:r>
          </a:p>
          <a:p>
            <a:r>
              <a:rPr lang="it-IT" sz="1600" dirty="0">
                <a:latin typeface="Times New Roman" panose="02020603050405020304" pitchFamily="18" charset="0"/>
                <a:cs typeface="Times New Roman" panose="02020603050405020304" pitchFamily="18" charset="0"/>
              </a:rPr>
              <a:t>Stasera quando viene</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sarà una brutta sera</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e perché lui sabato sera</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lui non è </a:t>
            </a:r>
            <a:r>
              <a:rPr lang="it-IT" sz="1600" dirty="0" err="1">
                <a:latin typeface="Times New Roman" panose="02020603050405020304" pitchFamily="18" charset="0"/>
                <a:cs typeface="Times New Roman" panose="02020603050405020304" pitchFamily="18" charset="0"/>
              </a:rPr>
              <a:t>vegnù</a:t>
            </a:r>
            <a:r>
              <a:rPr lang="it-IT" sz="1600" dirty="0">
                <a:latin typeface="Times New Roman" panose="02020603050405020304" pitchFamily="18" charset="0"/>
                <a:cs typeface="Times New Roman" panose="02020603050405020304" pitchFamily="18" charset="0"/>
              </a:rPr>
              <a:t> da me.</a:t>
            </a:r>
          </a:p>
          <a:p>
            <a:endParaRPr lang="it-IT" dirty="0"/>
          </a:p>
        </p:txBody>
      </p:sp>
    </p:spTree>
    <p:extLst>
      <p:ext uri="{BB962C8B-B14F-4D97-AF65-F5344CB8AC3E}">
        <p14:creationId xmlns:p14="http://schemas.microsoft.com/office/powerpoint/2010/main" val="2103339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xmlns="" id="{4698E052-1A21-4B66-B1D2-43DD2B709B4A}"/>
              </a:ext>
            </a:extLst>
          </p:cNvPr>
          <p:cNvSpPr>
            <a:spLocks noGrp="1"/>
          </p:cNvSpPr>
          <p:nvPr>
            <p:ph sz="half" idx="2"/>
          </p:nvPr>
        </p:nvSpPr>
        <p:spPr>
          <a:xfrm>
            <a:off x="2111040" y="552386"/>
            <a:ext cx="4342893" cy="4984348"/>
          </a:xfrm>
        </p:spPr>
        <p:txBody>
          <a:bodyPr>
            <a:normAutofit fontScale="62500" lnSpcReduction="20000"/>
          </a:bodyPr>
          <a:lstStyle/>
          <a:p>
            <a:r>
              <a:rPr lang="en-US" sz="2600" dirty="0">
                <a:latin typeface="Times New Roman" panose="02020603050405020304" pitchFamily="18" charset="0"/>
                <a:cs typeface="Times New Roman" panose="02020603050405020304" pitchFamily="18" charset="0"/>
              </a:rPr>
              <a:t>He is not from me,</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it went from Rosina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Because I am poor</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makes me weep and sigh,</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because I am poor</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makes me weep and sigh.</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It makes me cry and sigh</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on the bed of complaints</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and that the people never say,</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what ever they say about me,</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and that the people never say,</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what ever they say about me.</a:t>
            </a:r>
            <a:br>
              <a:rPr lang="en-US" sz="2600" dirty="0">
                <a:latin typeface="Times New Roman" panose="02020603050405020304" pitchFamily="18" charset="0"/>
                <a:cs typeface="Times New Roman" panose="02020603050405020304" pitchFamily="18" charset="0"/>
              </a:rPr>
            </a:br>
            <a:r>
              <a:rPr lang="en-US" sz="2600" dirty="0" err="1">
                <a:latin typeface="Times New Roman" panose="02020603050405020304" pitchFamily="18" charset="0"/>
                <a:cs typeface="Times New Roman" panose="02020603050405020304" pitchFamily="18" charset="0"/>
              </a:rPr>
              <a:t>Diran</a:t>
            </a:r>
            <a:r>
              <a:rPr lang="en-US" sz="2600" dirty="0">
                <a:latin typeface="Times New Roman" panose="02020603050405020304" pitchFamily="18" charset="0"/>
                <a:cs typeface="Times New Roman" panose="02020603050405020304" pitchFamily="18" charset="0"/>
              </a:rPr>
              <a:t> that I am betrayed,</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betrayed in love</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and my heart cries for me</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and forever will cry,</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and my heart cries for me</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and forever will cry.</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Abandoned the first,</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abandon the second,</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abandon the whole world</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and I don't marry anymore,</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abandon the whole world</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and I don't marry anymore.</a:t>
            </a:r>
          </a:p>
          <a:p>
            <a:endParaRPr lang="it-IT" dirty="0"/>
          </a:p>
        </p:txBody>
      </p:sp>
      <p:sp>
        <p:nvSpPr>
          <p:cNvPr id="7" name="Rectangle 1">
            <a:extLst>
              <a:ext uri="{FF2B5EF4-FFF2-40B4-BE49-F238E27FC236}">
                <a16:creationId xmlns:a16="http://schemas.microsoft.com/office/drawing/2014/main" xmlns="" id="{F961837E-2F18-41E0-BCDA-C8F489E63701}"/>
              </a:ext>
            </a:extLst>
          </p:cNvPr>
          <p:cNvSpPr>
            <a:spLocks noGrp="1" noChangeArrowheads="1"/>
          </p:cNvSpPr>
          <p:nvPr>
            <p:ph sz="quarter" idx="4"/>
          </p:nvPr>
        </p:nvSpPr>
        <p:spPr bwMode="auto">
          <a:xfrm>
            <a:off x="8287050" y="359785"/>
            <a:ext cx="2334292"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Non l'è </a:t>
            </a:r>
            <a:r>
              <a:rPr kumimoji="0" lang="it-IT" altLang="it-IT"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vegnù</a:t>
            </a: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da me,</a:t>
            </a:r>
            <a:b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l'è </a:t>
            </a:r>
            <a:r>
              <a:rPr kumimoji="0" lang="it-IT" altLang="it-IT"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andà</a:t>
            </a: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dalla Rosina...</a:t>
            </a:r>
            <a:b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it-IT" altLang="it-IT"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Perchè</a:t>
            </a: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mi son poverina</a:t>
            </a:r>
            <a:b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mi fa pianger e sospirar,</a:t>
            </a:r>
            <a:b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it-IT" altLang="it-IT"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perchè</a:t>
            </a: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mi son poverina</a:t>
            </a:r>
            <a:b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mi fa pianger e sospirar.</a:t>
            </a:r>
            <a:b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Mi fa piangere e sospirare</a:t>
            </a:r>
            <a:b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sul letto dei lamenti</a:t>
            </a:r>
            <a:b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 che mai </a:t>
            </a:r>
            <a:r>
              <a:rPr kumimoji="0" lang="it-IT" altLang="it-IT"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diran</a:t>
            </a: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le genti,</a:t>
            </a:r>
            <a:b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cosa mai </a:t>
            </a:r>
            <a:r>
              <a:rPr kumimoji="0" lang="it-IT" altLang="it-IT"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diran</a:t>
            </a: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di me,</a:t>
            </a:r>
            <a:b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 che mai </a:t>
            </a:r>
            <a:r>
              <a:rPr kumimoji="0" lang="it-IT" altLang="it-IT"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diran</a:t>
            </a: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le genti,</a:t>
            </a:r>
            <a:b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cosa mai </a:t>
            </a:r>
            <a:r>
              <a:rPr kumimoji="0" lang="it-IT" altLang="it-IT"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diran</a:t>
            </a: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di me.</a:t>
            </a:r>
            <a:b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it-IT" altLang="it-IT"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Diran</a:t>
            </a: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che son tradita,</a:t>
            </a:r>
            <a:b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tradita nell'amore</a:t>
            </a:r>
            <a:b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 a me mi piange il cuore</a:t>
            </a:r>
            <a:b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 per sempre piangerà,</a:t>
            </a:r>
            <a:b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 a me mi piange il cuore</a:t>
            </a:r>
            <a:b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 per sempre piangerà.</a:t>
            </a:r>
            <a:b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Abbandonato il primo,</a:t>
            </a:r>
            <a:b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it-IT" altLang="it-IT"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abbandonà</a:t>
            </a: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il secondo,</a:t>
            </a:r>
            <a:b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abbandono tutto il mondo</a:t>
            </a:r>
            <a:b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 non mi marito più,</a:t>
            </a:r>
            <a:b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abbandono tutto il mondo</a:t>
            </a:r>
            <a:b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 non mi marito più. </a:t>
            </a:r>
            <a:br>
              <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kumimoji="0" lang="it-IT" altLang="it-IT"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53239549"/>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501</TotalTime>
  <Words>943</Words>
  <Application>Microsoft Office PowerPoint</Application>
  <PresentationFormat>Personalizzato</PresentationFormat>
  <Paragraphs>94</Paragraphs>
  <Slides>27</Slides>
  <Notes>0</Notes>
  <HiddenSlides>0</HiddenSlides>
  <MMClips>0</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Filo</vt:lpstr>
      <vt:lpstr>MUSIC: A MELODIC METHODOLOGY INTO TEACHING AND LEARNING  2018-1-ES01-KA229-050761_2  SCHOOL EXCHANGE PARTNERSHIP The Italian team presents:</vt:lpstr>
      <vt:lpstr>LANDSCAPE IN SONGS</vt:lpstr>
      <vt:lpstr>MONTAGNE VERDI</vt:lpstr>
      <vt:lpstr>Presentazione standard di PowerPoint</vt:lpstr>
      <vt:lpstr>Presentazione standard di PowerPoint</vt:lpstr>
      <vt:lpstr>ANALYSIS</vt:lpstr>
      <vt:lpstr> QUEL MAZZOLIN DI FIORI</vt:lpstr>
      <vt:lpstr>Presentazione standard di PowerPoint</vt:lpstr>
      <vt:lpstr>Presentazione standard di PowerPoint</vt:lpstr>
      <vt:lpstr>ANALYSIS</vt:lpstr>
      <vt:lpstr>VUOLE UN FIORE</vt:lpstr>
      <vt:lpstr>Presentazione standard di PowerPoint</vt:lpstr>
      <vt:lpstr>Presentazione standard di PowerPoint</vt:lpstr>
      <vt:lpstr>ANALYSIS</vt:lpstr>
      <vt:lpstr>O’ SOLE MIO</vt:lpstr>
      <vt:lpstr>Presentazione standard di PowerPoint</vt:lpstr>
      <vt:lpstr>Presentazione standard di PowerPoint</vt:lpstr>
      <vt:lpstr>ANALYSIS</vt:lpstr>
      <vt:lpstr>SORELLA TERRA</vt:lpstr>
      <vt:lpstr>Presentazione standard di PowerPoint</vt:lpstr>
      <vt:lpstr>Presentazione standard di PowerPoint</vt:lpstr>
      <vt:lpstr>ANALYSIS</vt:lpstr>
      <vt:lpstr>NEL BLU DIPINTO DI BLU</vt:lpstr>
      <vt:lpstr>Presentazione standard di PowerPoint</vt:lpstr>
      <vt:lpstr>Presentazione standard di PowerPoint</vt:lpstr>
      <vt:lpstr>ANALYSIS</vt:lpstr>
      <vt:lpstr>THANK’S              FOR                   THE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LANDSCAPE AND TRADITIONAL SONGS</dc:title>
  <dc:creator>Utente</dc:creator>
  <cp:lastModifiedBy>Annarosa</cp:lastModifiedBy>
  <cp:revision>42</cp:revision>
  <dcterms:created xsi:type="dcterms:W3CDTF">2019-04-30T10:09:15Z</dcterms:created>
  <dcterms:modified xsi:type="dcterms:W3CDTF">2019-05-14T18:17:23Z</dcterms:modified>
</cp:coreProperties>
</file>