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C3E7E-F597-4D2C-8360-5862C8321B40}" type="datetimeFigureOut">
              <a:rPr lang="it-IT" smtClean="0"/>
              <a:t>11/05/2021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EFAA9-6DD8-4975-95FF-DBDB67606852}" type="slidenum">
              <a:rPr lang="it-IT" smtClean="0"/>
              <a:t>‹N›</a:t>
            </a:fld>
            <a:endParaRPr lang="it-IT"/>
          </a:p>
        </p:txBody>
      </p:sp>
    </p:spTree>
    <p:extLst>
      <p:ext uri="{BB962C8B-B14F-4D97-AF65-F5344CB8AC3E}">
        <p14:creationId xmlns:p14="http://schemas.microsoft.com/office/powerpoint/2010/main" val="230034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DEFAA9-6DD8-4975-95FF-DBDB67606852}" type="slidenum">
              <a:rPr lang="it-IT" smtClean="0"/>
              <a:t>4</a:t>
            </a:fld>
            <a:endParaRPr lang="it-IT"/>
          </a:p>
        </p:txBody>
      </p:sp>
    </p:spTree>
    <p:extLst>
      <p:ext uri="{BB962C8B-B14F-4D97-AF65-F5344CB8AC3E}">
        <p14:creationId xmlns:p14="http://schemas.microsoft.com/office/powerpoint/2010/main" val="86936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FC9E590-3001-4328-94A0-42A60B531E4E}" type="datetimeFigureOut">
              <a:rPr lang="it-IT" smtClean="0"/>
              <a:t>11/05/2021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56529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C9E590-3001-4328-94A0-42A60B531E4E}" type="datetimeFigureOut">
              <a:rPr lang="it-IT" smtClean="0"/>
              <a:t>11/05/2021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210325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C9E590-3001-4328-94A0-42A60B531E4E}" type="datetimeFigureOut">
              <a:rPr lang="it-IT" smtClean="0"/>
              <a:t>11/05/2021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422425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FC9E590-3001-4328-94A0-42A60B531E4E}" type="datetimeFigureOut">
              <a:rPr lang="it-IT" smtClean="0"/>
              <a:t>11/05/2021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121059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FC9E590-3001-4328-94A0-42A60B531E4E}" type="datetimeFigureOut">
              <a:rPr lang="it-IT" smtClean="0"/>
              <a:t>11/05/2021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274733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FC9E590-3001-4328-94A0-42A60B531E4E}" type="datetimeFigureOut">
              <a:rPr lang="it-IT" smtClean="0"/>
              <a:t>11/05/2021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265180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FC9E590-3001-4328-94A0-42A60B531E4E}" type="datetimeFigureOut">
              <a:rPr lang="it-IT" smtClean="0"/>
              <a:t>11/05/2021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224152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FC9E590-3001-4328-94A0-42A60B531E4E}" type="datetimeFigureOut">
              <a:rPr lang="it-IT" smtClean="0"/>
              <a:t>11/05/2021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41929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FC9E590-3001-4328-94A0-42A60B531E4E}" type="datetimeFigureOut">
              <a:rPr lang="it-IT" smtClean="0"/>
              <a:t>11/05/2021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34726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C9E590-3001-4328-94A0-42A60B531E4E}" type="datetimeFigureOut">
              <a:rPr lang="it-IT" smtClean="0"/>
              <a:t>11/05/2021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140768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FC9E590-3001-4328-94A0-42A60B531E4E}" type="datetimeFigureOut">
              <a:rPr lang="it-IT" smtClean="0"/>
              <a:t>11/05/2021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8094B9-DB0B-44B8-87AD-8A72DB1EEE08}" type="slidenum">
              <a:rPr lang="it-IT" smtClean="0"/>
              <a:t>‹N›</a:t>
            </a:fld>
            <a:endParaRPr lang="it-IT"/>
          </a:p>
        </p:txBody>
      </p:sp>
    </p:spTree>
    <p:extLst>
      <p:ext uri="{BB962C8B-B14F-4D97-AF65-F5344CB8AC3E}">
        <p14:creationId xmlns:p14="http://schemas.microsoft.com/office/powerpoint/2010/main" val="71961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9E590-3001-4328-94A0-42A60B531E4E}" type="datetimeFigureOut">
              <a:rPr lang="it-IT" smtClean="0"/>
              <a:t>11/05/2021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094B9-DB0B-44B8-87AD-8A72DB1EEE08}" type="slidenum">
              <a:rPr lang="it-IT" smtClean="0"/>
              <a:t>‹N›</a:t>
            </a:fld>
            <a:endParaRPr lang="it-IT"/>
          </a:p>
        </p:txBody>
      </p:sp>
    </p:spTree>
    <p:extLst>
      <p:ext uri="{BB962C8B-B14F-4D97-AF65-F5344CB8AC3E}">
        <p14:creationId xmlns:p14="http://schemas.microsoft.com/office/powerpoint/2010/main" val="308837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88640"/>
            <a:ext cx="7772400" cy="1470025"/>
          </a:xfrm>
        </p:spPr>
        <p:txBody>
          <a:bodyPr/>
          <a:lstStyle/>
          <a:p>
            <a:r>
              <a:rPr lang="en-US" sz="2200" dirty="0">
                <a:solidFill>
                  <a:prstClr val="black">
                    <a:lumMod val="85000"/>
                    <a:lumOff val="15000"/>
                  </a:prstClr>
                </a:solidFill>
                <a:latin typeface="Times New Roman" pitchFamily="18" charset="0"/>
                <a:cs typeface="Times New Roman" pitchFamily="18" charset="0"/>
              </a:rPr>
              <a:t>MUSIC: A MELODIC METHODOLOGY INTO TEACHING AND LEARNING 2018-1-ES01-KA229-050761_2 SCHOOL EXCHANGE PARTNERSHIP The Italian team presents</a:t>
            </a:r>
            <a:endParaRPr lang="it-IT" dirty="0"/>
          </a:p>
        </p:txBody>
      </p:sp>
      <p:sp>
        <p:nvSpPr>
          <p:cNvPr id="3" name="Sottotitolo 2"/>
          <p:cNvSpPr>
            <a:spLocks noGrp="1"/>
          </p:cNvSpPr>
          <p:nvPr>
            <p:ph type="subTitle" idx="1"/>
          </p:nvPr>
        </p:nvSpPr>
        <p:spPr>
          <a:xfrm>
            <a:off x="1371600" y="3356992"/>
            <a:ext cx="6400800" cy="622920"/>
          </a:xfrm>
        </p:spPr>
        <p:txBody>
          <a:bodyPr/>
          <a:lstStyle/>
          <a:p>
            <a:r>
              <a:rPr lang="it-IT" b="1" u="sng" dirty="0" smtClean="0">
                <a:solidFill>
                  <a:schemeClr val="tx1"/>
                </a:solidFill>
              </a:rPr>
              <a:t>SONGS IN THE ENGLISH CLASS</a:t>
            </a:r>
            <a:endParaRPr lang="it-IT" b="1" u="sng"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47426"/>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286000" y="3105835"/>
            <a:ext cx="4572000" cy="369332"/>
          </a:xfrm>
          <a:prstGeom prst="rect">
            <a:avLst/>
          </a:prstGeom>
        </p:spPr>
        <p:txBody>
          <a:bodyPr>
            <a:spAutoFit/>
          </a:bodyPr>
          <a:lstStyle/>
          <a:p>
            <a:endParaRPr lang="it-IT" dirty="0">
              <a:latin typeface="Times New Roman" pitchFamily="18" charset="0"/>
              <a:cs typeface="Times New Roman" pitchFamily="18" charset="0"/>
            </a:endParaRPr>
          </a:p>
        </p:txBody>
      </p:sp>
      <p:sp>
        <p:nvSpPr>
          <p:cNvPr id="5" name="Rettangolo 4"/>
          <p:cNvSpPr/>
          <p:nvPr/>
        </p:nvSpPr>
        <p:spPr>
          <a:xfrm>
            <a:off x="683568" y="2132856"/>
            <a:ext cx="4523060" cy="707886"/>
          </a:xfrm>
          <a:prstGeom prst="rect">
            <a:avLst/>
          </a:prstGeom>
        </p:spPr>
        <p:txBody>
          <a:bodyPr wrap="square">
            <a:spAutoFit/>
          </a:bodyPr>
          <a:lstStyle/>
          <a:p>
            <a:pPr lvl="0"/>
            <a:r>
              <a:rPr lang="it-IT" sz="2000" dirty="0">
                <a:solidFill>
                  <a:prstClr val="black"/>
                </a:solidFill>
                <a:latin typeface="Times New Roman" pitchFamily="18" charset="0"/>
                <a:cs typeface="Times New Roman" pitchFamily="18" charset="0"/>
              </a:rPr>
              <a:t>Co-</a:t>
            </a:r>
            <a:r>
              <a:rPr lang="it-IT" sz="2000" dirty="0" err="1">
                <a:solidFill>
                  <a:prstClr val="black"/>
                </a:solidFill>
                <a:latin typeface="Times New Roman" pitchFamily="18" charset="0"/>
                <a:cs typeface="Times New Roman" pitchFamily="18" charset="0"/>
              </a:rPr>
              <a:t>funded</a:t>
            </a:r>
            <a:r>
              <a:rPr lang="it-IT" sz="2000" dirty="0">
                <a:solidFill>
                  <a:prstClr val="black"/>
                </a:solidFill>
                <a:latin typeface="Times New Roman" pitchFamily="18" charset="0"/>
                <a:cs typeface="Times New Roman" pitchFamily="18" charset="0"/>
              </a:rPr>
              <a:t> by The Erasmus </a:t>
            </a:r>
            <a:r>
              <a:rPr lang="it-IT" sz="2000" b="1" dirty="0">
                <a:solidFill>
                  <a:prstClr val="black"/>
                </a:solidFill>
                <a:latin typeface="Times New Roman" pitchFamily="18" charset="0"/>
                <a:cs typeface="Times New Roman" pitchFamily="18" charset="0"/>
              </a:rPr>
              <a:t>+</a:t>
            </a:r>
            <a:r>
              <a:rPr lang="it-IT" sz="2000" dirty="0">
                <a:solidFill>
                  <a:prstClr val="black"/>
                </a:solidFill>
                <a:latin typeface="Times New Roman" pitchFamily="18" charset="0"/>
                <a:cs typeface="Times New Roman" pitchFamily="18" charset="0"/>
              </a:rPr>
              <a:t> </a:t>
            </a:r>
            <a:r>
              <a:rPr lang="it-IT" sz="2000" dirty="0" err="1">
                <a:solidFill>
                  <a:prstClr val="black"/>
                </a:solidFill>
                <a:latin typeface="Times New Roman" pitchFamily="18" charset="0"/>
                <a:cs typeface="Times New Roman" pitchFamily="18" charset="0"/>
              </a:rPr>
              <a:t>Programme</a:t>
            </a:r>
            <a:endParaRPr lang="it-IT" sz="2000" dirty="0">
              <a:solidFill>
                <a:prstClr val="black"/>
              </a:solidFill>
              <a:latin typeface="Times New Roman" pitchFamily="18" charset="0"/>
              <a:cs typeface="Times New Roman" pitchFamily="18" charset="0"/>
            </a:endParaRPr>
          </a:p>
          <a:p>
            <a:pPr lvl="0"/>
            <a:r>
              <a:rPr lang="it-IT" sz="2000" dirty="0">
                <a:solidFill>
                  <a:prstClr val="black"/>
                </a:solidFill>
                <a:latin typeface="Times New Roman" pitchFamily="18" charset="0"/>
                <a:cs typeface="Times New Roman" pitchFamily="18" charset="0"/>
              </a:rPr>
              <a:t>Of the </a:t>
            </a:r>
            <a:r>
              <a:rPr lang="it-IT" sz="2000" dirty="0" err="1">
                <a:solidFill>
                  <a:prstClr val="black"/>
                </a:solidFill>
                <a:latin typeface="Times New Roman" pitchFamily="18" charset="0"/>
                <a:cs typeface="Times New Roman" pitchFamily="18" charset="0"/>
              </a:rPr>
              <a:t>European</a:t>
            </a:r>
            <a:r>
              <a:rPr lang="it-IT" sz="2000" dirty="0">
                <a:solidFill>
                  <a:prstClr val="black"/>
                </a:solidFill>
                <a:latin typeface="Times New Roman" pitchFamily="18" charset="0"/>
                <a:cs typeface="Times New Roman" pitchFamily="18" charset="0"/>
              </a:rPr>
              <a:t> </a:t>
            </a:r>
            <a:r>
              <a:rPr lang="it-IT" sz="2000" dirty="0" smtClean="0">
                <a:solidFill>
                  <a:prstClr val="black"/>
                </a:solidFill>
                <a:latin typeface="Times New Roman" pitchFamily="18" charset="0"/>
                <a:cs typeface="Times New Roman" pitchFamily="18" charset="0"/>
              </a:rPr>
              <a:t>Union</a:t>
            </a:r>
            <a:endParaRPr lang="it-IT"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2" y="4293096"/>
            <a:ext cx="3243263"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53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45531" cy="836712"/>
          </a:xfrm>
        </p:spPr>
        <p:txBody>
          <a:bodyPr>
            <a:normAutofit/>
          </a:bodyPr>
          <a:lstStyle/>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Can’t Stop the Feeling by Justin </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Timberlake</a:t>
            </a:r>
            <a:br>
              <a:rPr lang="en-US" sz="3200" b="1" dirty="0">
                <a:effectLst>
                  <a:outerShdw blurRad="38100" dist="38100" dir="2700000" algn="tl">
                    <a:srgbClr val="000000">
                      <a:alpha val="43137"/>
                    </a:srgbClr>
                  </a:outerShdw>
                </a:effectLst>
                <a:latin typeface="Times New Roman" pitchFamily="18" charset="0"/>
                <a:cs typeface="Times New Roman" pitchFamily="18" charset="0"/>
              </a:rPr>
            </a:br>
            <a:r>
              <a:rPr lang="en-US" sz="1600" b="1" dirty="0">
                <a:effectLst>
                  <a:outerShdw blurRad="38100" dist="38100" dir="2700000" algn="tl">
                    <a:srgbClr val="000000">
                      <a:alpha val="43137"/>
                    </a:srgbClr>
                  </a:outerShdw>
                </a:effectLst>
                <a:latin typeface="Times New Roman" pitchFamily="18" charset="0"/>
                <a:cs typeface="Times New Roman" pitchFamily="18" charset="0"/>
              </a:rPr>
              <a:t>https://www.youtube.com/watch?v=ru0K8uYEZWw</a:t>
            </a:r>
            <a:endParaRPr lang="it-IT" sz="1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egnaposto contenuto 2"/>
          <p:cNvSpPr>
            <a:spLocks noGrp="1"/>
          </p:cNvSpPr>
          <p:nvPr>
            <p:ph idx="1"/>
          </p:nvPr>
        </p:nvSpPr>
        <p:spPr>
          <a:xfrm>
            <a:off x="457200" y="1052736"/>
            <a:ext cx="8229600" cy="5073427"/>
          </a:xfrm>
        </p:spPr>
        <p:txBody>
          <a:bodyPr/>
          <a:lstStyle/>
          <a:p>
            <a:r>
              <a:rPr lang="en-US" sz="1600" dirty="0" smtClean="0">
                <a:latin typeface="Times New Roman" pitchFamily="18" charset="0"/>
                <a:cs typeface="Times New Roman" pitchFamily="18" charset="0"/>
              </a:rPr>
              <a:t>1. What makes you feel happy? Write some ideas on the mind map below. Then, share your ideas with your classmates</a:t>
            </a:r>
            <a:endParaRPr lang="it-IT" dirty="0"/>
          </a:p>
        </p:txBody>
      </p:sp>
      <p:sp>
        <p:nvSpPr>
          <p:cNvPr id="4" name="Rettangolo 3"/>
          <p:cNvSpPr/>
          <p:nvPr/>
        </p:nvSpPr>
        <p:spPr>
          <a:xfrm>
            <a:off x="3793611" y="3403848"/>
            <a:ext cx="1465312"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Ha</a:t>
            </a:r>
            <a:endParaRPr lang="it-IT" dirty="0"/>
          </a:p>
        </p:txBody>
      </p:sp>
      <p:sp>
        <p:nvSpPr>
          <p:cNvPr id="6" name="CasellaDiTesto 5"/>
          <p:cNvSpPr txBox="1"/>
          <p:nvPr/>
        </p:nvSpPr>
        <p:spPr>
          <a:xfrm>
            <a:off x="3949827" y="3676382"/>
            <a:ext cx="1152880" cy="369332"/>
          </a:xfrm>
          <a:prstGeom prst="rect">
            <a:avLst/>
          </a:prstGeom>
          <a:solidFill>
            <a:srgbClr val="FFFF00"/>
          </a:solidFill>
        </p:spPr>
        <p:txBody>
          <a:bodyPr wrap="none" rtlCol="0">
            <a:spAutoFit/>
          </a:bodyPr>
          <a:lstStyle/>
          <a:p>
            <a:r>
              <a:rPr lang="it-IT" dirty="0" err="1" smtClean="0">
                <a:latin typeface="Times New Roman" pitchFamily="18" charset="0"/>
                <a:cs typeface="Times New Roman" pitchFamily="18" charset="0"/>
              </a:rPr>
              <a:t>Happiness</a:t>
            </a:r>
            <a:endParaRPr lang="it-IT" dirty="0">
              <a:latin typeface="Times New Roman" pitchFamily="18" charset="0"/>
              <a:cs typeface="Times New Roman" pitchFamily="18" charset="0"/>
            </a:endParaRPr>
          </a:p>
        </p:txBody>
      </p:sp>
      <p:cxnSp>
        <p:nvCxnSpPr>
          <p:cNvPr id="8" name="Connettore 1 7"/>
          <p:cNvCxnSpPr/>
          <p:nvPr/>
        </p:nvCxnSpPr>
        <p:spPr>
          <a:xfrm flipV="1">
            <a:off x="5258923" y="2708920"/>
            <a:ext cx="895512" cy="69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4644008" y="4365104"/>
            <a:ext cx="0" cy="98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1 12"/>
          <p:cNvCxnSpPr>
            <a:stCxn id="4" idx="0"/>
          </p:cNvCxnSpPr>
          <p:nvPr/>
        </p:nvCxnSpPr>
        <p:spPr>
          <a:xfrm flipV="1">
            <a:off x="4526267" y="2420888"/>
            <a:ext cx="0" cy="98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flipV="1">
            <a:off x="2843808" y="2708920"/>
            <a:ext cx="949803" cy="694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H="1">
            <a:off x="3079258" y="4318248"/>
            <a:ext cx="714353" cy="766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5258923" y="4318248"/>
            <a:ext cx="1041269" cy="69492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ttangolo arrotondato 23"/>
          <p:cNvSpPr/>
          <p:nvPr/>
        </p:nvSpPr>
        <p:spPr>
          <a:xfrm>
            <a:off x="3783132" y="1506487"/>
            <a:ext cx="1486269"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709" y="1951781"/>
            <a:ext cx="18746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544069"/>
            <a:ext cx="1728192"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612" y="5348064"/>
            <a:ext cx="1913068"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796" y="1844824"/>
            <a:ext cx="1368152"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856584"/>
            <a:ext cx="159824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10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8736"/>
            <a:ext cx="8604448" cy="861774"/>
          </a:xfrm>
          <a:prstGeom prst="rect">
            <a:avLst/>
          </a:prstGeom>
        </p:spPr>
        <p:txBody>
          <a:bodyPr wrap="square">
            <a:spAutoFit/>
          </a:bodyPr>
          <a:lstStyle/>
          <a:p>
            <a:r>
              <a:rPr lang="en-US" dirty="0" smtClean="0"/>
              <a:t>2</a:t>
            </a:r>
            <a:r>
              <a:rPr lang="en-US"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You are going to listen to the song Can’t Stop the Feeling, by Justin Timberlake. But, first, read an excerpt of a review of the song. Check (✓) the correct words to complete the sentences about it</a:t>
            </a:r>
            <a:endParaRPr lang="it-IT" sz="1600" b="1" dirty="0">
              <a:latin typeface="Times New Roman" pitchFamily="18" charset="0"/>
              <a:cs typeface="Times New Roman" pitchFamily="18" charset="0"/>
            </a:endParaRPr>
          </a:p>
        </p:txBody>
      </p:sp>
      <p:sp>
        <p:nvSpPr>
          <p:cNvPr id="3" name="Rettangolo arrotondato 2"/>
          <p:cNvSpPr/>
          <p:nvPr/>
        </p:nvSpPr>
        <p:spPr>
          <a:xfrm>
            <a:off x="1331640" y="972066"/>
            <a:ext cx="6552728" cy="25202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r>
              <a:rPr lang="en-US" sz="1600" dirty="0" smtClean="0">
                <a:solidFill>
                  <a:schemeClr val="tx1"/>
                </a:solidFill>
                <a:latin typeface="Times New Roman" pitchFamily="18" charset="0"/>
                <a:cs typeface="Times New Roman" pitchFamily="18" charset="0"/>
              </a:rPr>
              <a:t>After years of waiting for Justin Timberlake to return to his roots, the boy band member turned solo artist  on the music scene. Even better, he's bringing you the perfect anthem to start your day with. His latest single, ‘Can't Stop The Feeling,’ was released Friday, May 6, and it's hard to stop the smiling (and grooving) after just one listen. Aside from the songs catchy beat, Timberlake's ‘Can't Stop The Feeling’ lyrics will flood you with feelings of joy, good times, and pure sunlight. And, no, I'm seriously not exaggerating.” </a:t>
            </a:r>
            <a:endParaRPr lang="it-IT" sz="1600" dirty="0">
              <a:solidFill>
                <a:schemeClr val="tx1"/>
              </a:solidFill>
              <a:latin typeface="Times New Roman" pitchFamily="18" charset="0"/>
              <a:cs typeface="Times New Roman" pitchFamily="18" charset="0"/>
            </a:endParaRPr>
          </a:p>
        </p:txBody>
      </p:sp>
      <p:sp>
        <p:nvSpPr>
          <p:cNvPr id="4" name="Rettangolo 3"/>
          <p:cNvSpPr/>
          <p:nvPr/>
        </p:nvSpPr>
        <p:spPr>
          <a:xfrm>
            <a:off x="562554" y="3645024"/>
            <a:ext cx="8136904" cy="2800767"/>
          </a:xfrm>
          <a:prstGeom prst="rect">
            <a:avLst/>
          </a:prstGeom>
        </p:spPr>
        <p:txBody>
          <a:bodyPr wrap="square">
            <a:spAutoFit/>
          </a:bodyPr>
          <a:lstStyle/>
          <a:p>
            <a:pPr marL="342900" indent="-342900">
              <a:buAutoNum type="alphaLcPeriod"/>
            </a:pPr>
            <a:r>
              <a:rPr lang="en-US" sz="1600" dirty="0" smtClean="0">
                <a:latin typeface="Times New Roman" pitchFamily="18" charset="0"/>
                <a:cs typeface="Times New Roman" pitchFamily="18" charset="0"/>
              </a:rPr>
              <a:t>The review is __________________.</a:t>
            </a:r>
          </a:p>
          <a:p>
            <a:r>
              <a:rPr lang="en-US"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 ] positive [ ] negative [ ] neutral</a:t>
            </a:r>
          </a:p>
          <a:p>
            <a:pPr marL="342900" indent="-342900">
              <a:buAutoNum type="alphaLcPeriod"/>
            </a:pPr>
            <a:endParaRPr lang="en-US" sz="1600" dirty="0" smtClean="0">
              <a:latin typeface="Times New Roman" pitchFamily="18" charset="0"/>
              <a:cs typeface="Times New Roman" pitchFamily="18" charset="0"/>
            </a:endParaRPr>
          </a:p>
          <a:p>
            <a:pPr marL="342900" indent="-342900">
              <a:buAutoNum type="alphaLcPeriod"/>
            </a:pPr>
            <a:r>
              <a:rPr lang="en-US" sz="1600" dirty="0" smtClean="0">
                <a:latin typeface="Times New Roman" pitchFamily="18" charset="0"/>
                <a:cs typeface="Times New Roman" pitchFamily="18" charset="0"/>
              </a:rPr>
              <a:t>  According to the review, Can’t Stop the Feeling is a great song to__________________.</a:t>
            </a:r>
          </a:p>
          <a:p>
            <a:pPr marL="342900" indent="-342900">
              <a:buAutoNum type="alphaLcPeriod"/>
            </a:pP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 ] return to your roots    [ ] smile and groove    [ ] start the day</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c.  The reviewer says that Timberlake’s song inspires ______________________ feelings.</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 ] positive [ ] negative [ ] neutral</a:t>
            </a:r>
            <a:endParaRPr lang="it-IT" sz="1600" dirty="0">
              <a:latin typeface="Times New Roman" pitchFamily="18" charset="0"/>
              <a:cs typeface="Times New Roman" pitchFamily="18" charset="0"/>
            </a:endParaRPr>
          </a:p>
        </p:txBody>
      </p:sp>
    </p:spTree>
    <p:extLst>
      <p:ext uri="{BB962C8B-B14F-4D97-AF65-F5344CB8AC3E}">
        <p14:creationId xmlns:p14="http://schemas.microsoft.com/office/powerpoint/2010/main" val="256667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136904" cy="400110"/>
          </a:xfrm>
          <a:prstGeom prst="rect">
            <a:avLst/>
          </a:prstGeom>
        </p:spPr>
        <p:txBody>
          <a:bodyPr wrap="square">
            <a:spAutoFit/>
          </a:bodyPr>
          <a:lstStyle/>
          <a:p>
            <a:r>
              <a:rPr lang="en-US" sz="2000" b="1" dirty="0">
                <a:latin typeface="Times New Roman" pitchFamily="18" charset="0"/>
                <a:cs typeface="Times New Roman" pitchFamily="18" charset="0"/>
              </a:rPr>
              <a:t>Can’t Stop the </a:t>
            </a:r>
            <a:r>
              <a:rPr lang="en-US" sz="2000" b="1" dirty="0" smtClean="0">
                <a:latin typeface="Times New Roman" pitchFamily="18" charset="0"/>
                <a:cs typeface="Times New Roman" pitchFamily="18" charset="0"/>
              </a:rPr>
              <a:t>Feeling  by </a:t>
            </a:r>
            <a:r>
              <a:rPr lang="en-US" sz="2000" b="1" dirty="0">
                <a:latin typeface="Times New Roman" pitchFamily="18" charset="0"/>
                <a:cs typeface="Times New Roman" pitchFamily="18" charset="0"/>
              </a:rPr>
              <a:t>Justin </a:t>
            </a:r>
            <a:r>
              <a:rPr lang="en-US" sz="2000" b="1" dirty="0" smtClean="0">
                <a:latin typeface="Times New Roman" pitchFamily="18" charset="0"/>
                <a:cs typeface="Times New Roman" pitchFamily="18" charset="0"/>
              </a:rPr>
              <a:t>Timberlake </a:t>
            </a:r>
            <a:endParaRPr lang="it-IT" sz="2000" b="1" dirty="0">
              <a:latin typeface="Times New Roman" pitchFamily="18" charset="0"/>
              <a:cs typeface="Times New Roman" pitchFamily="18" charset="0"/>
            </a:endParaRPr>
          </a:p>
        </p:txBody>
      </p:sp>
      <p:sp>
        <p:nvSpPr>
          <p:cNvPr id="4" name="Rettangolo 3"/>
          <p:cNvSpPr/>
          <p:nvPr/>
        </p:nvSpPr>
        <p:spPr>
          <a:xfrm>
            <a:off x="323528" y="557972"/>
            <a:ext cx="8496944" cy="646331"/>
          </a:xfrm>
          <a:prstGeom prst="rect">
            <a:avLst/>
          </a:prstGeom>
        </p:spPr>
        <p:txBody>
          <a:bodyPr wrap="square">
            <a:spAutoFit/>
          </a:bodyPr>
          <a:lstStyle/>
          <a:p>
            <a:r>
              <a:rPr lang="en-US" b="1" dirty="0">
                <a:solidFill>
                  <a:srgbClr val="0070C0"/>
                </a:solidFill>
                <a:latin typeface="Times New Roman" pitchFamily="18" charset="0"/>
                <a:cs typeface="Times New Roman" pitchFamily="18" charset="0"/>
              </a:rPr>
              <a:t>3. Complete the lines with words from the box (not all of them will be used). Pay attention to the rhymes. Then, </a:t>
            </a:r>
            <a:r>
              <a:rPr lang="en-US" b="1" dirty="0" smtClean="0">
                <a:solidFill>
                  <a:srgbClr val="0070C0"/>
                </a:solidFill>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listen to the song and check your answers.</a:t>
            </a:r>
            <a:endParaRPr lang="it-IT" b="1" dirty="0">
              <a:solidFill>
                <a:srgbClr val="0070C0"/>
              </a:solidFill>
              <a:latin typeface="Times New Roman" pitchFamily="18" charset="0"/>
              <a:cs typeface="Times New Roman" pitchFamily="18" charset="0"/>
            </a:endParaRPr>
          </a:p>
        </p:txBody>
      </p:sp>
      <p:sp>
        <p:nvSpPr>
          <p:cNvPr id="6" name="Rettangolo arrotondato 5"/>
          <p:cNvSpPr/>
          <p:nvPr/>
        </p:nvSpPr>
        <p:spPr>
          <a:xfrm>
            <a:off x="323528" y="1279132"/>
            <a:ext cx="7560840" cy="4965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Times New Roman" pitchFamily="18" charset="0"/>
                <a:cs typeface="Times New Roman" pitchFamily="18" charset="0"/>
              </a:rPr>
              <a:t>Close    fast   </a:t>
            </a:r>
            <a:r>
              <a:rPr lang="it-IT" dirty="0" err="1" smtClean="0">
                <a:solidFill>
                  <a:schemeClr val="tx1"/>
                </a:solidFill>
                <a:latin typeface="Times New Roman" pitchFamily="18" charset="0"/>
                <a:cs typeface="Times New Roman" pitchFamily="18" charset="0"/>
              </a:rPr>
              <a:t>near</a:t>
            </a:r>
            <a:r>
              <a:rPr lang="it-IT" dirty="0" smtClean="0">
                <a:solidFill>
                  <a:schemeClr val="tx1"/>
                </a:solidFill>
                <a:latin typeface="Times New Roman" pitchFamily="18" charset="0"/>
                <a:cs typeface="Times New Roman" pitchFamily="18" charset="0"/>
              </a:rPr>
              <a:t>   off   on    </a:t>
            </a:r>
            <a:r>
              <a:rPr lang="it-IT" dirty="0" err="1" smtClean="0">
                <a:solidFill>
                  <a:schemeClr val="tx1"/>
                </a:solidFill>
                <a:latin typeface="Times New Roman" pitchFamily="18" charset="0"/>
                <a:cs typeface="Times New Roman" pitchFamily="18" charset="0"/>
              </a:rPr>
              <a:t>phenomenally</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place</a:t>
            </a:r>
            <a:r>
              <a:rPr lang="it-IT" dirty="0" smtClean="0">
                <a:solidFill>
                  <a:schemeClr val="tx1"/>
                </a:solidFill>
                <a:latin typeface="Times New Roman" pitchFamily="18" charset="0"/>
                <a:cs typeface="Times New Roman" pitchFamily="18" charset="0"/>
              </a:rPr>
              <a:t>    zone</a:t>
            </a:r>
            <a:endParaRPr lang="it-IT" dirty="0">
              <a:solidFill>
                <a:schemeClr val="tx1"/>
              </a:solidFill>
              <a:latin typeface="Times New Roman" pitchFamily="18" charset="0"/>
              <a:cs typeface="Times New Roman" pitchFamily="18" charset="0"/>
            </a:endParaRPr>
          </a:p>
        </p:txBody>
      </p:sp>
      <p:sp>
        <p:nvSpPr>
          <p:cNvPr id="8" name="Rettangolo 7"/>
          <p:cNvSpPr/>
          <p:nvPr/>
        </p:nvSpPr>
        <p:spPr>
          <a:xfrm>
            <a:off x="414522" y="1988840"/>
            <a:ext cx="6192690" cy="2062103"/>
          </a:xfrm>
          <a:prstGeom prst="rect">
            <a:avLst/>
          </a:prstGeom>
        </p:spPr>
        <p:txBody>
          <a:bodyPr wrap="square">
            <a:spAutoFit/>
          </a:bodyPr>
          <a:lstStyle/>
          <a:p>
            <a:pPr marL="342900" indent="-342900">
              <a:buAutoNum type="alphaLcPeriod"/>
            </a:pP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I got this feeling inside my bones It goes electric, wavy when I turn it _________. All through my city, all through my home We’re flying up, no ceiling, when we’re in our </a:t>
            </a:r>
            <a:r>
              <a:rPr lang="en-US" sz="1600" dirty="0" smtClean="0">
                <a:latin typeface="Times New Roman" pitchFamily="18" charset="0"/>
                <a:cs typeface="Times New Roman" pitchFamily="18" charset="0"/>
              </a:rPr>
              <a:t>_____</a:t>
            </a:r>
          </a:p>
          <a:p>
            <a:pPr marL="342900" indent="-342900">
              <a:buAutoNum type="alphaLcPeriod"/>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 got that sunshine in my pocket Got that good soul in my feet I feel that hot blood in my body when it drops, ooh I can't take my eyes up off it, moving so </a:t>
            </a:r>
            <a:r>
              <a:rPr lang="en-US" sz="1600" dirty="0" smtClean="0">
                <a:latin typeface="Times New Roman" pitchFamily="18" charset="0"/>
                <a:cs typeface="Times New Roman" pitchFamily="18" charset="0"/>
              </a:rPr>
              <a:t>_________.”</a:t>
            </a:r>
          </a:p>
          <a:p>
            <a:r>
              <a:rPr lang="en-US" sz="1600" dirty="0">
                <a:latin typeface="Times New Roman" pitchFamily="18" charset="0"/>
                <a:cs typeface="Times New Roman" pitchFamily="18" charset="0"/>
              </a:rPr>
              <a:t>c. “And under the lights when everything goes </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Nowhere </a:t>
            </a:r>
            <a:r>
              <a:rPr lang="en-US" sz="1600" dirty="0">
                <a:latin typeface="Times New Roman" pitchFamily="18" charset="0"/>
                <a:cs typeface="Times New Roman" pitchFamily="18" charset="0"/>
              </a:rPr>
              <a:t>to hide when I'm getting you _________.”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212" y="2174518"/>
            <a:ext cx="23812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539552" y="4197745"/>
            <a:ext cx="8064896" cy="1815882"/>
          </a:xfrm>
          <a:prstGeom prst="rect">
            <a:avLst/>
          </a:prstGeom>
        </p:spPr>
        <p:txBody>
          <a:bodyPr wrap="square">
            <a:spAutoFit/>
          </a:bodyPr>
          <a:lstStyle/>
          <a:p>
            <a:r>
              <a:rPr lang="en-US" sz="1600" b="1" dirty="0">
                <a:solidFill>
                  <a:srgbClr val="0070C0"/>
                </a:solidFill>
                <a:latin typeface="Times New Roman" pitchFamily="18" charset="0"/>
                <a:cs typeface="Times New Roman" pitchFamily="18" charset="0"/>
              </a:rPr>
              <a:t>4</a:t>
            </a:r>
            <a:r>
              <a:rPr lang="en-US" sz="1600" b="1" dirty="0" smtClean="0">
                <a:solidFill>
                  <a:srgbClr val="0070C0"/>
                </a:solidFill>
                <a:latin typeface="Times New Roman" pitchFamily="18" charset="0"/>
                <a:cs typeface="Times New Roman" pitchFamily="18" charset="0"/>
              </a:rPr>
              <a:t>. </a:t>
            </a:r>
            <a:r>
              <a:rPr lang="en-US" sz="1600" b="1" dirty="0">
                <a:solidFill>
                  <a:srgbClr val="0070C0"/>
                </a:solidFill>
                <a:latin typeface="Times New Roman" pitchFamily="18" charset="0"/>
                <a:cs typeface="Times New Roman" pitchFamily="18" charset="0"/>
              </a:rPr>
              <a:t>Listen to the song again. How does the song make you feel? Take notes while </a:t>
            </a:r>
            <a:r>
              <a:rPr lang="en-US" sz="1600" b="1" dirty="0" smtClean="0">
                <a:solidFill>
                  <a:srgbClr val="0070C0"/>
                </a:solidFill>
                <a:latin typeface="Times New Roman" pitchFamily="18" charset="0"/>
                <a:cs typeface="Times New Roman" pitchFamily="18" charset="0"/>
              </a:rPr>
              <a:t>listening</a:t>
            </a:r>
          </a:p>
          <a:p>
            <a:r>
              <a:rPr lang="en-US" sz="1600" b="1" dirty="0" smtClean="0">
                <a:latin typeface="Times New Roman" pitchFamily="18" charset="0"/>
                <a:cs typeface="Times New Roman"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it-IT" sz="1600" b="1" dirty="0">
              <a:latin typeface="Times New Roman" pitchFamily="18" charset="0"/>
              <a:cs typeface="Times New Roman" pitchFamily="18" charset="0"/>
            </a:endParaRPr>
          </a:p>
        </p:txBody>
      </p:sp>
      <p:sp>
        <p:nvSpPr>
          <p:cNvPr id="10" name="Rettangolo 9"/>
          <p:cNvSpPr/>
          <p:nvPr/>
        </p:nvSpPr>
        <p:spPr>
          <a:xfrm>
            <a:off x="683568" y="6071993"/>
            <a:ext cx="7920880" cy="369332"/>
          </a:xfrm>
          <a:prstGeom prst="rect">
            <a:avLst/>
          </a:prstGeom>
        </p:spPr>
        <p:txBody>
          <a:bodyPr wrap="square">
            <a:spAutoFit/>
          </a:bodyPr>
          <a:lstStyle/>
          <a:p>
            <a:r>
              <a:rPr lang="it-IT" dirty="0">
                <a:latin typeface="Times New Roman" pitchFamily="18" charset="0"/>
                <a:cs typeface="Times New Roman" pitchFamily="18" charset="0"/>
              </a:rPr>
              <a:t>https://www.youtube.com/watch?v=ru0K8uYEZWw</a:t>
            </a:r>
          </a:p>
        </p:txBody>
      </p:sp>
      <p:pic>
        <p:nvPicPr>
          <p:cNvPr id="3" name="CAN'T STOP THE FEEL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82024" y="5868793"/>
            <a:ext cx="406400" cy="406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00701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9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313" y="38927"/>
            <a:ext cx="584651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76672"/>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154" y="2348879"/>
            <a:ext cx="2411760" cy="15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154" y="4652653"/>
            <a:ext cx="2258479" cy="155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20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049047803"/>
              </p:ext>
            </p:extLst>
          </p:nvPr>
        </p:nvGraphicFramePr>
        <p:xfrm>
          <a:off x="899592" y="44623"/>
          <a:ext cx="6984776" cy="6795764"/>
        </p:xfrm>
        <a:graphic>
          <a:graphicData uri="http://schemas.openxmlformats.org/drawingml/2006/table">
            <a:tbl>
              <a:tblPr firstRow="1" bandRow="1">
                <a:tableStyleId>{5C22544A-7EE6-4342-B048-85BDC9FD1C3A}</a:tableStyleId>
              </a:tblPr>
              <a:tblGrid>
                <a:gridCol w="3547780"/>
                <a:gridCol w="3436996"/>
              </a:tblGrid>
              <a:tr h="293752">
                <a:tc>
                  <a:txBody>
                    <a:bodyPr/>
                    <a:lstStyle/>
                    <a:p>
                      <a:r>
                        <a:rPr lang="it-IT" dirty="0" smtClean="0"/>
                        <a:t>FEELINGS OR EMOTIONS</a:t>
                      </a:r>
                      <a:endParaRPr lang="it-IT" dirty="0"/>
                    </a:p>
                  </a:txBody>
                  <a:tcPr/>
                </a:tc>
                <a:tc>
                  <a:txBody>
                    <a:bodyPr/>
                    <a:lstStyle/>
                    <a:p>
                      <a:r>
                        <a:rPr lang="it-IT" dirty="0" smtClean="0"/>
                        <a:t>I FELT THIS WAY WHEN</a:t>
                      </a:r>
                      <a:endParaRPr lang="it-IT" dirty="0"/>
                    </a:p>
                  </a:txBody>
                  <a:tcPr/>
                </a:tc>
              </a:tr>
              <a:tr h="943604">
                <a:tc>
                  <a:txBody>
                    <a:bodyPr/>
                    <a:lstStyle/>
                    <a:p>
                      <a:endParaRPr lang="it-IT" dirty="0" smtClean="0"/>
                    </a:p>
                    <a:p>
                      <a:endParaRPr lang="it-IT" dirty="0" smtClean="0"/>
                    </a:p>
                    <a:p>
                      <a:endParaRPr lang="it-IT" dirty="0"/>
                    </a:p>
                  </a:txBody>
                  <a:tcPr/>
                </a:tc>
                <a:tc>
                  <a:txBody>
                    <a:bodyPr/>
                    <a:lstStyle/>
                    <a:p>
                      <a:endParaRPr lang="it-IT"/>
                    </a:p>
                  </a:txBody>
                  <a:tcPr/>
                </a:tc>
              </a:tr>
              <a:tr h="462719">
                <a:tc>
                  <a:txBody>
                    <a:bodyPr/>
                    <a:lstStyle/>
                    <a:p>
                      <a:endParaRPr lang="it-IT" dirty="0" smtClean="0"/>
                    </a:p>
                    <a:p>
                      <a:endParaRPr lang="it-IT" dirty="0" smtClean="0"/>
                    </a:p>
                    <a:p>
                      <a:endParaRPr lang="it-IT" dirty="0"/>
                    </a:p>
                  </a:txBody>
                  <a:tcPr/>
                </a:tc>
                <a:tc>
                  <a:txBody>
                    <a:bodyPr/>
                    <a:lstStyle/>
                    <a:p>
                      <a:endParaRPr lang="it-IT"/>
                    </a:p>
                  </a:txBody>
                  <a:tcPr/>
                </a:tc>
              </a:tr>
              <a:tr h="462719">
                <a:tc>
                  <a:txBody>
                    <a:bodyPr/>
                    <a:lstStyle/>
                    <a:p>
                      <a:endParaRPr lang="it-IT" dirty="0" smtClean="0"/>
                    </a:p>
                    <a:p>
                      <a:endParaRPr lang="it-IT" dirty="0" smtClean="0"/>
                    </a:p>
                    <a:p>
                      <a:endParaRPr lang="it-IT" dirty="0"/>
                    </a:p>
                  </a:txBody>
                  <a:tcPr/>
                </a:tc>
                <a:tc>
                  <a:txBody>
                    <a:bodyPr/>
                    <a:lstStyle/>
                    <a:p>
                      <a:endParaRPr lang="it-IT"/>
                    </a:p>
                  </a:txBody>
                  <a:tcPr/>
                </a:tc>
              </a:tr>
              <a:tr h="462719">
                <a:tc>
                  <a:txBody>
                    <a:bodyPr/>
                    <a:lstStyle/>
                    <a:p>
                      <a:endParaRPr lang="it-IT" dirty="0" smtClean="0"/>
                    </a:p>
                    <a:p>
                      <a:endParaRPr lang="it-IT" dirty="0" smtClean="0"/>
                    </a:p>
                    <a:p>
                      <a:endParaRPr lang="it-IT" dirty="0"/>
                    </a:p>
                  </a:txBody>
                  <a:tcPr/>
                </a:tc>
                <a:tc>
                  <a:txBody>
                    <a:bodyPr/>
                    <a:lstStyle/>
                    <a:p>
                      <a:endParaRPr lang="it-IT" dirty="0"/>
                    </a:p>
                  </a:txBody>
                  <a:tcPr/>
                </a:tc>
              </a:tr>
              <a:tr h="462719">
                <a:tc>
                  <a:txBody>
                    <a:bodyPr/>
                    <a:lstStyle/>
                    <a:p>
                      <a:endParaRPr lang="it-IT" dirty="0" smtClean="0"/>
                    </a:p>
                    <a:p>
                      <a:endParaRPr lang="it-IT" dirty="0" smtClean="0"/>
                    </a:p>
                    <a:p>
                      <a:endParaRPr lang="it-IT" dirty="0"/>
                    </a:p>
                  </a:txBody>
                  <a:tcPr/>
                </a:tc>
                <a:tc>
                  <a:txBody>
                    <a:bodyPr/>
                    <a:lstStyle/>
                    <a:p>
                      <a:endParaRPr lang="it-IT" dirty="0"/>
                    </a:p>
                  </a:txBody>
                  <a:tcPr/>
                </a:tc>
              </a:tr>
              <a:tr h="462719">
                <a:tc>
                  <a:txBody>
                    <a:bodyPr/>
                    <a:lstStyle/>
                    <a:p>
                      <a:endParaRPr lang="it-IT" dirty="0" smtClean="0"/>
                    </a:p>
                    <a:p>
                      <a:endParaRPr lang="it-IT" dirty="0" smtClean="0"/>
                    </a:p>
                    <a:p>
                      <a:endParaRPr lang="it-IT" dirty="0"/>
                    </a:p>
                  </a:txBody>
                  <a:tcPr/>
                </a:tc>
                <a:tc>
                  <a:txBody>
                    <a:bodyPr/>
                    <a:lstStyle/>
                    <a:p>
                      <a:endParaRPr lang="it-IT" dirty="0"/>
                    </a:p>
                  </a:txBody>
                  <a:tcPr/>
                </a:tc>
              </a:tr>
              <a:tr h="462719">
                <a:tc>
                  <a:txBody>
                    <a:bodyPr/>
                    <a:lstStyle/>
                    <a:p>
                      <a:endParaRPr lang="it-IT" dirty="0" smtClean="0"/>
                    </a:p>
                    <a:p>
                      <a:endParaRPr lang="it-IT" dirty="0" smtClean="0"/>
                    </a:p>
                    <a:p>
                      <a:endParaRPr lang="it-IT" dirty="0"/>
                    </a:p>
                  </a:txBody>
                  <a:tcPr/>
                </a:tc>
                <a:tc>
                  <a:txBody>
                    <a:bodyPr/>
                    <a:lstStyle/>
                    <a:p>
                      <a:endParaRPr lang="it-IT"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968765" cy="76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40" y="1287811"/>
            <a:ext cx="1105916" cy="86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300" y="2276872"/>
            <a:ext cx="859396" cy="85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1" y="3212976"/>
            <a:ext cx="897815" cy="89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154" y="4129976"/>
            <a:ext cx="894227" cy="89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456" y="5008296"/>
            <a:ext cx="883925" cy="88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573" y="5897665"/>
            <a:ext cx="924784" cy="96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483768" y="764704"/>
            <a:ext cx="810222" cy="369332"/>
          </a:xfrm>
          <a:prstGeom prst="rect">
            <a:avLst/>
          </a:prstGeom>
          <a:noFill/>
        </p:spPr>
        <p:txBody>
          <a:bodyPr wrap="none" rtlCol="0">
            <a:spAutoFit/>
          </a:bodyPr>
          <a:lstStyle/>
          <a:p>
            <a:r>
              <a:rPr lang="it-IT" dirty="0" smtClean="0"/>
              <a:t>HAPPY</a:t>
            </a:r>
            <a:endParaRPr lang="it-IT" dirty="0"/>
          </a:p>
        </p:txBody>
      </p:sp>
      <p:sp>
        <p:nvSpPr>
          <p:cNvPr id="5" name="CasellaDiTesto 4"/>
          <p:cNvSpPr txBox="1"/>
          <p:nvPr/>
        </p:nvSpPr>
        <p:spPr>
          <a:xfrm>
            <a:off x="2529950" y="1660158"/>
            <a:ext cx="926857" cy="369332"/>
          </a:xfrm>
          <a:prstGeom prst="rect">
            <a:avLst/>
          </a:prstGeom>
          <a:noFill/>
        </p:spPr>
        <p:txBody>
          <a:bodyPr wrap="none" rtlCol="0">
            <a:spAutoFit/>
          </a:bodyPr>
          <a:lstStyle/>
          <a:p>
            <a:r>
              <a:rPr lang="it-IT" dirty="0" smtClean="0"/>
              <a:t>SCARED</a:t>
            </a:r>
            <a:endParaRPr lang="it-IT" dirty="0"/>
          </a:p>
        </p:txBody>
      </p:sp>
      <p:sp>
        <p:nvSpPr>
          <p:cNvPr id="6" name="CasellaDiTesto 5"/>
          <p:cNvSpPr txBox="1"/>
          <p:nvPr/>
        </p:nvSpPr>
        <p:spPr>
          <a:xfrm>
            <a:off x="2483768" y="2521904"/>
            <a:ext cx="886781" cy="369332"/>
          </a:xfrm>
          <a:prstGeom prst="rect">
            <a:avLst/>
          </a:prstGeom>
          <a:noFill/>
        </p:spPr>
        <p:txBody>
          <a:bodyPr wrap="none" rtlCol="0">
            <a:spAutoFit/>
          </a:bodyPr>
          <a:lstStyle/>
          <a:p>
            <a:r>
              <a:rPr lang="it-IT" dirty="0" smtClean="0"/>
              <a:t>  UPSET</a:t>
            </a:r>
            <a:endParaRPr lang="it-IT" dirty="0"/>
          </a:p>
        </p:txBody>
      </p:sp>
      <p:sp>
        <p:nvSpPr>
          <p:cNvPr id="7" name="CasellaDiTesto 6"/>
          <p:cNvSpPr txBox="1"/>
          <p:nvPr/>
        </p:nvSpPr>
        <p:spPr>
          <a:xfrm>
            <a:off x="2576133" y="3477217"/>
            <a:ext cx="1225015" cy="369332"/>
          </a:xfrm>
          <a:prstGeom prst="rect">
            <a:avLst/>
          </a:prstGeom>
          <a:noFill/>
        </p:spPr>
        <p:txBody>
          <a:bodyPr wrap="none" rtlCol="0">
            <a:spAutoFit/>
          </a:bodyPr>
          <a:lstStyle/>
          <a:p>
            <a:r>
              <a:rPr lang="it-IT" dirty="0" smtClean="0"/>
              <a:t>SURPRISED</a:t>
            </a:r>
            <a:endParaRPr lang="it-IT" dirty="0"/>
          </a:p>
        </p:txBody>
      </p:sp>
      <p:sp>
        <p:nvSpPr>
          <p:cNvPr id="8" name="CasellaDiTesto 7"/>
          <p:cNvSpPr txBox="1"/>
          <p:nvPr/>
        </p:nvSpPr>
        <p:spPr>
          <a:xfrm>
            <a:off x="2576133" y="4392423"/>
            <a:ext cx="894797" cy="369332"/>
          </a:xfrm>
          <a:prstGeom prst="rect">
            <a:avLst/>
          </a:prstGeom>
          <a:noFill/>
        </p:spPr>
        <p:txBody>
          <a:bodyPr wrap="none" rtlCol="0">
            <a:spAutoFit/>
          </a:bodyPr>
          <a:lstStyle/>
          <a:p>
            <a:r>
              <a:rPr lang="it-IT" dirty="0" smtClean="0"/>
              <a:t> BORED</a:t>
            </a:r>
            <a:endParaRPr lang="it-IT" dirty="0"/>
          </a:p>
        </p:txBody>
      </p:sp>
      <p:sp>
        <p:nvSpPr>
          <p:cNvPr id="9" name="CasellaDiTesto 8"/>
          <p:cNvSpPr txBox="1"/>
          <p:nvPr/>
        </p:nvSpPr>
        <p:spPr>
          <a:xfrm>
            <a:off x="2576133" y="5265592"/>
            <a:ext cx="1274260" cy="369332"/>
          </a:xfrm>
          <a:prstGeom prst="rect">
            <a:avLst/>
          </a:prstGeom>
          <a:noFill/>
        </p:spPr>
        <p:txBody>
          <a:bodyPr wrap="none" rtlCol="0">
            <a:spAutoFit/>
          </a:bodyPr>
          <a:lstStyle/>
          <a:p>
            <a:r>
              <a:rPr lang="it-IT" dirty="0" smtClean="0"/>
              <a:t> CONFUSED</a:t>
            </a:r>
            <a:endParaRPr lang="it-IT" dirty="0"/>
          </a:p>
        </p:txBody>
      </p:sp>
      <p:sp>
        <p:nvSpPr>
          <p:cNvPr id="10" name="CasellaDiTesto 9"/>
          <p:cNvSpPr txBox="1"/>
          <p:nvPr/>
        </p:nvSpPr>
        <p:spPr>
          <a:xfrm>
            <a:off x="2765383" y="6211391"/>
            <a:ext cx="846514" cy="369332"/>
          </a:xfrm>
          <a:prstGeom prst="rect">
            <a:avLst/>
          </a:prstGeom>
          <a:noFill/>
        </p:spPr>
        <p:txBody>
          <a:bodyPr wrap="none" rtlCol="0">
            <a:spAutoFit/>
          </a:bodyPr>
          <a:lstStyle/>
          <a:p>
            <a:r>
              <a:rPr lang="it-IT" dirty="0" smtClean="0"/>
              <a:t>ANGRY</a:t>
            </a:r>
            <a:endParaRPr lang="it-IT" dirty="0"/>
          </a:p>
        </p:txBody>
      </p:sp>
    </p:spTree>
    <p:extLst>
      <p:ext uri="{BB962C8B-B14F-4D97-AF65-F5344CB8AC3E}">
        <p14:creationId xmlns:p14="http://schemas.microsoft.com/office/powerpoint/2010/main" val="14954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427"/>
            <a:ext cx="4158208" cy="5478423"/>
          </a:xfrm>
          <a:prstGeom prst="rect">
            <a:avLst/>
          </a:prstGeom>
        </p:spPr>
        <p:txBody>
          <a:bodyPr wrap="square">
            <a:spAutoFit/>
          </a:bodyPr>
          <a:lstStyle/>
          <a:p>
            <a:r>
              <a:rPr lang="en-US" sz="1400" b="1" dirty="0">
                <a:latin typeface="Times New Roman" pitchFamily="18" charset="0"/>
                <a:cs typeface="Times New Roman" pitchFamily="18" charset="0"/>
              </a:rPr>
              <a:t>Video quiz </a:t>
            </a:r>
            <a:r>
              <a:rPr lang="en-US" sz="1400" b="1" dirty="0" smtClean="0">
                <a:latin typeface="Times New Roman" pitchFamily="18" charset="0"/>
                <a:cs typeface="Times New Roman" pitchFamily="18" charset="0"/>
              </a:rPr>
              <a:t>questions</a:t>
            </a:r>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1)</a:t>
            </a:r>
          </a:p>
          <a:p>
            <a:r>
              <a:rPr lang="en-US" sz="1400" i="1" dirty="0">
                <a:latin typeface="Times New Roman" pitchFamily="18" charset="0"/>
                <a:cs typeface="Times New Roman" pitchFamily="18" charset="0"/>
              </a:rPr>
              <a:t>Fill the gap:</a:t>
            </a:r>
            <a:r>
              <a:rPr lang="en-US" sz="1400" dirty="0">
                <a:latin typeface="Times New Roman" pitchFamily="18" charset="0"/>
                <a:cs typeface="Times New Roman" pitchFamily="18" charset="0"/>
              </a:rPr>
              <a:t> I got this ________________________ inside my ________________________</a:t>
            </a:r>
          </a:p>
          <a:p>
            <a:r>
              <a:rPr lang="en-US" sz="1400" b="1" dirty="0">
                <a:latin typeface="Times New Roman" pitchFamily="18" charset="0"/>
                <a:cs typeface="Times New Roman" pitchFamily="18" charset="0"/>
              </a:rPr>
              <a:t>2)</a:t>
            </a:r>
          </a:p>
          <a:p>
            <a:r>
              <a:rPr lang="en-US" sz="1400" i="1" dirty="0">
                <a:latin typeface="Times New Roman" pitchFamily="18" charset="0"/>
                <a:cs typeface="Times New Roman" pitchFamily="18" charset="0"/>
              </a:rPr>
              <a:t>Put the words in order:</a:t>
            </a:r>
            <a:r>
              <a:rPr lang="en-US" sz="1400" dirty="0">
                <a:latin typeface="Times New Roman" pitchFamily="18" charset="0"/>
                <a:cs typeface="Times New Roman" pitchFamily="18" charset="0"/>
              </a:rPr>
              <a:t> electric, When It on turn goes I wavy it</a:t>
            </a:r>
          </a:p>
          <a:p>
            <a:r>
              <a:rPr lang="en-US" sz="1400" b="1" dirty="0">
                <a:latin typeface="Times New Roman" pitchFamily="18" charset="0"/>
                <a:cs typeface="Times New Roman" pitchFamily="18" charset="0"/>
              </a:rPr>
              <a:t>3)</a:t>
            </a:r>
          </a:p>
          <a:p>
            <a:r>
              <a:rPr lang="en-US" sz="1400" i="1" dirty="0">
                <a:latin typeface="Times New Roman" pitchFamily="18" charset="0"/>
                <a:cs typeface="Times New Roman" pitchFamily="18" charset="0"/>
              </a:rPr>
              <a:t>Fill the gap:</a:t>
            </a:r>
            <a:r>
              <a:rPr lang="en-US" sz="1400" dirty="0">
                <a:latin typeface="Times New Roman" pitchFamily="18" charset="0"/>
                <a:cs typeface="Times New Roman" pitchFamily="18" charset="0"/>
              </a:rPr>
              <a:t> All through my ________________________ All through my ________________________</a:t>
            </a:r>
          </a:p>
          <a:p>
            <a:r>
              <a:rPr lang="en-US" sz="1400" b="1" dirty="0">
                <a:latin typeface="Times New Roman" pitchFamily="18" charset="0"/>
                <a:cs typeface="Times New Roman" pitchFamily="18" charset="0"/>
              </a:rPr>
              <a:t>4)</a:t>
            </a:r>
          </a:p>
          <a:p>
            <a:r>
              <a:rPr lang="en-US" sz="1400" i="1" dirty="0">
                <a:latin typeface="Times New Roman" pitchFamily="18" charset="0"/>
                <a:cs typeface="Times New Roman" pitchFamily="18" charset="0"/>
              </a:rPr>
              <a:t>Fill the gap:</a:t>
            </a:r>
            <a:r>
              <a:rPr lang="en-US" sz="1400" dirty="0">
                <a:latin typeface="Times New Roman" pitchFamily="18" charset="0"/>
                <a:cs typeface="Times New Roman" pitchFamily="18" charset="0"/>
              </a:rPr>
              <a:t> We're flying up, no ceiling, ________________________ we in our ________________________</a:t>
            </a:r>
          </a:p>
          <a:p>
            <a:r>
              <a:rPr lang="en-US" sz="1400" b="1" dirty="0">
                <a:latin typeface="Times New Roman" pitchFamily="18" charset="0"/>
                <a:cs typeface="Times New Roman" pitchFamily="18" charset="0"/>
              </a:rPr>
              <a:t>5) In my body when it</a:t>
            </a:r>
          </a:p>
          <a:p>
            <a:r>
              <a:rPr lang="en-US" sz="1400" dirty="0" err="1">
                <a:latin typeface="Times New Roman" pitchFamily="18" charset="0"/>
                <a:cs typeface="Times New Roman" pitchFamily="18" charset="0"/>
              </a:rPr>
              <a:t>draps</a:t>
            </a:r>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drops</a:t>
            </a:r>
          </a:p>
          <a:p>
            <a:r>
              <a:rPr lang="en-US" sz="1400" dirty="0">
                <a:latin typeface="Times New Roman" pitchFamily="18" charset="0"/>
                <a:cs typeface="Times New Roman" pitchFamily="18" charset="0"/>
              </a:rPr>
              <a:t>drop</a:t>
            </a:r>
          </a:p>
          <a:p>
            <a:r>
              <a:rPr lang="en-US" sz="1400" b="1" dirty="0">
                <a:latin typeface="Times New Roman" pitchFamily="18" charset="0"/>
                <a:cs typeface="Times New Roman" pitchFamily="18" charset="0"/>
              </a:rPr>
              <a:t>6)</a:t>
            </a:r>
          </a:p>
          <a:p>
            <a:r>
              <a:rPr lang="en-US" sz="1400" i="1" dirty="0">
                <a:latin typeface="Times New Roman" pitchFamily="18" charset="0"/>
                <a:cs typeface="Times New Roman" pitchFamily="18" charset="0"/>
              </a:rPr>
              <a:t>Fill the gap:</a:t>
            </a:r>
            <a:r>
              <a:rPr lang="en-US" sz="1400" dirty="0">
                <a:latin typeface="Times New Roman" pitchFamily="18" charset="0"/>
                <a:cs typeface="Times New Roman" pitchFamily="18" charset="0"/>
              </a:rPr>
              <a:t> Moving ________________________ phenomenally</a:t>
            </a:r>
          </a:p>
          <a:p>
            <a:r>
              <a:rPr lang="en-US" sz="1400" b="1" dirty="0">
                <a:latin typeface="Times New Roman" pitchFamily="18" charset="0"/>
                <a:cs typeface="Times New Roman" pitchFamily="18" charset="0"/>
              </a:rPr>
              <a:t>7)</a:t>
            </a:r>
          </a:p>
          <a:p>
            <a:r>
              <a:rPr lang="en-US" sz="1400" i="1" dirty="0">
                <a:latin typeface="Times New Roman" pitchFamily="18" charset="0"/>
                <a:cs typeface="Times New Roman" pitchFamily="18" charset="0"/>
              </a:rPr>
              <a:t>Put the words in order:</a:t>
            </a:r>
            <a:r>
              <a:rPr lang="en-US" sz="1400" dirty="0">
                <a:latin typeface="Times New Roman" pitchFamily="18" charset="0"/>
                <a:cs typeface="Times New Roman" pitchFamily="18" charset="0"/>
              </a:rPr>
              <a:t> Under lights goes the when everything</a:t>
            </a:r>
          </a:p>
        </p:txBody>
      </p:sp>
      <p:sp>
        <p:nvSpPr>
          <p:cNvPr id="3" name="Rettangolo 2"/>
          <p:cNvSpPr/>
          <p:nvPr/>
        </p:nvSpPr>
        <p:spPr>
          <a:xfrm>
            <a:off x="4499992" y="116632"/>
            <a:ext cx="4644008" cy="5909310"/>
          </a:xfrm>
          <a:prstGeom prst="rect">
            <a:avLst/>
          </a:prstGeom>
        </p:spPr>
        <p:txBody>
          <a:bodyPr wrap="square">
            <a:spAutoFit/>
          </a:bodyPr>
          <a:lstStyle/>
          <a:p>
            <a:r>
              <a:rPr lang="en-US" sz="1400" b="1" dirty="0">
                <a:solidFill>
                  <a:srgbClr val="000000"/>
                </a:solidFill>
                <a:latin typeface="Times New Roman" pitchFamily="18" charset="0"/>
                <a:cs typeface="Times New Roman" pitchFamily="18" charset="0"/>
              </a:rPr>
              <a:t>8)</a:t>
            </a:r>
          </a:p>
          <a:p>
            <a:r>
              <a:rPr lang="en-US" sz="1400" i="1" dirty="0">
                <a:solidFill>
                  <a:srgbClr val="000000"/>
                </a:solidFill>
                <a:latin typeface="Times New Roman" pitchFamily="18" charset="0"/>
                <a:cs typeface="Times New Roman" pitchFamily="18" charset="0"/>
              </a:rPr>
              <a:t>Put the words in order:</a:t>
            </a:r>
            <a:r>
              <a:rPr lang="en-US" sz="1400" dirty="0">
                <a:solidFill>
                  <a:srgbClr val="000000"/>
                </a:solidFill>
                <a:latin typeface="Times New Roman" pitchFamily="18" charset="0"/>
                <a:cs typeface="Times New Roman" pitchFamily="18" charset="0"/>
              </a:rPr>
              <a:t> Nowhere when getting hide to close I'm you</a:t>
            </a:r>
          </a:p>
          <a:p>
            <a:r>
              <a:rPr lang="en-US" sz="1400" b="1" dirty="0">
                <a:solidFill>
                  <a:srgbClr val="000000"/>
                </a:solidFill>
                <a:latin typeface="Times New Roman" pitchFamily="18" charset="0"/>
                <a:cs typeface="Times New Roman" pitchFamily="18" charset="0"/>
              </a:rPr>
              <a:t>9)</a:t>
            </a:r>
          </a:p>
          <a:p>
            <a:r>
              <a:rPr lang="en-US" sz="1400" i="1" dirty="0">
                <a:solidFill>
                  <a:srgbClr val="000000"/>
                </a:solidFill>
                <a:latin typeface="Times New Roman" pitchFamily="18" charset="0"/>
                <a:cs typeface="Times New Roman" pitchFamily="18" charset="0"/>
              </a:rPr>
              <a:t>Put the words in order:</a:t>
            </a:r>
            <a:r>
              <a:rPr lang="en-US" sz="1400" dirty="0">
                <a:solidFill>
                  <a:srgbClr val="000000"/>
                </a:solidFill>
                <a:latin typeface="Times New Roman" pitchFamily="18" charset="0"/>
                <a:cs typeface="Times New Roman" pitchFamily="18" charset="0"/>
              </a:rPr>
              <a:t> know move you well already we When</a:t>
            </a:r>
          </a:p>
          <a:p>
            <a:r>
              <a:rPr lang="en-US" sz="1400" b="1" dirty="0">
                <a:solidFill>
                  <a:srgbClr val="000000"/>
                </a:solidFill>
                <a:latin typeface="Times New Roman" pitchFamily="18" charset="0"/>
                <a:cs typeface="Times New Roman" pitchFamily="18" charset="0"/>
              </a:rPr>
              <a:t>10)</a:t>
            </a:r>
          </a:p>
          <a:p>
            <a:r>
              <a:rPr lang="en-US" sz="1400" i="1" dirty="0">
                <a:solidFill>
                  <a:srgbClr val="000000"/>
                </a:solidFill>
                <a:latin typeface="Times New Roman" pitchFamily="18" charset="0"/>
                <a:cs typeface="Times New Roman" pitchFamily="18" charset="0"/>
              </a:rPr>
              <a:t>Put the words in order:</a:t>
            </a:r>
            <a:r>
              <a:rPr lang="en-US" sz="1400" dirty="0">
                <a:solidFill>
                  <a:srgbClr val="000000"/>
                </a:solidFill>
                <a:latin typeface="Times New Roman" pitchFamily="18" charset="0"/>
                <a:cs typeface="Times New Roman" pitchFamily="18" charset="0"/>
              </a:rPr>
              <a:t> you dance when you dance </a:t>
            </a:r>
            <a:r>
              <a:rPr lang="en-US" sz="1400" dirty="0" err="1">
                <a:solidFill>
                  <a:srgbClr val="000000"/>
                </a:solidFill>
                <a:latin typeface="Times New Roman" pitchFamily="18" charset="0"/>
                <a:cs typeface="Times New Roman" pitchFamily="18" charset="0"/>
              </a:rPr>
              <a:t>dance</a:t>
            </a:r>
            <a:r>
              <a:rPr lang="en-US" sz="1400" dirty="0">
                <a:solidFill>
                  <a:srgbClr val="000000"/>
                </a:solidFill>
                <a:latin typeface="Times New Roman" pitchFamily="18" charset="0"/>
                <a:cs typeface="Times New Roman" pitchFamily="18" charset="0"/>
              </a:rPr>
              <a:t> but can see I Nothing</a:t>
            </a:r>
          </a:p>
          <a:p>
            <a:r>
              <a:rPr lang="en-US" sz="1400" b="1" dirty="0">
                <a:solidFill>
                  <a:srgbClr val="000000"/>
                </a:solidFill>
                <a:latin typeface="Times New Roman" pitchFamily="18" charset="0"/>
                <a:cs typeface="Times New Roman" pitchFamily="18" charset="0"/>
              </a:rPr>
              <a:t>11)</a:t>
            </a:r>
          </a:p>
          <a:p>
            <a:r>
              <a:rPr lang="en-US" sz="1400" i="1" dirty="0">
                <a:solidFill>
                  <a:srgbClr val="000000"/>
                </a:solidFill>
                <a:latin typeface="Times New Roman" pitchFamily="18" charset="0"/>
                <a:cs typeface="Times New Roman" pitchFamily="18" charset="0"/>
              </a:rPr>
              <a:t>Put the words in order:</a:t>
            </a:r>
            <a:r>
              <a:rPr lang="en-US" sz="1400" dirty="0">
                <a:solidFill>
                  <a:srgbClr val="000000"/>
                </a:solidFill>
                <a:latin typeface="Times New Roman" pitchFamily="18" charset="0"/>
                <a:cs typeface="Times New Roman" pitchFamily="18" charset="0"/>
              </a:rPr>
              <a:t> dance shouldn't I All do But things dance </a:t>
            </a:r>
            <a:r>
              <a:rPr lang="en-US" sz="1400" dirty="0" err="1">
                <a:solidFill>
                  <a:srgbClr val="000000"/>
                </a:solidFill>
                <a:latin typeface="Times New Roman" pitchFamily="18" charset="0"/>
                <a:cs typeface="Times New Roman" pitchFamily="18" charset="0"/>
              </a:rPr>
              <a:t>dance</a:t>
            </a:r>
            <a:r>
              <a:rPr lang="en-US" sz="1400" dirty="0">
                <a:solidFill>
                  <a:srgbClr val="000000"/>
                </a:solidFill>
                <a:latin typeface="Times New Roman" pitchFamily="18" charset="0"/>
                <a:cs typeface="Times New Roman" pitchFamily="18" charset="0"/>
              </a:rPr>
              <a:t> you those</a:t>
            </a:r>
          </a:p>
          <a:p>
            <a:r>
              <a:rPr lang="en-US" sz="1400" b="1" dirty="0">
                <a:solidFill>
                  <a:srgbClr val="000000"/>
                </a:solidFill>
                <a:latin typeface="Times New Roman" pitchFamily="18" charset="0"/>
                <a:cs typeface="Times New Roman" pitchFamily="18" charset="0"/>
              </a:rPr>
              <a:t>12)</a:t>
            </a:r>
          </a:p>
          <a:p>
            <a:r>
              <a:rPr lang="en-US" sz="1400" i="1" dirty="0">
                <a:solidFill>
                  <a:srgbClr val="000000"/>
                </a:solidFill>
                <a:latin typeface="Times New Roman" pitchFamily="18" charset="0"/>
                <a:cs typeface="Times New Roman" pitchFamily="18" charset="0"/>
              </a:rPr>
              <a:t>Fill the gap:</a:t>
            </a:r>
            <a:r>
              <a:rPr lang="en-US" sz="1400" dirty="0">
                <a:solidFill>
                  <a:srgbClr val="000000"/>
                </a:solidFill>
                <a:latin typeface="Times New Roman" pitchFamily="18" charset="0"/>
                <a:cs typeface="Times New Roman" pitchFamily="18" charset="0"/>
              </a:rPr>
              <a:t> So ________________________ dancing</a:t>
            </a:r>
          </a:p>
          <a:p>
            <a:r>
              <a:rPr lang="en-US" sz="1400" b="1" dirty="0">
                <a:solidFill>
                  <a:srgbClr val="000000"/>
                </a:solidFill>
                <a:latin typeface="Times New Roman" pitchFamily="18" charset="0"/>
                <a:cs typeface="Times New Roman" pitchFamily="18" charset="0"/>
              </a:rPr>
              <a:t>13)</a:t>
            </a:r>
          </a:p>
          <a:p>
            <a:r>
              <a:rPr lang="en-US" sz="1400" i="1" dirty="0">
                <a:solidFill>
                  <a:srgbClr val="000000"/>
                </a:solidFill>
                <a:latin typeface="Times New Roman" pitchFamily="18" charset="0"/>
                <a:cs typeface="Times New Roman" pitchFamily="18" charset="0"/>
              </a:rPr>
              <a:t>Fill the gap:</a:t>
            </a:r>
            <a:r>
              <a:rPr lang="en-US" sz="1400" dirty="0">
                <a:solidFill>
                  <a:srgbClr val="000000"/>
                </a:solidFill>
                <a:latin typeface="Times New Roman" pitchFamily="18" charset="0"/>
                <a:cs typeface="Times New Roman" pitchFamily="18" charset="0"/>
              </a:rPr>
              <a:t> I ________________________ stop the ________________________</a:t>
            </a:r>
          </a:p>
          <a:p>
            <a:r>
              <a:rPr lang="en-US" sz="1400" b="1" dirty="0">
                <a:solidFill>
                  <a:srgbClr val="000000"/>
                </a:solidFill>
                <a:latin typeface="Times New Roman" pitchFamily="18" charset="0"/>
                <a:cs typeface="Times New Roman" pitchFamily="18" charset="0"/>
              </a:rPr>
              <a:t>14)</a:t>
            </a:r>
          </a:p>
          <a:p>
            <a:r>
              <a:rPr lang="en-US" sz="1400" i="1" dirty="0">
                <a:solidFill>
                  <a:srgbClr val="000000"/>
                </a:solidFill>
                <a:latin typeface="Times New Roman" pitchFamily="18" charset="0"/>
                <a:cs typeface="Times New Roman" pitchFamily="18" charset="0"/>
              </a:rPr>
              <a:t>Put the words in order:</a:t>
            </a:r>
            <a:r>
              <a:rPr lang="en-US" sz="1400" dirty="0">
                <a:solidFill>
                  <a:srgbClr val="000000"/>
                </a:solidFill>
                <a:latin typeface="Times New Roman" pitchFamily="18" charset="0"/>
                <a:cs typeface="Times New Roman" pitchFamily="18" charset="0"/>
              </a:rPr>
              <a:t> Ooh, something it's </a:t>
            </a:r>
            <a:r>
              <a:rPr lang="en-US" sz="1400" dirty="0" smtClean="0">
                <a:solidFill>
                  <a:srgbClr val="000000"/>
                </a:solidFill>
                <a:latin typeface="Times New Roman" pitchFamily="18" charset="0"/>
                <a:cs typeface="Times New Roman" pitchFamily="18" charset="0"/>
              </a:rPr>
              <a:t>magical</a:t>
            </a:r>
          </a:p>
          <a:p>
            <a:r>
              <a:rPr lang="en-US" sz="1400" dirty="0" smtClean="0">
                <a:solidFill>
                  <a:srgbClr val="000000"/>
                </a:solidFill>
                <a:latin typeface="Times New Roman" pitchFamily="18" charset="0"/>
                <a:cs typeface="Times New Roman" pitchFamily="18" charset="0"/>
              </a:rPr>
              <a:t>l</a:t>
            </a:r>
            <a:r>
              <a:rPr lang="en-US" sz="1400" b="1" dirty="0" smtClean="0">
                <a:latin typeface="Times New Roman" pitchFamily="18" charset="0"/>
                <a:cs typeface="Times New Roman" pitchFamily="18" charset="0"/>
              </a:rPr>
              <a:t>15</a:t>
            </a:r>
            <a:r>
              <a:rPr lang="en-US" sz="1400" b="1" dirty="0">
                <a:latin typeface="Times New Roman" pitchFamily="18" charset="0"/>
                <a:cs typeface="Times New Roman" pitchFamily="18" charset="0"/>
              </a:rPr>
              <a:t>)</a:t>
            </a:r>
          </a:p>
          <a:p>
            <a:r>
              <a:rPr lang="en-US" sz="1400" i="1" dirty="0">
                <a:latin typeface="Times New Roman" pitchFamily="18" charset="0"/>
                <a:cs typeface="Times New Roman" pitchFamily="18" charset="0"/>
              </a:rPr>
              <a:t>Put the words in order:</a:t>
            </a:r>
            <a:r>
              <a:rPr lang="en-US" sz="1400" dirty="0">
                <a:latin typeface="Times New Roman" pitchFamily="18" charset="0"/>
                <a:cs typeface="Times New Roman" pitchFamily="18" charset="0"/>
              </a:rPr>
              <a:t> in blood, air, the It's </a:t>
            </a:r>
            <a:r>
              <a:rPr lang="en-US" sz="1400" dirty="0" err="1">
                <a:latin typeface="Times New Roman" pitchFamily="18" charset="0"/>
                <a:cs typeface="Times New Roman" pitchFamily="18" charset="0"/>
              </a:rPr>
              <a:t>it's</a:t>
            </a:r>
            <a:r>
              <a:rPr lang="en-US" sz="1400" dirty="0">
                <a:latin typeface="Times New Roman" pitchFamily="18" charset="0"/>
                <a:cs typeface="Times New Roman" pitchFamily="18" charset="0"/>
              </a:rPr>
              <a:t> rushing in my on it's</a:t>
            </a:r>
          </a:p>
          <a:p>
            <a:r>
              <a:rPr lang="en-US" sz="1400" b="1" dirty="0">
                <a:latin typeface="Times New Roman" pitchFamily="18" charset="0"/>
                <a:cs typeface="Times New Roman" pitchFamily="18" charset="0"/>
              </a:rPr>
              <a:t>16</a:t>
            </a:r>
            <a:r>
              <a:rPr lang="en-US" sz="1400" b="1" dirty="0" smtClean="0">
                <a:latin typeface="Times New Roman" pitchFamily="18" charset="0"/>
                <a:cs typeface="Times New Roman" pitchFamily="18" charset="0"/>
              </a:rPr>
              <a:t>)</a:t>
            </a:r>
            <a:r>
              <a:rPr lang="en-US" sz="1400" i="1" dirty="0">
                <a:latin typeface="Times New Roman" pitchFamily="18" charset="0"/>
                <a:cs typeface="Times New Roman" pitchFamily="18" charset="0"/>
              </a:rPr>
              <a:t> t the words in order:</a:t>
            </a:r>
            <a:r>
              <a:rPr lang="en-US" sz="1400" dirty="0">
                <a:latin typeface="Times New Roman" pitchFamily="18" charset="0"/>
                <a:cs typeface="Times New Roman" pitchFamily="18" charset="0"/>
              </a:rPr>
              <a:t> so my When no high, in ceiling, fly I'm I zone</a:t>
            </a:r>
            <a:endParaRPr lang="en-US" sz="1400" b="1" dirty="0">
              <a:latin typeface="Times New Roman" pitchFamily="18" charset="0"/>
              <a:cs typeface="Times New Roman" pitchFamily="18" charset="0"/>
            </a:endParaRPr>
          </a:p>
          <a:p>
            <a:endParaRPr lang="en-US" sz="1400" dirty="0" smtClean="0">
              <a:solidFill>
                <a:srgbClr val="000000"/>
              </a:solidFill>
              <a:latin typeface="Times New Roman" pitchFamily="18" charset="0"/>
              <a:cs typeface="Times New Roman" pitchFamily="18" charset="0"/>
            </a:endParaRPr>
          </a:p>
          <a:p>
            <a:endParaRPr lang="en-US" sz="1400" b="0" i="0" dirty="0">
              <a:solidFill>
                <a:srgbClr val="00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4430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2912135"/>
            <a:ext cx="6696641" cy="584775"/>
          </a:xfrm>
          <a:prstGeom prst="rect">
            <a:avLst/>
          </a:prstGeom>
          <a:noFill/>
        </p:spPr>
        <p:txBody>
          <a:bodyPr wrap="none" rtlCol="0">
            <a:spAutoFit/>
          </a:bodyPr>
          <a:lstStyle/>
          <a:p>
            <a:r>
              <a:rPr lang="it-IT" sz="3200" b="1" dirty="0" smtClean="0">
                <a:latin typeface="Times New Roman" pitchFamily="18" charset="0"/>
                <a:cs typeface="Times New Roman" pitchFamily="18" charset="0"/>
              </a:rPr>
              <a:t>THANKS FOR YOUR ATTENTION</a:t>
            </a:r>
            <a:endParaRPr lang="it-IT"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27547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509</Words>
  <Application>Microsoft Office PowerPoint</Application>
  <PresentationFormat>Presentazione su schermo (4:3)</PresentationFormat>
  <Paragraphs>83</Paragraphs>
  <Slides>8</Slides>
  <Notes>1</Notes>
  <HiddenSlides>0</HiddenSlides>
  <MMClips>1</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MUSIC: A MELODIC METHODOLOGY INTO TEACHING AND LEARNING 2018-1-ES01-KA229-050761_2 SCHOOL EXCHANGE PARTNERSHIP The Italian team presents</vt:lpstr>
      <vt:lpstr>Can’t Stop the Feeling by Justin Timberlake https://www.youtube.com/watch?v=ru0K8uYEZWw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A MELODIC METHODOLOGY INTO TEACHING AND LEARNING 2018-1-ES01-KA229-050761_2 SCHOOL EXCHANGE PARTNERSHIP The Italian team presents</dc:title>
  <dc:creator>Annarosa</dc:creator>
  <cp:lastModifiedBy>Annarosa</cp:lastModifiedBy>
  <cp:revision>30</cp:revision>
  <dcterms:created xsi:type="dcterms:W3CDTF">2021-05-05T15:09:57Z</dcterms:created>
  <dcterms:modified xsi:type="dcterms:W3CDTF">2021-05-11T20:10:29Z</dcterms:modified>
</cp:coreProperties>
</file>