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1"/>
  </p:notesMasterIdLst>
  <p:sldIdLst>
    <p:sldId id="268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681CE-6644-924D-9A1F-1A6F437D934D}" v="366" dt="2019-05-13T22:22:41.877"/>
    <p1510:client id="{A6B6DB42-7BC9-6B43-987E-BCB087DADA73}" v="532" dt="2019-05-13T22:25:07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66" d="100"/>
          <a:sy n="66" d="100"/>
        </p:scale>
        <p:origin x="-59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495C9-3851-1747-8522-72183B4331E5}" type="datetimeFigureOut">
              <a:rPr lang="it-IT" smtClean="0"/>
              <a:t>17/05/2019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5020-2105-D44E-91A4-21C7F9836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B5020-2105-D44E-91A4-21C7F9836B3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62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2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3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6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5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2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3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9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4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3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8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6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MUSIC: A MELODIC METHODOLOGY INTO TEACHING AND LEARNING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2018-1-ES01-KA229-050761_2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SCHOOL EXCHANGE PARTNERSHIP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Italian team presents: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47414" y="3671658"/>
            <a:ext cx="9405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u="sng" dirty="0" smtClean="0">
                <a:latin typeface="Times New Roman" pitchFamily="18" charset="0"/>
                <a:cs typeface="Times New Roman" pitchFamily="18" charset="0"/>
              </a:rPr>
              <a:t>LANDSCAPE </a:t>
            </a:r>
            <a:r>
              <a:rPr lang="it-IT" sz="3600" u="sng" dirty="0" smtClean="0">
                <a:latin typeface="Times New Roman" pitchFamily="18" charset="0"/>
                <a:cs typeface="Times New Roman" pitchFamily="18" charset="0"/>
              </a:rPr>
              <a:t>AND TRADITIONAL CLOTHES</a:t>
            </a:r>
            <a:endParaRPr lang="it-IT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0558" y="4845476"/>
            <a:ext cx="45035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Co-</a:t>
            </a:r>
            <a:r>
              <a:rPr lang="it-IT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funded</a:t>
            </a:r>
            <a:r>
              <a:rPr lang="it-I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by The Erasmus </a:t>
            </a:r>
            <a:r>
              <a:rPr lang="it-IT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endParaRPr lang="it-IT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it-IT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it-I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Union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775" y="487060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472" y="448371"/>
            <a:ext cx="3871912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83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5">
            <a:extLst>
              <a:ext uri="{FF2B5EF4-FFF2-40B4-BE49-F238E27FC236}">
                <a16:creationId xmlns=""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7">
            <a:extLst>
              <a:ext uri="{FF2B5EF4-FFF2-40B4-BE49-F238E27FC236}">
                <a16:creationId xmlns=""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it-IT" dirty="0" err="1">
                <a:solidFill>
                  <a:srgbClr val="FFFFFF"/>
                </a:solidFill>
              </a:rPr>
              <a:t>T</a:t>
            </a:r>
            <a:r>
              <a:rPr lang="it-IT" dirty="0" err="1" smtClean="0">
                <a:solidFill>
                  <a:srgbClr val="FFFFFF"/>
                </a:solidFill>
              </a:rPr>
              <a:t>raditional</a:t>
            </a:r>
            <a:r>
              <a:rPr lang="it-IT" dirty="0">
                <a:solidFill>
                  <a:srgbClr val="FFFFFF"/>
                </a:solidFill>
              </a:rPr>
              <a:t> </a:t>
            </a:r>
            <a:r>
              <a:rPr lang="it-IT" dirty="0" err="1">
                <a:solidFill>
                  <a:srgbClr val="FFFFFF"/>
                </a:solidFill>
              </a:rPr>
              <a:t>Italian</a:t>
            </a:r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err="1">
                <a:solidFill>
                  <a:srgbClr val="FFFFFF"/>
                </a:solidFill>
              </a:rPr>
              <a:t>clothes</a:t>
            </a:r>
            <a:r>
              <a:rPr lang="it-IT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2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E61C92-A3E3-4B7E-893F-9E8F65120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SARNER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=""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43F907-46A0-4468-874C-D4E33F420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sarner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is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typical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jumper of "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val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sarentino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" in "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trentino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alto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adige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" 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in the north of Italy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 original saner is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made in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 black color, it's similar to a cardigan but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it has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 polo neck, it's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made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of gray or brown wool with a board of different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colour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 modern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sarner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has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small bottoms but the original one had just an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hook  to  be closed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It was made in thick wool ,taken from the Alps sheep to protect the shepherds from the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iceness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of the mountains in the north of Italy.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026" name="Picture 2" descr="Risultati immagini per sarner tirol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85" y="1243173"/>
            <a:ext cx="3924728" cy="459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1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47FC7F-87E7-4A15-9E05-7143978D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368" y="291832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TRACHT</a:t>
            </a:r>
          </a:p>
        </p:txBody>
      </p:sp>
      <p:pic>
        <p:nvPicPr>
          <p:cNvPr id="5" name="Picture 5" descr="Immagine che contiene erba, persona, albero, esterni&#10;&#10;Descrizione generata con affidabilità molto elevata">
            <a:extLst>
              <a:ext uri="{FF2B5EF4-FFF2-40B4-BE49-F238E27FC236}">
                <a16:creationId xmlns="" xmlns:a16="http://schemas.microsoft.com/office/drawing/2014/main" id="{7EBE3F60-3C4C-467C-AE0C-C0518AC46AF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1284" r="-1" b="12859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7" name="Straight Connector 9">
            <a:extLst>
              <a:ext uri="{FF2B5EF4-FFF2-40B4-BE49-F238E27FC236}">
                <a16:creationId xmlns=""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525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EA8C4D8-8CB5-4416-ABF0-3484591AF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42369" y="1648392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Calibri"/>
              </a:rPr>
              <a:t>The </a:t>
            </a:r>
            <a:r>
              <a:rPr lang="en-US" dirty="0" err="1">
                <a:latin typeface="Times New Roman"/>
                <a:cs typeface="Calibri"/>
              </a:rPr>
              <a:t>tracht</a:t>
            </a:r>
            <a:r>
              <a:rPr lang="en-US" dirty="0">
                <a:latin typeface="Times New Roman"/>
                <a:cs typeface="Calibri"/>
              </a:rPr>
              <a:t> is a typical dress of </a:t>
            </a:r>
            <a:r>
              <a:rPr lang="en-US" dirty="0" smtClean="0">
                <a:latin typeface="Times New Roman"/>
                <a:cs typeface="Calibri"/>
              </a:rPr>
              <a:t>the North of Italy.</a:t>
            </a:r>
            <a:r>
              <a:rPr lang="en-US" dirty="0">
                <a:ea typeface="+mn-lt"/>
                <a:cs typeface="+mn-lt"/>
              </a:rPr>
              <a:t> Although the word is most often associated with </a:t>
            </a:r>
            <a:r>
              <a:rPr lang="en-US" dirty="0" smtClean="0">
                <a:ea typeface="+mn-lt"/>
                <a:cs typeface="+mn-lt"/>
              </a:rPr>
              <a:t>Bavarian and Austrian garments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many </a:t>
            </a:r>
            <a:r>
              <a:rPr lang="en-US" dirty="0" smtClean="0">
                <a:ea typeface="+mn-lt"/>
                <a:cs typeface="+mn-lt"/>
              </a:rPr>
              <a:t>people in the North of Italy have it. It is made only in natural materials like wool, linen and silk.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ea typeface="+mn-lt"/>
                <a:cs typeface="+mn-lt"/>
              </a:rPr>
              <a:t>This </a:t>
            </a:r>
            <a:r>
              <a:rPr lang="en-US" dirty="0" err="1" smtClean="0">
                <a:ea typeface="+mn-lt"/>
                <a:cs typeface="+mn-lt"/>
              </a:rPr>
              <a:t>coth</a:t>
            </a:r>
            <a:r>
              <a:rPr lang="en-US" dirty="0" smtClean="0">
                <a:ea typeface="+mn-lt"/>
                <a:cs typeface="+mn-lt"/>
              </a:rPr>
              <a:t> was </a:t>
            </a:r>
            <a:r>
              <a:rPr lang="en-US" dirty="0">
                <a:ea typeface="+mn-lt"/>
                <a:cs typeface="+mn-lt"/>
              </a:rPr>
              <a:t>influenced by the customs of peasants, villagers and the rural population, characterized by the use of linen, </a:t>
            </a:r>
            <a:r>
              <a:rPr lang="en-US" dirty="0" err="1">
                <a:ea typeface="+mn-lt"/>
                <a:cs typeface="+mn-lt"/>
              </a:rPr>
              <a:t>loden</a:t>
            </a:r>
            <a:r>
              <a:rPr lang="en-US" dirty="0">
                <a:ea typeface="+mn-lt"/>
                <a:cs typeface="+mn-lt"/>
              </a:rPr>
              <a:t> (a traditional type of felt) and embroidery.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ea typeface="+mn-lt"/>
              <a:cs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In the past, the quality of the </a:t>
            </a:r>
            <a:r>
              <a:rPr lang="en-US" dirty="0" err="1">
                <a:ea typeface="+mn-lt"/>
                <a:cs typeface="+mn-lt"/>
              </a:rPr>
              <a:t>Tracht</a:t>
            </a:r>
            <a:r>
              <a:rPr lang="en-US" dirty="0">
                <a:ea typeface="+mn-lt"/>
                <a:cs typeface="+mn-lt"/>
              </a:rPr>
              <a:t> indicated the wealth or social status of a person or family, depending on the decorations and beads that it carried, especially in women's </a:t>
            </a:r>
            <a:r>
              <a:rPr lang="en-US" dirty="0" smtClean="0">
                <a:ea typeface="+mn-lt"/>
                <a:cs typeface="+mn-lt"/>
              </a:rPr>
              <a:t>clothes.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  <a:ea typeface="+mn-lt"/>
                <a:cs typeface="+mn-lt"/>
              </a:rPr>
              <a:t>The use of flowers on garments </a:t>
            </a:r>
            <a:r>
              <a:rPr lang="en-US" dirty="0" err="1" smtClean="0">
                <a:latin typeface="Calibri"/>
                <a:ea typeface="+mn-lt"/>
                <a:cs typeface="+mn-lt"/>
              </a:rPr>
              <a:t>riminds</a:t>
            </a:r>
            <a:r>
              <a:rPr lang="en-US" dirty="0" smtClean="0">
                <a:latin typeface="Calibri"/>
                <a:ea typeface="+mn-lt"/>
                <a:cs typeface="+mn-lt"/>
              </a:rPr>
              <a:t> to the beautiful nature landscape in the north- east of Italy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621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408DC4-93D4-422E-AC01-FFF7BDED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119" y="581085"/>
            <a:ext cx="5244301" cy="15381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GUAZZE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B6C29DB0-17E9-42FF-986E-0B7F493F4D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="" xmlns:a16="http://schemas.microsoft.com/office/drawing/2014/main" id="{115AD956-A5B6-4760-B8B2-11E2DF6B02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60509909-7BA0-4247-83C7-207F37A50F0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3596" r="3596"/>
          <a:stretch/>
        </p:blipFill>
        <p:spPr>
          <a:xfrm>
            <a:off x="1480173" y="2134499"/>
            <a:ext cx="3267942" cy="258040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891E4BA-D525-44D9-93C6-FF9BD3288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26223" y="2059593"/>
            <a:ext cx="5383652" cy="34700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“</a:t>
            </a:r>
            <a:r>
              <a:rPr lang="en-US" dirty="0" err="1" smtClean="0">
                <a:latin typeface="Times New Roman"/>
                <a:cs typeface="Times New Roman"/>
              </a:rPr>
              <a:t>Guazze</a:t>
            </a:r>
            <a:r>
              <a:rPr lang="en-US" dirty="0">
                <a:latin typeface="Times New Roman"/>
                <a:cs typeface="Times New Roman"/>
              </a:rPr>
              <a:t>" is a type of hairstyle</a:t>
            </a:r>
            <a:r>
              <a:rPr lang="en-US" dirty="0" smtClean="0">
                <a:latin typeface="Times New Roman"/>
                <a:cs typeface="Times New Roman"/>
              </a:rPr>
              <a:t>: hair</a:t>
            </a:r>
            <a:r>
              <a:rPr lang="en-US" dirty="0">
                <a:latin typeface="Times New Roman"/>
                <a:cs typeface="Times New Roman"/>
              </a:rPr>
              <a:t> was taken into braiding on the sides of the head, the braiding were interwind </a:t>
            </a:r>
            <a:r>
              <a:rPr lang="en-US" dirty="0" err="1">
                <a:latin typeface="Times New Roman"/>
                <a:cs typeface="Times New Roman"/>
              </a:rPr>
              <a:t>togheter</a:t>
            </a:r>
            <a:r>
              <a:rPr lang="en-US" dirty="0">
                <a:latin typeface="Times New Roman"/>
                <a:cs typeface="Times New Roman"/>
              </a:rPr>
              <a:t> for made a circle after of it they were stopped with a "</a:t>
            </a:r>
            <a:r>
              <a:rPr lang="en-US" dirty="0" err="1">
                <a:latin typeface="Times New Roman"/>
                <a:cs typeface="Times New Roman"/>
              </a:rPr>
              <a:t>spontone</a:t>
            </a:r>
            <a:r>
              <a:rPr lang="en-US" dirty="0">
                <a:latin typeface="Times New Roman"/>
                <a:cs typeface="Times New Roman"/>
              </a:rPr>
              <a:t>". </a:t>
            </a:r>
            <a:endParaRPr lang="en-US" dirty="0" smtClean="0">
              <a:latin typeface="Times New Roman"/>
              <a:cs typeface="Times New Roman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he </a:t>
            </a:r>
            <a:r>
              <a:rPr lang="en-US" dirty="0" err="1" smtClean="0">
                <a:latin typeface="Times New Roman"/>
                <a:cs typeface="Times New Roman"/>
              </a:rPr>
              <a:t>Guazze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were used by the Lombard peasant women around the seventeenth century to keep their hair in order while working in the fields.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Over time it has become a fashion ornament and a sign </a:t>
            </a:r>
            <a:r>
              <a:rPr lang="en-US" dirty="0" smtClean="0">
                <a:latin typeface="Times New Roman"/>
                <a:cs typeface="Times New Roman"/>
              </a:rPr>
              <a:t>of high  </a:t>
            </a:r>
            <a:r>
              <a:rPr lang="en-US" dirty="0">
                <a:latin typeface="Times New Roman"/>
                <a:cs typeface="Times New Roman"/>
              </a:rPr>
              <a:t>social status</a:t>
            </a:r>
          </a:p>
          <a:p>
            <a:r>
              <a:rPr lang="it-IT" dirty="0" err="1" smtClean="0">
                <a:latin typeface="Times New Roman"/>
                <a:cs typeface="Times New Roman"/>
              </a:rPr>
              <a:t>This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type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>
                <a:latin typeface="Times New Roman"/>
                <a:cs typeface="Times New Roman"/>
              </a:rPr>
              <a:t>of hairstyle was used by </a:t>
            </a:r>
            <a:r>
              <a:rPr lang="it-IT" dirty="0" smtClean="0">
                <a:latin typeface="Times New Roman"/>
                <a:cs typeface="Times New Roman"/>
              </a:rPr>
              <a:t>a </a:t>
            </a:r>
            <a:r>
              <a:rPr lang="it-IT" dirty="0" err="1" smtClean="0">
                <a:latin typeface="Times New Roman"/>
                <a:cs typeface="Times New Roman"/>
              </a:rPr>
              <a:t>famous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Italian</a:t>
            </a:r>
            <a:r>
              <a:rPr lang="it-IT" dirty="0" smtClean="0">
                <a:latin typeface="Times New Roman"/>
                <a:cs typeface="Times New Roman"/>
              </a:rPr>
              <a:t>  </a:t>
            </a:r>
            <a:r>
              <a:rPr lang="it-IT" dirty="0">
                <a:latin typeface="Times New Roman"/>
                <a:cs typeface="Times New Roman"/>
              </a:rPr>
              <a:t>poet, Alessandro Manzoni, in 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his</a:t>
            </a:r>
            <a:r>
              <a:rPr lang="it-IT" dirty="0" smtClean="0">
                <a:latin typeface="Times New Roman"/>
                <a:cs typeface="Times New Roman"/>
              </a:rPr>
              <a:t>  </a:t>
            </a:r>
            <a:r>
              <a:rPr lang="it-IT" dirty="0" err="1" smtClean="0">
                <a:latin typeface="Times New Roman"/>
                <a:cs typeface="Times New Roman"/>
              </a:rPr>
              <a:t>well-known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>
                <a:latin typeface="Times New Roman"/>
                <a:cs typeface="Times New Roman"/>
              </a:rPr>
              <a:t>novel called «I promessi sposi» (the betrothed) from «Lucia Mondella» (The female protagonist of the novel)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667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657C5C-138E-4D96-A901-64DAE1C7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03" y="0"/>
            <a:ext cx="10515600" cy="10395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CIOCIE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ADDEAEB-DB47-4787-BA56-5F4C2544D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6007" y="1024240"/>
            <a:ext cx="3797807" cy="51402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Calibri"/>
              </a:rPr>
              <a:t>The " </a:t>
            </a:r>
            <a:r>
              <a:rPr lang="en-US" dirty="0" err="1" smtClean="0">
                <a:latin typeface="Times New Roman"/>
                <a:cs typeface="Calibri"/>
              </a:rPr>
              <a:t>ciocithe</a:t>
            </a:r>
            <a:r>
              <a:rPr lang="en-US" dirty="0">
                <a:latin typeface="Times New Roman"/>
                <a:cs typeface="Calibri"/>
              </a:rPr>
              <a:t>" are the </a:t>
            </a:r>
            <a:r>
              <a:rPr lang="en-US" dirty="0" smtClean="0">
                <a:latin typeface="Times New Roman"/>
                <a:cs typeface="Calibri"/>
              </a:rPr>
              <a:t>typical </a:t>
            </a:r>
            <a:r>
              <a:rPr lang="en-US" dirty="0">
                <a:latin typeface="Times New Roman"/>
                <a:cs typeface="Calibri"/>
              </a:rPr>
              <a:t>shoes of the </a:t>
            </a:r>
            <a:r>
              <a:rPr lang="en-US" dirty="0" smtClean="0">
                <a:latin typeface="Times New Roman"/>
                <a:cs typeface="Calibri"/>
              </a:rPr>
              <a:t>south </a:t>
            </a:r>
            <a:r>
              <a:rPr lang="en-US" dirty="0">
                <a:latin typeface="Times New Roman"/>
                <a:cs typeface="Calibri"/>
              </a:rPr>
              <a:t>of </a:t>
            </a:r>
            <a:r>
              <a:rPr lang="en-US" dirty="0" smtClean="0">
                <a:latin typeface="Times New Roman"/>
                <a:cs typeface="Calibri"/>
              </a:rPr>
              <a:t>Lazio, in particular of our area called </a:t>
            </a:r>
            <a:r>
              <a:rPr lang="en-US" dirty="0" err="1" smtClean="0">
                <a:latin typeface="Times New Roman"/>
                <a:cs typeface="Calibri"/>
              </a:rPr>
              <a:t>Ciociaria</a:t>
            </a:r>
            <a:r>
              <a:rPr lang="en-US" dirty="0" smtClean="0">
                <a:latin typeface="Times New Roman"/>
                <a:cs typeface="Calibri"/>
              </a:rPr>
              <a:t> .  In fact this </a:t>
            </a:r>
            <a:r>
              <a:rPr lang="en-US" dirty="0">
                <a:latin typeface="Times New Roman"/>
                <a:cs typeface="Calibri"/>
              </a:rPr>
              <a:t>shoes </a:t>
            </a:r>
            <a:r>
              <a:rPr lang="en-US" dirty="0" smtClean="0">
                <a:latin typeface="Times New Roman"/>
                <a:cs typeface="Calibri"/>
              </a:rPr>
              <a:t>gives </a:t>
            </a:r>
            <a:r>
              <a:rPr lang="en-US" dirty="0">
                <a:latin typeface="Times New Roman"/>
                <a:cs typeface="Calibri"/>
              </a:rPr>
              <a:t>the name to the people of </a:t>
            </a:r>
            <a:r>
              <a:rPr lang="en-US" dirty="0" smtClean="0">
                <a:latin typeface="Times New Roman"/>
                <a:cs typeface="Calibri"/>
              </a:rPr>
              <a:t>“</a:t>
            </a:r>
            <a:r>
              <a:rPr lang="en-US" dirty="0" err="1" smtClean="0">
                <a:latin typeface="Times New Roman"/>
                <a:cs typeface="Calibri"/>
              </a:rPr>
              <a:t>Ciociaria</a:t>
            </a:r>
            <a:r>
              <a:rPr lang="en-US" dirty="0">
                <a:latin typeface="Times New Roman"/>
                <a:cs typeface="Calibri"/>
              </a:rPr>
              <a:t>" </a:t>
            </a:r>
            <a:r>
              <a:rPr lang="en-US" dirty="0" smtClean="0">
                <a:latin typeface="Times New Roman"/>
                <a:cs typeface="Calibri"/>
              </a:rPr>
              <a:t>called “</a:t>
            </a:r>
            <a:r>
              <a:rPr lang="en-US" dirty="0" err="1">
                <a:latin typeface="Times New Roman"/>
                <a:cs typeface="Calibri"/>
              </a:rPr>
              <a:t>C</a:t>
            </a:r>
            <a:r>
              <a:rPr lang="en-US" dirty="0" err="1" smtClean="0">
                <a:latin typeface="Times New Roman"/>
                <a:cs typeface="Calibri"/>
              </a:rPr>
              <a:t>iociari</a:t>
            </a:r>
            <a:r>
              <a:rPr lang="en-US" dirty="0">
                <a:latin typeface="Times New Roman"/>
                <a:cs typeface="Calibri"/>
              </a:rPr>
              <a:t>" </a:t>
            </a:r>
            <a:endParaRPr lang="en-US" dirty="0" smtClean="0">
              <a:latin typeface="Times New Roman"/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Calibri"/>
              </a:rPr>
              <a:t> They are traditional socks </a:t>
            </a:r>
            <a:r>
              <a:rPr lang="en-US" dirty="0">
                <a:latin typeface="Times New Roman"/>
                <a:cs typeface="Calibri"/>
              </a:rPr>
              <a:t>used by shepherds </a:t>
            </a:r>
            <a:r>
              <a:rPr lang="en-US" dirty="0" smtClean="0">
                <a:latin typeface="Times New Roman"/>
                <a:cs typeface="Calibri"/>
              </a:rPr>
              <a:t>and </a:t>
            </a:r>
            <a:r>
              <a:rPr lang="en-US" dirty="0">
                <a:latin typeface="Times New Roman"/>
                <a:cs typeface="Calibri"/>
              </a:rPr>
              <a:t>perhaps the very first product of the </a:t>
            </a:r>
            <a:r>
              <a:rPr lang="en-US" dirty="0" err="1">
                <a:latin typeface="Times New Roman"/>
                <a:cs typeface="Calibri"/>
              </a:rPr>
              <a:t>Ciociaria</a:t>
            </a:r>
            <a:r>
              <a:rPr lang="en-US" dirty="0">
                <a:latin typeface="Times New Roman"/>
                <a:cs typeface="Calibri"/>
              </a:rPr>
              <a:t> tradition.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/>
                <a:cs typeface="Calibri"/>
              </a:rPr>
              <a:t>In </a:t>
            </a:r>
            <a:r>
              <a:rPr lang="en-US" dirty="0">
                <a:latin typeface="Times New Roman"/>
                <a:cs typeface="Calibri"/>
              </a:rPr>
              <a:t>the last few centuries, </a:t>
            </a:r>
            <a:r>
              <a:rPr lang="en-US" dirty="0" smtClean="0">
                <a:latin typeface="Times New Roman"/>
                <a:cs typeface="Calibri"/>
              </a:rPr>
              <a:t>they have been the </a:t>
            </a:r>
            <a:r>
              <a:rPr lang="en-US" dirty="0">
                <a:latin typeface="Times New Roman"/>
                <a:cs typeface="Calibri"/>
              </a:rPr>
              <a:t>cheapest self-made </a:t>
            </a:r>
            <a:r>
              <a:rPr lang="en-US" dirty="0" smtClean="0">
                <a:latin typeface="Times New Roman"/>
                <a:cs typeface="Calibri"/>
              </a:rPr>
              <a:t>made with </a:t>
            </a:r>
            <a:r>
              <a:rPr lang="en-US" dirty="0">
                <a:latin typeface="Times New Roman"/>
                <a:cs typeface="Calibri"/>
              </a:rPr>
              <a:t>natural, tanned bovine, ovine, pig, buffalo and donkey </a:t>
            </a:r>
            <a:r>
              <a:rPr lang="en-US" dirty="0" smtClean="0">
                <a:latin typeface="Times New Roman"/>
                <a:cs typeface="Calibri"/>
              </a:rPr>
              <a:t>skins.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/>
                <a:cs typeface="Calibri"/>
              </a:rPr>
              <a:t> They </a:t>
            </a:r>
            <a:r>
              <a:rPr lang="en-US" dirty="0">
                <a:latin typeface="Times New Roman"/>
                <a:cs typeface="Calibri"/>
              </a:rPr>
              <a:t>were robust and suitable for walking on worked fields and on impervious paths, as well as resistant to strenuous work, such as </a:t>
            </a:r>
            <a:r>
              <a:rPr lang="en-US" dirty="0" smtClean="0">
                <a:latin typeface="Times New Roman"/>
                <a:cs typeface="Calibri"/>
              </a:rPr>
              <a:t>digging in the fields.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/>
                <a:cs typeface="Calibri"/>
              </a:rPr>
              <a:t>Nowadays  they are considered the symbol of the rural life of </a:t>
            </a:r>
            <a:r>
              <a:rPr lang="en-US" dirty="0" err="1" smtClean="0">
                <a:latin typeface="Times New Roman"/>
                <a:cs typeface="Calibri"/>
              </a:rPr>
              <a:t>Ciociaria</a:t>
            </a:r>
            <a:r>
              <a:rPr lang="en-US" dirty="0" smtClean="0">
                <a:latin typeface="Times New Roman"/>
                <a:cs typeface="Calibri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Times New Roman"/>
              <a:cs typeface="Calibri"/>
            </a:endParaRPr>
          </a:p>
        </p:txBody>
      </p:sp>
      <p:pic>
        <p:nvPicPr>
          <p:cNvPr id="5" name="Picture 5" descr="Immagine che contiene terra, tavolo, esterni&#10;&#10;Descrizione generata con affidabilità elevata">
            <a:extLst>
              <a:ext uri="{FF2B5EF4-FFF2-40B4-BE49-F238E27FC236}">
                <a16:creationId xmlns="" xmlns:a16="http://schemas.microsoft.com/office/drawing/2014/main" id="{E08BB3AA-A3B9-4D6C-8AC6-48C54CD333A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963" r="1958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4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DB9CC4-D558-4E90-A035-53704FDE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1802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ea typeface="+mn-ea"/>
                <a:cs typeface="Times New Roman" pitchFamily="18" charset="0"/>
              </a:rPr>
              <a:t>BERRITA</a:t>
            </a:r>
          </a:p>
        </p:txBody>
      </p:sp>
      <p:pic>
        <p:nvPicPr>
          <p:cNvPr id="5" name="Picture 5" descr="Immagine che contiene persona, uomo, esterni, abbigliamento&#10;&#10;Descrizione generata con affidabilità elevata">
            <a:extLst>
              <a:ext uri="{FF2B5EF4-FFF2-40B4-BE49-F238E27FC236}">
                <a16:creationId xmlns="" xmlns:a16="http://schemas.microsoft.com/office/drawing/2014/main" id="{A4ED1BE8-D707-4DF5-B638-D0CF6D9AA98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4879" r="488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7CD3170-A113-4315-8212-808D97B93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305" y="2011953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Berrita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typical 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Sardinia.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 tube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it's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 about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1,50cm.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Sardinian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peasants put it during the work in the fields under a wide-brimmed straw hat to protect the head from the sun.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Sardinia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an island and the climate is characterized by very hot and sunny summers so it was necessary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well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heads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working in the fields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232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B506F4D-BD03-D742-8806-50B01D2B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411" y="0"/>
            <a:ext cx="3932237" cy="16002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Costume Ciociaro</a:t>
            </a:r>
            <a:endParaRPr lang="it-IT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B2741251-4B5E-F445-BFE0-E45FF5DE2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4285" y="1576136"/>
            <a:ext cx="3932237" cy="477653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typical costume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Ciociaro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the beginning belonged to the poorer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composed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peasants.You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fin it in the museum of popular art in Rome.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fazzolettone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“( A big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hunkerchief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pinned on the head,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helped women to protect their heads while working in the fields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apron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wide skirts, which with wisdom was tucked in to make it a kind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saddleba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the harvest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.Both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men and women brought bands to protect themselves, and the famous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ciocie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", very recognizable ancient footwear, symbol, and pride of a working, and proud people.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Risultati immagini per costume tradizionale ciociar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94"/>
          <a:stretch>
            <a:fillRect/>
          </a:stretch>
        </p:blipFill>
        <p:spPr bwMode="auto">
          <a:xfrm>
            <a:off x="5275263" y="1038225"/>
            <a:ext cx="61722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22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454442" y="3185963"/>
            <a:ext cx="7555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THANKS FOR YOU ATTENTION</a:t>
            </a:r>
            <a:endParaRPr lang="it-IT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2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244</Words>
  <Application>Microsoft Office PowerPoint</Application>
  <PresentationFormat>Personalizzato</PresentationFormat>
  <Paragraphs>41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Presentazione standard di PowerPoint</vt:lpstr>
      <vt:lpstr>Traditional Italian clothes </vt:lpstr>
      <vt:lpstr>SARNER</vt:lpstr>
      <vt:lpstr>TRACHT</vt:lpstr>
      <vt:lpstr>GUAZZE</vt:lpstr>
      <vt:lpstr>LE CIOCIE</vt:lpstr>
      <vt:lpstr>BERRITA</vt:lpstr>
      <vt:lpstr>Costume Ciociaro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Petr Barborik</dc:creator>
  <cp:lastModifiedBy>Annarosa</cp:lastModifiedBy>
  <cp:revision>507</cp:revision>
  <dcterms:created xsi:type="dcterms:W3CDTF">2013-08-01T12:31:02Z</dcterms:created>
  <dcterms:modified xsi:type="dcterms:W3CDTF">2019-05-17T16:39:07Z</dcterms:modified>
</cp:coreProperties>
</file>