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30" autoAdjust="0"/>
    <p:restoredTop sz="94660"/>
  </p:normalViewPr>
  <p:slideViewPr>
    <p:cSldViewPr>
      <p:cViewPr varScale="1">
        <p:scale>
          <a:sx n="69" d="100"/>
          <a:sy n="69" d="100"/>
        </p:scale>
        <p:origin x="-17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CA329-5386-4ED3-A6B2-3A27CFD2E272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815E9-8C81-4354-85B6-CD5B316EB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4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815E9-8C81-4354-85B6-CD5B316EB8E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49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2E05-5BF6-42E3-A83D-17C03A112809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6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2E05-5BF6-42E3-A83D-17C03A112809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49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2E05-5BF6-42E3-A83D-17C03A112809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6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2E05-5BF6-42E3-A83D-17C03A112809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2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2E05-5BF6-42E3-A83D-17C03A112809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09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2E05-5BF6-42E3-A83D-17C03A112809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78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2E05-5BF6-42E3-A83D-17C03A112809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81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2E05-5BF6-42E3-A83D-17C03A112809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58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2E05-5BF6-42E3-A83D-17C03A112809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80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2E05-5BF6-42E3-A83D-17C03A112809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88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2E05-5BF6-42E3-A83D-17C03A112809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88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E2E05-5BF6-42E3-A83D-17C03A112809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1C0B6-3994-451D-9C16-88135692F7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25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f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itchFamily="18" charset="0"/>
                <a:cs typeface="Times New Roman" pitchFamily="18" charset="0"/>
              </a:rPr>
              <a:t>MUSIC: A MELODIC METHODOLOGY INTO TEACHING AND LEARNING 2018-1-ES01-KA229-050761_2 SCHOOL EXCHANGE PARTNERSHIP The Italian team presents:</a:t>
            </a:r>
            <a:endParaRPr lang="it-IT" sz="2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7989" y="3573016"/>
            <a:ext cx="8928992" cy="1752600"/>
          </a:xfrm>
        </p:spPr>
        <p:txBody>
          <a:bodyPr>
            <a:normAutofit/>
          </a:bodyPr>
          <a:lstStyle/>
          <a:p>
            <a:r>
              <a:rPr lang="it-IT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LET’S TEACH OUR MOTHER TONGUE TO OUR PARTNERS   THROUGH MUSIC</a:t>
            </a:r>
            <a:endParaRPr lang="it-IT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95" y="1700808"/>
            <a:ext cx="26209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65104"/>
            <a:ext cx="3240360" cy="242088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55576" y="20608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Co-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funded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by The Erasmus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Union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8512" y="188640"/>
            <a:ext cx="8229600" cy="1368152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Fatti mandare dalla mamma(</a:t>
            </a:r>
            <a:r>
              <a:rPr lang="it-IT" sz="3600" b="1" dirty="0" err="1" smtClean="0">
                <a:latin typeface="Times New Roman" pitchFamily="18" charset="0"/>
                <a:cs typeface="Times New Roman" pitchFamily="18" charset="0"/>
              </a:rPr>
              <a:t>Let</a:t>
            </a: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err="1" smtClean="0">
                <a:latin typeface="Times New Roman" pitchFamily="18" charset="0"/>
                <a:cs typeface="Times New Roman" pitchFamily="18" charset="0"/>
              </a:rPr>
              <a:t>mum</a:t>
            </a: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err="1" smtClean="0">
                <a:latin typeface="Times New Roman" pitchFamily="18" charset="0"/>
                <a:cs typeface="Times New Roman" pitchFamily="18" charset="0"/>
              </a:rPr>
              <a:t>send</a:t>
            </a: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…)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> </a:t>
            </a: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https://www.youtube.com/watch?v=mIAdjIqcUSc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by Gianni Morandi</a:t>
            </a:r>
          </a:p>
          <a:p>
            <a:pPr marL="0" indent="0">
              <a:buNone/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in 1962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still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famous</a:t>
            </a:r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among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young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It’s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a Love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young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man 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ask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pPr marL="0" indent="0">
              <a:buNone/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 beautiful girl to go out and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buy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some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milk</a:t>
            </a:r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her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mum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spends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lot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of time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waiting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her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nder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her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house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He’s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jalous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another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boy 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seen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hand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hand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with the girl and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he’s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ready to</a:t>
            </a:r>
          </a:p>
          <a:p>
            <a:pPr marL="0" indent="0">
              <a:buNone/>
            </a:pP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ight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4992216" cy="402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4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È un'ora che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aspetto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davanti al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portone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600" dirty="0">
                <a:latin typeface="Times New Roman" pitchFamily="18" charset="0"/>
                <a:cs typeface="Times New Roman" pitchFamily="18" charset="0"/>
              </a:rPr>
            </a:b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Su, trova una scusa per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uscire di casa</a:t>
            </a:r>
          </a:p>
          <a:p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Fatti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mandare dalla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mamma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prendere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il latte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600" dirty="0">
                <a:latin typeface="Times New Roman" pitchFamily="18" charset="0"/>
                <a:cs typeface="Times New Roman" pitchFamily="18" charset="0"/>
              </a:rPr>
            </a:b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Devo dirti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qualche cosa che riguarda noi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due</a:t>
            </a:r>
          </a:p>
          <a:p>
            <a:pPr marL="0" indent="0">
              <a:buNone/>
            </a:pP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600" dirty="0">
                <a:latin typeface="Times New Roman" pitchFamily="18" charset="0"/>
                <a:cs typeface="Times New Roman" pitchFamily="18" charset="0"/>
              </a:rPr>
            </a:b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Ti ho vista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uscire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dalla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scuola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insieme ad un altro</a:t>
            </a:r>
            <a:br>
              <a:rPr lang="it-IT" sz="1600" dirty="0">
                <a:latin typeface="Times New Roman" pitchFamily="18" charset="0"/>
                <a:cs typeface="Times New Roman" pitchFamily="18" charset="0"/>
              </a:rPr>
            </a:b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Con la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mano nella mano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passeggiava con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te</a:t>
            </a:r>
          </a:p>
          <a:p>
            <a:pPr marL="0" indent="0">
              <a:buNone/>
            </a:pP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Tu digli a quel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coso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che sono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geloso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600" dirty="0">
                <a:latin typeface="Times New Roman" pitchFamily="18" charset="0"/>
                <a:cs typeface="Times New Roman" pitchFamily="18" charset="0"/>
              </a:rPr>
            </a:b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E se lo rivedo, e gli spaccherò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muso</a:t>
            </a:r>
          </a:p>
          <a:p>
            <a:pPr marL="0" indent="0">
              <a:buNone/>
            </a:pP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Fatti mandare dalla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mamm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a a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prendere il 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latte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Presto, scendi, scendi, 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amore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600" dirty="0">
                <a:latin typeface="Times New Roman" pitchFamily="18" charset="0"/>
                <a:cs typeface="Times New Roman" pitchFamily="18" charset="0"/>
              </a:rPr>
            </a:b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Ho bisogno di te, ho bisogno di te</a:t>
            </a:r>
            <a:br>
              <a:rPr lang="it-IT" sz="1600" dirty="0">
                <a:latin typeface="Times New Roman" pitchFamily="18" charset="0"/>
                <a:cs typeface="Times New Roman" pitchFamily="18" charset="0"/>
              </a:rPr>
            </a:b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Dai, scendi! Vieni giù!</a:t>
            </a:r>
          </a:p>
          <a:p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68460" y="139647"/>
            <a:ext cx="3924472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 have been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waiting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for you for an hour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front of the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door;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come on, find an excuse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order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get out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  your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house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Let your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mom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send you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to buy milk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 have to tell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you something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which has something to do with the two of us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 saw you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leave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school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with some other guy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your hand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in his hand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you were walking next to him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Tell this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"thing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that I am jealous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if I see him again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I’ll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beat him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Let your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mom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send you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buy milk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Hurry up,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c’amon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come down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my love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 need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you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Reorder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letter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the word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rgbClr val="92D050"/>
          </a:solidFill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pt-BR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t-a-l-t-e (milk) =..........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pt-BR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m-a-m-a-m (mom)=........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pt-BR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n-e-t-o-p-o-r (door)=........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pt-BR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s-a-c-a  (house)=........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pt-BR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s-u-m-o (nouse)=.......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pt-BR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s-u-a-c-l-o (schoo</a:t>
            </a:r>
            <a:r>
              <a:rPr lang="pt-BR" sz="2800" dirty="0">
                <a:solidFill>
                  <a:schemeClr val="dk1"/>
                </a:solidFill>
              </a:rPr>
              <a:t>l)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81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Reorder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2800" b="1" dirty="0" err="1" smtClean="0">
                <a:latin typeface="Times New Roman" pitchFamily="18" charset="0"/>
                <a:cs typeface="Times New Roman" pitchFamily="18" charset="0"/>
              </a:rPr>
              <a:t>sentences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it-IT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il latte/a prendere/fatti mandare/dalla mamma</a:t>
            </a:r>
          </a:p>
          <a:p>
            <a:pPr marL="0" lvl="0" indent="0">
              <a:spcBef>
                <a:spcPts val="1200"/>
              </a:spcBef>
              <a:buNone/>
            </a:pPr>
            <a:endParaRPr lang="it-IT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it-IT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qualcosa/noi due/devo dirti/che riguarda</a:t>
            </a:r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endParaRPr lang="it-IT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it-IT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uscire/ti ho vista/dalla scuola</a:t>
            </a:r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endParaRPr lang="it-IT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it-IT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passeggiava/con la mano/con te/nella mano</a:t>
            </a:r>
          </a:p>
          <a:p>
            <a:pPr marL="0" lvl="0" indent="0">
              <a:spcBef>
                <a:spcPts val="1200"/>
              </a:spcBef>
              <a:buNone/>
            </a:pPr>
            <a:endParaRPr lang="it-IT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1200"/>
              </a:spcBef>
              <a:buNone/>
            </a:pPr>
            <a:endParaRPr lang="it-IT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1200"/>
              </a:spcBef>
              <a:buNone/>
            </a:pPr>
            <a:endParaRPr lang="it-IT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1200"/>
              </a:spcBef>
              <a:buNone/>
            </a:pPr>
            <a:endParaRPr lang="it-IT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96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endParaRPr lang="it-IT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What should the girl buy?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pasta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pizza</a:t>
            </a:r>
          </a:p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sapone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latte</a:t>
            </a:r>
          </a:p>
          <a:p>
            <a:pPr marL="0" indent="0">
              <a:buNone/>
            </a:pPr>
            <a:r>
              <a:rPr lang="it-IT" sz="1700" b="1" dirty="0" err="1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it-IT" sz="1700" b="1" dirty="0">
                <a:latin typeface="Times New Roman" pitchFamily="18" charset="0"/>
                <a:cs typeface="Times New Roman" pitchFamily="18" charset="0"/>
              </a:rPr>
              <a:t> the boy </a:t>
            </a:r>
            <a:r>
              <a:rPr lang="it-IT" sz="1700" b="1" dirty="0" err="1">
                <a:latin typeface="Times New Roman" pitchFamily="18" charset="0"/>
                <a:cs typeface="Times New Roman" pitchFamily="18" charset="0"/>
              </a:rPr>
              <a:t>saw</a:t>
            </a:r>
            <a:r>
              <a:rPr lang="it-IT" sz="1700" b="1" dirty="0">
                <a:latin typeface="Times New Roman" pitchFamily="18" charset="0"/>
                <a:cs typeface="Times New Roman" pitchFamily="18" charset="0"/>
              </a:rPr>
              <a:t> the girl with </a:t>
            </a:r>
            <a:r>
              <a:rPr lang="it-IT" sz="1700" b="1" dirty="0" err="1">
                <a:latin typeface="Times New Roman" pitchFamily="18" charset="0"/>
                <a:cs typeface="Times New Roman" pitchFamily="18" charset="0"/>
              </a:rPr>
              <a:t>someone</a:t>
            </a:r>
            <a:r>
              <a:rPr lang="it-IT" sz="1700" b="1" dirty="0">
                <a:latin typeface="Times New Roman" pitchFamily="18" charset="0"/>
                <a:cs typeface="Times New Roman" pitchFamily="18" charset="0"/>
              </a:rPr>
              <a:t> else?</a:t>
            </a:r>
          </a:p>
          <a:p>
            <a:pPr marL="0" indent="0">
              <a:buNone/>
            </a:pPr>
            <a:endParaRPr lang="it-IT" sz="17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700" dirty="0">
                <a:latin typeface="Times New Roman" pitchFamily="18" charset="0"/>
                <a:cs typeface="Times New Roman" pitchFamily="18" charset="0"/>
              </a:rPr>
              <a:t>Al cinema</a:t>
            </a:r>
          </a:p>
          <a:p>
            <a:r>
              <a:rPr lang="it-IT" sz="1700" dirty="0">
                <a:latin typeface="Times New Roman" pitchFamily="18" charset="0"/>
                <a:cs typeface="Times New Roman" pitchFamily="18" charset="0"/>
              </a:rPr>
              <a:t>A casa</a:t>
            </a:r>
          </a:p>
          <a:p>
            <a:r>
              <a:rPr lang="it-IT" sz="1700" dirty="0">
                <a:latin typeface="Times New Roman" pitchFamily="18" charset="0"/>
                <a:cs typeface="Times New Roman" pitchFamily="18" charset="0"/>
              </a:rPr>
              <a:t>A scuola</a:t>
            </a:r>
          </a:p>
          <a:p>
            <a:r>
              <a:rPr lang="it-IT" sz="1700" dirty="0">
                <a:latin typeface="Times New Roman" pitchFamily="18" charset="0"/>
                <a:cs typeface="Times New Roman" pitchFamily="18" charset="0"/>
              </a:rPr>
              <a:t>Al supermercato</a:t>
            </a:r>
          </a:p>
        </p:txBody>
      </p:sp>
    </p:spTree>
    <p:extLst>
      <p:ext uri="{BB962C8B-B14F-4D97-AF65-F5344CB8AC3E}">
        <p14:creationId xmlns:p14="http://schemas.microsoft.com/office/powerpoint/2010/main" val="89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07288" cy="706090"/>
          </a:xfrm>
        </p:spPr>
        <p:txBody>
          <a:bodyPr>
            <a:noAutofit/>
          </a:bodyPr>
          <a:lstStyle/>
          <a:p>
            <a:r>
              <a:rPr lang="it-IT" sz="1600" b="1" dirty="0" err="1" smtClean="0"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dirty="0" err="1" smtClean="0">
                <a:latin typeface="Times New Roman" pitchFamily="18" charset="0"/>
                <a:cs typeface="Times New Roman" pitchFamily="18" charset="0"/>
              </a:rPr>
              <a:t>pictures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600" b="1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 word.</a:t>
            </a:r>
            <a:r>
              <a:rPr lang="it" sz="1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Find connections between the pictures and complete                                                                               the words with following letters</a:t>
            </a:r>
            <a:endParaRPr lang="it-IT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5550"/>
            <a:ext cx="154781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25549"/>
            <a:ext cx="15906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oogle Shape;13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725" y="2716075"/>
            <a:ext cx="1724350" cy="153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16" y="2823602"/>
            <a:ext cx="163988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50155"/>
            <a:ext cx="21209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96" y="1243992"/>
            <a:ext cx="21209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75" y="2760959"/>
            <a:ext cx="21209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15" y="2714845"/>
            <a:ext cx="213995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395536" y="5246166"/>
            <a:ext cx="136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b="1" dirty="0">
                <a:latin typeface="Times New Roman" pitchFamily="18" charset="0"/>
                <a:cs typeface="Times New Roman" pitchFamily="18" charset="0"/>
              </a:rPr>
              <a:t>S _ _ _ _ L _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 rot="-5400000">
            <a:off x="2336857" y="5223339"/>
            <a:ext cx="1896673" cy="385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it-IT" b="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Letters</a:t>
            </a:r>
            <a:r>
              <a:rPr lang="it-IT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 U/C/A/O</a:t>
            </a:r>
            <a:endParaRPr lang="it-IT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037572" y="5222055"/>
            <a:ext cx="3876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b="1" dirty="0">
                <a:latin typeface="Times New Roman" pitchFamily="18" charset="0"/>
                <a:cs typeface="Times New Roman" pitchFamily="18" charset="0"/>
              </a:rPr>
              <a:t>L _ _ T_                        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Letters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: T/E/A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13995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7" y="2224416"/>
            <a:ext cx="22860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2251"/>
            <a:ext cx="213995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94468"/>
            <a:ext cx="213995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31" y="336919"/>
            <a:ext cx="213995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85" y="2335283"/>
            <a:ext cx="213995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196" y="188640"/>
            <a:ext cx="191452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27" y="2315142"/>
            <a:ext cx="174942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3528" y="5229200"/>
            <a:ext cx="363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b="1" dirty="0">
                <a:latin typeface="Times New Roman" pitchFamily="18" charset="0"/>
                <a:cs typeface="Times New Roman" pitchFamily="18" charset="0"/>
              </a:rPr>
              <a:t>_ _ _ A                         </a:t>
            </a:r>
            <a:r>
              <a:rPr lang="it-IT" sz="1600" b="1" dirty="0" err="1">
                <a:latin typeface="Times New Roman" pitchFamily="18" charset="0"/>
                <a:cs typeface="Times New Roman" pitchFamily="18" charset="0"/>
              </a:rPr>
              <a:t>Letters</a:t>
            </a: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S/A/C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580112" y="5229200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b="1" dirty="0">
                <a:latin typeface="Times New Roman" pitchFamily="18" charset="0"/>
                <a:cs typeface="Times New Roman" pitchFamily="18" charset="0"/>
              </a:rPr>
              <a:t>_  _ O_ E          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Letters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: M/R/A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Crosswords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U T  H O N R K W O È Q A F P R Z G P M H K D L C S M A N O O   L J G H W T N D F C X  W Q  R T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A S I N B U V È R S O P M K T  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T R C N A S P È T T O D H L A N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T P O U L M N È R T U S C I R E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E V H O O U Y È N F D È S W Y  U R T F S  L H R F G Y T È W O L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G R D È R E A OV I E  N I  L T F S D  D È T K O Y R  A  M O W Q A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I R U R S C E N D  I  A P O U Y T G È W Q L D O P O  M A N O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L F W G T W C H R  M K R D G E I  F G I U S P C A S  A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Read the English verbs and words below and find them in Italian into the box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Get </a:t>
            </a:r>
            <a:r>
              <a:rPr lang="en-US" sz="1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out                    </a:t>
            </a:r>
            <a:endParaRPr lang="en-US" sz="18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Come down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18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FindC</a:t>
            </a:r>
            <a:endParaRPr lang="en-US" sz="18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C’mon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I’m waiting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Tell him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908207" y="3140968"/>
            <a:ext cx="82586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Milk</a:t>
            </a:r>
          </a:p>
          <a:p>
            <a:pPr lvl="0"/>
            <a:endParaRPr lang="nl-NL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Mom </a:t>
            </a:r>
          </a:p>
          <a:p>
            <a:pPr lvl="0"/>
            <a:endParaRPr lang="nl-NL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</a:p>
          <a:p>
            <a:pPr lvl="0"/>
            <a:endParaRPr lang="nl-NL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Hand</a:t>
            </a:r>
          </a:p>
          <a:p>
            <a:pPr lvl="0"/>
            <a:endParaRPr lang="nl-NL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Nouse</a:t>
            </a:r>
          </a:p>
          <a:p>
            <a:pPr lvl="0"/>
            <a:endParaRPr lang="nl-NL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Door</a:t>
            </a:r>
            <a:endParaRPr lang="nl-N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5211763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463282" y="225047"/>
            <a:ext cx="3775393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CROSSWORDS   PUZZLE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Put this English verbs in Italian into the columns, </a:t>
            </a: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following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horizontal </a:t>
            </a: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vertical order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end find the 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secret word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ACROSS:                                   DOWN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511583" y="1916832"/>
            <a:ext cx="1431802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Get out</a:t>
            </a: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See again</a:t>
            </a: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Come down</a:t>
            </a: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Find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384081" y="1916832"/>
            <a:ext cx="14494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C’amon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lvl="0"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Buy</a:t>
            </a:r>
          </a:p>
          <a:p>
            <a:pPr lvl="0"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I’ll beat</a:t>
            </a:r>
          </a:p>
          <a:p>
            <a:pPr lvl="0"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I’m waiting </a:t>
            </a:r>
          </a:p>
          <a:p>
            <a:pPr lvl="0"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 have to</a:t>
            </a:r>
          </a:p>
          <a:p>
            <a:pPr lvl="0"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Tell him </a:t>
            </a:r>
          </a:p>
          <a:p>
            <a:pPr lvl="0"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To go</a:t>
            </a:r>
            <a:endParaRPr lang="en-US" sz="2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3200" dirty="0" smtClean="0"/>
              <a:t>)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it-IT" sz="3100" b="1" dirty="0">
                <a:latin typeface="Times New Roman" pitchFamily="18" charset="0"/>
                <a:cs typeface="Times New Roman" pitchFamily="18" charset="0"/>
              </a:rPr>
              <a:t>FELICITA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it-IT" sz="3100" dirty="0"/>
              <a:t>() https://www.youtube.com/watch?v=aoqOuPBuTl0</a:t>
            </a:r>
            <a:br>
              <a:rPr lang="it-IT" sz="3100" dirty="0"/>
            </a:br>
            <a:r>
              <a:rPr lang="it-IT" sz="3100" dirty="0"/>
              <a:t/>
            </a:r>
            <a:br>
              <a:rPr lang="it-IT" sz="3100" dirty="0"/>
            </a:br>
            <a:r>
              <a:rPr lang="it-IT" sz="3600" dirty="0"/>
              <a:t/>
            </a:r>
            <a:br>
              <a:rPr lang="it-IT" sz="3600" dirty="0"/>
            </a:br>
            <a:endParaRPr lang="it-IT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Italian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song by Albano 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Romina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explains the condition of joy, satisfaction, serenity and excitement that occur in people in a wave of optimism. It tries to express what this condition is, making comparisons and describing what do you feel in that particular moment.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20891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9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Come un Pittore</a:t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(Like 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painter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https://www.youtube.com/watch?v=RuYbA55IWGs</a:t>
            </a:r>
            <a:endParaRPr lang="it-IT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96" y="20608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Song is dedicated to the daughter of the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singer, her name is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Gioia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The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author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refers to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beauty of creation told to a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child.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 shows her all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positive things in life without referring to the negative ones because when you are young you have to think about positive things and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hope</a:t>
            </a:r>
            <a:endParaRPr lang="en-US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5688632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2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69269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400" dirty="0">
                <a:latin typeface="Times New Roman" pitchFamily="18" charset="0"/>
                <a:cs typeface="Times New Roman" pitchFamily="18" charset="0"/>
              </a:rPr>
            </a:b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44008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Happiness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355976" y="116632"/>
            <a:ext cx="4572000" cy="60324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It is holding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hands in hands and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go far,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Happiness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is your innocent look among people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Happiness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is staying close like children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Happiness is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Happiness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Happiness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is a feather pillow, the water of the river that goes by 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is the rain that falls behind the curtains, happiness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is turning down the light to make peace,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happines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It's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 glass of wine with a sandwich, happiness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Happiness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leaving you a note in the drawer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It's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singing in two voices how much I like you,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happiness is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Happiness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Feel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 the air it's already there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love song that goes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 thought that smells of happiness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Feel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 the air it's already there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warmer ray of sunshine that goes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 smile that smacks of happiness.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476672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FELICITA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’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È tenersi per mano andare lontano, la felicità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È il tuo sguardo innocente in mezzo alla gente, la felicità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È restare vicini come bambini, la felicità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Felicità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Felicità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È un cuscino di piume, l'acqua del fiume che passa che va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È la pioggia che scende dietro alle tende, la felicità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È abbassare la luce per fare pace, la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felicità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Felicità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È un bicchiere di vino con un panino, la felicità</a:t>
            </a:r>
          </a:p>
          <a:p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È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lasciarti un biglietto dentro al cassetto, la felicità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È cantare a due voci quanto mi piaci, la felicità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Felicità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Senti nell'aria c'è già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La nostra canzone d'amore che va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Come un pensiero che sa di felicità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Senti nell'aria c'è già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Un raggio di sole più caldo che va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Come un sorriso che sa di felicità</a:t>
            </a:r>
          </a:p>
          <a:p>
            <a:r>
              <a:rPr lang="it-IT" sz="1400" dirty="0"/>
              <a:t/>
            </a:r>
            <a:br>
              <a:rPr lang="it-IT" sz="1400" dirty="0"/>
            </a:br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400" dirty="0">
                <a:latin typeface="Times New Roman" pitchFamily="18" charset="0"/>
                <a:cs typeface="Times New Roman" pitchFamily="18" charset="0"/>
              </a:rPr>
            </a:b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05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6200" y="476672"/>
            <a:ext cx="45720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Felicità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È una sera a sorpresa la luna accesa e la radio che va</a:t>
            </a:r>
          </a:p>
          <a:p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È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un biglietto d'auguri pieno di cuori, la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felicità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È una telefonata non aspettata, la felicità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Felicità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Felicità</a:t>
            </a:r>
          </a:p>
          <a:p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È una spiaggia di notte, l'onda che batte, la felicità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È una mano sul cuore piena d'amore, la felicità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È aspettare l'aurora per farlo ancora, la felicità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Felicità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600" dirty="0">
                <a:latin typeface="Times New Roman" pitchFamily="18" charset="0"/>
                <a:cs typeface="Times New Roman" pitchFamily="18" charset="0"/>
              </a:rPr>
            </a:b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Senti nell'aria c'è già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La nostra canzone d'amore che va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Come un pensiero che sa di felicità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Senti nell'aria c'è già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Un raggio di sole più caldo che va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Come un sorriso che sa di felicità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Senti nell'aria c'è già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La nostra canzone d'amore che va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Come un pensiero che sa di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feliciàt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499992" y="476672"/>
            <a:ext cx="4572000" cy="68018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Happiness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is a surprise evening with the moon on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radio going 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It's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birthday card full of hearts, happiness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is an unexpected phone call, happiness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Happiness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Happiness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is a beach at night, the beating wave, happiness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is a hand on the heart full of love, happiness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is waiting for the dawn to do it again, happiness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Happiness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Feel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the air it's already there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love song that goes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thought that smells of happiness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Feel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the air it's already there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warmer ray of sunshine that goes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smile that smacks of happiness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Feel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the air it's already there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love song that goes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thought that smells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happiness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25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XERCISES</a:t>
            </a:r>
            <a:endParaRPr lang="it-I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1174304"/>
            <a:ext cx="9083833" cy="4462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COMPLETE THE SENTENCES WITH THE WORD OF THE SONG</a:t>
            </a:r>
            <a:endParaRPr lang="it-IT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772816"/>
            <a:ext cx="794865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Felicità - Gente - Bambini - Acqua - Fiume - Pioggia -  Pace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89441" y="2924944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Felicità  È tenersi per mano andare lontano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________  È il tuo sguardo innocente in mezzo alla _____, la felicità 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È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restare vicini come _______, la felicità 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Felicità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.  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Felicità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  È un cuscino di piume, l' _____ del _____ che passa che va  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È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la _______ che scende dietro alle tende, la felicità  È abbassare la luce per fare ____, la felicità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Felicità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20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REORDER THE WORDS TO MAKE THE SENTENCE FROM THE SONG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1.bicchiere di vino con un È un panino ,la felicità</a:t>
            </a:r>
          </a:p>
          <a:p>
            <a:pPr marL="0" indent="0">
              <a:buNone/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_________________________________________</a:t>
            </a:r>
          </a:p>
          <a:p>
            <a:pPr marL="0" indent="0">
              <a:buNone/>
            </a:pPr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2.un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biglietto È al cassetto, la felicità dentro 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lasciarti</a:t>
            </a:r>
          </a:p>
          <a:p>
            <a:pPr marL="0" indent="0">
              <a:buNone/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________________________________</a:t>
            </a:r>
          </a:p>
          <a:p>
            <a:pPr marL="0" indent="0">
              <a:buNone/>
            </a:pPr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3.cantare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quanto la felicità a due voci mi piaci,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 È </a:t>
            </a:r>
          </a:p>
          <a:p>
            <a:pPr marL="0" indent="0">
              <a:buNone/>
            </a:pP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_________________________________________</a:t>
            </a:r>
          </a:p>
          <a:p>
            <a:pPr marL="0" indent="0">
              <a:buNone/>
            </a:pPr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4.nell' Senti già c'è aria</a:t>
            </a:r>
          </a:p>
          <a:p>
            <a:pPr marL="0" indent="0">
              <a:buNone/>
            </a:pP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__________________________________</a:t>
            </a:r>
            <a:r>
              <a:rPr lang="it-IT" sz="1400" dirty="0"/>
              <a:t>_______</a:t>
            </a:r>
          </a:p>
          <a:p>
            <a:pPr marL="0" indent="0">
              <a:buNone/>
            </a:pPr>
            <a:r>
              <a:rPr lang="it-IT" sz="1400" dirty="0"/>
              <a:t/>
            </a:r>
            <a:br>
              <a:rPr lang="it-IT" sz="1400" dirty="0"/>
            </a:b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6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1.The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text talks about hate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        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 The song was made by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boy band.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3.   In 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talian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“happiness” means 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felicità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4. The song gives examples of types of happiness.</a:t>
            </a: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95736" y="260648"/>
            <a:ext cx="4572000" cy="10156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TRUE OR FALSE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689319" y="2668414"/>
            <a:ext cx="62636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689319" y="3296543"/>
            <a:ext cx="62636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271" y="3920241"/>
            <a:ext cx="6524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82" y="2100898"/>
            <a:ext cx="6524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45296"/>
            <a:ext cx="6524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3284984"/>
            <a:ext cx="6524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20" y="3920241"/>
            <a:ext cx="6524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224" y="2114920"/>
            <a:ext cx="6524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868442" y="176659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273279" y="176275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60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ANSWER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THE FOLLOWING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QUESTIONS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525963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1.WHAT IS THE SONG ABOUT?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happiness in all its forms </a:t>
            </a:r>
          </a:p>
          <a:p>
            <a:pPr fontAlgn="base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love</a:t>
            </a:r>
          </a:p>
          <a:p>
            <a:pPr fontAlgn="base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food 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2.WHAT IS THE MEANING OF THE SONG?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you have to find happiness in little things</a:t>
            </a:r>
          </a:p>
          <a:p>
            <a:pPr fontAlgn="base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you have to eat to be happy</a:t>
            </a:r>
          </a:p>
          <a:p>
            <a:pPr fontAlgn="base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you have to wait for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happiness</a:t>
            </a:r>
          </a:p>
          <a:p>
            <a:pPr fontAlgn="base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3.WHAT IS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FOR HAPPINESS ACCORDING TO YOU? ___________________________________________________________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19268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THANKS FOR YOUR ATTENTION!</a:t>
            </a:r>
            <a:endParaRPr lang="it-IT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-5400000">
            <a:off x="467544" y="188640"/>
            <a:ext cx="8229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3568" y="1351220"/>
            <a:ext cx="3249608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Ciao, semplicemente, ciao                          </a:t>
            </a:r>
            <a:endParaRPr lang="it-IT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Difficile trovar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parole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molto serie</a:t>
            </a:r>
            <a:endParaRPr lang="it-IT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Tenterò di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disegnare</a:t>
            </a:r>
            <a:endParaRPr lang="it-IT" sz="1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Come un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pittore</a:t>
            </a:r>
            <a:endParaRPr lang="it-IT" sz="1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Farò in modo    </a:t>
            </a:r>
            <a:endParaRPr lang="it-IT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Di arrivare dritto al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cuore</a:t>
            </a:r>
            <a:endParaRPr lang="it-IT" sz="1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Con la forza del colore</a:t>
            </a:r>
            <a:endParaRPr lang="it-IT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Guarda senza parlare                         </a:t>
            </a:r>
            <a:endParaRPr lang="it-IT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Azzurro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come te</a:t>
            </a:r>
            <a:endParaRPr lang="it-IT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Come il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cielo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il mare</a:t>
            </a:r>
            <a:endParaRPr lang="it-IT" sz="1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E giallo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come luce del sole</a:t>
            </a:r>
            <a:endParaRPr lang="it-IT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Rosso come le cose che mi fai</a:t>
            </a:r>
            <a:endParaRPr lang="it-IT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Provare</a:t>
            </a:r>
            <a:endParaRPr lang="it-IT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645100" y="1052736"/>
            <a:ext cx="3168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Ciao, just Ciao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hard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to find serious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I'll try to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draw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like a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painter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 will make sure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that I’ll get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straight to your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heart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power of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0" dirty="0" smtClean="0">
                <a:effectLst/>
                <a:latin typeface="Times New Roman" pitchFamily="18" charset="0"/>
                <a:cs typeface="Times New Roman" pitchFamily="18" charset="0"/>
              </a:rPr>
              <a:t> Look, withou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 speaking</a:t>
            </a:r>
            <a:endParaRPr lang="en-US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US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Light Blue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you,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like the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sky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sea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like sunlight,</a:t>
            </a:r>
            <a:endParaRPr lang="en-US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like the things you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make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feel</a:t>
            </a:r>
            <a:endParaRPr lang="en-US" sz="1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 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it-IT" dirty="0"/>
          </a:p>
        </p:txBody>
      </p:sp>
      <p:pic>
        <p:nvPicPr>
          <p:cNvPr id="2050" name="Picture 2" descr="https://lh3.googleusercontent.com/OvYB4Q_e63jxiuUxJgXjMWmOcXCO7QgTpqcWrIrjBg8HTIekUwZWo4VUqm7vmyzroOaRhzb7fg8_UxZbqZXnkW-kCeS0n-7dAtJdl2GkuBXs2FiLu9IBZBr0N_cQPN2-QzjRdWUKBfw64yLb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82740"/>
            <a:ext cx="3744416" cy="21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4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15616" y="1124744"/>
            <a:ext cx="3095719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Ciao, semplicemente, ciao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Disegno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l'erba verde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come la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speranza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E come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frutta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ancora acerba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E adesso un po'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di blu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Come la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notte</a:t>
            </a:r>
          </a:p>
          <a:p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Il bianco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come le sue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stelle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Con le sfumature </a:t>
            </a: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gialle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E l'aria puoi solo respirarla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Azzurro come te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Come il cielo e il mare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E giallo come luce del sole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Rosso come le cose che mi fai</a:t>
            </a:r>
          </a:p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Provare</a:t>
            </a: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292080" y="1052736"/>
            <a:ext cx="35638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Ciao, just ciao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 draw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grass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green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hope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And like the  unripe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fruit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now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little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dark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blue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like the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night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and its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white stars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shades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And the air , you can just breathe it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Light Blue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you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like the sky and the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sea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And yellow like sunlight,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Red like the things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you make me feel.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  <p:pic>
        <p:nvPicPr>
          <p:cNvPr id="1026" name="Picture 2" descr="Notte delle stelle cadenti, tanti eventi nei Parchi della provincia di  Latina | Luna Notizie - Notizie di Lat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46" y="4221088"/>
            <a:ext cx="4337316" cy="23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La Frutta Matura, Mele Rosse E Succose Si Trova Su Un'erba Verde Fotografia  Stock - Immagine di colori, colorato: 932546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49143"/>
            <a:ext cx="3491551" cy="217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7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82793" y="332656"/>
            <a:ext cx="3260764" cy="2863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it-IT" sz="14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Per </a:t>
            </a:r>
            <a:r>
              <a:rPr lang="it-IT" sz="14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le tempeste</a:t>
            </a:r>
            <a:r>
              <a:rPr lang="it-IT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, non ho il </a:t>
            </a:r>
            <a:r>
              <a:rPr lang="it-IT" sz="14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colore</a:t>
            </a:r>
            <a:r>
              <a:rPr lang="it-IT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           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it-IT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Con quel che resta, disegno </a:t>
            </a:r>
            <a:r>
              <a:rPr lang="it-IT" sz="14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un fiore         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it-IT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Ora che è </a:t>
            </a:r>
            <a:r>
              <a:rPr lang="it-IT" sz="14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estate</a:t>
            </a:r>
            <a:r>
              <a:rPr lang="it-IT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, ora che </a:t>
            </a:r>
            <a:r>
              <a:rPr lang="it-IT" sz="14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è amore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SzPct val="100000"/>
            </a:pPr>
            <a:endParaRPr lang="it-IT" sz="140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it-IT" sz="14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Azzurro come te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it-IT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Come il cielo e il mare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it-IT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E giallo come luce del sole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it-IT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Rosso come le cose che mi fai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it-IT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Provare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572000" y="344853"/>
            <a:ext cx="42484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latin typeface="Times New Roman" pitchFamily="18"/>
                <a:cs typeface="Times New Roman" pitchFamily="18"/>
              </a:rPr>
              <a:t>for the </a:t>
            </a:r>
            <a:r>
              <a:rPr lang="en-US" sz="1400" b="1" dirty="0">
                <a:latin typeface="Times New Roman" pitchFamily="18"/>
                <a:cs typeface="Times New Roman" pitchFamily="18"/>
              </a:rPr>
              <a:t>storm </a:t>
            </a:r>
            <a:r>
              <a:rPr lang="en-US" sz="1400" dirty="0">
                <a:latin typeface="Times New Roman" pitchFamily="18"/>
                <a:cs typeface="Times New Roman" pitchFamily="18"/>
              </a:rPr>
              <a:t>I have no </a:t>
            </a:r>
            <a:r>
              <a:rPr lang="en-US" sz="1400" b="1" dirty="0" err="1" smtClean="0">
                <a:latin typeface="Times New Roman" pitchFamily="18"/>
                <a:cs typeface="Times New Roman" pitchFamily="18"/>
              </a:rPr>
              <a:t>colour</a:t>
            </a:r>
            <a:r>
              <a:rPr lang="en-US" sz="1400" dirty="0" smtClean="0">
                <a:latin typeface="Times New Roman" pitchFamily="18"/>
                <a:cs typeface="Times New Roman" pitchFamily="18"/>
              </a:rPr>
              <a:t> </a:t>
            </a:r>
          </a:p>
          <a:p>
            <a:pPr lvl="0" algn="ctr"/>
            <a:r>
              <a:rPr lang="en-US" sz="1400" dirty="0" smtClean="0">
                <a:latin typeface="Times New Roman" pitchFamily="18"/>
                <a:cs typeface="Times New Roman" pitchFamily="18"/>
              </a:rPr>
              <a:t> and with </a:t>
            </a:r>
            <a:r>
              <a:rPr lang="en-US" sz="1400" dirty="0">
                <a:latin typeface="Times New Roman" pitchFamily="18"/>
                <a:cs typeface="Times New Roman" pitchFamily="18"/>
              </a:rPr>
              <a:t>what remains I draw a </a:t>
            </a:r>
            <a:r>
              <a:rPr lang="en-US" sz="1400" b="1" dirty="0" smtClean="0">
                <a:latin typeface="Times New Roman" pitchFamily="18"/>
                <a:cs typeface="Times New Roman" pitchFamily="18"/>
              </a:rPr>
              <a:t>flower</a:t>
            </a:r>
          </a:p>
          <a:p>
            <a:pPr lvl="0" algn="ctr"/>
            <a:r>
              <a:rPr lang="en-US" sz="1400" dirty="0" smtClean="0">
                <a:latin typeface="Times New Roman" pitchFamily="18"/>
                <a:cs typeface="Times New Roman" pitchFamily="18"/>
              </a:rPr>
              <a:t>Now that it’s summer, now that it’s Love.</a:t>
            </a:r>
          </a:p>
          <a:p>
            <a:pPr lvl="0" algn="ctr"/>
            <a:r>
              <a:rPr lang="en-US" sz="1400" dirty="0" smtClean="0">
                <a:latin typeface="Times New Roman" pitchFamily="18"/>
                <a:cs typeface="Times New Roman" pitchFamily="18"/>
              </a:rPr>
              <a:t> </a:t>
            </a:r>
            <a:endParaRPr lang="en-US" sz="1400" dirty="0">
              <a:latin typeface="Times New Roman" pitchFamily="18"/>
              <a:cs typeface="Times New Roman" pitchFamily="18"/>
            </a:endParaRPr>
          </a:p>
          <a:p>
            <a:pPr lvl="0" algn="ctr"/>
            <a:r>
              <a:rPr lang="en-US" sz="1400" dirty="0" smtClean="0">
                <a:latin typeface="Times New Roman" pitchFamily="18"/>
                <a:cs typeface="Times New Roman" pitchFamily="18"/>
              </a:rPr>
              <a:t> Light Blue </a:t>
            </a:r>
            <a:r>
              <a:rPr lang="en-US" sz="1400" dirty="0">
                <a:latin typeface="Times New Roman" pitchFamily="18"/>
                <a:cs typeface="Times New Roman" pitchFamily="18"/>
              </a:rPr>
              <a:t>like you like </a:t>
            </a:r>
            <a:endParaRPr lang="en-US" sz="1400" dirty="0" smtClean="0">
              <a:latin typeface="Times New Roman" pitchFamily="18"/>
              <a:cs typeface="Times New Roman" pitchFamily="18"/>
            </a:endParaRPr>
          </a:p>
          <a:p>
            <a:pPr lvl="0" algn="ctr"/>
            <a:r>
              <a:rPr lang="en-US" sz="1400" dirty="0" smtClean="0">
                <a:latin typeface="Times New Roman" pitchFamily="18"/>
                <a:cs typeface="Times New Roman" pitchFamily="18"/>
              </a:rPr>
              <a:t>the </a:t>
            </a:r>
            <a:r>
              <a:rPr lang="en-US" sz="1400" dirty="0">
                <a:latin typeface="Times New Roman" pitchFamily="18"/>
                <a:cs typeface="Times New Roman" pitchFamily="18"/>
              </a:rPr>
              <a:t>sky and the sea </a:t>
            </a:r>
            <a:endParaRPr lang="en-US" sz="1400" dirty="0" smtClean="0">
              <a:latin typeface="Times New Roman" pitchFamily="18"/>
              <a:cs typeface="Times New Roman" pitchFamily="18"/>
            </a:endParaRPr>
          </a:p>
          <a:p>
            <a:pPr lvl="0" algn="ctr"/>
            <a:r>
              <a:rPr lang="en-US" sz="1400" dirty="0" smtClean="0">
                <a:latin typeface="Times New Roman" pitchFamily="18"/>
                <a:cs typeface="Times New Roman" pitchFamily="18"/>
              </a:rPr>
              <a:t>And </a:t>
            </a:r>
            <a:r>
              <a:rPr lang="en-US" sz="1400" dirty="0">
                <a:latin typeface="Times New Roman" pitchFamily="18"/>
                <a:cs typeface="Times New Roman" pitchFamily="18"/>
              </a:rPr>
              <a:t>yellow like sunlight,</a:t>
            </a:r>
          </a:p>
          <a:p>
            <a:pPr lvl="0" algn="ctr"/>
            <a:r>
              <a:rPr lang="en-US" sz="1400" dirty="0">
                <a:latin typeface="Times New Roman" pitchFamily="18"/>
                <a:cs typeface="Times New Roman" pitchFamily="18"/>
              </a:rPr>
              <a:t>Red like the things you </a:t>
            </a:r>
            <a:r>
              <a:rPr lang="en-US" sz="1400" dirty="0" smtClean="0">
                <a:latin typeface="Times New Roman" pitchFamily="18"/>
                <a:cs typeface="Times New Roman" pitchFamily="18"/>
              </a:rPr>
              <a:t>make me feel</a:t>
            </a:r>
            <a:endParaRPr lang="en-US" sz="1400" dirty="0">
              <a:latin typeface="Times New Roman" pitchFamily="18"/>
              <a:cs typeface="Times New Roman" pitchFamily="18"/>
            </a:endParaRPr>
          </a:p>
          <a:p>
            <a:pPr lvl="0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104456" cy="296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60" y="2408229"/>
            <a:ext cx="3865612" cy="386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8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EXERCISES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600" b="1" dirty="0" smtClean="0">
                <a:latin typeface="Times New Roman" pitchFamily="18"/>
                <a:cs typeface="Times New Roman" pitchFamily="18"/>
              </a:rPr>
              <a:t>1</a:t>
            </a:r>
            <a:r>
              <a:rPr lang="en-US" b="1" dirty="0" smtClean="0">
                <a:latin typeface="Times New Roman" pitchFamily="18"/>
                <a:cs typeface="Times New Roman" pitchFamily="18"/>
              </a:rPr>
              <a:t>.</a:t>
            </a:r>
            <a:r>
              <a:rPr lang="en-US" sz="1600" b="1" dirty="0" smtClean="0">
                <a:latin typeface="Times New Roman" pitchFamily="18"/>
                <a:cs typeface="Times New Roman" pitchFamily="18"/>
              </a:rPr>
              <a:t>Match </a:t>
            </a:r>
            <a:r>
              <a:rPr lang="en-US" sz="1600" b="1" dirty="0">
                <a:latin typeface="Times New Roman" pitchFamily="18"/>
                <a:cs typeface="Times New Roman" pitchFamily="18"/>
              </a:rPr>
              <a:t>the word with the correct </a:t>
            </a:r>
            <a:r>
              <a:rPr lang="en-US" sz="1600" b="1" dirty="0" err="1" smtClean="0">
                <a:latin typeface="Times New Roman" pitchFamily="18"/>
                <a:cs typeface="Times New Roman" pitchFamily="18"/>
              </a:rPr>
              <a:t>colour</a:t>
            </a:r>
            <a:r>
              <a:rPr lang="en-US" sz="1600" b="1" dirty="0">
                <a:latin typeface="Times New Roman" pitchFamily="18"/>
                <a:cs typeface="Times New Roman" pitchFamily="18"/>
              </a:rPr>
              <a:t>:</a:t>
            </a:r>
          </a:p>
          <a:p>
            <a:pPr marL="0" lvl="0" indent="0">
              <a:buNone/>
            </a:pPr>
            <a:r>
              <a:rPr lang="en-US" sz="1600" dirty="0" smtClean="0">
                <a:latin typeface="Times New Roman" pitchFamily="18"/>
                <a:cs typeface="Times New Roman" pitchFamily="18"/>
              </a:rPr>
              <a:t>AZZURRO </a:t>
            </a:r>
            <a:r>
              <a:rPr lang="en-US" sz="1600" dirty="0">
                <a:latin typeface="Times New Roman" pitchFamily="18"/>
                <a:cs typeface="Times New Roman" pitchFamily="18"/>
              </a:rPr>
              <a:t>___; </a:t>
            </a:r>
            <a:r>
              <a:rPr lang="en-US" sz="1600" dirty="0" smtClean="0">
                <a:latin typeface="Times New Roman" pitchFamily="18"/>
                <a:cs typeface="Times New Roman" pitchFamily="18"/>
              </a:rPr>
              <a:t>  BIANCO </a:t>
            </a:r>
            <a:r>
              <a:rPr lang="en-US" sz="1600" dirty="0">
                <a:latin typeface="Times New Roman" pitchFamily="18"/>
                <a:cs typeface="Times New Roman" pitchFamily="18"/>
              </a:rPr>
              <a:t>___; </a:t>
            </a:r>
            <a:r>
              <a:rPr lang="en-US" sz="1600" dirty="0" smtClean="0">
                <a:latin typeface="Times New Roman" pitchFamily="18"/>
                <a:cs typeface="Times New Roman" pitchFamily="18"/>
              </a:rPr>
              <a:t>   BLU </a:t>
            </a:r>
            <a:r>
              <a:rPr lang="en-US" sz="1600" dirty="0">
                <a:latin typeface="Times New Roman" pitchFamily="18"/>
                <a:cs typeface="Times New Roman" pitchFamily="18"/>
              </a:rPr>
              <a:t>___; </a:t>
            </a:r>
            <a:r>
              <a:rPr lang="en-US" sz="1600" dirty="0" smtClean="0">
                <a:latin typeface="Times New Roman" pitchFamily="18"/>
                <a:cs typeface="Times New Roman" pitchFamily="18"/>
              </a:rPr>
              <a:t>   GIALLO </a:t>
            </a:r>
            <a:r>
              <a:rPr lang="en-US" sz="1600" dirty="0">
                <a:latin typeface="Times New Roman" pitchFamily="18"/>
                <a:cs typeface="Times New Roman" pitchFamily="18"/>
              </a:rPr>
              <a:t>___; </a:t>
            </a:r>
            <a:r>
              <a:rPr lang="en-US" sz="1600" dirty="0" smtClean="0">
                <a:latin typeface="Times New Roman" pitchFamily="18"/>
                <a:cs typeface="Times New Roman" pitchFamily="18"/>
              </a:rPr>
              <a:t>   ROSSO </a:t>
            </a:r>
            <a:r>
              <a:rPr lang="en-US" sz="1600" dirty="0">
                <a:latin typeface="Times New Roman" pitchFamily="18"/>
                <a:cs typeface="Times New Roman" pitchFamily="18"/>
              </a:rPr>
              <a:t>___ </a:t>
            </a:r>
            <a:r>
              <a:rPr lang="en-US" sz="1600" dirty="0" smtClean="0">
                <a:latin typeface="Times New Roman" pitchFamily="18"/>
                <a:cs typeface="Times New Roman" pitchFamily="18"/>
              </a:rPr>
              <a:t>;    VERDE </a:t>
            </a:r>
            <a:r>
              <a:rPr lang="en-US" sz="1600" dirty="0">
                <a:latin typeface="Times New Roman" pitchFamily="18"/>
                <a:cs typeface="Times New Roman" pitchFamily="18"/>
              </a:rPr>
              <a:t>___.</a:t>
            </a:r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1731963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84" y="2760299"/>
            <a:ext cx="20177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 descr="Immagine che contiene tazza, arance, cibo, agrume&#10;&#10;Descrizione generata automa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886259"/>
            <a:ext cx="1600419" cy="106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44827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34899"/>
            <a:ext cx="17319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53" y="4548534"/>
            <a:ext cx="223678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13033" y="3323861"/>
            <a:ext cx="37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7850" y="532763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911407" y="3257456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C.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675171" y="5234098"/>
            <a:ext cx="37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D.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810377" y="3156823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E.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776934" y="4852424"/>
            <a:ext cx="326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14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sz="2600" b="1" dirty="0" smtClean="0">
                <a:latin typeface="Times New Roman" pitchFamily="18"/>
                <a:cs typeface="Times New Roman" pitchFamily="18"/>
              </a:rPr>
              <a:t>2.Listen to the </a:t>
            </a:r>
            <a:r>
              <a:rPr lang="it-IT" sz="2600" b="1" dirty="0" err="1" smtClean="0">
                <a:latin typeface="Times New Roman" pitchFamily="18"/>
                <a:cs typeface="Times New Roman" pitchFamily="18"/>
              </a:rPr>
              <a:t>song</a:t>
            </a:r>
            <a:r>
              <a:rPr lang="it-IT" sz="2600" b="1" dirty="0" smtClean="0">
                <a:latin typeface="Times New Roman" pitchFamily="18"/>
                <a:cs typeface="Times New Roman" pitchFamily="18"/>
              </a:rPr>
              <a:t> and </a:t>
            </a:r>
            <a:r>
              <a:rPr lang="it-IT" sz="2600" b="1" dirty="0" err="1" smtClean="0">
                <a:latin typeface="Times New Roman" pitchFamily="18"/>
                <a:cs typeface="Times New Roman" pitchFamily="18"/>
              </a:rPr>
              <a:t>fill</a:t>
            </a:r>
            <a:r>
              <a:rPr lang="it-IT" sz="2600" b="1" dirty="0" smtClean="0">
                <a:latin typeface="Times New Roman" pitchFamily="18"/>
                <a:cs typeface="Times New Roman" pitchFamily="18"/>
              </a:rPr>
              <a:t> in the gaps with the right word</a:t>
            </a:r>
            <a:r>
              <a:rPr lang="it-IT" sz="2600" dirty="0" smtClean="0">
                <a:latin typeface="Times New Roman" pitchFamily="18"/>
                <a:cs typeface="Times New Roman" pitchFamily="18"/>
              </a:rPr>
              <a:t> </a:t>
            </a:r>
            <a:r>
              <a:rPr lang="it-IT" sz="2600" b="1" dirty="0" smtClean="0">
                <a:latin typeface="Times New Roman" pitchFamily="18"/>
                <a:cs typeface="Times New Roman" pitchFamily="18"/>
              </a:rPr>
              <a:t>in the box</a:t>
            </a:r>
          </a:p>
          <a:p>
            <a:pPr marL="0" lvl="0" indent="0">
              <a:buNone/>
            </a:pPr>
            <a:endParaRPr lang="it-IT" sz="2600" b="1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r>
              <a:rPr lang="it-IT" sz="1900" dirty="0">
                <a:latin typeface="Times New Roman" pitchFamily="18"/>
                <a:cs typeface="Times New Roman" pitchFamily="18"/>
              </a:rPr>
              <a:t>- __________ come te, come il cielo e il mare,</a:t>
            </a:r>
          </a:p>
          <a:p>
            <a:pPr marL="0" lvl="0" indent="0">
              <a:buNone/>
            </a:pPr>
            <a:r>
              <a:rPr lang="it-IT" sz="1900" dirty="0">
                <a:latin typeface="Times New Roman" pitchFamily="18"/>
                <a:cs typeface="Times New Roman" pitchFamily="18"/>
              </a:rPr>
              <a:t>- </a:t>
            </a:r>
            <a:r>
              <a:rPr lang="it-IT" sz="1900" dirty="0" smtClean="0">
                <a:latin typeface="Times New Roman" pitchFamily="18"/>
                <a:cs typeface="Times New Roman" pitchFamily="18"/>
              </a:rPr>
              <a:t>___________ </a:t>
            </a:r>
            <a:r>
              <a:rPr lang="it-IT" sz="1900" dirty="0">
                <a:latin typeface="Times New Roman" pitchFamily="18"/>
                <a:cs typeface="Times New Roman" pitchFamily="18"/>
              </a:rPr>
              <a:t>come luce del sole,</a:t>
            </a:r>
          </a:p>
          <a:p>
            <a:pPr marL="0" lvl="0" indent="0">
              <a:buNone/>
            </a:pPr>
            <a:r>
              <a:rPr lang="it-IT" sz="1900" dirty="0" smtClean="0">
                <a:latin typeface="Times New Roman" pitchFamily="18"/>
                <a:cs typeface="Times New Roman" pitchFamily="18"/>
              </a:rPr>
              <a:t> -___________ </a:t>
            </a:r>
            <a:r>
              <a:rPr lang="it-IT" sz="1900" dirty="0">
                <a:latin typeface="Times New Roman" pitchFamily="18"/>
                <a:cs typeface="Times New Roman" pitchFamily="18"/>
              </a:rPr>
              <a:t>come le cose che mi fai </a:t>
            </a:r>
            <a:r>
              <a:rPr lang="it-IT" sz="1900" dirty="0" smtClean="0">
                <a:latin typeface="Times New Roman" pitchFamily="18"/>
                <a:cs typeface="Times New Roman" pitchFamily="18"/>
              </a:rPr>
              <a:t>provare.</a:t>
            </a:r>
          </a:p>
          <a:p>
            <a:pPr lvl="0">
              <a:buFontTx/>
              <a:buChar char="-"/>
            </a:pPr>
            <a:endParaRPr lang="it-IT" sz="19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r>
              <a:rPr lang="it-IT" sz="2600" b="1" dirty="0" smtClean="0">
                <a:latin typeface="Times New Roman" pitchFamily="18"/>
                <a:cs typeface="Times New Roman" pitchFamily="18"/>
              </a:rPr>
              <a:t>3.Match the </a:t>
            </a:r>
            <a:r>
              <a:rPr lang="it-IT" sz="2600" b="1" dirty="0" err="1" smtClean="0">
                <a:latin typeface="Times New Roman" pitchFamily="18"/>
                <a:cs typeface="Times New Roman" pitchFamily="18"/>
              </a:rPr>
              <a:t>words</a:t>
            </a:r>
            <a:r>
              <a:rPr lang="it-IT" sz="2600" b="1" dirty="0" smtClean="0">
                <a:latin typeface="Times New Roman" pitchFamily="18"/>
                <a:cs typeface="Times New Roman" pitchFamily="18"/>
              </a:rPr>
              <a:t> </a:t>
            </a:r>
            <a:endParaRPr lang="it-IT" sz="2600" b="1" dirty="0">
              <a:latin typeface="Times New Roman" pitchFamily="18"/>
              <a:cs typeface="Times New Roman" pitchFamily="18"/>
            </a:endParaRPr>
          </a:p>
          <a:p>
            <a:pPr lvl="0"/>
            <a:endParaRPr lang="it-IT" sz="17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r>
              <a:rPr lang="it-IT" sz="1600" dirty="0">
                <a:latin typeface="Times New Roman" pitchFamily="18"/>
                <a:cs typeface="Times New Roman" pitchFamily="18"/>
              </a:rPr>
              <a:t>1.	Cielo                      </a:t>
            </a:r>
            <a:r>
              <a:rPr lang="it-IT" sz="1600" dirty="0" smtClean="0">
                <a:latin typeface="Times New Roman" pitchFamily="18"/>
                <a:cs typeface="Times New Roman" pitchFamily="18"/>
              </a:rPr>
              <a:t>a</a:t>
            </a:r>
            <a:r>
              <a:rPr lang="it-IT" sz="1600" dirty="0">
                <a:latin typeface="Times New Roman" pitchFamily="18"/>
                <a:cs typeface="Times New Roman" pitchFamily="18"/>
              </a:rPr>
              <a:t>. air</a:t>
            </a:r>
          </a:p>
          <a:p>
            <a:pPr marL="0" lvl="0" indent="0">
              <a:buNone/>
            </a:pPr>
            <a:r>
              <a:rPr lang="it-IT" sz="1600" dirty="0">
                <a:latin typeface="Times New Roman" pitchFamily="18"/>
                <a:cs typeface="Times New Roman" pitchFamily="18"/>
              </a:rPr>
              <a:t>2.	Aria                       </a:t>
            </a:r>
            <a:r>
              <a:rPr lang="it-IT" sz="1600" dirty="0" smtClean="0">
                <a:latin typeface="Times New Roman" pitchFamily="18"/>
                <a:cs typeface="Times New Roman" pitchFamily="18"/>
              </a:rPr>
              <a:t> </a:t>
            </a:r>
            <a:r>
              <a:rPr lang="it-IT" sz="1600" dirty="0">
                <a:latin typeface="Times New Roman" pitchFamily="18"/>
                <a:cs typeface="Times New Roman" pitchFamily="18"/>
              </a:rPr>
              <a:t>b. </a:t>
            </a:r>
            <a:r>
              <a:rPr lang="it-IT" sz="1600" dirty="0" err="1">
                <a:latin typeface="Times New Roman" pitchFamily="18"/>
                <a:cs typeface="Times New Roman" pitchFamily="18"/>
              </a:rPr>
              <a:t>stars</a:t>
            </a:r>
            <a:endParaRPr lang="it-IT" sz="16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r>
              <a:rPr lang="it-IT" sz="1600" dirty="0">
                <a:latin typeface="Times New Roman" pitchFamily="18"/>
                <a:cs typeface="Times New Roman" pitchFamily="18"/>
              </a:rPr>
              <a:t>3.	Mare                     </a:t>
            </a:r>
            <a:r>
              <a:rPr lang="it-IT" sz="1600" dirty="0" smtClean="0">
                <a:latin typeface="Times New Roman" pitchFamily="18"/>
                <a:cs typeface="Times New Roman" pitchFamily="18"/>
              </a:rPr>
              <a:t> c</a:t>
            </a:r>
            <a:r>
              <a:rPr lang="it-IT" sz="1600" dirty="0">
                <a:latin typeface="Times New Roman" pitchFamily="18"/>
                <a:cs typeface="Times New Roman" pitchFamily="18"/>
              </a:rPr>
              <a:t>. </a:t>
            </a:r>
            <a:r>
              <a:rPr lang="it-IT" sz="1600" dirty="0" err="1">
                <a:latin typeface="Times New Roman" pitchFamily="18"/>
                <a:cs typeface="Times New Roman" pitchFamily="18"/>
              </a:rPr>
              <a:t>sky</a:t>
            </a:r>
            <a:endParaRPr lang="it-IT" sz="16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r>
              <a:rPr lang="it-IT" sz="1600" dirty="0">
                <a:latin typeface="Times New Roman" pitchFamily="18"/>
                <a:cs typeface="Times New Roman" pitchFamily="18"/>
              </a:rPr>
              <a:t>4.	Stelle                     </a:t>
            </a:r>
            <a:r>
              <a:rPr lang="it-IT" sz="1600" dirty="0" smtClean="0">
                <a:latin typeface="Times New Roman" pitchFamily="18"/>
                <a:cs typeface="Times New Roman" pitchFamily="18"/>
              </a:rPr>
              <a:t>d</a:t>
            </a:r>
            <a:r>
              <a:rPr lang="it-IT" sz="1600" dirty="0">
                <a:latin typeface="Times New Roman" pitchFamily="18"/>
                <a:cs typeface="Times New Roman" pitchFamily="18"/>
              </a:rPr>
              <a:t>.  </a:t>
            </a:r>
            <a:r>
              <a:rPr lang="it-IT" sz="1600" dirty="0" err="1">
                <a:latin typeface="Times New Roman" pitchFamily="18"/>
                <a:cs typeface="Times New Roman" pitchFamily="18"/>
              </a:rPr>
              <a:t>sea</a:t>
            </a:r>
            <a:endParaRPr lang="it-IT" sz="16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r>
              <a:rPr lang="it-IT" sz="1600" dirty="0">
                <a:latin typeface="Times New Roman" pitchFamily="18"/>
                <a:cs typeface="Times New Roman" pitchFamily="18"/>
              </a:rPr>
              <a:t>5.	Sole                       </a:t>
            </a:r>
            <a:r>
              <a:rPr lang="it-IT" sz="1600" dirty="0" smtClean="0">
                <a:latin typeface="Times New Roman" pitchFamily="18"/>
                <a:cs typeface="Times New Roman" pitchFamily="18"/>
              </a:rPr>
              <a:t>e</a:t>
            </a:r>
            <a:r>
              <a:rPr lang="it-IT" sz="1600" dirty="0">
                <a:latin typeface="Times New Roman" pitchFamily="18"/>
                <a:cs typeface="Times New Roman" pitchFamily="18"/>
              </a:rPr>
              <a:t>. </a:t>
            </a:r>
            <a:r>
              <a:rPr lang="it-IT" sz="1600" dirty="0" err="1">
                <a:latin typeface="Times New Roman" pitchFamily="18"/>
                <a:cs typeface="Times New Roman" pitchFamily="18"/>
              </a:rPr>
              <a:t>sun</a:t>
            </a:r>
            <a:endParaRPr lang="it-IT" sz="16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it-IT" dirty="0"/>
          </a:p>
          <a:p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55108"/>
              </p:ext>
            </p:extLst>
          </p:nvPr>
        </p:nvGraphicFramePr>
        <p:xfrm>
          <a:off x="1524000" y="1191033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288031">
                <a:tc>
                  <a:txBody>
                    <a:bodyPr/>
                    <a:lstStyle/>
                    <a:p>
                      <a:r>
                        <a:rPr lang="it-IT" dirty="0" smtClean="0"/>
                        <a:t>ROSSO –AZZURRO</a:t>
                      </a:r>
                      <a:r>
                        <a:rPr lang="it-IT" baseline="0" dirty="0" smtClean="0"/>
                        <a:t> - GIALLO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9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2600" b="1" dirty="0" smtClean="0">
                <a:latin typeface="Times New Roman" pitchFamily="18" charset="0"/>
                <a:cs typeface="Times New Roman" pitchFamily="18" charset="0"/>
              </a:rPr>
              <a:t>4.What </a:t>
            </a:r>
            <a:r>
              <a:rPr lang="it-IT" sz="2600" b="1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it-IT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2600" b="1" dirty="0" smtClean="0">
                <a:latin typeface="Times New Roman" pitchFamily="18" charset="0"/>
                <a:cs typeface="Times New Roman" pitchFamily="18" charset="0"/>
              </a:rPr>
              <a:t>? Read the text and match</a:t>
            </a:r>
            <a:endParaRPr lang="it-IT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755576" y="692696"/>
            <a:ext cx="1224136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Giallo</a:t>
            </a:r>
            <a:endParaRPr lang="it-IT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755575" y="1700808"/>
            <a:ext cx="1296145" cy="9144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Azzurro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755576" y="2708920"/>
            <a:ext cx="1224136" cy="9144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V</a:t>
            </a:r>
            <a:r>
              <a:rPr lang="it-IT" sz="2400" dirty="0" smtClean="0">
                <a:solidFill>
                  <a:schemeClr val="tx1"/>
                </a:solidFill>
              </a:rPr>
              <a:t>erde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768467" y="3676634"/>
            <a:ext cx="1211245" cy="9144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Blu</a:t>
            </a:r>
            <a:endParaRPr lang="it-IT" sz="2400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755576" y="4725144"/>
            <a:ext cx="1224136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Rosso</a:t>
            </a:r>
            <a:endParaRPr lang="it-IT" sz="2400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755574" y="5733256"/>
            <a:ext cx="122413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Bianco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5796136" y="781272"/>
            <a:ext cx="2310966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Il cielo e il mare</a:t>
            </a:r>
            <a:endParaRPr lang="it-IT" dirty="0"/>
          </a:p>
        </p:txBody>
      </p:sp>
      <p:sp>
        <p:nvSpPr>
          <p:cNvPr id="15" name="Rettangolo arrotondato 14"/>
          <p:cNvSpPr/>
          <p:nvPr/>
        </p:nvSpPr>
        <p:spPr>
          <a:xfrm>
            <a:off x="5796137" y="2802632"/>
            <a:ext cx="2310964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 luce </a:t>
            </a:r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5816970" y="3928580"/>
            <a:ext cx="2310964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</a:t>
            </a:r>
            <a:endParaRPr lang="it-IT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5804876" y="4828232"/>
            <a:ext cx="2302225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</a:t>
            </a:r>
            <a:endParaRPr lang="it-IT" dirty="0"/>
          </a:p>
        </p:txBody>
      </p:sp>
      <p:sp>
        <p:nvSpPr>
          <p:cNvPr id="18" name="Rettangolo arrotondato 17"/>
          <p:cNvSpPr/>
          <p:nvPr/>
        </p:nvSpPr>
        <p:spPr>
          <a:xfrm>
            <a:off x="5829913" y="5804883"/>
            <a:ext cx="2277189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967606" y="1058942"/>
            <a:ext cx="2139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Il cielo e il mare</a:t>
            </a:r>
            <a:endParaRPr lang="it-IT" sz="2400" dirty="0"/>
          </a:p>
        </p:txBody>
      </p:sp>
      <p:sp>
        <p:nvSpPr>
          <p:cNvPr id="21" name="Rettangolo arrotondato 20"/>
          <p:cNvSpPr/>
          <p:nvPr/>
        </p:nvSpPr>
        <p:spPr>
          <a:xfrm>
            <a:off x="5804876" y="1762055"/>
            <a:ext cx="2302225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 notte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228184" y="2082919"/>
            <a:ext cx="1239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notte</a:t>
            </a:r>
            <a:endParaRPr lang="it-IT" sz="24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018518" y="2856574"/>
            <a:ext cx="1907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luce del sole</a:t>
            </a:r>
            <a:endParaRPr lang="it-IT" sz="24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884462" y="3837607"/>
            <a:ext cx="199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Le cose che mi</a:t>
            </a:r>
          </a:p>
          <a:p>
            <a:r>
              <a:rPr lang="it-IT" sz="2400" dirty="0" smtClean="0"/>
              <a:t> fai provare</a:t>
            </a:r>
            <a:endParaRPr lang="it-IT" sz="24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265963" y="5094217"/>
            <a:ext cx="1202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Le stelle</a:t>
            </a:r>
            <a:endParaRPr lang="it-IT" sz="24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6275959" y="6077417"/>
            <a:ext cx="918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L’erba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051720" y="1289774"/>
            <a:ext cx="37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118790" y="227927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102964" y="316612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118790" y="4201114"/>
            <a:ext cx="13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201271" y="518655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226331" y="612358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508104" y="1317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5525166" y="22458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5565840" y="33182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5565840" y="4452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5583643" y="53396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5615767" y="62920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67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464" y="737993"/>
            <a:ext cx="43924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Ciao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semplicemente ciao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Difficile trovar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parole</a:t>
            </a:r>
            <a:r>
              <a:rPr lang="it-IT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molto serie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Tenterò di disegnare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Come un pittore farò in modo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Di arrivare dritto al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cuore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Con la forza del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colore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Guarda, senza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parlare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Azzurro come te, come il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cielo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il mare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giallo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come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luce del sole</a:t>
            </a:r>
          </a:p>
          <a:p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Rosso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come le cose che mi fai provare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Ciao, semplicemente ciao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Disegno l'erba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verde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come la speranza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E come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frutta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ancora acerba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E adesso un po' di blu, come la notte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bianco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come le sue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stelle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Con le sfumature gialle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E l'aria, puoi solo respirarla!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Per le tempeste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ho il colore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Con quel che resta disegno un </a:t>
            </a:r>
            <a:r>
              <a:rPr lang="it-IT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fiore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Ora che è estate, ora che è </a:t>
            </a:r>
            <a:r>
              <a:rPr lang="it-IT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amore</a:t>
            </a:r>
            <a:endParaRPr lang="it-IT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355976" y="737993"/>
            <a:ext cx="401904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Hello, just hello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Hard to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serious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a) ___________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try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draw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Like a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painter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sure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I’ll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right to the b) ___________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of c) _____________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Look,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d) ______________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Light blue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e) ___________________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And f) ________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g) ______________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h) ________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things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feel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Hello, just hello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draw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grass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i) ____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hope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unripe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j) _____________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k) ___________________________________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l) ______________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m) __________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shades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And the air,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can just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breathe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it!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storms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n) _____________________</a:t>
            </a: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remains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draw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o) __________</a:t>
            </a:r>
          </a:p>
          <a:p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it’s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summer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it’s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p) _________.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31661" y="116632"/>
            <a:ext cx="8636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it-IT" dirty="0" smtClean="0"/>
              <a:t>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Traduci le parole in blu e completa la traduzione della canzone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95536" y="5961085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>
                <a:latin typeface="Times New Roman" pitchFamily="18" charset="0"/>
                <a:cs typeface="Times New Roman" pitchFamily="18" charset="0"/>
              </a:rPr>
              <a:t>Soluzioni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it-IT" sz="800" dirty="0">
                <a:latin typeface="Times New Roman" pitchFamily="18" charset="0"/>
                <a:cs typeface="Times New Roman" pitchFamily="18" charset="0"/>
              </a:rPr>
              <a:t>1. a) parole | b) cuore | c) mare | d) rosso | e) verde | f) notte | g) stelle | h) fiore</a:t>
            </a:r>
          </a:p>
          <a:p>
            <a:r>
              <a:rPr lang="it-IT" sz="800" dirty="0">
                <a:latin typeface="Times New Roman" pitchFamily="18" charset="0"/>
                <a:cs typeface="Times New Roman" pitchFamily="18" charset="0"/>
              </a:rPr>
              <a:t>2. giallo - la luce del sole | azzurro - il cielo e il mare | blu - le notte | verde - l’erba | rosso - le cose che mi fai provare | bianco -</a:t>
            </a:r>
          </a:p>
          <a:p>
            <a:r>
              <a:rPr lang="it-IT" sz="800" dirty="0">
                <a:latin typeface="Times New Roman" pitchFamily="18" charset="0"/>
                <a:cs typeface="Times New Roman" pitchFamily="18" charset="0"/>
              </a:rPr>
              <a:t>le stelle</a:t>
            </a:r>
          </a:p>
          <a:p>
            <a:r>
              <a:rPr lang="it-IT" sz="800" dirty="0">
                <a:latin typeface="Times New Roman" pitchFamily="18" charset="0"/>
                <a:cs typeface="Times New Roman" pitchFamily="18" charset="0"/>
              </a:rPr>
              <a:t>4. a. nera | b. azzurri, verdi | c. marrone, grigi | d. rosse | e. gialle, rosse, arancioni, verdi.</a:t>
            </a:r>
          </a:p>
          <a:p>
            <a:r>
              <a:rPr lang="it-IT" sz="800" dirty="0">
                <a:latin typeface="Times New Roman" pitchFamily="18" charset="0"/>
                <a:cs typeface="Times New Roman" pitchFamily="18" charset="0"/>
              </a:rPr>
              <a:t>3. a)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| b)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| c) color | d)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speaking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| e)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sky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sea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| f)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| g)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sunlight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| h)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| i) green j)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fruit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| k) And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blue,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the night | l) And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| m)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stars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| n) I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no color o) a </a:t>
            </a:r>
            <a:r>
              <a:rPr lang="it-IT" sz="800" dirty="0" err="1">
                <a:latin typeface="Times New Roman" pitchFamily="18" charset="0"/>
                <a:cs typeface="Times New Roman" pitchFamily="18" charset="0"/>
              </a:rPr>
              <a:t>flower</a:t>
            </a:r>
            <a:r>
              <a:rPr lang="it-IT" sz="800" dirty="0">
                <a:latin typeface="Times New Roman" pitchFamily="18" charset="0"/>
                <a:cs typeface="Times New Roman" pitchFamily="18" charset="0"/>
              </a:rPr>
              <a:t> p) love</a:t>
            </a:r>
          </a:p>
        </p:txBody>
      </p:sp>
    </p:spTree>
    <p:extLst>
      <p:ext uri="{BB962C8B-B14F-4D97-AF65-F5344CB8AC3E}">
        <p14:creationId xmlns:p14="http://schemas.microsoft.com/office/powerpoint/2010/main" val="21524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2004</Words>
  <Application>Microsoft Office PowerPoint</Application>
  <PresentationFormat>Presentazione su schermo (4:3)</PresentationFormat>
  <Paragraphs>481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MUSIC: A MELODIC METHODOLOGY INTO TEACHING AND LEARNING 2018-1-ES01-KA229-050761_2 SCHOOL EXCHANGE PARTNERSHIP The Italian team presents:</vt:lpstr>
      <vt:lpstr>Come un Pittore (Like a painter) https://www.youtube.com/watch?v=RuYbA55IWGs</vt:lpstr>
      <vt:lpstr>Presentazione standard di PowerPoint</vt:lpstr>
      <vt:lpstr>Presentazione standard di PowerPoint</vt:lpstr>
      <vt:lpstr>Presentazione standard di PowerPoint</vt:lpstr>
      <vt:lpstr>EXERCISES</vt:lpstr>
      <vt:lpstr>Presentazione standard di PowerPoint</vt:lpstr>
      <vt:lpstr>4.What colour is it? Read the text and match</vt:lpstr>
      <vt:lpstr>Presentazione standard di PowerPoint</vt:lpstr>
      <vt:lpstr>Fatti mandare dalla mamma(Let your mum send you…)  https://www.youtube.com/watch?v=mIAdjIqcUSc</vt:lpstr>
      <vt:lpstr>Presentazione standard di PowerPoint</vt:lpstr>
      <vt:lpstr>Reorder the letter and find the word</vt:lpstr>
      <vt:lpstr>Reorder the words in sentences</vt:lpstr>
      <vt:lpstr>Answer the following questions</vt:lpstr>
      <vt:lpstr>Four pictures, one word. Find connections between the pictures and complete                                                                               the words with following letters</vt:lpstr>
      <vt:lpstr>Presentazione standard di PowerPoint</vt:lpstr>
      <vt:lpstr>Crosswords</vt:lpstr>
      <vt:lpstr>Presentazione standard di PowerPoint</vt:lpstr>
      <vt:lpstr> ) FELICITA’() https://www.youtube.com/watch?v=aoqOuPBuTl0   </vt:lpstr>
      <vt:lpstr>Presentazione standard di PowerPoint</vt:lpstr>
      <vt:lpstr>Presentazione standard di PowerPoint</vt:lpstr>
      <vt:lpstr>EXERCISES</vt:lpstr>
      <vt:lpstr>REORDER THE WORDS TO MAKE THE SENTENCE FROM THE SONG</vt:lpstr>
      <vt:lpstr>   </vt:lpstr>
      <vt:lpstr>ANSWER THE FOLLOWING QUESTIONS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Annarosa</dc:creator>
  <cp:lastModifiedBy>Annarosa</cp:lastModifiedBy>
  <cp:revision>52</cp:revision>
  <dcterms:created xsi:type="dcterms:W3CDTF">2021-05-04T07:29:33Z</dcterms:created>
  <dcterms:modified xsi:type="dcterms:W3CDTF">2021-05-04T16:32:18Z</dcterms:modified>
</cp:coreProperties>
</file>