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63" r:id="rId4"/>
    <p:sldId id="259" r:id="rId5"/>
    <p:sldId id="261" r:id="rId6"/>
    <p:sldId id="262" r:id="rId7"/>
    <p:sldId id="258" r:id="rId8"/>
    <p:sldId id="264" r:id="rId9"/>
    <p:sldId id="260"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11e7c877d731c077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11e7c877d731c077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1e7c877d731c077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1e7c877d731c077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1e7c877d731c07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1e7c877d731c07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1e7c877d731c077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1e7c877d731c077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tr"/>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2.jpeg" /></Relationships>
</file>

<file path=ppt/slides/_rels/slide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2.xml" /><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3.xml" /><Relationship Id="rId1" Type="http://schemas.openxmlformats.org/officeDocument/2006/relationships/slideLayout" Target="../slideLayouts/slideLayout4.xml" /><Relationship Id="rId4" Type="http://schemas.openxmlformats.org/officeDocument/2006/relationships/image" Target="../media/image5.jpeg"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notesSlide" Target="../notesSlides/notesSlide5.xml" /><Relationship Id="rId1" Type="http://schemas.openxmlformats.org/officeDocument/2006/relationships/slideLayout" Target="../slideLayouts/slideLayout2.xml" /><Relationship Id="rId4"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0"/>
            <a:ext cx="8520600" cy="13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
                <a:solidFill>
                  <a:srgbClr val="9900FF"/>
                </a:solidFill>
              </a:rPr>
              <a:t>ŞEFİKA KUTLUER</a:t>
            </a:r>
            <a:r>
              <a:rPr lang="tr"/>
              <a:t> </a:t>
            </a:r>
            <a:endParaRPr/>
          </a:p>
        </p:txBody>
      </p:sp>
      <p:pic>
        <p:nvPicPr>
          <p:cNvPr id="56" name="Google Shape;56;p13"/>
          <p:cNvPicPr preferRelativeResize="0"/>
          <p:nvPr/>
        </p:nvPicPr>
        <p:blipFill>
          <a:blip r:embed="rId3">
            <a:alphaModFix/>
          </a:blip>
          <a:stretch>
            <a:fillRect/>
          </a:stretch>
        </p:blipFill>
        <p:spPr>
          <a:xfrm>
            <a:off x="1636003" y="1471448"/>
            <a:ext cx="2325250" cy="313462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8" name="Google Shape;58;p13"/>
          <p:cNvPicPr preferRelativeResize="0"/>
          <p:nvPr/>
        </p:nvPicPr>
        <p:blipFill>
          <a:blip r:embed="rId4">
            <a:alphaModFix/>
          </a:blip>
          <a:stretch>
            <a:fillRect/>
          </a:stretch>
        </p:blipFill>
        <p:spPr>
          <a:xfrm>
            <a:off x="4991781" y="1460939"/>
            <a:ext cx="2186784" cy="315880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798785" y="398855"/>
            <a:ext cx="7367753" cy="949500"/>
          </a:xfrm>
          <a:prstGeom prst="rect">
            <a:avLst/>
          </a:prstGeom>
        </p:spPr>
        <p:txBody>
          <a:bodyPr spcFirstLastPara="1" wrap="square" lIns="91425" tIns="91425" rIns="91425" bIns="91425" anchor="t" anchorCtr="0">
            <a:noAutofit/>
          </a:bodyPr>
          <a:lstStyle/>
          <a:p>
            <a:pPr lvl="0"/>
            <a:r>
              <a:rPr lang="tr" dirty="0"/>
              <a:t>                T</a:t>
            </a:r>
            <a:r>
              <a:rPr lang="tr-TR" dirty="0" err="1"/>
              <a:t>urkish</a:t>
            </a:r>
            <a:r>
              <a:rPr lang="tr-TR" dirty="0"/>
              <a:t> </a:t>
            </a:r>
            <a:r>
              <a:rPr lang="tr-TR" dirty="0" err="1"/>
              <a:t>female</a:t>
            </a:r>
            <a:r>
              <a:rPr lang="tr-TR" dirty="0"/>
              <a:t> </a:t>
            </a:r>
            <a:r>
              <a:rPr lang="tr-TR" dirty="0" err="1"/>
              <a:t>classical</a:t>
            </a:r>
            <a:r>
              <a:rPr lang="tr-TR" dirty="0"/>
              <a:t> </a:t>
            </a:r>
            <a:r>
              <a:rPr lang="tr-TR" dirty="0" err="1"/>
              <a:t>flautist</a:t>
            </a:r>
            <a:r>
              <a:rPr lang="tr-TR" dirty="0"/>
              <a:t>.</a:t>
            </a:r>
            <a:endParaRPr dirty="0">
              <a:highlight>
                <a:srgbClr val="FF00FF"/>
              </a:highlight>
            </a:endParaRPr>
          </a:p>
        </p:txBody>
      </p:sp>
      <p:pic>
        <p:nvPicPr>
          <p:cNvPr id="64" name="Google Shape;64;p14"/>
          <p:cNvPicPr preferRelativeResize="0"/>
          <p:nvPr/>
        </p:nvPicPr>
        <p:blipFill>
          <a:blip r:embed="rId3">
            <a:alphaModFix/>
          </a:blip>
          <a:stretch>
            <a:fillRect/>
          </a:stretch>
        </p:blipFill>
        <p:spPr>
          <a:xfrm>
            <a:off x="1443106" y="1295798"/>
            <a:ext cx="6402550" cy="3279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72662" y="1030015"/>
            <a:ext cx="8166538" cy="1938992"/>
          </a:xfrm>
          <a:prstGeom prst="rect">
            <a:avLst/>
          </a:prstGeom>
        </p:spPr>
        <p:txBody>
          <a:bodyPr wrap="square">
            <a:spAutoFit/>
          </a:bodyPr>
          <a:lstStyle/>
          <a:p>
            <a:r>
              <a:rPr lang="tr-TR" sz="2000" dirty="0"/>
              <a:t>Ş</a:t>
            </a:r>
            <a:r>
              <a:rPr lang="en-US" sz="2000" dirty="0" err="1"/>
              <a:t>efika</a:t>
            </a:r>
            <a:r>
              <a:rPr lang="en-US" sz="2000" dirty="0"/>
              <a:t> </a:t>
            </a:r>
            <a:r>
              <a:rPr lang="en-US" sz="2000" dirty="0" err="1"/>
              <a:t>Kutluer</a:t>
            </a:r>
            <a:r>
              <a:rPr lang="en-US" sz="2000" dirty="0"/>
              <a:t> studied at Ankara State Conservatory and graduated with honors and awards in 1979. </a:t>
            </a:r>
            <a:endParaRPr lang="tr-TR" sz="2000" dirty="0"/>
          </a:p>
          <a:p>
            <a:endParaRPr lang="tr-TR" sz="2000" dirty="0"/>
          </a:p>
          <a:p>
            <a:r>
              <a:rPr lang="en-US" sz="2000" dirty="0"/>
              <a:t>She achieved her soloist career in Vienna and Rome.</a:t>
            </a:r>
            <a:r>
              <a:rPr lang="tr-TR" sz="2000" dirty="0"/>
              <a:t> </a:t>
            </a:r>
          </a:p>
          <a:p>
            <a:endParaRPr lang="tr-TR" sz="2000" dirty="0"/>
          </a:p>
          <a:p>
            <a:r>
              <a:rPr lang="en-US" sz="2000" dirty="0"/>
              <a:t>She taught at the Ankara Conservatory for several years.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dirty="0"/>
              <a:t>             </a:t>
            </a:r>
            <a:r>
              <a:rPr lang="tr" dirty="0">
                <a:solidFill>
                  <a:srgbClr val="0000FF"/>
                </a:solidFill>
              </a:rPr>
              <a:t>SHE HAS GOT A LOT OF AWARDS</a:t>
            </a:r>
            <a:endParaRPr dirty="0">
              <a:solidFill>
                <a:srgbClr val="0000FF"/>
              </a:solidFill>
            </a:endParaRPr>
          </a:p>
        </p:txBody>
      </p:sp>
      <p:pic>
        <p:nvPicPr>
          <p:cNvPr id="77" name="Google Shape;77;p16"/>
          <p:cNvPicPr preferRelativeResize="0"/>
          <p:nvPr/>
        </p:nvPicPr>
        <p:blipFill>
          <a:blip r:embed="rId3">
            <a:alphaModFix/>
          </a:blip>
          <a:stretch>
            <a:fillRect/>
          </a:stretch>
        </p:blipFill>
        <p:spPr>
          <a:xfrm>
            <a:off x="599657" y="1152475"/>
            <a:ext cx="3423993" cy="3416400"/>
          </a:xfrm>
          <a:prstGeom prst="rect">
            <a:avLst/>
          </a:prstGeom>
          <a:noFill/>
          <a:ln>
            <a:noFill/>
          </a:ln>
        </p:spPr>
      </p:pic>
      <p:pic>
        <p:nvPicPr>
          <p:cNvPr id="78" name="Google Shape;78;p16"/>
          <p:cNvPicPr preferRelativeResize="0"/>
          <p:nvPr/>
        </p:nvPicPr>
        <p:blipFill>
          <a:blip r:embed="rId4">
            <a:alphaModFix/>
          </a:blip>
          <a:stretch>
            <a:fillRect/>
          </a:stretch>
        </p:blipFill>
        <p:spPr>
          <a:xfrm>
            <a:off x="4403836" y="1103586"/>
            <a:ext cx="4457266" cy="244551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67862" y="336331"/>
            <a:ext cx="8450317" cy="3170099"/>
          </a:xfrm>
          <a:prstGeom prst="rect">
            <a:avLst/>
          </a:prstGeom>
        </p:spPr>
        <p:txBody>
          <a:bodyPr wrap="square">
            <a:spAutoFit/>
          </a:bodyPr>
          <a:lstStyle/>
          <a:p>
            <a:endParaRPr lang="tr-TR" sz="2000" dirty="0"/>
          </a:p>
          <a:p>
            <a:pPr>
              <a:buFont typeface="Wingdings" pitchFamily="2" charset="2"/>
              <a:buChar char="Ø"/>
            </a:pPr>
            <a:r>
              <a:rPr lang="en-US" sz="2000" dirty="0"/>
              <a:t>She won the 3</a:t>
            </a:r>
            <a:r>
              <a:rPr lang="en-US" sz="2000" baseline="30000" dirty="0"/>
              <a:t>rd</a:t>
            </a:r>
            <a:r>
              <a:rPr lang="en-US" sz="2000" dirty="0"/>
              <a:t> prize and next year the 1</a:t>
            </a:r>
            <a:r>
              <a:rPr lang="en-US" sz="2000" baseline="30000" dirty="0"/>
              <a:t>st</a:t>
            </a:r>
            <a:r>
              <a:rPr lang="en-US" sz="2000" dirty="0"/>
              <a:t> prize in “ International Flute Contest “ in Vienna.</a:t>
            </a:r>
            <a:endParaRPr lang="tr-TR" sz="2000" dirty="0"/>
          </a:p>
          <a:p>
            <a:endParaRPr lang="tr-TR" sz="2000" dirty="0"/>
          </a:p>
          <a:p>
            <a:pPr>
              <a:buFont typeface="Wingdings" pitchFamily="2" charset="2"/>
              <a:buChar char="Ø"/>
            </a:pPr>
            <a:r>
              <a:rPr lang="en-US" sz="2000" dirty="0"/>
              <a:t>She received the 2000 Inter-</a:t>
            </a:r>
            <a:r>
              <a:rPr lang="en-US" sz="2000" dirty="0" err="1"/>
              <a:t>Lyra</a:t>
            </a:r>
            <a:r>
              <a:rPr lang="en-US" sz="2000" dirty="0"/>
              <a:t> </a:t>
            </a:r>
            <a:r>
              <a:rPr lang="tr-TR" sz="2000" dirty="0"/>
              <a:t>P</a:t>
            </a:r>
            <a:r>
              <a:rPr lang="en-US" sz="2000" dirty="0" err="1"/>
              <a:t>rize</a:t>
            </a:r>
            <a:r>
              <a:rPr lang="en-US" sz="2000" dirty="0"/>
              <a:t> from the ‘Hungarian Foundation for Performing Arts’</a:t>
            </a:r>
            <a:endParaRPr lang="tr-TR" sz="2000" dirty="0"/>
          </a:p>
          <a:p>
            <a:pPr>
              <a:buFont typeface="Wingdings" pitchFamily="2" charset="2"/>
              <a:buChar char="Ø"/>
            </a:pPr>
            <a:endParaRPr lang="tr-TR" sz="2000" dirty="0"/>
          </a:p>
          <a:p>
            <a:pPr>
              <a:buFont typeface="Wingdings" pitchFamily="2" charset="2"/>
              <a:buChar char="Ø"/>
            </a:pPr>
            <a:r>
              <a:rPr lang="tr-TR" sz="2000" dirty="0"/>
              <a:t>S</a:t>
            </a:r>
            <a:r>
              <a:rPr lang="en-US" sz="2000" dirty="0"/>
              <a:t>he was awarded the presidential Medal in Turkey in 1985</a:t>
            </a:r>
            <a:r>
              <a:rPr lang="tr-TR" sz="2000" dirty="0"/>
              <a:t> </a:t>
            </a:r>
            <a:r>
              <a:rPr lang="en-US" sz="2000" dirty="0"/>
              <a:t>and in 1998 she became a "State Artist".</a:t>
            </a:r>
          </a:p>
          <a:p>
            <a:endParaRPr lang="tr-T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03889" y="578069"/>
            <a:ext cx="7430813" cy="3477875"/>
          </a:xfrm>
          <a:prstGeom prst="rect">
            <a:avLst/>
          </a:prstGeom>
        </p:spPr>
        <p:txBody>
          <a:bodyPr wrap="square">
            <a:spAutoFit/>
          </a:bodyPr>
          <a:lstStyle/>
          <a:p>
            <a:pPr>
              <a:buFont typeface="Wingdings" pitchFamily="2" charset="2"/>
              <a:buChar char="Ø"/>
            </a:pPr>
            <a:r>
              <a:rPr lang="en-US" sz="2000" dirty="0"/>
              <a:t>She has been decorated with “</a:t>
            </a:r>
            <a:r>
              <a:rPr lang="en-US" sz="2000" dirty="0" err="1"/>
              <a:t>Cavaliere</a:t>
            </a:r>
            <a:r>
              <a:rPr lang="en-US" sz="2000" dirty="0"/>
              <a:t> </a:t>
            </a:r>
            <a:r>
              <a:rPr lang="en-US" sz="2000" dirty="0" err="1"/>
              <a:t>dell’Ordine</a:t>
            </a:r>
            <a:r>
              <a:rPr lang="en-US" sz="2000" dirty="0"/>
              <a:t> </a:t>
            </a:r>
            <a:r>
              <a:rPr lang="en-US" sz="2000" dirty="0" err="1"/>
              <a:t>della</a:t>
            </a:r>
            <a:r>
              <a:rPr lang="en-US" sz="2000" dirty="0"/>
              <a:t> Stella </a:t>
            </a:r>
            <a:r>
              <a:rPr lang="en-US" sz="2000" dirty="0" err="1"/>
              <a:t>della</a:t>
            </a:r>
            <a:r>
              <a:rPr lang="en-US" sz="2000" dirty="0"/>
              <a:t> </a:t>
            </a:r>
            <a:r>
              <a:rPr lang="en-US" sz="2000" dirty="0" err="1"/>
              <a:t>Solidarieta</a:t>
            </a:r>
            <a:r>
              <a:rPr lang="en-US" sz="2000" dirty="0"/>
              <a:t>’ </a:t>
            </a:r>
            <a:r>
              <a:rPr lang="en-US" sz="2000" dirty="0" err="1"/>
              <a:t>Italiana</a:t>
            </a:r>
            <a:r>
              <a:rPr lang="en-US" sz="2000" dirty="0"/>
              <a:t>”- State Medal – by the President of Italy </a:t>
            </a:r>
            <a:endParaRPr lang="tr-TR" sz="2000" dirty="0"/>
          </a:p>
          <a:p>
            <a:pPr>
              <a:buFont typeface="Wingdings" pitchFamily="2" charset="2"/>
              <a:buChar char="Ø"/>
            </a:pPr>
            <a:endParaRPr lang="tr-TR" sz="2000" dirty="0"/>
          </a:p>
          <a:p>
            <a:pPr>
              <a:buFont typeface="Wingdings" pitchFamily="2" charset="2"/>
              <a:buChar char="Ø"/>
            </a:pPr>
            <a:r>
              <a:rPr lang="en-US" sz="2000" dirty="0"/>
              <a:t>and with "Austrian Gold Medal of Merit" by the President of Austria </a:t>
            </a:r>
            <a:endParaRPr lang="tr-TR" sz="2000" dirty="0"/>
          </a:p>
          <a:p>
            <a:pPr>
              <a:buFont typeface="Wingdings" pitchFamily="2" charset="2"/>
              <a:buChar char="Ø"/>
            </a:pPr>
            <a:endParaRPr lang="tr-TR" sz="2000" dirty="0"/>
          </a:p>
          <a:p>
            <a:pPr>
              <a:buFont typeface="Wingdings" pitchFamily="2" charset="2"/>
              <a:buChar char="Ø"/>
            </a:pPr>
            <a:r>
              <a:rPr lang="en-US" sz="2000" dirty="0"/>
              <a:t>and the Cultural Medal of the Republic of </a:t>
            </a:r>
            <a:r>
              <a:rPr lang="en-US" sz="2000" dirty="0" err="1"/>
              <a:t>Kazakhsta</a:t>
            </a:r>
            <a:r>
              <a:rPr lang="tr-TR" sz="2000" dirty="0"/>
              <a:t>n</a:t>
            </a:r>
            <a:r>
              <a:rPr lang="en-US" sz="2000" dirty="0"/>
              <a:t> </a:t>
            </a:r>
            <a:endParaRPr lang="tr-TR" sz="2000" dirty="0"/>
          </a:p>
          <a:p>
            <a:pPr>
              <a:buFont typeface="Wingdings" pitchFamily="2" charset="2"/>
              <a:buChar char="Ø"/>
            </a:pPr>
            <a:endParaRPr lang="tr-TR" sz="2000" dirty="0"/>
          </a:p>
          <a:p>
            <a:pPr>
              <a:buFont typeface="Wingdings" pitchFamily="2" charset="2"/>
              <a:buChar char="Ø"/>
            </a:pPr>
            <a:r>
              <a:rPr lang="tr-TR" sz="2000" dirty="0"/>
              <a:t>a</a:t>
            </a:r>
            <a:r>
              <a:rPr lang="en-US" sz="2000" dirty="0" err="1"/>
              <a:t>nd</a:t>
            </a:r>
            <a:r>
              <a:rPr lang="en-US" sz="2000" dirty="0"/>
              <a:t> in September 2017 she received Slovak Republic’s special award - "the Golden Medal of </a:t>
            </a:r>
            <a:r>
              <a:rPr lang="en-US" sz="2000" dirty="0" err="1"/>
              <a:t>Honour</a:t>
            </a:r>
            <a:r>
              <a:rPr lang="en-US" sz="2000" dirty="0"/>
              <a:t>".</a:t>
            </a:r>
            <a:endParaRPr lang="tr-T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50" y="-150"/>
            <a:ext cx="9144000" cy="5143500"/>
          </a:xfrm>
          <a:prstGeom prst="rect">
            <a:avLst/>
          </a:prstGeom>
        </p:spPr>
        <p:txBody>
          <a:bodyPr spcFirstLastPara="1" wrap="square" lIns="91425" tIns="91425" rIns="91425" bIns="91425" anchor="ctr" anchorCtr="0">
            <a:noAutofit/>
          </a:bodyPr>
          <a:lstStyle/>
          <a:p>
            <a:pPr lvl="0" algn="ctr"/>
            <a:r>
              <a:rPr lang="en-US" sz="2800" dirty="0"/>
              <a:t>She has been appointed as the </a:t>
            </a:r>
            <a:br>
              <a:rPr lang="tr-TR" sz="2800" dirty="0"/>
            </a:br>
            <a:r>
              <a:rPr lang="en-US" sz="2800" dirty="0"/>
              <a:t>“Goodwill Ambassador of </a:t>
            </a:r>
            <a:r>
              <a:rPr lang="en-US" sz="2800" dirty="0" err="1"/>
              <a:t>Unicef</a:t>
            </a:r>
            <a:r>
              <a:rPr lang="en-US" sz="2800" dirty="0"/>
              <a:t>”. </a:t>
            </a:r>
            <a:endParaRP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90250" y="450150"/>
            <a:ext cx="8464564" cy="4090800"/>
          </a:xfrm>
        </p:spPr>
        <p:txBody>
          <a:bodyPr/>
          <a:lstStyle/>
          <a:p>
            <a:r>
              <a:rPr lang="en-US" sz="2000" b="1" dirty="0"/>
              <a:t>“MAGIC FLUTE”</a:t>
            </a:r>
            <a:br>
              <a:rPr lang="en-US" sz="2000" dirty="0"/>
            </a:br>
            <a:r>
              <a:rPr lang="en-US" sz="2000" i="1" dirty="0"/>
              <a:t>Here is a “Magic Flute” from Turkey..........I am impressed; she is a master technician who also has great musicianship. The audience was thrilled by the technical excellence displayed by </a:t>
            </a:r>
            <a:r>
              <a:rPr lang="en-US" sz="2000" i="1" dirty="0" err="1"/>
              <a:t>Kutluer</a:t>
            </a:r>
            <a:r>
              <a:rPr lang="en-US" sz="2000" i="1" dirty="0"/>
              <a:t>; she has a delicate control of tone color. Her articulation of  “</a:t>
            </a:r>
            <a:r>
              <a:rPr lang="en-US" sz="2000" i="1" dirty="0" err="1"/>
              <a:t>Flatterzunge</a:t>
            </a:r>
            <a:r>
              <a:rPr lang="en-US" sz="2000" i="1" dirty="0"/>
              <a:t>” or flutter tonguing is superb. Her fingering is the best, but flute players know that fingering is perhaps half the effort. The remainder is the responsibility of the lungs and diaphragm and the throat, lips, and tongue. </a:t>
            </a:r>
            <a:r>
              <a:rPr lang="en-US" sz="2000" i="1" dirty="0" err="1"/>
              <a:t>Kutluer</a:t>
            </a:r>
            <a:r>
              <a:rPr lang="en-US" sz="2000" i="1" dirty="0"/>
              <a:t> has all these components completely under control and she imparted a shimmering brilliance to the music.............”</a:t>
            </a:r>
            <a:r>
              <a:rPr lang="en-US" sz="2000" dirty="0"/>
              <a:t>                                           </a:t>
            </a:r>
            <a:br>
              <a:rPr lang="tr-TR" sz="2000" dirty="0"/>
            </a:br>
            <a:br>
              <a:rPr lang="tr-TR" sz="2000" dirty="0"/>
            </a:br>
            <a:r>
              <a:rPr lang="en-US" sz="2000" b="1" dirty="0"/>
              <a:t>New York Times</a:t>
            </a:r>
            <a:br>
              <a:rPr lang="en-US" sz="2000" dirty="0"/>
            </a:br>
            <a:endParaRPr lang="tr-T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1760203" y="956442"/>
            <a:ext cx="6372091" cy="3583938"/>
          </a:xfrm>
          <a:prstGeom prst="rect">
            <a:avLst/>
          </a:prstGeom>
          <a:noFill/>
          <a:ln w="9525">
            <a:noFill/>
            <a:miter lim="800000"/>
            <a:headEnd/>
            <a:tailEnd/>
          </a:ln>
        </p:spPr>
      </p:pic>
      <p:pic>
        <p:nvPicPr>
          <p:cNvPr id="1028" name="Picture 4" descr="Image result for heart images png"/>
          <p:cNvPicPr>
            <a:picLocks noChangeAspect="1" noChangeArrowheads="1"/>
          </p:cNvPicPr>
          <p:nvPr/>
        </p:nvPicPr>
        <p:blipFill>
          <a:blip r:embed="rId4"/>
          <a:srcRect/>
          <a:stretch>
            <a:fillRect/>
          </a:stretch>
        </p:blipFill>
        <p:spPr bwMode="auto">
          <a:xfrm>
            <a:off x="567559" y="-208126"/>
            <a:ext cx="3111609" cy="3111609"/>
          </a:xfrm>
          <a:prstGeom prst="rect">
            <a:avLst/>
          </a:prstGeom>
          <a:noFill/>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159</Words>
  <Application>Microsoft Office PowerPoint</Application>
  <PresentationFormat>Ekran Gösterisi (16:9)</PresentationFormat>
  <Paragraphs>23</Paragraphs>
  <Slides>9</Slides>
  <Notes>5</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Simple Light</vt:lpstr>
      <vt:lpstr>ŞEFİKA KUTLUER </vt:lpstr>
      <vt:lpstr>                Turkish female classical flautist.</vt:lpstr>
      <vt:lpstr>PowerPoint Sunusu</vt:lpstr>
      <vt:lpstr>             SHE HAS GOT A LOT OF AWARDS</vt:lpstr>
      <vt:lpstr>PowerPoint Sunusu</vt:lpstr>
      <vt:lpstr>PowerPoint Sunusu</vt:lpstr>
      <vt:lpstr>She has been appointed as the  “Goodwill Ambassador of Unicef”. </vt:lpstr>
      <vt:lpstr>“MAGIC FLUTE” Here is a “Magic Flute” from Turkey..........I am impressed; she is a master technician who also has great musicianship. The audience was thrilled by the technical excellence displayed by Kutluer; she has a delicate control of tone color. Her articulation of  “Flatterzunge” or flutter tonguing is superb. Her fingering is the best, but flute players know that fingering is perhaps half the effort. The remainder is the responsibility of the lungs and diaphragm and the throat, lips, and tongue. Kutluer has all these components completely under control and she imparted a shimmering brilliance to the music.............”                                             New York Times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ŞEFİKA KUTLUER</dc:title>
  <dc:creator>Nagehan</dc:creator>
  <cp:lastModifiedBy>Bilinmeyen Kullanıcı</cp:lastModifiedBy>
  <cp:revision>5</cp:revision>
  <dcterms:modified xsi:type="dcterms:W3CDTF">2019-10-30T14:06:56Z</dcterms:modified>
</cp:coreProperties>
</file>