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3" r:id="rId6"/>
    <p:sldId id="264" r:id="rId7"/>
    <p:sldId id="266"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tr-TR" dirty="0"/>
              <a:t>Asıl başlık stilini düzenlemek için tıklayın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tr-TR" dirty="0"/>
              <a:t>Resim eklemek için simgeye tıklayın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5" name="Date Placeholder 4"/>
          <p:cNvSpPr>
            <a:spLocks noGrp="1"/>
          </p:cNvSpPr>
          <p:nvPr>
            <p:ph type="dt" sz="half" idx="10"/>
          </p:nvPr>
        </p:nvSpPr>
        <p:spPr/>
        <p:txBody>
          <a:bodyPr/>
          <a:lstStyle/>
          <a:p>
            <a:fld id="{18C79C5D-2A6F-F04D-97DA-BEF2467B64E4}" type="datetimeFigureOut">
              <a:rPr lang="en-US" dirty="0"/>
              <a:pPr/>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a:t>Asıl metin stillerini düzenle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tr-TR" dirty="0"/>
              <a:t>Asıl metin stillerini düzenle</a:t>
            </a:r>
          </a:p>
        </p:txBody>
      </p:sp>
      <p:sp>
        <p:nvSpPr>
          <p:cNvPr id="4" name="Date Placeholder 3"/>
          <p:cNvSpPr>
            <a:spLocks noGrp="1"/>
          </p:cNvSpPr>
          <p:nvPr>
            <p:ph type="dt" sz="half" idx="10"/>
          </p:nvPr>
        </p:nvSpPr>
        <p:spPr/>
        <p:txBody>
          <a:bodyPr/>
          <a:lstStyle/>
          <a:p>
            <a:fld id="{8DFA1846-DA80-1C48-A609-854EA85C59AD}"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tr-TR" dirty="0"/>
              <a:t>Asıl başlık stilini düzenlemek için tıklayın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tr-TR" dirty="0"/>
              <a:t>Asıl metin stillerini düzenle</a:t>
            </a:r>
          </a:p>
        </p:txBody>
      </p:sp>
      <p:sp>
        <p:nvSpPr>
          <p:cNvPr id="2" name="Date Placeholder 1"/>
          <p:cNvSpPr>
            <a:spLocks noGrp="1"/>
          </p:cNvSpPr>
          <p:nvPr>
            <p:ph type="dt" sz="half" idx="10"/>
          </p:nvPr>
        </p:nvSpPr>
        <p:spPr/>
        <p:txBody>
          <a:bodyPr/>
          <a:lstStyle/>
          <a:p>
            <a:fld id="{FBF54567-0DE4-3F47-BF90-CB84690072F9}" type="datetimeFigureOut">
              <a:rPr lang="en-US" dirty="0"/>
              <a:pPr/>
              <a:t>10/30/2019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tr-TR" dirty="0"/>
              <a:t>Asıl başlık stilini düzenlemek için tıklayın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8DFA1846-DA80-1C48-A609-854EA85C59AD}" type="datetimeFigureOut">
              <a:rPr lang="en-US" dirty="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tr-TR" dirty="0"/>
              <a:t>Asıl başlık stilini düzenlemek için tıklayın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5" name="Date Placeholder 4"/>
          <p:cNvSpPr>
            <a:spLocks noGrp="1"/>
          </p:cNvSpPr>
          <p:nvPr>
            <p:ph type="dt" sz="half" idx="10"/>
          </p:nvPr>
        </p:nvSpPr>
        <p:spPr/>
        <p:txBody>
          <a:bodyPr/>
          <a:lstStyle/>
          <a:p>
            <a:fld id="{D0DF5E60-9974-AC48-9591-99C2BB44B7CF}" type="datetimeFigureOut">
              <a:rPr lang="en-US" dirty="0"/>
              <a:pPr/>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tr-TR" dirty="0"/>
              <a:t>Asıl başlık stilini düzenlemek için tıklayın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tr-TR" dirty="0"/>
              <a:t>Resim eklemek için simgeye tıklayın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10/30/2019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10/30/2019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1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7DC15C92-3D5C-6340-99DB-0E2BB2412EF3}"/>
              </a:ext>
            </a:extLst>
          </p:cNvPr>
          <p:cNvSpPr>
            <a:spLocks noGrp="1"/>
          </p:cNvSpPr>
          <p:nvPr>
            <p:ph type="ctrTitle"/>
          </p:nvPr>
        </p:nvSpPr>
        <p:spPr/>
        <p:txBody>
          <a:bodyPr/>
          <a:lstStyle/>
          <a:p>
            <a:r>
              <a:rPr lang="en-US"/>
              <a:t>İDİL BİRET</a:t>
            </a:r>
            <a:endParaRPr lang="tr-TR"/>
          </a:p>
        </p:txBody>
      </p:sp>
      <p:pic>
        <p:nvPicPr>
          <p:cNvPr id="8194" name="Picture 2" descr="Image result for idil biret "/>
          <p:cNvPicPr>
            <a:picLocks noChangeAspect="1" noChangeArrowheads="1"/>
          </p:cNvPicPr>
          <p:nvPr/>
        </p:nvPicPr>
        <p:blipFill>
          <a:blip r:embed="rId2"/>
          <a:srcRect/>
          <a:stretch>
            <a:fillRect/>
          </a:stretch>
        </p:blipFill>
        <p:spPr bwMode="auto">
          <a:xfrm>
            <a:off x="5181600" y="533400"/>
            <a:ext cx="6191250" cy="3429001"/>
          </a:xfrm>
          <a:prstGeom prst="rect">
            <a:avLst/>
          </a:prstGeom>
          <a:noFill/>
        </p:spPr>
      </p:pic>
    </p:spTree>
    <p:extLst>
      <p:ext uri="{BB962C8B-B14F-4D97-AF65-F5344CB8AC3E}">
        <p14:creationId xmlns:p14="http://schemas.microsoft.com/office/powerpoint/2010/main" val="79578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8B3C291-0A49-B545-80C4-C0DB0FFCAF14}"/>
              </a:ext>
            </a:extLst>
          </p:cNvPr>
          <p:cNvSpPr>
            <a:spLocks noGrp="1"/>
          </p:cNvSpPr>
          <p:nvPr>
            <p:ph idx="1"/>
          </p:nvPr>
        </p:nvSpPr>
        <p:spPr>
          <a:xfrm>
            <a:off x="818712" y="2262188"/>
            <a:ext cx="5277288" cy="1750218"/>
          </a:xfrm>
        </p:spPr>
        <p:txBody>
          <a:bodyPr/>
          <a:lstStyle/>
          <a:p>
            <a:pPr marL="0" indent="0">
              <a:buNone/>
            </a:pPr>
            <a:r>
              <a:rPr lang="tr-TR" dirty="0" err="1"/>
              <a:t>Idil</a:t>
            </a:r>
            <a:r>
              <a:rPr lang="tr-TR" dirty="0"/>
              <a:t> </a:t>
            </a:r>
            <a:r>
              <a:rPr lang="tr-TR" dirty="0" err="1"/>
              <a:t>Biret</a:t>
            </a:r>
            <a:r>
              <a:rPr lang="tr-TR" dirty="0"/>
              <a:t> is a </a:t>
            </a:r>
            <a:r>
              <a:rPr lang="en-US" dirty="0"/>
              <a:t>Turkish concert pianist, renowned for her interpretations of the Romantic repertoire.</a:t>
            </a:r>
          </a:p>
          <a:p>
            <a:endParaRPr lang="tr-TR" dirty="0"/>
          </a:p>
        </p:txBody>
      </p:sp>
      <p:pic>
        <p:nvPicPr>
          <p:cNvPr id="4" name="Resim 4">
            <a:extLst>
              <a:ext uri="{FF2B5EF4-FFF2-40B4-BE49-F238E27FC236}">
                <a16:creationId xmlns:a16="http://schemas.microsoft.com/office/drawing/2014/main" id="{8D0E05E9-F529-8144-9948-D4BD9122630F}"/>
              </a:ext>
            </a:extLst>
          </p:cNvPr>
          <p:cNvPicPr>
            <a:picLocks noChangeAspect="1"/>
          </p:cNvPicPr>
          <p:nvPr/>
        </p:nvPicPr>
        <p:blipFill>
          <a:blip r:embed="rId2"/>
          <a:stretch>
            <a:fillRect/>
          </a:stretch>
        </p:blipFill>
        <p:spPr>
          <a:xfrm>
            <a:off x="8953500" y="1857376"/>
            <a:ext cx="3238500" cy="5000624"/>
          </a:xfrm>
          <a:prstGeom prst="rect">
            <a:avLst/>
          </a:prstGeom>
        </p:spPr>
      </p:pic>
    </p:spTree>
    <p:extLst>
      <p:ext uri="{BB962C8B-B14F-4D97-AF65-F5344CB8AC3E}">
        <p14:creationId xmlns:p14="http://schemas.microsoft.com/office/powerpoint/2010/main" val="404182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BADEC7B-02A9-9448-96BD-F12781DE684E}"/>
              </a:ext>
            </a:extLst>
          </p:cNvPr>
          <p:cNvSpPr>
            <a:spLocks noGrp="1"/>
          </p:cNvSpPr>
          <p:nvPr>
            <p:ph idx="1"/>
          </p:nvPr>
        </p:nvSpPr>
        <p:spPr>
          <a:xfrm>
            <a:off x="818712" y="2222288"/>
            <a:ext cx="9265882" cy="1540088"/>
          </a:xfrm>
        </p:spPr>
        <p:txBody>
          <a:bodyPr/>
          <a:lstStyle/>
          <a:p>
            <a:r>
              <a:rPr lang="en-US"/>
              <a:t>She was born on 21 November 1941 in Ankara.</a:t>
            </a:r>
            <a:endParaRPr lang="tr-TR"/>
          </a:p>
        </p:txBody>
      </p:sp>
      <p:pic>
        <p:nvPicPr>
          <p:cNvPr id="6" name="Resim 6">
            <a:extLst>
              <a:ext uri="{FF2B5EF4-FFF2-40B4-BE49-F238E27FC236}">
                <a16:creationId xmlns:a16="http://schemas.microsoft.com/office/drawing/2014/main" id="{C6D90E9A-CDEC-9045-B4E3-D3113FD24623}"/>
              </a:ext>
            </a:extLst>
          </p:cNvPr>
          <p:cNvPicPr>
            <a:picLocks noChangeAspect="1"/>
          </p:cNvPicPr>
          <p:nvPr/>
        </p:nvPicPr>
        <p:blipFill>
          <a:blip r:embed="rId2"/>
          <a:stretch>
            <a:fillRect/>
          </a:stretch>
        </p:blipFill>
        <p:spPr>
          <a:xfrm>
            <a:off x="6548001" y="1881188"/>
            <a:ext cx="5643998" cy="2309812"/>
          </a:xfrm>
          <a:prstGeom prst="rect">
            <a:avLst/>
          </a:prstGeom>
        </p:spPr>
      </p:pic>
      <p:pic>
        <p:nvPicPr>
          <p:cNvPr id="8" name="Resim 8">
            <a:extLst>
              <a:ext uri="{FF2B5EF4-FFF2-40B4-BE49-F238E27FC236}">
                <a16:creationId xmlns:a16="http://schemas.microsoft.com/office/drawing/2014/main" id="{49783D2E-7650-BE49-9886-579027A19D2F}"/>
              </a:ext>
            </a:extLst>
          </p:cNvPr>
          <p:cNvPicPr>
            <a:picLocks noChangeAspect="1"/>
          </p:cNvPicPr>
          <p:nvPr/>
        </p:nvPicPr>
        <p:blipFill>
          <a:blip r:embed="rId3"/>
          <a:stretch>
            <a:fillRect/>
          </a:stretch>
        </p:blipFill>
        <p:spPr>
          <a:xfrm>
            <a:off x="6548000" y="4333875"/>
            <a:ext cx="5644000" cy="2309812"/>
          </a:xfrm>
          <a:prstGeom prst="rect">
            <a:avLst/>
          </a:prstGeom>
        </p:spPr>
      </p:pic>
    </p:spTree>
    <p:extLst>
      <p:ext uri="{BB962C8B-B14F-4D97-AF65-F5344CB8AC3E}">
        <p14:creationId xmlns:p14="http://schemas.microsoft.com/office/powerpoint/2010/main" val="362019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BC8A53F-DB65-F848-B75C-D10C618BDF50}"/>
              </a:ext>
            </a:extLst>
          </p:cNvPr>
          <p:cNvSpPr>
            <a:spLocks noGrp="1"/>
          </p:cNvSpPr>
          <p:nvPr>
            <p:ph idx="1"/>
          </p:nvPr>
        </p:nvSpPr>
        <p:spPr>
          <a:xfrm>
            <a:off x="818712" y="2222287"/>
            <a:ext cx="5098694" cy="1206713"/>
          </a:xfrm>
        </p:spPr>
        <p:txBody>
          <a:bodyPr/>
          <a:lstStyle/>
          <a:p>
            <a:r>
              <a:rPr lang="en-US"/>
              <a:t>She studied at the  Paris Conservatory.</a:t>
            </a:r>
            <a:endParaRPr lang="tr-TR"/>
          </a:p>
        </p:txBody>
      </p:sp>
      <p:pic>
        <p:nvPicPr>
          <p:cNvPr id="4" name="Resim 4">
            <a:extLst>
              <a:ext uri="{FF2B5EF4-FFF2-40B4-BE49-F238E27FC236}">
                <a16:creationId xmlns:a16="http://schemas.microsoft.com/office/drawing/2014/main" id="{A6D56713-AF48-EC4D-9B83-4646D1E90909}"/>
              </a:ext>
            </a:extLst>
          </p:cNvPr>
          <p:cNvPicPr>
            <a:picLocks noChangeAspect="1"/>
          </p:cNvPicPr>
          <p:nvPr/>
        </p:nvPicPr>
        <p:blipFill>
          <a:blip r:embed="rId2"/>
          <a:stretch>
            <a:fillRect/>
          </a:stretch>
        </p:blipFill>
        <p:spPr>
          <a:xfrm>
            <a:off x="6417475" y="1905000"/>
            <a:ext cx="5774525" cy="4953000"/>
          </a:xfrm>
          <a:prstGeom prst="rect">
            <a:avLst/>
          </a:prstGeom>
        </p:spPr>
      </p:pic>
    </p:spTree>
    <p:extLst>
      <p:ext uri="{BB962C8B-B14F-4D97-AF65-F5344CB8AC3E}">
        <p14:creationId xmlns:p14="http://schemas.microsoft.com/office/powerpoint/2010/main" val="134974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305540F-4A04-4941-8711-7E16009EA213}"/>
              </a:ext>
            </a:extLst>
          </p:cNvPr>
          <p:cNvSpPr>
            <a:spLocks noGrp="1"/>
          </p:cNvSpPr>
          <p:nvPr>
            <p:ph idx="1"/>
          </p:nvPr>
        </p:nvSpPr>
        <p:spPr>
          <a:xfrm>
            <a:off x="818712" y="2222287"/>
            <a:ext cx="7334688" cy="4330913"/>
          </a:xfrm>
        </p:spPr>
        <p:txBody>
          <a:bodyPr/>
          <a:lstStyle/>
          <a:p>
            <a:r>
              <a:rPr lang="en-US" dirty="0" err="1"/>
              <a:t>İdil</a:t>
            </a:r>
            <a:r>
              <a:rPr lang="en-US" dirty="0"/>
              <a:t> </a:t>
            </a:r>
            <a:r>
              <a:rPr lang="en-US" dirty="0" err="1"/>
              <a:t>Biret</a:t>
            </a:r>
            <a:r>
              <a:rPr lang="en-US" dirty="0"/>
              <a:t> manifested an outstanding gift for music at the age of three and was trained at the Paris Conservatoire under the tutelage of Nadia Boulanger. She graduated at the age of fifteen with three first prizes. She studied piano with Alfred </a:t>
            </a:r>
            <a:r>
              <a:rPr lang="en-US" dirty="0" err="1"/>
              <a:t>Cortot</a:t>
            </a:r>
            <a:r>
              <a:rPr lang="en-US" dirty="0"/>
              <a:t> and was a lifelong disciple of Wilhelm </a:t>
            </a:r>
            <a:r>
              <a:rPr lang="en-US" dirty="0" err="1"/>
              <a:t>Kempff</a:t>
            </a:r>
            <a:r>
              <a:rPr lang="en-US" dirty="0"/>
              <a:t> who considered her as her best student. Since the age of sixteen </a:t>
            </a:r>
            <a:r>
              <a:rPr lang="en-US" dirty="0" err="1"/>
              <a:t>İdil</a:t>
            </a:r>
            <a:r>
              <a:rPr lang="en-US" dirty="0"/>
              <a:t> </a:t>
            </a:r>
            <a:r>
              <a:rPr lang="en-US" dirty="0" err="1"/>
              <a:t>Biret</a:t>
            </a:r>
            <a:r>
              <a:rPr lang="en-US" dirty="0"/>
              <a:t> has given concerts throughout the world with major orchestras including the London Symphony, the </a:t>
            </a:r>
            <a:r>
              <a:rPr lang="en-US" dirty="0" err="1"/>
              <a:t>Philharmonia</a:t>
            </a:r>
            <a:r>
              <a:rPr lang="en-US" dirty="0"/>
              <a:t>, BBC Orchestra, Leningrad Philharmonic, Boston Symphony, Leipzig </a:t>
            </a:r>
            <a:r>
              <a:rPr lang="en-US" dirty="0" err="1"/>
              <a:t>Gewandhaus</a:t>
            </a:r>
            <a:r>
              <a:rPr lang="en-US" dirty="0"/>
              <a:t>, Dresden </a:t>
            </a:r>
            <a:r>
              <a:rPr lang="en-US" dirty="0" err="1"/>
              <a:t>Staatskapelle</a:t>
            </a:r>
            <a:r>
              <a:rPr lang="en-US" dirty="0"/>
              <a:t>, Berlin Radio Symphony, French National Orchestra, Polish National Radio Symphony, </a:t>
            </a:r>
            <a:r>
              <a:rPr lang="en-US" dirty="0" err="1"/>
              <a:t>Orchestre</a:t>
            </a:r>
            <a:r>
              <a:rPr lang="en-US" dirty="0"/>
              <a:t> Suisse </a:t>
            </a:r>
            <a:r>
              <a:rPr lang="en-US" dirty="0" err="1"/>
              <a:t>Romande</a:t>
            </a:r>
            <a:r>
              <a:rPr lang="en-US" dirty="0"/>
              <a:t>, Tokyo Philharmonic and Sydney Symphony Orchestra. </a:t>
            </a:r>
            <a:endParaRPr lang="tr-TR" dirty="0"/>
          </a:p>
        </p:txBody>
      </p:sp>
      <p:pic>
        <p:nvPicPr>
          <p:cNvPr id="4" name="Resim 4">
            <a:extLst>
              <a:ext uri="{FF2B5EF4-FFF2-40B4-BE49-F238E27FC236}">
                <a16:creationId xmlns:a16="http://schemas.microsoft.com/office/drawing/2014/main" id="{1D7DAC7D-4286-7A4A-9061-7CFA11FDC48F}"/>
              </a:ext>
            </a:extLst>
          </p:cNvPr>
          <p:cNvPicPr>
            <a:picLocks noChangeAspect="1"/>
          </p:cNvPicPr>
          <p:nvPr/>
        </p:nvPicPr>
        <p:blipFill>
          <a:blip r:embed="rId2"/>
          <a:stretch>
            <a:fillRect/>
          </a:stretch>
        </p:blipFill>
        <p:spPr>
          <a:xfrm>
            <a:off x="8189118" y="1789236"/>
            <a:ext cx="4002882" cy="5068764"/>
          </a:xfrm>
          <a:prstGeom prst="rect">
            <a:avLst/>
          </a:prstGeom>
        </p:spPr>
      </p:pic>
    </p:spTree>
    <p:extLst>
      <p:ext uri="{BB962C8B-B14F-4D97-AF65-F5344CB8AC3E}">
        <p14:creationId xmlns:p14="http://schemas.microsoft.com/office/powerpoint/2010/main" val="285181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CFDC5538-B9AD-F748-A883-BCA57249DB9E}"/>
              </a:ext>
            </a:extLst>
          </p:cNvPr>
          <p:cNvPicPr>
            <a:picLocks noChangeAspect="1"/>
          </p:cNvPicPr>
          <p:nvPr/>
        </p:nvPicPr>
        <p:blipFill>
          <a:blip r:embed="rId2"/>
          <a:stretch>
            <a:fillRect/>
          </a:stretch>
        </p:blipFill>
        <p:spPr>
          <a:xfrm>
            <a:off x="4984751" y="1905000"/>
            <a:ext cx="7207249" cy="4953000"/>
          </a:xfrm>
          <a:prstGeom prst="rect">
            <a:avLst/>
          </a:prstGeom>
        </p:spPr>
      </p:pic>
      <p:sp>
        <p:nvSpPr>
          <p:cNvPr id="3" name="İçerik Yer Tutucusu 2">
            <a:extLst>
              <a:ext uri="{FF2B5EF4-FFF2-40B4-BE49-F238E27FC236}">
                <a16:creationId xmlns:a16="http://schemas.microsoft.com/office/drawing/2014/main" id="{C0FDC277-650C-8047-A33D-E09E5F101CB2}"/>
              </a:ext>
            </a:extLst>
          </p:cNvPr>
          <p:cNvSpPr>
            <a:spLocks noGrp="1"/>
          </p:cNvSpPr>
          <p:nvPr>
            <p:ph idx="1"/>
          </p:nvPr>
        </p:nvSpPr>
        <p:spPr>
          <a:xfrm>
            <a:off x="818712" y="2222288"/>
            <a:ext cx="10554574" cy="806082"/>
          </a:xfrm>
        </p:spPr>
        <p:txBody>
          <a:bodyPr/>
          <a:lstStyle/>
          <a:p>
            <a:r>
              <a:rPr lang="tr-TR" dirty="0" err="1"/>
              <a:t>She</a:t>
            </a:r>
            <a:r>
              <a:rPr lang="tr-TR" dirty="0"/>
              <a:t> is </a:t>
            </a:r>
            <a:r>
              <a:rPr lang="tr-TR" dirty="0" err="1"/>
              <a:t>awarded</a:t>
            </a:r>
            <a:r>
              <a:rPr lang="tr-TR" dirty="0"/>
              <a:t> as </a:t>
            </a:r>
            <a:r>
              <a:rPr lang="tr-TR" dirty="0" err="1"/>
              <a:t>Turkey</a:t>
            </a:r>
            <a:r>
              <a:rPr lang="en-US" dirty="0"/>
              <a:t> State Artist.</a:t>
            </a:r>
            <a:endParaRPr lang="tr-TR" dirty="0"/>
          </a:p>
        </p:txBody>
      </p:sp>
    </p:spTree>
    <p:extLst>
      <p:ext uri="{BB962C8B-B14F-4D97-AF65-F5344CB8AC3E}">
        <p14:creationId xmlns:p14="http://schemas.microsoft.com/office/powerpoint/2010/main" val="331831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B8426958-3127-8B41-A5EC-4951FEE3BD6F}"/>
              </a:ext>
            </a:extLst>
          </p:cNvPr>
          <p:cNvPicPr>
            <a:picLocks noChangeAspect="1"/>
          </p:cNvPicPr>
          <p:nvPr/>
        </p:nvPicPr>
        <p:blipFill>
          <a:blip r:embed="rId2"/>
          <a:stretch>
            <a:fillRect/>
          </a:stretch>
        </p:blipFill>
        <p:spPr>
          <a:xfrm>
            <a:off x="8229600" y="0"/>
            <a:ext cx="3703613" cy="2971800"/>
          </a:xfrm>
          <a:prstGeom prst="rect">
            <a:avLst/>
          </a:prstGeom>
        </p:spPr>
      </p:pic>
      <p:sp>
        <p:nvSpPr>
          <p:cNvPr id="7" name="6 Metin kutusu"/>
          <p:cNvSpPr txBox="1"/>
          <p:nvPr/>
        </p:nvSpPr>
        <p:spPr>
          <a:xfrm>
            <a:off x="609600" y="2286000"/>
            <a:ext cx="7543800" cy="3693319"/>
          </a:xfrm>
          <a:prstGeom prst="rect">
            <a:avLst/>
          </a:prstGeom>
          <a:noFill/>
        </p:spPr>
        <p:txBody>
          <a:bodyPr wrap="square" rtlCol="0">
            <a:spAutoFit/>
          </a:bodyPr>
          <a:lstStyle/>
          <a:p>
            <a:r>
              <a:rPr lang="en-US" dirty="0"/>
              <a:t>In 1995 her recording of the complete works of Chopin was awarded a "Grand Prix du </a:t>
            </a:r>
            <a:r>
              <a:rPr lang="en-US" dirty="0" err="1"/>
              <a:t>Disque</a:t>
            </a:r>
            <a:r>
              <a:rPr lang="en-US" dirty="0"/>
              <a:t> Chopin" special prize in Poland. </a:t>
            </a:r>
            <a:endParaRPr lang="tr-TR" dirty="0"/>
          </a:p>
          <a:p>
            <a:endParaRPr lang="tr-TR" dirty="0"/>
          </a:p>
          <a:p>
            <a:r>
              <a:rPr lang="en-US" dirty="0"/>
              <a:t>The same year, her recording of the Boulez sonatas won the annual Golden Diapason award and was selected among the best recordings of the year by Le Monde newspaper in France.</a:t>
            </a:r>
            <a:endParaRPr lang="tr-TR" dirty="0"/>
          </a:p>
          <a:p>
            <a:endParaRPr lang="tr-TR" dirty="0"/>
          </a:p>
          <a:p>
            <a:r>
              <a:rPr lang="en-US" dirty="0" err="1"/>
              <a:t>İdil</a:t>
            </a:r>
            <a:r>
              <a:rPr lang="en-US" dirty="0"/>
              <a:t> </a:t>
            </a:r>
            <a:r>
              <a:rPr lang="en-US" dirty="0" err="1"/>
              <a:t>Biret</a:t>
            </a:r>
            <a:r>
              <a:rPr lang="en-US" dirty="0"/>
              <a:t> has also recorded for Naxos the Etudes of </a:t>
            </a:r>
            <a:r>
              <a:rPr lang="en-US" dirty="0" err="1"/>
              <a:t>Ligeti</a:t>
            </a:r>
            <a:r>
              <a:rPr lang="en-US" dirty="0"/>
              <a:t> and the Firebird ballet music's piano transcription by Stravinsky which were released in 2003. In 2004 the sale of her complete Chopin and other CDs passed two million copies worldwide. Naxos commemorated this milestone event by presenting </a:t>
            </a:r>
            <a:r>
              <a:rPr lang="en-US" dirty="0" err="1"/>
              <a:t>Biret</a:t>
            </a:r>
            <a:r>
              <a:rPr lang="en-US" dirty="0"/>
              <a:t> a platinum disc at her concert </a:t>
            </a:r>
            <a:r>
              <a:rPr lang="tr-TR" dirty="0"/>
              <a:t>i</a:t>
            </a:r>
            <a:r>
              <a:rPr lang="en-US" dirty="0"/>
              <a:t>n </a:t>
            </a:r>
            <a:r>
              <a:rPr lang="en-US" dirty="0" err="1"/>
              <a:t>Münster</a:t>
            </a:r>
            <a:r>
              <a:rPr lang="en-US" dirty="0"/>
              <a:t>, Germany.</a:t>
            </a:r>
            <a:endParaRPr lang="tr-TR" dirty="0"/>
          </a:p>
        </p:txBody>
      </p:sp>
    </p:spTree>
    <p:extLst>
      <p:ext uri="{BB962C8B-B14F-4D97-AF65-F5344CB8AC3E}">
        <p14:creationId xmlns:p14="http://schemas.microsoft.com/office/powerpoint/2010/main" val="371824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946D669-6A05-C848-B2E4-D6DFB8DFB0B1}"/>
              </a:ext>
            </a:extLst>
          </p:cNvPr>
          <p:cNvSpPr>
            <a:spLocks noGrp="1"/>
          </p:cNvSpPr>
          <p:nvPr>
            <p:ph idx="1"/>
          </p:nvPr>
        </p:nvSpPr>
        <p:spPr>
          <a:xfrm>
            <a:off x="5238748" y="1321595"/>
            <a:ext cx="3429001" cy="5643562"/>
          </a:xfrm>
        </p:spPr>
        <p:txBody>
          <a:bodyPr/>
          <a:lstStyle/>
          <a:p>
            <a:r>
              <a:rPr lang="en-US" dirty="0"/>
              <a:t>THANK YOU!!!</a:t>
            </a:r>
          </a:p>
        </p:txBody>
      </p:sp>
      <p:pic>
        <p:nvPicPr>
          <p:cNvPr id="5" name="Resim 5">
            <a:extLst>
              <a:ext uri="{FF2B5EF4-FFF2-40B4-BE49-F238E27FC236}">
                <a16:creationId xmlns:a16="http://schemas.microsoft.com/office/drawing/2014/main" id="{A517B998-0950-4648-8844-3757F4D9A9BD}"/>
              </a:ext>
            </a:extLst>
          </p:cNvPr>
          <p:cNvPicPr>
            <a:picLocks noChangeAspect="1"/>
          </p:cNvPicPr>
          <p:nvPr/>
        </p:nvPicPr>
        <p:blipFill>
          <a:blip r:embed="rId2"/>
          <a:stretch>
            <a:fillRect/>
          </a:stretch>
        </p:blipFill>
        <p:spPr>
          <a:xfrm>
            <a:off x="7905750" y="1916906"/>
            <a:ext cx="4286250" cy="4941094"/>
          </a:xfrm>
          <a:prstGeom prst="rect">
            <a:avLst/>
          </a:prstGeom>
        </p:spPr>
      </p:pic>
      <p:pic>
        <p:nvPicPr>
          <p:cNvPr id="7" name="Resim 7">
            <a:extLst>
              <a:ext uri="{FF2B5EF4-FFF2-40B4-BE49-F238E27FC236}">
                <a16:creationId xmlns:a16="http://schemas.microsoft.com/office/drawing/2014/main" id="{49080165-9715-F942-9C4E-0C43A64EE515}"/>
              </a:ext>
            </a:extLst>
          </p:cNvPr>
          <p:cNvPicPr>
            <a:picLocks noChangeAspect="1"/>
          </p:cNvPicPr>
          <p:nvPr/>
        </p:nvPicPr>
        <p:blipFill>
          <a:blip r:embed="rId3"/>
          <a:stretch>
            <a:fillRect/>
          </a:stretch>
        </p:blipFill>
        <p:spPr>
          <a:xfrm>
            <a:off x="0" y="1916906"/>
            <a:ext cx="4810939" cy="4941093"/>
          </a:xfrm>
          <a:prstGeom prst="rect">
            <a:avLst/>
          </a:prstGeom>
        </p:spPr>
      </p:pic>
      <p:pic>
        <p:nvPicPr>
          <p:cNvPr id="1030" name="Picture 6" descr="Image result for heart png images"/>
          <p:cNvPicPr>
            <a:picLocks noChangeAspect="1" noChangeArrowheads="1"/>
          </p:cNvPicPr>
          <p:nvPr/>
        </p:nvPicPr>
        <p:blipFill>
          <a:blip r:embed="rId4"/>
          <a:srcRect/>
          <a:stretch>
            <a:fillRect/>
          </a:stretch>
        </p:blipFill>
        <p:spPr bwMode="auto">
          <a:xfrm>
            <a:off x="3733800" y="0"/>
            <a:ext cx="5130276" cy="3886200"/>
          </a:xfrm>
          <a:prstGeom prst="rect">
            <a:avLst/>
          </a:prstGeom>
          <a:noFill/>
        </p:spPr>
      </p:pic>
    </p:spTree>
    <p:extLst>
      <p:ext uri="{BB962C8B-B14F-4D97-AF65-F5344CB8AC3E}">
        <p14:creationId xmlns:p14="http://schemas.microsoft.com/office/powerpoint/2010/main" val="20693027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Teklif">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10</TotalTime>
  <Words>292</Words>
  <Application>Microsoft Office PowerPoint</Application>
  <PresentationFormat>Geniş ekran</PresentationFormat>
  <Paragraphs>12</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Teklif</vt:lpstr>
      <vt:lpstr>İDİL BİRET</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İDİL BİRET</dc:title>
  <dc:creator>Nagehan</dc:creator>
  <cp:lastModifiedBy>Bilinmeyen Kullanıcı</cp:lastModifiedBy>
  <cp:revision>9</cp:revision>
  <dcterms:modified xsi:type="dcterms:W3CDTF">2019-10-30T14:08:01Z</dcterms:modified>
</cp:coreProperties>
</file>