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a:t>Asıl başlık stilini düzenlemek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orld-guides.com/europe/turkey/ankara/ankara_museum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43C82AC-D203-0746-9852-1BDA274B17E8}"/>
              </a:ext>
            </a:extLst>
          </p:cNvPr>
          <p:cNvSpPr>
            <a:spLocks noGrp="1"/>
          </p:cNvSpPr>
          <p:nvPr>
            <p:ph type="title"/>
          </p:nvPr>
        </p:nvSpPr>
        <p:spPr>
          <a:xfrm>
            <a:off x="1524000" y="1600200"/>
            <a:ext cx="10131425" cy="1456267"/>
          </a:xfrm>
        </p:spPr>
        <p:txBody>
          <a:bodyPr>
            <a:noAutofit/>
          </a:bodyPr>
          <a:lstStyle/>
          <a:p>
            <a:r>
              <a:rPr lang="tr-TR" sz="8800" dirty="0"/>
              <a:t>                                  </a:t>
            </a:r>
            <a:r>
              <a:rPr lang="tr-TR" sz="8800" dirty="0" smtClean="0"/>
              <a:t>THE CITY </a:t>
            </a:r>
            <a:r>
              <a:rPr lang="tr-TR" sz="8800" dirty="0" smtClean="0"/>
              <a:t>ANKARA</a:t>
            </a:r>
            <a:endParaRPr lang="tr-TR" sz="8800" dirty="0"/>
          </a:p>
        </p:txBody>
      </p:sp>
    </p:spTree>
    <p:extLst>
      <p:ext uri="{BB962C8B-B14F-4D97-AF65-F5344CB8AC3E}">
        <p14:creationId xmlns:p14="http://schemas.microsoft.com/office/powerpoint/2010/main" xmlns="" val="201028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D698C4B-1C74-CB41-973A-D52A1F77122C}"/>
              </a:ext>
            </a:extLst>
          </p:cNvPr>
          <p:cNvSpPr>
            <a:spLocks noGrp="1"/>
          </p:cNvSpPr>
          <p:nvPr>
            <p:ph type="title"/>
          </p:nvPr>
        </p:nvSpPr>
        <p:spPr>
          <a:xfrm>
            <a:off x="914400" y="685800"/>
            <a:ext cx="10131425" cy="1456267"/>
          </a:xfrm>
        </p:spPr>
        <p:txBody>
          <a:bodyPr>
            <a:noAutofit/>
          </a:bodyPr>
          <a:lstStyle/>
          <a:p>
            <a:r>
              <a:rPr lang="en-US" sz="4400" dirty="0" smtClean="0"/>
              <a:t>The capital of turkey</a:t>
            </a:r>
            <a:r>
              <a:rPr lang="en-US" sz="4400" dirty="0" smtClean="0"/>
              <a:t> - </a:t>
            </a:r>
            <a:r>
              <a:rPr lang="en-US" sz="4400" dirty="0" err="1" smtClean="0"/>
              <a:t>ankara</a:t>
            </a:r>
            <a:endParaRPr lang="en-US" sz="4400" dirty="0"/>
          </a:p>
        </p:txBody>
      </p:sp>
      <p:sp>
        <p:nvSpPr>
          <p:cNvPr id="3" name="İçerik Yer Tutucusu 2">
            <a:extLst>
              <a:ext uri="{FF2B5EF4-FFF2-40B4-BE49-F238E27FC236}">
                <a16:creationId xmlns:a16="http://schemas.microsoft.com/office/drawing/2014/main" xmlns="" id="{333732CA-9915-F240-A3F3-E258DE64F522}"/>
              </a:ext>
            </a:extLst>
          </p:cNvPr>
          <p:cNvSpPr>
            <a:spLocks noGrp="1"/>
          </p:cNvSpPr>
          <p:nvPr>
            <p:ph idx="1"/>
          </p:nvPr>
        </p:nvSpPr>
        <p:spPr>
          <a:xfrm>
            <a:off x="990600" y="1981200"/>
            <a:ext cx="10131425" cy="4235450"/>
          </a:xfrm>
        </p:spPr>
        <p:txBody>
          <a:bodyPr>
            <a:normAutofit/>
          </a:bodyPr>
          <a:lstStyle/>
          <a:p>
            <a:pPr marL="0" indent="0">
              <a:buNone/>
            </a:pPr>
            <a:r>
              <a:rPr lang="tr-TR" sz="2800" dirty="0" smtClean="0"/>
              <a:t>Ankara</a:t>
            </a:r>
            <a:r>
              <a:rPr lang="en-US" sz="2800" dirty="0" smtClean="0"/>
              <a:t>, </a:t>
            </a:r>
            <a:r>
              <a:rPr lang="en-US" sz="2800" dirty="0" smtClean="0"/>
              <a:t>Turkey’s </a:t>
            </a:r>
            <a:r>
              <a:rPr lang="en-US" sz="2800" dirty="0" smtClean="0"/>
              <a:t>capital</a:t>
            </a:r>
            <a:r>
              <a:rPr lang="tr-TR" sz="2800" dirty="0" smtClean="0"/>
              <a:t> is </a:t>
            </a:r>
            <a:r>
              <a:rPr lang="tr-TR" sz="2800" dirty="0" err="1" smtClean="0"/>
              <a:t>located</a:t>
            </a:r>
            <a:r>
              <a:rPr lang="tr-TR" sz="2800" dirty="0" smtClean="0"/>
              <a:t> </a:t>
            </a:r>
            <a:r>
              <a:rPr lang="en-US" sz="2800" dirty="0" smtClean="0"/>
              <a:t>in </a:t>
            </a:r>
            <a:r>
              <a:rPr lang="en-US" sz="2800" dirty="0" smtClean="0"/>
              <a:t>the country’s central </a:t>
            </a:r>
            <a:r>
              <a:rPr lang="en-US" sz="2800" dirty="0" smtClean="0"/>
              <a:t>Anatolia</a:t>
            </a:r>
            <a:r>
              <a:rPr lang="tr-TR" sz="2800" dirty="0" smtClean="0"/>
              <a:t>n</a:t>
            </a:r>
            <a:r>
              <a:rPr lang="en-US" sz="2800" dirty="0" smtClean="0"/>
              <a:t> </a:t>
            </a:r>
            <a:r>
              <a:rPr lang="en-US" sz="2800" dirty="0" smtClean="0"/>
              <a:t>region. It’s a center for the performing arts, home to the State Opera and Ballet, the Presidential Symphony Orchestra and several national theater companies. </a:t>
            </a:r>
            <a:endParaRPr lang="tr-TR" sz="2800" dirty="0" smtClean="0"/>
          </a:p>
        </p:txBody>
      </p:sp>
    </p:spTree>
    <p:extLst>
      <p:ext uri="{BB962C8B-B14F-4D97-AF65-F5344CB8AC3E}">
        <p14:creationId xmlns:p14="http://schemas.microsoft.com/office/powerpoint/2010/main" xmlns="" val="189176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73BCF0A-038D-434B-B490-CA9BD0E0B708}"/>
              </a:ext>
            </a:extLst>
          </p:cNvPr>
          <p:cNvSpPr>
            <a:spLocks noGrp="1"/>
          </p:cNvSpPr>
          <p:nvPr>
            <p:ph type="title"/>
          </p:nvPr>
        </p:nvSpPr>
        <p:spPr>
          <a:xfrm>
            <a:off x="533400" y="609600"/>
            <a:ext cx="11353800" cy="1456267"/>
          </a:xfrm>
        </p:spPr>
        <p:txBody>
          <a:bodyPr>
            <a:noAutofit/>
          </a:bodyPr>
          <a:lstStyle/>
          <a:p>
            <a:pPr algn="ctr"/>
            <a:r>
              <a:rPr lang="tr-TR" sz="7200" dirty="0"/>
              <a:t> </a:t>
            </a:r>
            <a:r>
              <a:rPr lang="tr-TR" sz="7200" b="1" dirty="0" smtClean="0"/>
              <a:t>ATATURK MAUSOLEUM</a:t>
            </a:r>
            <a:br>
              <a:rPr lang="tr-TR" sz="7200" b="1" dirty="0" smtClean="0"/>
            </a:br>
            <a:r>
              <a:rPr lang="tr-TR" sz="7200" dirty="0" smtClean="0"/>
              <a:t>ANITKABİR</a:t>
            </a:r>
            <a:endParaRPr lang="tr-TR" sz="7200" dirty="0"/>
          </a:p>
        </p:txBody>
      </p:sp>
      <p:pic>
        <p:nvPicPr>
          <p:cNvPr id="4100" name="Picture 4" descr="anıtkabir ile ilgili görsel sonucu&quot;"/>
          <p:cNvPicPr>
            <a:picLocks noChangeAspect="1" noChangeArrowheads="1"/>
          </p:cNvPicPr>
          <p:nvPr/>
        </p:nvPicPr>
        <p:blipFill>
          <a:blip r:embed="rId2"/>
          <a:srcRect/>
          <a:stretch>
            <a:fillRect/>
          </a:stretch>
        </p:blipFill>
        <p:spPr bwMode="auto">
          <a:xfrm>
            <a:off x="3124200" y="2362200"/>
            <a:ext cx="6457950" cy="4305301"/>
          </a:xfrm>
          <a:prstGeom prst="rect">
            <a:avLst/>
          </a:prstGeom>
          <a:noFill/>
        </p:spPr>
      </p:pic>
    </p:spTree>
    <p:extLst>
      <p:ext uri="{BB962C8B-B14F-4D97-AF65-F5344CB8AC3E}">
        <p14:creationId xmlns:p14="http://schemas.microsoft.com/office/powerpoint/2010/main" xmlns="" val="417277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C7F3687-CAA1-F241-AF3D-A76F2F9D9F5E}"/>
              </a:ext>
            </a:extLst>
          </p:cNvPr>
          <p:cNvSpPr>
            <a:spLocks noGrp="1"/>
          </p:cNvSpPr>
          <p:nvPr>
            <p:ph type="title"/>
          </p:nvPr>
        </p:nvSpPr>
        <p:spPr>
          <a:xfrm>
            <a:off x="1066800" y="685800"/>
            <a:ext cx="9598025" cy="1337163"/>
          </a:xfrm>
        </p:spPr>
        <p:txBody>
          <a:bodyPr>
            <a:normAutofit/>
          </a:bodyPr>
          <a:lstStyle/>
          <a:p>
            <a:pPr algn="ctr"/>
            <a:r>
              <a:rPr lang="tr-TR" sz="4800" dirty="0" smtClean="0"/>
              <a:t>ABOUT ANITKABIR</a:t>
            </a:r>
            <a:endParaRPr lang="tr-TR" sz="4800" dirty="0"/>
          </a:p>
        </p:txBody>
      </p:sp>
      <p:sp>
        <p:nvSpPr>
          <p:cNvPr id="4" name="Metin kutusu 3">
            <a:extLst>
              <a:ext uri="{FF2B5EF4-FFF2-40B4-BE49-F238E27FC236}">
                <a16:creationId xmlns:a16="http://schemas.microsoft.com/office/drawing/2014/main" xmlns="" id="{DF6757F0-E9A3-9A45-A46B-411D67CD4C44}"/>
              </a:ext>
            </a:extLst>
          </p:cNvPr>
          <p:cNvSpPr txBox="1"/>
          <p:nvPr/>
        </p:nvSpPr>
        <p:spPr>
          <a:xfrm>
            <a:off x="5185263" y="2510936"/>
            <a:ext cx="1828800" cy="1828800"/>
          </a:xfrm>
          <a:prstGeom prst="rect">
            <a:avLst/>
          </a:prstGeom>
          <a:noFill/>
        </p:spPr>
        <p:txBody>
          <a:bodyPr wrap="square" rtlCol="0">
            <a:spAutoFit/>
          </a:bodyPr>
          <a:lstStyle/>
          <a:p>
            <a:pPr algn="l"/>
            <a:endParaRPr lang="tr-TR"/>
          </a:p>
        </p:txBody>
      </p:sp>
      <p:sp>
        <p:nvSpPr>
          <p:cNvPr id="10" name="İçerik Yer Tutucusu 9">
            <a:extLst>
              <a:ext uri="{FF2B5EF4-FFF2-40B4-BE49-F238E27FC236}">
                <a16:creationId xmlns:a16="http://schemas.microsoft.com/office/drawing/2014/main" xmlns="" id="{ABFD736C-1031-4F4C-A825-90C1E7187093}"/>
              </a:ext>
            </a:extLst>
          </p:cNvPr>
          <p:cNvSpPr>
            <a:spLocks noGrp="1"/>
          </p:cNvSpPr>
          <p:nvPr>
            <p:ph idx="1"/>
          </p:nvPr>
        </p:nvSpPr>
        <p:spPr>
          <a:xfrm>
            <a:off x="1030287" y="1776778"/>
            <a:ext cx="10131425" cy="3649133"/>
          </a:xfrm>
        </p:spPr>
        <p:txBody>
          <a:bodyPr>
            <a:normAutofit/>
          </a:bodyPr>
          <a:lstStyle/>
          <a:p>
            <a:pPr marL="0" indent="0">
              <a:buNone/>
            </a:pPr>
            <a:r>
              <a:rPr lang="tr-TR" sz="2400" dirty="0" smtClean="0"/>
              <a:t>T</a:t>
            </a:r>
            <a:r>
              <a:rPr lang="en-US" sz="2400" dirty="0" smtClean="0"/>
              <a:t>his </a:t>
            </a:r>
            <a:r>
              <a:rPr lang="en-US" sz="2400" dirty="0" smtClean="0"/>
              <a:t>fine memorial complex </a:t>
            </a:r>
            <a:r>
              <a:rPr lang="tr-TR" sz="2400" dirty="0" err="1" smtClean="0"/>
              <a:t>was</a:t>
            </a:r>
            <a:r>
              <a:rPr lang="tr-TR" sz="2400" dirty="0" smtClean="0"/>
              <a:t> </a:t>
            </a:r>
            <a:r>
              <a:rPr lang="en-US" sz="2400" dirty="0" smtClean="0"/>
              <a:t>built </a:t>
            </a:r>
            <a:r>
              <a:rPr lang="en-US" sz="2400" dirty="0" smtClean="0"/>
              <a:t>in </a:t>
            </a:r>
            <a:r>
              <a:rPr lang="en-US" sz="2400" dirty="0" smtClean="0"/>
              <a:t>1944</a:t>
            </a:r>
            <a:r>
              <a:rPr lang="tr-TR" sz="2400" dirty="0" smtClean="0"/>
              <a:t>,</a:t>
            </a:r>
            <a:r>
              <a:rPr lang="en-US" sz="2400" dirty="0" smtClean="0"/>
              <a:t> </a:t>
            </a:r>
            <a:r>
              <a:rPr lang="en-US" sz="2400" dirty="0" smtClean="0"/>
              <a:t>commemorates the Turkish founder, Ataturk. Known locally as the </a:t>
            </a:r>
            <a:r>
              <a:rPr lang="en-US" sz="2400" dirty="0" err="1" smtClean="0"/>
              <a:t>Anitkabir</a:t>
            </a:r>
            <a:r>
              <a:rPr lang="en-US" sz="2400" dirty="0" smtClean="0"/>
              <a:t>, the Ataturk Mausoleum is a </a:t>
            </a:r>
            <a:r>
              <a:rPr lang="en-US" sz="2400" dirty="0" smtClean="0"/>
              <a:t>grand </a:t>
            </a:r>
            <a:r>
              <a:rPr lang="en-US" sz="2400" dirty="0" smtClean="0"/>
              <a:t>and imposing attraction, located </a:t>
            </a:r>
            <a:r>
              <a:rPr lang="en-US" sz="2400" dirty="0" smtClean="0"/>
              <a:t>atop </a:t>
            </a:r>
            <a:r>
              <a:rPr lang="en-US" sz="2400" dirty="0" smtClean="0"/>
              <a:t>a series of steps and featuring a huge mosaic courtyard, together with an exceptionally beautiful gold leaf clad interior. The Changing of the Guard ceremony is well worth a look, as is the recent </a:t>
            </a:r>
            <a:r>
              <a:rPr lang="en-US" sz="2400" b="1" u="sng" dirty="0" smtClean="0">
                <a:hlinkClick r:id="rId2"/>
              </a:rPr>
              <a:t>War of Independence Museum</a:t>
            </a:r>
            <a:r>
              <a:rPr lang="en-US" sz="2400" dirty="0" smtClean="0"/>
              <a:t>, which encircles the courtyard at its lower level. </a:t>
            </a:r>
            <a:endParaRPr lang="en-US" sz="2400" dirty="0"/>
          </a:p>
        </p:txBody>
      </p:sp>
    </p:spTree>
    <p:extLst>
      <p:ext uri="{BB962C8B-B14F-4D97-AF65-F5344CB8AC3E}">
        <p14:creationId xmlns:p14="http://schemas.microsoft.com/office/powerpoint/2010/main" xmlns="" val="222465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04801"/>
            <a:ext cx="10131425" cy="990600"/>
          </a:xfrm>
        </p:spPr>
        <p:txBody>
          <a:bodyPr/>
          <a:lstStyle/>
          <a:p>
            <a:r>
              <a:rPr lang="tr-TR" dirty="0" err="1" smtClean="0"/>
              <a:t>TourISt</a:t>
            </a:r>
            <a:r>
              <a:rPr lang="tr-TR" dirty="0" smtClean="0"/>
              <a:t> </a:t>
            </a:r>
            <a:r>
              <a:rPr lang="tr-TR" dirty="0" err="1" smtClean="0"/>
              <a:t>attractIons</a:t>
            </a:r>
            <a:r>
              <a:rPr lang="tr-TR" dirty="0" smtClean="0"/>
              <a:t> </a:t>
            </a:r>
            <a:r>
              <a:rPr lang="tr-TR" dirty="0" err="1" smtClean="0"/>
              <a:t>I</a:t>
            </a:r>
            <a:r>
              <a:rPr lang="tr-TR" dirty="0" err="1" smtClean="0"/>
              <a:t>n</a:t>
            </a:r>
            <a:r>
              <a:rPr lang="tr-TR" dirty="0" smtClean="0"/>
              <a:t> </a:t>
            </a:r>
            <a:r>
              <a:rPr lang="tr-TR" dirty="0" err="1" smtClean="0"/>
              <a:t>ankara</a:t>
            </a:r>
            <a:endParaRPr lang="tr-TR" dirty="0"/>
          </a:p>
        </p:txBody>
      </p:sp>
      <p:sp>
        <p:nvSpPr>
          <p:cNvPr id="4" name="3 Dikdörtgen"/>
          <p:cNvSpPr/>
          <p:nvPr/>
        </p:nvSpPr>
        <p:spPr>
          <a:xfrm>
            <a:off x="3048000" y="1219200"/>
            <a:ext cx="8534400" cy="1477328"/>
          </a:xfrm>
          <a:prstGeom prst="rect">
            <a:avLst/>
          </a:prstGeom>
        </p:spPr>
        <p:txBody>
          <a:bodyPr wrap="square">
            <a:spAutoFit/>
          </a:bodyPr>
          <a:lstStyle/>
          <a:p>
            <a:r>
              <a:rPr lang="tr-TR" dirty="0" smtClean="0"/>
              <a:t>T</a:t>
            </a:r>
            <a:r>
              <a:rPr lang="en-US" dirty="0" smtClean="0"/>
              <a:t>he </a:t>
            </a:r>
            <a:r>
              <a:rPr lang="en-US" dirty="0" smtClean="0"/>
              <a:t>Roman Baths date back to the 3rd century AD and are well maintained. You can clearly see the heating system for the baths, as well as the dressing room (</a:t>
            </a:r>
            <a:r>
              <a:rPr lang="en-US" dirty="0" err="1" smtClean="0"/>
              <a:t>apoditerium</a:t>
            </a:r>
            <a:r>
              <a:rPr lang="en-US" dirty="0" smtClean="0"/>
              <a:t>), the hot room (caldarium), the warm room (</a:t>
            </a:r>
            <a:r>
              <a:rPr lang="en-US" dirty="0" err="1" smtClean="0"/>
              <a:t>tepidarium</a:t>
            </a:r>
            <a:r>
              <a:rPr lang="en-US" dirty="0" smtClean="0"/>
              <a:t>), and the cold room (</a:t>
            </a:r>
            <a:r>
              <a:rPr lang="en-US" dirty="0" err="1" smtClean="0"/>
              <a:t>frigidarium</a:t>
            </a:r>
            <a:r>
              <a:rPr lang="en-US" dirty="0" smtClean="0"/>
              <a:t>). Beneath the baths are 7th century BC remains from the Phrygian period</a:t>
            </a:r>
            <a:r>
              <a:rPr lang="en-US" dirty="0" smtClean="0"/>
              <a:t>.</a:t>
            </a:r>
            <a:endParaRPr lang="tr-TR" dirty="0" smtClean="0"/>
          </a:p>
          <a:p>
            <a:endParaRPr lang="tr-TR" dirty="0"/>
          </a:p>
        </p:txBody>
      </p:sp>
      <p:pic>
        <p:nvPicPr>
          <p:cNvPr id="1025" name="Picture 1"/>
          <p:cNvPicPr>
            <a:picLocks noChangeAspect="1" noChangeArrowheads="1"/>
          </p:cNvPicPr>
          <p:nvPr/>
        </p:nvPicPr>
        <p:blipFill>
          <a:blip r:embed="rId2"/>
          <a:srcRect/>
          <a:stretch>
            <a:fillRect/>
          </a:stretch>
        </p:blipFill>
        <p:spPr bwMode="auto">
          <a:xfrm>
            <a:off x="533400" y="1143000"/>
            <a:ext cx="2449286" cy="1752600"/>
          </a:xfrm>
          <a:prstGeom prst="rect">
            <a:avLst/>
          </a:prstGeom>
          <a:noFill/>
          <a:ln w="9525">
            <a:noFill/>
            <a:miter lim="800000"/>
            <a:headEnd/>
            <a:tailEnd/>
          </a:ln>
        </p:spPr>
      </p:pic>
      <p:sp>
        <p:nvSpPr>
          <p:cNvPr id="6" name="5 Dikdörtgen"/>
          <p:cNvSpPr/>
          <p:nvPr/>
        </p:nvSpPr>
        <p:spPr>
          <a:xfrm>
            <a:off x="457200" y="3352800"/>
            <a:ext cx="2743200" cy="646331"/>
          </a:xfrm>
          <a:prstGeom prst="rect">
            <a:avLst/>
          </a:prstGeom>
        </p:spPr>
        <p:txBody>
          <a:bodyPr wrap="square">
            <a:spAutoFit/>
          </a:bodyPr>
          <a:lstStyle/>
          <a:p>
            <a:r>
              <a:rPr lang="tr-TR" b="1" cap="all" dirty="0" smtClean="0"/>
              <a:t>ANKARA CITADEL (HISAR</a:t>
            </a:r>
            <a:r>
              <a:rPr lang="tr-TR" b="1" cap="all" dirty="0" smtClean="0"/>
              <a:t>)</a:t>
            </a:r>
          </a:p>
          <a:p>
            <a:endParaRPr lang="tr-TR" b="1" cap="all" dirty="0"/>
          </a:p>
        </p:txBody>
      </p:sp>
      <p:pic>
        <p:nvPicPr>
          <p:cNvPr id="1026" name="Picture 2"/>
          <p:cNvPicPr>
            <a:picLocks noChangeAspect="1" noChangeArrowheads="1"/>
          </p:cNvPicPr>
          <p:nvPr/>
        </p:nvPicPr>
        <p:blipFill>
          <a:blip r:embed="rId3"/>
          <a:srcRect/>
          <a:stretch>
            <a:fillRect/>
          </a:stretch>
        </p:blipFill>
        <p:spPr bwMode="auto">
          <a:xfrm>
            <a:off x="609600" y="3810000"/>
            <a:ext cx="2143125" cy="1619250"/>
          </a:xfrm>
          <a:prstGeom prst="rect">
            <a:avLst/>
          </a:prstGeom>
          <a:noFill/>
          <a:ln w="9525">
            <a:noFill/>
            <a:miter lim="800000"/>
            <a:headEnd/>
            <a:tailEnd/>
          </a:ln>
        </p:spPr>
      </p:pic>
      <p:sp>
        <p:nvSpPr>
          <p:cNvPr id="8" name="7 Dikdörtgen"/>
          <p:cNvSpPr/>
          <p:nvPr/>
        </p:nvSpPr>
        <p:spPr>
          <a:xfrm>
            <a:off x="2819400" y="3657600"/>
            <a:ext cx="8763000" cy="1477328"/>
          </a:xfrm>
          <a:prstGeom prst="rect">
            <a:avLst/>
          </a:prstGeom>
        </p:spPr>
        <p:txBody>
          <a:bodyPr wrap="square">
            <a:spAutoFit/>
          </a:bodyPr>
          <a:lstStyle/>
          <a:p>
            <a:r>
              <a:rPr lang="en-US" dirty="0" smtClean="0"/>
              <a:t>The Romans finished what the Galatians started in what is one of the oldest areas in Ankara today. The Byzantines and </a:t>
            </a:r>
            <a:r>
              <a:rPr lang="en-US" dirty="0" err="1" smtClean="0"/>
              <a:t>Seljuks</a:t>
            </a:r>
            <a:r>
              <a:rPr lang="en-US" dirty="0" smtClean="0"/>
              <a:t> also laid their mark on </a:t>
            </a:r>
            <a:r>
              <a:rPr lang="en-US" dirty="0" err="1" smtClean="0"/>
              <a:t>Hisar</a:t>
            </a:r>
            <a:r>
              <a:rPr lang="en-US" dirty="0" smtClean="0"/>
              <a:t>, and the whole area is perfect for wandering with its winding allies and old buildings that have been restored and converted into restaurants and cafés. The And Café is one of the most popular near the entrance and Angora House.</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04800" y="304800"/>
            <a:ext cx="3395610" cy="369332"/>
          </a:xfrm>
          <a:prstGeom prst="rect">
            <a:avLst/>
          </a:prstGeom>
        </p:spPr>
        <p:txBody>
          <a:bodyPr wrap="none">
            <a:spAutoFit/>
          </a:bodyPr>
          <a:lstStyle/>
          <a:p>
            <a:r>
              <a:rPr lang="en-US" b="1" cap="all" dirty="0" smtClean="0"/>
              <a:t>ATATURK FOREST FARM AND ZOO</a:t>
            </a:r>
            <a:endParaRPr lang="en-US" b="1" cap="all" dirty="0"/>
          </a:p>
        </p:txBody>
      </p:sp>
      <p:pic>
        <p:nvPicPr>
          <p:cNvPr id="26626" name="Picture 2" descr="Ataturk Forest Farm and Zoo picture"/>
          <p:cNvPicPr>
            <a:picLocks noChangeAspect="1" noChangeArrowheads="1"/>
          </p:cNvPicPr>
          <p:nvPr/>
        </p:nvPicPr>
        <p:blipFill>
          <a:blip r:embed="rId2"/>
          <a:srcRect/>
          <a:stretch>
            <a:fillRect/>
          </a:stretch>
        </p:blipFill>
        <p:spPr bwMode="auto">
          <a:xfrm>
            <a:off x="304800" y="685800"/>
            <a:ext cx="2493817" cy="1828800"/>
          </a:xfrm>
          <a:prstGeom prst="rect">
            <a:avLst/>
          </a:prstGeom>
          <a:noFill/>
        </p:spPr>
      </p:pic>
      <p:sp>
        <p:nvSpPr>
          <p:cNvPr id="4" name="3 Dikdörtgen"/>
          <p:cNvSpPr/>
          <p:nvPr/>
        </p:nvSpPr>
        <p:spPr>
          <a:xfrm>
            <a:off x="2895600" y="685800"/>
            <a:ext cx="9144000" cy="1477328"/>
          </a:xfrm>
          <a:prstGeom prst="rect">
            <a:avLst/>
          </a:prstGeom>
        </p:spPr>
        <p:txBody>
          <a:bodyPr wrap="square">
            <a:spAutoFit/>
          </a:bodyPr>
          <a:lstStyle/>
          <a:p>
            <a:r>
              <a:rPr lang="en-US" dirty="0" smtClean="0"/>
              <a:t>This large recreational area features a zoo, farms, a brewery and good restaurants. The picnicking at the Ataturk Forest Farm and Zoo is particularly pleasant, as is the hiking and cycling along miles of established paths. Culture-vultures will want to take a look at the mock-up of Ataturk's house, where he was born in 1881. Be sure to try ice </a:t>
            </a:r>
            <a:r>
              <a:rPr lang="en-US" dirty="0" smtClean="0"/>
              <a:t>cream, </a:t>
            </a:r>
            <a:r>
              <a:rPr lang="en-US" dirty="0" smtClean="0"/>
              <a:t>while other attractions here include char-grilled kebabs at the traditional Turkish restaurant onsite.</a:t>
            </a:r>
            <a:endParaRPr lang="tr-TR" dirty="0"/>
          </a:p>
        </p:txBody>
      </p:sp>
      <p:sp>
        <p:nvSpPr>
          <p:cNvPr id="6" name="5 Dikdörtgen"/>
          <p:cNvSpPr/>
          <p:nvPr/>
        </p:nvSpPr>
        <p:spPr>
          <a:xfrm>
            <a:off x="304800" y="2971800"/>
            <a:ext cx="3052567" cy="369332"/>
          </a:xfrm>
          <a:prstGeom prst="rect">
            <a:avLst/>
          </a:prstGeom>
        </p:spPr>
        <p:txBody>
          <a:bodyPr wrap="none">
            <a:spAutoFit/>
          </a:bodyPr>
          <a:lstStyle/>
          <a:p>
            <a:r>
              <a:rPr lang="tr-TR" b="1" cap="all" dirty="0" smtClean="0"/>
              <a:t>GENCLIK PARKI (YOUTH PARK)</a:t>
            </a:r>
            <a:endParaRPr lang="tr-TR" b="1" cap="all" dirty="0"/>
          </a:p>
        </p:txBody>
      </p:sp>
      <p:sp>
        <p:nvSpPr>
          <p:cNvPr id="7" name="6 Dikdörtgen"/>
          <p:cNvSpPr/>
          <p:nvPr/>
        </p:nvSpPr>
        <p:spPr>
          <a:xfrm>
            <a:off x="3733800" y="3429000"/>
            <a:ext cx="8001000" cy="1200329"/>
          </a:xfrm>
          <a:prstGeom prst="rect">
            <a:avLst/>
          </a:prstGeom>
        </p:spPr>
        <p:txBody>
          <a:bodyPr wrap="square">
            <a:spAutoFit/>
          </a:bodyPr>
          <a:lstStyle/>
          <a:p>
            <a:r>
              <a:rPr lang="en-US" dirty="0" err="1" smtClean="0"/>
              <a:t>Genclik</a:t>
            </a:r>
            <a:r>
              <a:rPr lang="en-US" dirty="0" smtClean="0"/>
              <a:t> </a:t>
            </a:r>
            <a:r>
              <a:rPr lang="en-US" dirty="0" err="1" smtClean="0"/>
              <a:t>Parki</a:t>
            </a:r>
            <a:r>
              <a:rPr lang="en-US" dirty="0" smtClean="0"/>
              <a:t> is another great place to take kids in Ankara, as it has a pleasant lake and a funfair park. It is just south of the Old Town (</a:t>
            </a:r>
            <a:r>
              <a:rPr lang="en-US" dirty="0" err="1" smtClean="0"/>
              <a:t>Ulus</a:t>
            </a:r>
            <a:r>
              <a:rPr lang="en-US" dirty="0" smtClean="0"/>
              <a:t>), along the Ataturk </a:t>
            </a:r>
            <a:r>
              <a:rPr lang="en-US" dirty="0" err="1" smtClean="0"/>
              <a:t>Bulvari</a:t>
            </a:r>
            <a:r>
              <a:rPr lang="en-US" dirty="0" smtClean="0"/>
              <a:t>, </a:t>
            </a:r>
            <a:r>
              <a:rPr lang="tr-TR" dirty="0" err="1" smtClean="0"/>
              <a:t>The</a:t>
            </a:r>
            <a:r>
              <a:rPr lang="tr-TR" dirty="0" smtClean="0"/>
              <a:t> </a:t>
            </a:r>
            <a:r>
              <a:rPr lang="en-US" dirty="0" smtClean="0"/>
              <a:t>Luna </a:t>
            </a:r>
            <a:r>
              <a:rPr lang="en-US" dirty="0" smtClean="0"/>
              <a:t>Park funfair has many fun attractions and rides for kids, while tea gardens (</a:t>
            </a:r>
            <a:r>
              <a:rPr lang="en-US" dirty="0" err="1" smtClean="0"/>
              <a:t>çay</a:t>
            </a:r>
            <a:r>
              <a:rPr lang="en-US" dirty="0" smtClean="0"/>
              <a:t> </a:t>
            </a:r>
            <a:r>
              <a:rPr lang="en-US" dirty="0" err="1" smtClean="0"/>
              <a:t>bahçesi</a:t>
            </a:r>
            <a:r>
              <a:rPr lang="en-US" dirty="0" smtClean="0"/>
              <a:t>) are also </a:t>
            </a:r>
            <a:r>
              <a:rPr lang="en-US" dirty="0" smtClean="0"/>
              <a:t>here</a:t>
            </a:r>
            <a:r>
              <a:rPr lang="tr-TR" dirty="0" smtClean="0"/>
              <a:t> </a:t>
            </a:r>
            <a:r>
              <a:rPr lang="en-US" dirty="0" smtClean="0"/>
              <a:t>on </a:t>
            </a:r>
            <a:r>
              <a:rPr lang="en-US" dirty="0" smtClean="0"/>
              <a:t>the lake. </a:t>
            </a:r>
            <a:endParaRPr lang="tr-TR" dirty="0"/>
          </a:p>
        </p:txBody>
      </p:sp>
      <p:pic>
        <p:nvPicPr>
          <p:cNvPr id="26628" name="Picture 4" descr="genclik parkı ankara ile ilgili görsel sonucu&quot;"/>
          <p:cNvPicPr>
            <a:picLocks noChangeAspect="1" noChangeArrowheads="1"/>
          </p:cNvPicPr>
          <p:nvPr/>
        </p:nvPicPr>
        <p:blipFill>
          <a:blip r:embed="rId3"/>
          <a:srcRect/>
          <a:stretch>
            <a:fillRect/>
          </a:stretch>
        </p:blipFill>
        <p:spPr bwMode="auto">
          <a:xfrm>
            <a:off x="381000" y="3429000"/>
            <a:ext cx="3190875" cy="212411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38200" y="2819400"/>
            <a:ext cx="7315200" cy="769441"/>
          </a:xfrm>
          <a:prstGeom prst="rect">
            <a:avLst/>
          </a:prstGeom>
          <a:noFill/>
        </p:spPr>
        <p:txBody>
          <a:bodyPr wrap="square" rtlCol="0">
            <a:spAutoFit/>
          </a:bodyPr>
          <a:lstStyle/>
          <a:p>
            <a:r>
              <a:rPr lang="tr-TR" sz="4400" dirty="0" smtClean="0"/>
              <a:t>THANK YOU </a:t>
            </a:r>
            <a:r>
              <a:rPr lang="tr-TR" sz="4400" dirty="0" smtClean="0">
                <a:sym typeface="Wingdings" pitchFamily="2" charset="2"/>
              </a:rPr>
              <a:t></a:t>
            </a:r>
            <a:endParaRPr lang="tr-TR"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18</TotalTime>
  <Words>439</Words>
  <Application>Microsoft Office PowerPoint</Application>
  <PresentationFormat>Özel</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Gökyüzü</vt:lpstr>
      <vt:lpstr>                                  THE CITY ANKARA</vt:lpstr>
      <vt:lpstr>The capital of turkey - ankara</vt:lpstr>
      <vt:lpstr> ATATURK MAUSOLEUM ANITKABİR</vt:lpstr>
      <vt:lpstr>ABOUT ANITKABIR</vt:lpstr>
      <vt:lpstr>TourISt attractIons In ankara</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ANKARA</dc:title>
  <dc:creator>acinaz69@gmail.com</dc:creator>
  <cp:lastModifiedBy>Nagehan</cp:lastModifiedBy>
  <cp:revision>9</cp:revision>
  <dcterms:created xsi:type="dcterms:W3CDTF">2019-12-16T14:13:46Z</dcterms:created>
  <dcterms:modified xsi:type="dcterms:W3CDTF">2019-12-22T15:12:01Z</dcterms:modified>
</cp:coreProperties>
</file>