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smtClean="0"/>
              <a:t>Upravte štýly predlohy textu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186819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100538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8577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3977725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76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3047223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949298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45854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260254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7CFDDA92-F889-4550-8A67-8C124FE03469}" type="datetimeFigureOut">
              <a:rPr lang="sk-SK" smtClean="0"/>
              <a:t>11.02.2020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262303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7CFDDA92-F889-4550-8A67-8C124FE03469}" type="datetimeFigureOut">
              <a:rPr lang="sk-SK" smtClean="0"/>
              <a:t>11.02.2020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164006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7CFDDA92-F889-4550-8A67-8C124FE03469}" type="datetimeFigureOut">
              <a:rPr lang="sk-SK" smtClean="0"/>
              <a:t>11.02.2020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43865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7CFDDA92-F889-4550-8A67-8C124FE03469}" type="datetimeFigureOut">
              <a:rPr lang="sk-SK" smtClean="0"/>
              <a:t>11.02.2020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773569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DDA92-F889-4550-8A67-8C124FE03469}" type="datetimeFigureOut">
              <a:rPr lang="sk-SK" smtClean="0"/>
              <a:t>11.02.2020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374762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smtClean="0"/>
              <a:t>Upravte štýly predlohy textu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7CFDDA92-F889-4550-8A67-8C124FE03469}" type="datetimeFigureOut">
              <a:rPr lang="sk-SK" smtClean="0"/>
              <a:t>11.02.2020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2883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7CFDDA92-F889-4550-8A67-8C124FE03469}" type="datetimeFigureOut">
              <a:rPr lang="sk-SK" smtClean="0"/>
              <a:t>11.02.2020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842417E-3817-4434-BDDC-0BD2F8BA15D9}" type="slidenum">
              <a:rPr lang="sk-SK" smtClean="0"/>
              <a:t>‹#›</a:t>
            </a:fld>
            <a:endParaRPr lang="sk-SK"/>
          </a:p>
        </p:txBody>
      </p:sp>
    </p:spTree>
    <p:extLst>
      <p:ext uri="{BB962C8B-B14F-4D97-AF65-F5344CB8AC3E}">
        <p14:creationId xmlns:p14="http://schemas.microsoft.com/office/powerpoint/2010/main" val="137907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FDDA92-F889-4550-8A67-8C124FE03469}" type="datetimeFigureOut">
              <a:rPr lang="sk-SK" smtClean="0"/>
              <a:t>11.02.2020</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42417E-3817-4434-BDDC-0BD2F8BA15D9}" type="slidenum">
              <a:rPr lang="sk-SK" smtClean="0"/>
              <a:t>‹#›</a:t>
            </a:fld>
            <a:endParaRPr lang="sk-SK"/>
          </a:p>
        </p:txBody>
      </p:sp>
    </p:spTree>
    <p:extLst>
      <p:ext uri="{BB962C8B-B14F-4D97-AF65-F5344CB8AC3E}">
        <p14:creationId xmlns:p14="http://schemas.microsoft.com/office/powerpoint/2010/main" val="56034224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b="1" dirty="0"/>
              <a:t>Banská Štiavnica</a:t>
            </a:r>
            <a:br>
              <a:rPr lang="sk-SK" b="1" dirty="0"/>
            </a:br>
            <a:endParaRPr lang="sk-SK" dirty="0"/>
          </a:p>
        </p:txBody>
      </p:sp>
      <p:sp>
        <p:nvSpPr>
          <p:cNvPr id="3" name="Podnadpis 2"/>
          <p:cNvSpPr>
            <a:spLocks noGrp="1"/>
          </p:cNvSpPr>
          <p:nvPr>
            <p:ph type="subTitle" idx="1"/>
          </p:nvPr>
        </p:nvSpPr>
        <p:spPr/>
        <p:txBody>
          <a:bodyPr/>
          <a:lstStyle/>
          <a:p>
            <a:endParaRPr lang="sk-SK"/>
          </a:p>
        </p:txBody>
      </p:sp>
    </p:spTree>
    <p:extLst>
      <p:ext uri="{BB962C8B-B14F-4D97-AF65-F5344CB8AC3E}">
        <p14:creationId xmlns:p14="http://schemas.microsoft.com/office/powerpoint/2010/main" val="257344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objekt pre obsah 2"/>
          <p:cNvSpPr>
            <a:spLocks noGrp="1"/>
          </p:cNvSpPr>
          <p:nvPr>
            <p:ph idx="1"/>
          </p:nvPr>
        </p:nvSpPr>
        <p:spPr/>
        <p:txBody>
          <a:bodyPr/>
          <a:lstStyle/>
          <a:p>
            <a:r>
              <a:rPr lang="en-US" dirty="0"/>
              <a:t>is a town in central Slovakia, in the middle of an immense caldera created by the collapse of an ancient volcano. For its size, the caldera is known as the </a:t>
            </a:r>
            <a:r>
              <a:rPr lang="en-US" dirty="0" err="1"/>
              <a:t>Štiavnica</a:t>
            </a:r>
            <a:r>
              <a:rPr lang="en-US" dirty="0"/>
              <a:t> Mountains. </a:t>
            </a:r>
            <a:r>
              <a:rPr lang="en-US" dirty="0" err="1"/>
              <a:t>Banská</a:t>
            </a:r>
            <a:r>
              <a:rPr lang="en-US" dirty="0"/>
              <a:t> </a:t>
            </a:r>
            <a:r>
              <a:rPr lang="en-US" dirty="0" err="1"/>
              <a:t>Štiavnica</a:t>
            </a:r>
            <a:r>
              <a:rPr lang="en-US" dirty="0"/>
              <a:t> has a population of more than 10,000. It is a completely preserved medieval town. Because of their historical value, the town and its surroundings were proclaimed by the UNESCO to be a </a:t>
            </a:r>
            <a:r>
              <a:rPr lang="en-US" dirty="0" err="1" smtClean="0"/>
              <a:t>Worl</a:t>
            </a:r>
            <a:r>
              <a:rPr lang="sk-SK" dirty="0" smtClean="0"/>
              <a:t>d</a:t>
            </a:r>
            <a:r>
              <a:rPr lang="en-US" dirty="0" smtClean="0"/>
              <a:t> </a:t>
            </a:r>
            <a:r>
              <a:rPr lang="en-US" dirty="0"/>
              <a:t>Heritage Site on December 11, 1993. </a:t>
            </a:r>
            <a:endParaRPr lang="sk-SK" dirty="0"/>
          </a:p>
        </p:txBody>
      </p:sp>
    </p:spTree>
    <p:extLst>
      <p:ext uri="{BB962C8B-B14F-4D97-AF65-F5344CB8AC3E}">
        <p14:creationId xmlns:p14="http://schemas.microsoft.com/office/powerpoint/2010/main" val="131668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The</a:t>
            </a:r>
            <a:r>
              <a:rPr lang="sk-SK" dirty="0" smtClean="0"/>
              <a:t> </a:t>
            </a:r>
            <a:r>
              <a:rPr lang="sk-SK" dirty="0" err="1" smtClean="0"/>
              <a:t>tale</a:t>
            </a:r>
            <a:r>
              <a:rPr lang="sk-SK" dirty="0" smtClean="0"/>
              <a:t> </a:t>
            </a:r>
            <a:r>
              <a:rPr lang="sk-SK" dirty="0" err="1" smtClean="0"/>
              <a:t>about</a:t>
            </a:r>
            <a:r>
              <a:rPr lang="sk-SK" dirty="0" smtClean="0"/>
              <a:t> </a:t>
            </a:r>
            <a:r>
              <a:rPr lang="sk-SK" dirty="0" err="1" smtClean="0"/>
              <a:t>the</a:t>
            </a:r>
            <a:r>
              <a:rPr lang="sk-SK" dirty="0" smtClean="0"/>
              <a:t> </a:t>
            </a:r>
            <a:r>
              <a:rPr lang="sk-SK" dirty="0" err="1" smtClean="0"/>
              <a:t>golden</a:t>
            </a:r>
            <a:r>
              <a:rPr lang="sk-SK" dirty="0" smtClean="0"/>
              <a:t> </a:t>
            </a:r>
            <a:r>
              <a:rPr lang="sk-SK" dirty="0" err="1" smtClean="0"/>
              <a:t>lizard</a:t>
            </a:r>
            <a:endParaRPr lang="sk-SK" dirty="0"/>
          </a:p>
        </p:txBody>
      </p:sp>
      <p:sp>
        <p:nvSpPr>
          <p:cNvPr id="3" name="Zástupný objekt pre obsah 2"/>
          <p:cNvSpPr>
            <a:spLocks noGrp="1"/>
          </p:cNvSpPr>
          <p:nvPr>
            <p:ph idx="1"/>
          </p:nvPr>
        </p:nvSpPr>
        <p:spPr/>
        <p:txBody>
          <a:bodyPr/>
          <a:lstStyle/>
          <a:p>
            <a:r>
              <a:rPr lang="sk-SK" dirty="0" err="1" smtClean="0"/>
              <a:t>Once</a:t>
            </a:r>
            <a:r>
              <a:rPr lang="sk-SK" dirty="0" smtClean="0"/>
              <a:t> </a:t>
            </a:r>
            <a:r>
              <a:rPr lang="sk-SK" dirty="0" err="1" smtClean="0"/>
              <a:t>upon</a:t>
            </a:r>
            <a:r>
              <a:rPr lang="sk-SK" dirty="0" smtClean="0"/>
              <a:t> a </a:t>
            </a:r>
            <a:r>
              <a:rPr lang="sk-SK" dirty="0" err="1" smtClean="0"/>
              <a:t>time</a:t>
            </a:r>
            <a:r>
              <a:rPr lang="sk-SK" dirty="0" smtClean="0"/>
              <a:t> </a:t>
            </a:r>
            <a:r>
              <a:rPr lang="sk-SK" dirty="0" err="1" smtClean="0"/>
              <a:t>there</a:t>
            </a:r>
            <a:r>
              <a:rPr lang="sk-SK" dirty="0" smtClean="0"/>
              <a:t> </a:t>
            </a:r>
            <a:r>
              <a:rPr lang="sk-SK" dirty="0" err="1" smtClean="0"/>
              <a:t>was</a:t>
            </a:r>
            <a:r>
              <a:rPr lang="sk-SK" dirty="0" smtClean="0"/>
              <a:t> a </a:t>
            </a:r>
            <a:r>
              <a:rPr lang="sk-SK" dirty="0" err="1" smtClean="0"/>
              <a:t>farmer</a:t>
            </a:r>
            <a:r>
              <a:rPr lang="sk-SK" dirty="0" smtClean="0"/>
              <a:t> </a:t>
            </a:r>
            <a:r>
              <a:rPr lang="sk-SK" dirty="0" err="1" smtClean="0"/>
              <a:t>called</a:t>
            </a:r>
            <a:r>
              <a:rPr lang="sk-SK" dirty="0" smtClean="0"/>
              <a:t> </a:t>
            </a:r>
            <a:r>
              <a:rPr lang="sk-SK" dirty="0" err="1" smtClean="0"/>
              <a:t>jon</a:t>
            </a:r>
            <a:r>
              <a:rPr lang="sk-SK" dirty="0" smtClean="0"/>
              <a:t> he </a:t>
            </a:r>
            <a:r>
              <a:rPr lang="sk-SK" dirty="0" err="1" smtClean="0"/>
              <a:t>liked</a:t>
            </a:r>
            <a:r>
              <a:rPr lang="sk-SK" dirty="0" smtClean="0"/>
              <a:t> to go aut in </a:t>
            </a:r>
            <a:r>
              <a:rPr lang="sk-SK" dirty="0" err="1" smtClean="0"/>
              <a:t>the</a:t>
            </a:r>
            <a:r>
              <a:rPr lang="sk-SK" dirty="0" smtClean="0"/>
              <a:t> </a:t>
            </a:r>
            <a:r>
              <a:rPr lang="sk-SK" dirty="0" err="1" smtClean="0"/>
              <a:t>afternoon</a:t>
            </a:r>
            <a:r>
              <a:rPr lang="sk-SK" dirty="0" smtClean="0"/>
              <a:t> </a:t>
            </a:r>
            <a:r>
              <a:rPr lang="sk-SK" dirty="0" err="1" smtClean="0"/>
              <a:t>outside</a:t>
            </a:r>
            <a:r>
              <a:rPr lang="sk-SK" dirty="0" smtClean="0"/>
              <a:t> on </a:t>
            </a:r>
            <a:r>
              <a:rPr lang="sk-SK" dirty="0" err="1" smtClean="0"/>
              <a:t>the</a:t>
            </a:r>
            <a:r>
              <a:rPr lang="sk-SK" dirty="0" smtClean="0"/>
              <a:t> </a:t>
            </a:r>
            <a:r>
              <a:rPr lang="sk-SK" dirty="0" err="1" smtClean="0"/>
              <a:t>field</a:t>
            </a:r>
            <a:r>
              <a:rPr lang="sk-SK" dirty="0" smtClean="0"/>
              <a:t> </a:t>
            </a:r>
            <a:r>
              <a:rPr lang="sk-SK" dirty="0" err="1" smtClean="0"/>
              <a:t>near</a:t>
            </a:r>
            <a:r>
              <a:rPr lang="sk-SK" dirty="0" smtClean="0"/>
              <a:t> </a:t>
            </a:r>
            <a:r>
              <a:rPr lang="sk-SK" dirty="0" err="1" smtClean="0"/>
              <a:t>the</a:t>
            </a:r>
            <a:r>
              <a:rPr lang="sk-SK" dirty="0" smtClean="0"/>
              <a:t> </a:t>
            </a:r>
            <a:r>
              <a:rPr lang="sk-SK" dirty="0" err="1" smtClean="0"/>
              <a:t>forest</a:t>
            </a:r>
            <a:r>
              <a:rPr lang="sk-SK" dirty="0" smtClean="0"/>
              <a:t> to </a:t>
            </a:r>
            <a:r>
              <a:rPr lang="sk-SK" dirty="0" err="1" smtClean="0"/>
              <a:t>play</a:t>
            </a:r>
            <a:r>
              <a:rPr lang="sk-SK" dirty="0" smtClean="0"/>
              <a:t> </a:t>
            </a:r>
            <a:r>
              <a:rPr lang="sk-SK" dirty="0" err="1" smtClean="0"/>
              <a:t>his</a:t>
            </a:r>
            <a:r>
              <a:rPr lang="sk-SK" dirty="0" smtClean="0"/>
              <a:t> </a:t>
            </a:r>
            <a:r>
              <a:rPr lang="sk-SK" dirty="0" err="1" smtClean="0"/>
              <a:t>flute</a:t>
            </a:r>
            <a:r>
              <a:rPr lang="sk-SK" dirty="0" smtClean="0"/>
              <a:t> </a:t>
            </a:r>
            <a:r>
              <a:rPr lang="sk-SK" dirty="0" err="1" smtClean="0"/>
              <a:t>once</a:t>
            </a:r>
            <a:r>
              <a:rPr lang="sk-SK" dirty="0" smtClean="0"/>
              <a:t> he </a:t>
            </a:r>
            <a:r>
              <a:rPr lang="sk-SK" dirty="0" err="1" smtClean="0"/>
              <a:t>was</a:t>
            </a:r>
            <a:r>
              <a:rPr lang="sk-SK" dirty="0" smtClean="0"/>
              <a:t> </a:t>
            </a:r>
            <a:r>
              <a:rPr lang="sk-SK" dirty="0" err="1" smtClean="0"/>
              <a:t>playing</a:t>
            </a:r>
            <a:r>
              <a:rPr lang="sk-SK" dirty="0" smtClean="0"/>
              <a:t> </a:t>
            </a:r>
            <a:r>
              <a:rPr lang="sk-SK" dirty="0" err="1" smtClean="0"/>
              <a:t>his</a:t>
            </a:r>
            <a:r>
              <a:rPr lang="sk-SK" dirty="0" smtClean="0"/>
              <a:t> </a:t>
            </a:r>
            <a:r>
              <a:rPr lang="sk-SK" dirty="0" err="1" smtClean="0"/>
              <a:t>flute</a:t>
            </a:r>
            <a:r>
              <a:rPr lang="sk-SK" dirty="0" smtClean="0"/>
              <a:t> </a:t>
            </a:r>
            <a:r>
              <a:rPr lang="sk-SK" dirty="0" err="1" smtClean="0"/>
              <a:t>animals</a:t>
            </a:r>
            <a:r>
              <a:rPr lang="sk-SK" dirty="0" smtClean="0"/>
              <a:t> </a:t>
            </a:r>
            <a:r>
              <a:rPr lang="sk-SK" dirty="0" err="1" smtClean="0"/>
              <a:t>came</a:t>
            </a:r>
            <a:r>
              <a:rPr lang="sk-SK" dirty="0" smtClean="0"/>
              <a:t> </a:t>
            </a:r>
            <a:r>
              <a:rPr lang="sk-SK" dirty="0" err="1" smtClean="0"/>
              <a:t>out</a:t>
            </a:r>
            <a:r>
              <a:rPr lang="sk-SK" dirty="0" smtClean="0"/>
              <a:t> of </a:t>
            </a:r>
            <a:r>
              <a:rPr lang="sk-SK" dirty="0" err="1" smtClean="0"/>
              <a:t>the</a:t>
            </a:r>
            <a:r>
              <a:rPr lang="sk-SK" dirty="0" smtClean="0"/>
              <a:t> </a:t>
            </a:r>
            <a:r>
              <a:rPr lang="sk-SK" dirty="0" err="1" smtClean="0"/>
              <a:t>forest</a:t>
            </a:r>
            <a:r>
              <a:rPr lang="sk-SK" dirty="0" smtClean="0"/>
              <a:t> to </a:t>
            </a:r>
            <a:r>
              <a:rPr lang="sk-SK" dirty="0" err="1" smtClean="0"/>
              <a:t>listen</a:t>
            </a:r>
            <a:r>
              <a:rPr lang="sk-SK" dirty="0" smtClean="0"/>
              <a:t> to </a:t>
            </a:r>
            <a:r>
              <a:rPr lang="sk-SK" dirty="0" err="1" smtClean="0"/>
              <a:t>his</a:t>
            </a:r>
            <a:r>
              <a:rPr lang="sk-SK" dirty="0" smtClean="0"/>
              <a:t> </a:t>
            </a:r>
            <a:r>
              <a:rPr lang="sk-SK" dirty="0" err="1" smtClean="0"/>
              <a:t>singing</a:t>
            </a:r>
            <a:r>
              <a:rPr lang="sk-SK" dirty="0" smtClean="0"/>
              <a:t> </a:t>
            </a:r>
            <a:r>
              <a:rPr lang="sk-SK" dirty="0" err="1" smtClean="0"/>
              <a:t>while</a:t>
            </a:r>
            <a:r>
              <a:rPr lang="sk-SK" dirty="0" smtClean="0"/>
              <a:t> he </a:t>
            </a:r>
            <a:r>
              <a:rPr lang="sk-SK" dirty="0" err="1" smtClean="0"/>
              <a:t>was</a:t>
            </a:r>
            <a:r>
              <a:rPr lang="sk-SK" dirty="0" smtClean="0"/>
              <a:t> </a:t>
            </a:r>
            <a:r>
              <a:rPr lang="sk-SK" dirty="0" err="1" smtClean="0"/>
              <a:t>looking</a:t>
            </a:r>
            <a:r>
              <a:rPr lang="sk-SK" dirty="0" smtClean="0"/>
              <a:t> at </a:t>
            </a:r>
            <a:r>
              <a:rPr lang="sk-SK" dirty="0" err="1" smtClean="0"/>
              <a:t>the</a:t>
            </a:r>
            <a:r>
              <a:rPr lang="sk-SK" dirty="0" smtClean="0"/>
              <a:t> </a:t>
            </a:r>
            <a:r>
              <a:rPr lang="sk-SK" dirty="0" err="1" smtClean="0"/>
              <a:t>animals</a:t>
            </a:r>
            <a:r>
              <a:rPr lang="sk-SK" dirty="0" smtClean="0"/>
              <a:t> </a:t>
            </a:r>
            <a:r>
              <a:rPr lang="sk-SK" dirty="0" err="1" smtClean="0"/>
              <a:t>something</a:t>
            </a:r>
            <a:r>
              <a:rPr lang="sk-SK" dirty="0" smtClean="0"/>
              <a:t> </a:t>
            </a:r>
            <a:r>
              <a:rPr lang="sk-SK" dirty="0" err="1" smtClean="0"/>
              <a:t>shined</a:t>
            </a:r>
            <a:r>
              <a:rPr lang="sk-SK" dirty="0" smtClean="0"/>
              <a:t> </a:t>
            </a:r>
            <a:r>
              <a:rPr lang="sk-SK" dirty="0" err="1" smtClean="0"/>
              <a:t>into</a:t>
            </a:r>
            <a:r>
              <a:rPr lang="sk-SK" dirty="0" smtClean="0"/>
              <a:t> </a:t>
            </a:r>
            <a:r>
              <a:rPr lang="sk-SK" dirty="0" err="1" smtClean="0"/>
              <a:t>his</a:t>
            </a:r>
            <a:r>
              <a:rPr lang="sk-SK" dirty="0" smtClean="0"/>
              <a:t> </a:t>
            </a:r>
            <a:r>
              <a:rPr lang="sk-SK" dirty="0" err="1" smtClean="0"/>
              <a:t>eye</a:t>
            </a:r>
            <a:r>
              <a:rPr lang="sk-SK" dirty="0" smtClean="0"/>
              <a:t> </a:t>
            </a:r>
            <a:r>
              <a:rPr lang="sk-SK" dirty="0" err="1" smtClean="0"/>
              <a:t>when</a:t>
            </a:r>
            <a:r>
              <a:rPr lang="sk-SK" dirty="0" smtClean="0"/>
              <a:t> he </a:t>
            </a:r>
            <a:r>
              <a:rPr lang="sk-SK" dirty="0" err="1" smtClean="0"/>
              <a:t>turned</a:t>
            </a:r>
            <a:r>
              <a:rPr lang="sk-SK" dirty="0" smtClean="0"/>
              <a:t> he </a:t>
            </a:r>
            <a:r>
              <a:rPr lang="sk-SK" dirty="0" err="1" smtClean="0"/>
              <a:t>saw</a:t>
            </a:r>
            <a:r>
              <a:rPr lang="sk-SK" dirty="0" smtClean="0"/>
              <a:t> a </a:t>
            </a:r>
            <a:r>
              <a:rPr lang="sk-SK" dirty="0" err="1" smtClean="0"/>
              <a:t>lizard</a:t>
            </a:r>
            <a:r>
              <a:rPr lang="sk-SK" dirty="0" smtClean="0"/>
              <a:t> on a rock </a:t>
            </a:r>
            <a:r>
              <a:rPr lang="sk-SK" dirty="0" err="1" smtClean="0"/>
              <a:t>but</a:t>
            </a:r>
            <a:r>
              <a:rPr lang="sk-SK" dirty="0" smtClean="0"/>
              <a:t> </a:t>
            </a:r>
            <a:r>
              <a:rPr lang="sk-SK" dirty="0" err="1" smtClean="0"/>
              <a:t>it</a:t>
            </a:r>
            <a:r>
              <a:rPr lang="sk-SK" dirty="0" smtClean="0"/>
              <a:t> </a:t>
            </a:r>
            <a:r>
              <a:rPr lang="sk-SK" dirty="0" err="1" smtClean="0"/>
              <a:t>wasnt</a:t>
            </a:r>
            <a:r>
              <a:rPr lang="sk-SK" dirty="0" smtClean="0"/>
              <a:t> a </a:t>
            </a:r>
            <a:r>
              <a:rPr lang="sk-SK" dirty="0" err="1" smtClean="0"/>
              <a:t>normal</a:t>
            </a:r>
            <a:r>
              <a:rPr lang="sk-SK" dirty="0" smtClean="0"/>
              <a:t> </a:t>
            </a:r>
            <a:r>
              <a:rPr lang="sk-SK" dirty="0" err="1" smtClean="0"/>
              <a:t>lizard</a:t>
            </a:r>
            <a:r>
              <a:rPr lang="sk-SK" dirty="0" smtClean="0"/>
              <a:t> </a:t>
            </a:r>
            <a:r>
              <a:rPr lang="sk-SK" dirty="0" err="1" smtClean="0"/>
              <a:t>it</a:t>
            </a:r>
            <a:r>
              <a:rPr lang="sk-SK" dirty="0" smtClean="0"/>
              <a:t> </a:t>
            </a:r>
            <a:r>
              <a:rPr lang="sk-SK" dirty="0" err="1" smtClean="0"/>
              <a:t>was</a:t>
            </a:r>
            <a:r>
              <a:rPr lang="sk-SK" dirty="0" smtClean="0"/>
              <a:t> </a:t>
            </a:r>
            <a:r>
              <a:rPr lang="sk-SK" dirty="0" err="1" smtClean="0"/>
              <a:t>gold</a:t>
            </a:r>
            <a:r>
              <a:rPr lang="sk-SK" dirty="0" smtClean="0"/>
              <a:t> he </a:t>
            </a:r>
            <a:r>
              <a:rPr lang="sk-SK" dirty="0" err="1" smtClean="0"/>
              <a:t>wanted</a:t>
            </a:r>
            <a:r>
              <a:rPr lang="sk-SK" dirty="0" smtClean="0"/>
              <a:t>  to </a:t>
            </a:r>
            <a:r>
              <a:rPr lang="sk-SK" dirty="0" err="1" smtClean="0"/>
              <a:t>see</a:t>
            </a:r>
            <a:r>
              <a:rPr lang="sk-SK" dirty="0" smtClean="0"/>
              <a:t> </a:t>
            </a:r>
            <a:r>
              <a:rPr lang="sk-SK" dirty="0" err="1" smtClean="0"/>
              <a:t>him</a:t>
            </a:r>
            <a:r>
              <a:rPr lang="sk-SK" dirty="0" smtClean="0"/>
              <a:t> </a:t>
            </a:r>
            <a:r>
              <a:rPr lang="sk-SK" dirty="0" err="1" smtClean="0"/>
              <a:t>closer</a:t>
            </a:r>
            <a:r>
              <a:rPr lang="sk-SK" dirty="0" smtClean="0"/>
              <a:t> </a:t>
            </a:r>
            <a:r>
              <a:rPr lang="sk-SK" dirty="0" err="1" smtClean="0"/>
              <a:t>when</a:t>
            </a:r>
            <a:r>
              <a:rPr lang="sk-SK" dirty="0" smtClean="0"/>
              <a:t> he </a:t>
            </a:r>
            <a:r>
              <a:rPr lang="sk-SK" dirty="0" err="1" smtClean="0"/>
              <a:t>started</a:t>
            </a:r>
            <a:r>
              <a:rPr lang="sk-SK" dirty="0" smtClean="0"/>
              <a:t> </a:t>
            </a:r>
            <a:r>
              <a:rPr lang="sk-SK" dirty="0" err="1" smtClean="0"/>
              <a:t>walking</a:t>
            </a:r>
            <a:r>
              <a:rPr lang="sk-SK" dirty="0" smtClean="0"/>
              <a:t> </a:t>
            </a:r>
            <a:r>
              <a:rPr lang="sk-SK" dirty="0" err="1" smtClean="0"/>
              <a:t>towards</a:t>
            </a:r>
            <a:r>
              <a:rPr lang="sk-SK" dirty="0" smtClean="0"/>
              <a:t> </a:t>
            </a:r>
            <a:r>
              <a:rPr lang="sk-SK" dirty="0" err="1" smtClean="0"/>
              <a:t>him</a:t>
            </a:r>
            <a:r>
              <a:rPr lang="sk-SK" dirty="0" smtClean="0"/>
              <a:t> </a:t>
            </a:r>
            <a:r>
              <a:rPr lang="sk-SK" dirty="0" err="1" smtClean="0"/>
              <a:t>the</a:t>
            </a:r>
            <a:r>
              <a:rPr lang="sk-SK" dirty="0" smtClean="0"/>
              <a:t> </a:t>
            </a:r>
            <a:r>
              <a:rPr lang="sk-SK" dirty="0" err="1" smtClean="0"/>
              <a:t>lizard</a:t>
            </a:r>
            <a:r>
              <a:rPr lang="sk-SK" dirty="0" smtClean="0"/>
              <a:t> </a:t>
            </a:r>
            <a:r>
              <a:rPr lang="sk-SK" dirty="0" err="1" smtClean="0"/>
              <a:t>hid</a:t>
            </a:r>
            <a:r>
              <a:rPr lang="sk-SK" dirty="0" smtClean="0"/>
              <a:t> </a:t>
            </a:r>
            <a:r>
              <a:rPr lang="sk-SK" dirty="0" err="1" smtClean="0"/>
              <a:t>under</a:t>
            </a:r>
            <a:r>
              <a:rPr lang="sk-SK" dirty="0" smtClean="0"/>
              <a:t> </a:t>
            </a:r>
            <a:r>
              <a:rPr lang="sk-SK" dirty="0" err="1" smtClean="0"/>
              <a:t>the</a:t>
            </a:r>
            <a:r>
              <a:rPr lang="sk-SK" dirty="0" smtClean="0"/>
              <a:t> rock </a:t>
            </a:r>
            <a:r>
              <a:rPr lang="sk-SK" dirty="0" err="1" smtClean="0"/>
              <a:t>when</a:t>
            </a:r>
            <a:r>
              <a:rPr lang="sk-SK" dirty="0" smtClean="0"/>
              <a:t> </a:t>
            </a:r>
            <a:r>
              <a:rPr lang="sk-SK" dirty="0" err="1" smtClean="0"/>
              <a:t>the</a:t>
            </a:r>
            <a:r>
              <a:rPr lang="sk-SK" dirty="0" smtClean="0"/>
              <a:t> </a:t>
            </a:r>
            <a:r>
              <a:rPr lang="sk-SK" dirty="0" err="1" smtClean="0"/>
              <a:t>farmer</a:t>
            </a:r>
            <a:r>
              <a:rPr lang="sk-SK" dirty="0" smtClean="0"/>
              <a:t> </a:t>
            </a:r>
            <a:r>
              <a:rPr lang="sk-SK" dirty="0" err="1" smtClean="0"/>
              <a:t>picked</a:t>
            </a:r>
            <a:r>
              <a:rPr lang="sk-SK" dirty="0" smtClean="0"/>
              <a:t> </a:t>
            </a:r>
            <a:r>
              <a:rPr lang="sk-SK" dirty="0" err="1" smtClean="0"/>
              <a:t>the</a:t>
            </a:r>
            <a:r>
              <a:rPr lang="sk-SK" dirty="0" smtClean="0"/>
              <a:t> rock </a:t>
            </a:r>
            <a:r>
              <a:rPr lang="sk-SK" dirty="0" err="1" smtClean="0"/>
              <a:t>up</a:t>
            </a:r>
            <a:r>
              <a:rPr lang="sk-SK" dirty="0" smtClean="0"/>
              <a:t> he </a:t>
            </a:r>
            <a:r>
              <a:rPr lang="sk-SK" dirty="0" err="1" smtClean="0"/>
              <a:t>saw</a:t>
            </a:r>
            <a:r>
              <a:rPr lang="sk-SK" dirty="0" smtClean="0"/>
              <a:t> a </a:t>
            </a:r>
            <a:r>
              <a:rPr lang="sk-SK" dirty="0" err="1" smtClean="0"/>
              <a:t>gold</a:t>
            </a:r>
            <a:r>
              <a:rPr lang="sk-SK" dirty="0" smtClean="0"/>
              <a:t> </a:t>
            </a:r>
            <a:r>
              <a:rPr lang="sk-SK" dirty="0" err="1" smtClean="0"/>
              <a:t>nugget</a:t>
            </a:r>
            <a:r>
              <a:rPr lang="sk-SK" dirty="0" smtClean="0"/>
              <a:t> </a:t>
            </a:r>
            <a:r>
              <a:rPr lang="sk-SK" dirty="0" err="1" smtClean="0"/>
              <a:t>large</a:t>
            </a:r>
            <a:r>
              <a:rPr lang="sk-SK" dirty="0" smtClean="0"/>
              <a:t> as a </a:t>
            </a:r>
            <a:r>
              <a:rPr lang="sk-SK" dirty="0" err="1" smtClean="0"/>
              <a:t>hat</a:t>
            </a:r>
            <a:r>
              <a:rPr lang="sk-SK" dirty="0" smtClean="0"/>
              <a:t>.</a:t>
            </a:r>
            <a:endParaRPr lang="sk-SK" dirty="0" smtClean="0"/>
          </a:p>
        </p:txBody>
      </p:sp>
    </p:spTree>
    <p:extLst>
      <p:ext uri="{BB962C8B-B14F-4D97-AF65-F5344CB8AC3E}">
        <p14:creationId xmlns:p14="http://schemas.microsoft.com/office/powerpoint/2010/main" val="284749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H</a:t>
            </a:r>
            <a:r>
              <a:rPr lang="sk-SK" dirty="0" err="1" smtClean="0"/>
              <a:t>istory</a:t>
            </a:r>
            <a:endParaRPr lang="sk-SK" dirty="0"/>
          </a:p>
        </p:txBody>
      </p:sp>
      <p:sp>
        <p:nvSpPr>
          <p:cNvPr id="3" name="Zástupný objekt pre obsah 2"/>
          <p:cNvSpPr>
            <a:spLocks noGrp="1"/>
          </p:cNvSpPr>
          <p:nvPr>
            <p:ph idx="1"/>
          </p:nvPr>
        </p:nvSpPr>
        <p:spPr/>
        <p:txBody>
          <a:bodyPr>
            <a:normAutofit/>
          </a:bodyPr>
          <a:lstStyle/>
          <a:p>
            <a:r>
              <a:rPr lang="en-US" dirty="0"/>
              <a:t>The fate of </a:t>
            </a:r>
            <a:r>
              <a:rPr lang="en-US" dirty="0" err="1"/>
              <a:t>Banská</a:t>
            </a:r>
            <a:r>
              <a:rPr lang="en-US" dirty="0"/>
              <a:t> </a:t>
            </a:r>
            <a:r>
              <a:rPr lang="en-US" dirty="0" err="1"/>
              <a:t>Štiavnica</a:t>
            </a:r>
            <a:r>
              <a:rPr lang="en-US" dirty="0"/>
              <a:t> has been closely linked to the exploitation of its abundant resources of silver </a:t>
            </a:r>
            <a:r>
              <a:rPr lang="en-US" dirty="0" smtClean="0"/>
              <a:t>ore</a:t>
            </a:r>
            <a:r>
              <a:rPr lang="sk-SK" dirty="0"/>
              <a:t>.</a:t>
            </a:r>
            <a:r>
              <a:rPr lang="en-US" dirty="0" smtClean="0"/>
              <a:t>The </a:t>
            </a:r>
            <a:r>
              <a:rPr lang="en-US" dirty="0"/>
              <a:t>first mining settlement was founded by Celts in the 3rd century BC. </a:t>
            </a:r>
            <a:r>
              <a:rPr lang="en-US" dirty="0" smtClean="0"/>
              <a:t>The </a:t>
            </a:r>
            <a:r>
              <a:rPr lang="en-US" dirty="0"/>
              <a:t>site was also settled by early Slavs and an old Slovak fortified settlement was situated here in the 10th and 11th century. The site was called “terra </a:t>
            </a:r>
            <a:r>
              <a:rPr lang="en-US" dirty="0" err="1"/>
              <a:t>banensium</a:t>
            </a:r>
            <a:r>
              <a:rPr lang="en-US" dirty="0"/>
              <a:t>” (the land of miners) as early as 1156. The local population gave the name „</a:t>
            </a:r>
            <a:r>
              <a:rPr lang="en-US" dirty="0" err="1"/>
              <a:t>Štiavnica</a:t>
            </a:r>
            <a:r>
              <a:rPr lang="en-US" dirty="0"/>
              <a:t>“ (acidic stream) to the settlement in the valley, and the settlement on the hill above (</a:t>
            </a:r>
            <a:r>
              <a:rPr lang="en-US" dirty="0" err="1"/>
              <a:t>Ligotavá</a:t>
            </a:r>
            <a:r>
              <a:rPr lang="en-US" dirty="0"/>
              <a:t> hora, or </a:t>
            </a:r>
            <a:r>
              <a:rPr lang="en-US" dirty="0" err="1"/>
              <a:t>Glanzenberg</a:t>
            </a:r>
            <a:r>
              <a:rPr lang="en-US" dirty="0"/>
              <a:t> – the shiny mountain) came to be called „</a:t>
            </a:r>
            <a:r>
              <a:rPr lang="en-US" dirty="0" err="1"/>
              <a:t>Bana</a:t>
            </a:r>
            <a:r>
              <a:rPr lang="en-US" dirty="0"/>
              <a:t>“ (the mine). The single common name „</a:t>
            </a:r>
            <a:r>
              <a:rPr lang="en-US" dirty="0" err="1"/>
              <a:t>Schebnyzbana</a:t>
            </a:r>
            <a:r>
              <a:rPr lang="en-US" dirty="0"/>
              <a:t>“ was documented for the first time in 1255</a:t>
            </a:r>
            <a:r>
              <a:rPr lang="en-US" dirty="0" smtClean="0"/>
              <a:t>. </a:t>
            </a:r>
            <a:r>
              <a:rPr lang="en-US" dirty="0"/>
              <a:t>The local Slavic population was joined by skilled German settlers who started arriving in the 13th century. They adapted the local name to the German "</a:t>
            </a:r>
            <a:r>
              <a:rPr lang="en-US" dirty="0" err="1"/>
              <a:t>Schemnitz</a:t>
            </a:r>
            <a:r>
              <a:rPr lang="en-US" dirty="0"/>
              <a:t>". </a:t>
            </a:r>
            <a:r>
              <a:rPr lang="en-US" dirty="0" err="1"/>
              <a:t>Banská</a:t>
            </a:r>
            <a:r>
              <a:rPr lang="en-US" dirty="0"/>
              <a:t> </a:t>
            </a:r>
            <a:r>
              <a:rPr lang="en-US" dirty="0" err="1"/>
              <a:t>Štiavnica</a:t>
            </a:r>
            <a:r>
              <a:rPr lang="en-US" dirty="0"/>
              <a:t> gained the status of a royal town in 1238, as one of the first towns in the Kingdom of Hungary. </a:t>
            </a:r>
            <a:endParaRPr lang="sk-SK" dirty="0"/>
          </a:p>
        </p:txBody>
      </p:sp>
    </p:spTree>
    <p:extLst>
      <p:ext uri="{BB962C8B-B14F-4D97-AF65-F5344CB8AC3E}">
        <p14:creationId xmlns:p14="http://schemas.microsoft.com/office/powerpoint/2010/main" val="216519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Middle</a:t>
            </a:r>
            <a:r>
              <a:rPr lang="sk-SK" dirty="0" smtClean="0"/>
              <a:t> </a:t>
            </a:r>
            <a:r>
              <a:rPr lang="sk-SK" dirty="0" err="1" smtClean="0"/>
              <a:t>ages</a:t>
            </a:r>
            <a:r>
              <a:rPr lang="sk-SK" dirty="0" smtClean="0"/>
              <a:t> </a:t>
            </a:r>
            <a:endParaRPr lang="sk-SK" dirty="0"/>
          </a:p>
        </p:txBody>
      </p:sp>
      <p:sp>
        <p:nvSpPr>
          <p:cNvPr id="3" name="Zástupný objekt pre obsah 2"/>
          <p:cNvSpPr>
            <a:spLocks noGrp="1"/>
          </p:cNvSpPr>
          <p:nvPr>
            <p:ph idx="1"/>
          </p:nvPr>
        </p:nvSpPr>
        <p:spPr/>
        <p:txBody>
          <a:bodyPr/>
          <a:lstStyle/>
          <a:p>
            <a:r>
              <a:rPr lang="en-US" dirty="0"/>
              <a:t>In the High and Late Middle Ages, the town was the main producer of silver and gold in the Kingdom of Hungary. During the Ottoman Wars, the Turks made concerted efforts to conquer rich mining towns in Upper Hungary (</a:t>
            </a:r>
            <a:r>
              <a:rPr lang="en-US" dirty="0" err="1"/>
              <a:t>Banská</a:t>
            </a:r>
            <a:r>
              <a:rPr lang="en-US" dirty="0"/>
              <a:t> </a:t>
            </a:r>
            <a:r>
              <a:rPr lang="en-US" dirty="0" err="1"/>
              <a:t>Štiavnica</a:t>
            </a:r>
            <a:r>
              <a:rPr lang="en-US" dirty="0"/>
              <a:t>, </a:t>
            </a:r>
            <a:r>
              <a:rPr lang="en-US" dirty="0" err="1"/>
              <a:t>Banská</a:t>
            </a:r>
            <a:r>
              <a:rPr lang="en-US" dirty="0"/>
              <a:t> </a:t>
            </a:r>
            <a:r>
              <a:rPr lang="en-US" dirty="0" err="1"/>
              <a:t>Bystrica</a:t>
            </a:r>
            <a:r>
              <a:rPr lang="en-US" dirty="0"/>
              <a:t>, and </a:t>
            </a:r>
            <a:r>
              <a:rPr lang="en-US" dirty="0" err="1"/>
              <a:t>Kremnica</a:t>
            </a:r>
            <a:r>
              <a:rPr lang="en-US" dirty="0"/>
              <a:t>). This new threat led </a:t>
            </a:r>
            <a:r>
              <a:rPr lang="en-US" dirty="0" err="1"/>
              <a:t>Banská</a:t>
            </a:r>
            <a:r>
              <a:rPr lang="en-US" dirty="0"/>
              <a:t> </a:t>
            </a:r>
            <a:r>
              <a:rPr lang="en-US" dirty="0" err="1"/>
              <a:t>Štiavnica</a:t>
            </a:r>
            <a:r>
              <a:rPr lang="en-US" dirty="0"/>
              <a:t> to build powerful fortifications, including two castles, in the 16th century.</a:t>
            </a:r>
            <a:endParaRPr lang="sk-SK" dirty="0"/>
          </a:p>
        </p:txBody>
      </p:sp>
    </p:spTree>
    <p:extLst>
      <p:ext uri="{BB962C8B-B14F-4D97-AF65-F5344CB8AC3E}">
        <p14:creationId xmlns:p14="http://schemas.microsoft.com/office/powerpoint/2010/main" val="315663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Inovatin</a:t>
            </a:r>
            <a:r>
              <a:rPr lang="sk-SK" dirty="0" err="1" smtClean="0"/>
              <a:t>ons</a:t>
            </a:r>
            <a:endParaRPr lang="sk-SK" dirty="0"/>
          </a:p>
        </p:txBody>
      </p:sp>
      <p:sp>
        <p:nvSpPr>
          <p:cNvPr id="3" name="Zástupný objekt pre obsah 2"/>
          <p:cNvSpPr>
            <a:spLocks noGrp="1"/>
          </p:cNvSpPr>
          <p:nvPr>
            <p:ph idx="1"/>
          </p:nvPr>
        </p:nvSpPr>
        <p:spPr/>
        <p:txBody>
          <a:bodyPr/>
          <a:lstStyle/>
          <a:p>
            <a:r>
              <a:rPr lang="en-US" dirty="0"/>
              <a:t>The town was also a leading center of innovation in the mining industry. In 1627, gunpowder was used there in a mine for one of the first times in the world </a:t>
            </a:r>
            <a:r>
              <a:rPr lang="en-US" dirty="0" smtClean="0"/>
              <a:t>. </a:t>
            </a:r>
            <a:r>
              <a:rPr lang="en-US" dirty="0"/>
              <a:t>To drain water from the flooded mines, a sophisticated system of water reservoirs and channels, known as </a:t>
            </a:r>
            <a:r>
              <a:rPr lang="en-US" dirty="0" err="1"/>
              <a:t>tajchy</a:t>
            </a:r>
            <a:r>
              <a:rPr lang="en-US" dirty="0"/>
              <a:t>, was designed and built by the local scientists </a:t>
            </a:r>
            <a:r>
              <a:rPr lang="en-US" dirty="0" err="1"/>
              <a:t>Jozef</a:t>
            </a:r>
            <a:r>
              <a:rPr lang="en-US" dirty="0"/>
              <a:t> Karol Hell, Maximilian Hell, and Samuel </a:t>
            </a:r>
            <a:r>
              <a:rPr lang="en-US" dirty="0" err="1"/>
              <a:t>Mikovíny</a:t>
            </a:r>
            <a:r>
              <a:rPr lang="en-US" dirty="0"/>
              <a:t> in the 18th century. </a:t>
            </a:r>
            <a:r>
              <a:rPr lang="en-US" dirty="0" err="1"/>
              <a:t>Tajchy</a:t>
            </a:r>
            <a:r>
              <a:rPr lang="en-US" dirty="0"/>
              <a:t> not only saved the mines from being closed, but also provided energy for the early phase of industrialization. </a:t>
            </a:r>
            <a:endParaRPr lang="sk-SK" dirty="0"/>
          </a:p>
        </p:txBody>
      </p:sp>
    </p:spTree>
    <p:extLst>
      <p:ext uri="{BB962C8B-B14F-4D97-AF65-F5344CB8AC3E}">
        <p14:creationId xmlns:p14="http://schemas.microsoft.com/office/powerpoint/2010/main" val="1568531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First</a:t>
            </a:r>
            <a:r>
              <a:rPr lang="sk-SK" dirty="0" smtClean="0"/>
              <a:t> </a:t>
            </a:r>
            <a:r>
              <a:rPr lang="sk-SK" dirty="0" err="1" smtClean="0"/>
              <a:t>mining</a:t>
            </a:r>
            <a:r>
              <a:rPr lang="sk-SK" dirty="0" smtClean="0"/>
              <a:t> </a:t>
            </a:r>
            <a:r>
              <a:rPr lang="sk-SK" dirty="0" err="1" smtClean="0"/>
              <a:t>school</a:t>
            </a:r>
            <a:endParaRPr lang="sk-SK" dirty="0"/>
          </a:p>
        </p:txBody>
      </p:sp>
      <p:sp>
        <p:nvSpPr>
          <p:cNvPr id="3" name="Zástupný objekt pre obsah 2"/>
          <p:cNvSpPr>
            <a:spLocks noGrp="1"/>
          </p:cNvSpPr>
          <p:nvPr>
            <p:ph idx="1"/>
          </p:nvPr>
        </p:nvSpPr>
        <p:spPr/>
        <p:txBody>
          <a:bodyPr/>
          <a:lstStyle/>
          <a:p>
            <a:r>
              <a:rPr lang="en-US" dirty="0"/>
              <a:t>The first mining school in the Kingdom of Hungary was founded there in 1735 by Samuel </a:t>
            </a:r>
            <a:r>
              <a:rPr lang="en-US" dirty="0" err="1"/>
              <a:t>Mikovíny</a:t>
            </a:r>
            <a:r>
              <a:rPr lang="en-US" dirty="0"/>
              <a:t>. Beginning in 1763, the </a:t>
            </a:r>
            <a:r>
              <a:rPr lang="en-US" dirty="0" err="1"/>
              <a:t>Hofkammer</a:t>
            </a:r>
            <a:r>
              <a:rPr lang="en-US" dirty="0"/>
              <a:t> in Vienna, with support from Queen Maria Theresa, transformed the school into the Academy of Mining</a:t>
            </a:r>
            <a:r>
              <a:rPr lang="en-US" dirty="0" smtClean="0"/>
              <a:t>.</a:t>
            </a:r>
            <a:r>
              <a:rPr lang="en-US" baseline="30000" dirty="0" smtClean="0"/>
              <a:t>]</a:t>
            </a:r>
            <a:r>
              <a:rPr lang="en-US" dirty="0" smtClean="0"/>
              <a:t> </a:t>
            </a:r>
            <a:r>
              <a:rPr lang="en-US" dirty="0"/>
              <a:t>In 1807, a Forestry Institute was "established under the decision of Emperor Franz I"; in 1848 the school was renamed the Academy of </a:t>
            </a:r>
            <a:r>
              <a:rPr lang="en-US" dirty="0" err="1" smtClean="0"/>
              <a:t>Minin</a:t>
            </a:r>
            <a:r>
              <a:rPr lang="sk-SK" dirty="0" smtClean="0"/>
              <a:t>g</a:t>
            </a:r>
            <a:r>
              <a:rPr lang="en-US" dirty="0" smtClean="0"/>
              <a:t> </a:t>
            </a:r>
            <a:r>
              <a:rPr lang="en-US" dirty="0"/>
              <a:t>and Forestry, 'the first technical university in the world</a:t>
            </a:r>
            <a:r>
              <a:rPr lang="en-US" dirty="0" smtClean="0"/>
              <a:t>'. </a:t>
            </a:r>
            <a:r>
              <a:rPr lang="en-US" dirty="0"/>
              <a:t>In 1919, after the creation of Czechoslovakia, the Academy was moved to Sopron in Hungary.</a:t>
            </a:r>
            <a:endParaRPr lang="sk-SK" dirty="0"/>
          </a:p>
        </p:txBody>
      </p:sp>
    </p:spTree>
    <p:extLst>
      <p:ext uri="{BB962C8B-B14F-4D97-AF65-F5344CB8AC3E}">
        <p14:creationId xmlns:p14="http://schemas.microsoft.com/office/powerpoint/2010/main" val="505437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Ladmarks</a:t>
            </a:r>
            <a:r>
              <a:rPr lang="sk-SK" dirty="0" smtClean="0"/>
              <a:t> </a:t>
            </a:r>
            <a:endParaRPr lang="sk-SK" dirty="0"/>
          </a:p>
        </p:txBody>
      </p:sp>
      <p:sp>
        <p:nvSpPr>
          <p:cNvPr id="3" name="Zástupný objekt pre obsah 2"/>
          <p:cNvSpPr>
            <a:spLocks noGrp="1"/>
          </p:cNvSpPr>
          <p:nvPr>
            <p:ph idx="1"/>
          </p:nvPr>
        </p:nvSpPr>
        <p:spPr/>
        <p:txBody>
          <a:bodyPr>
            <a:normAutofit fontScale="92500" lnSpcReduction="20000"/>
          </a:bodyPr>
          <a:lstStyle/>
          <a:p>
            <a:r>
              <a:rPr lang="en-US" dirty="0"/>
              <a:t>The heart of the town is the historical Trinity Square (Slovak: </a:t>
            </a:r>
            <a:r>
              <a:rPr lang="en-US" i="1" dirty="0" err="1"/>
              <a:t>Trojičné</a:t>
            </a:r>
            <a:r>
              <a:rPr lang="en-US" i="1" dirty="0"/>
              <a:t> </a:t>
            </a:r>
            <a:r>
              <a:rPr lang="en-US" i="1" dirty="0" err="1"/>
              <a:t>námestie</a:t>
            </a:r>
            <a:r>
              <a:rPr lang="en-US" dirty="0"/>
              <a:t>) dominated by a monumental plague column. The square is used for frequent cultural events and there is also a mineralogical museum. Two castles, the so-called “old” one (Slovak: </a:t>
            </a:r>
            <a:r>
              <a:rPr lang="en-US" i="1" dirty="0" err="1"/>
              <a:t>Starý</a:t>
            </a:r>
            <a:r>
              <a:rPr lang="en-US" i="1" dirty="0"/>
              <a:t> </a:t>
            </a:r>
            <a:r>
              <a:rPr lang="en-US" i="1" dirty="0" err="1"/>
              <a:t>zámok</a:t>
            </a:r>
            <a:r>
              <a:rPr lang="en-US" dirty="0"/>
              <a:t>) and “new” one (Slovak: </a:t>
            </a:r>
            <a:r>
              <a:rPr lang="en-US" i="1" dirty="0" err="1"/>
              <a:t>Nový</a:t>
            </a:r>
            <a:r>
              <a:rPr lang="en-US" i="1" dirty="0"/>
              <a:t> </a:t>
            </a:r>
            <a:r>
              <a:rPr lang="en-US" i="1" dirty="0" err="1"/>
              <a:t>zámok</a:t>
            </a:r>
            <a:r>
              <a:rPr lang="en-US" dirty="0"/>
              <a:t>), have been transformed into museums. </a:t>
            </a:r>
          </a:p>
          <a:p>
            <a:r>
              <a:rPr lang="en-US" dirty="0"/>
              <a:t>The open air mining museum offers a 1.5-kilometre (0.93 mi) long underground excursion in mines dating from the 17th century. Visitors will receive helmets, cloaks and lamps to use during the tour</a:t>
            </a:r>
            <a:r>
              <a:rPr lang="en-US" dirty="0" smtClean="0"/>
              <a:t>. </a:t>
            </a:r>
            <a:r>
              <a:rPr lang="en-US" dirty="0"/>
              <a:t>It is also possible to have an English, German or Hungarian speaking guide if this is requested in advance. Another ancient mine open to the public (Slovak: </a:t>
            </a:r>
            <a:r>
              <a:rPr lang="en-US" i="1" dirty="0" err="1"/>
              <a:t>Glanzenberg</a:t>
            </a:r>
            <a:r>
              <a:rPr lang="en-US" dirty="0"/>
              <a:t>) is even older. This mine, situated just under the center of the town, has attracted numerous famous visitors, from Emperor Joseph II to Prince Albert of Monaco. </a:t>
            </a:r>
          </a:p>
          <a:p>
            <a:r>
              <a:rPr lang="en-US" dirty="0"/>
              <a:t>The town is surrounded by ancient artificial mining water reservoirs called </a:t>
            </a:r>
            <a:r>
              <a:rPr lang="en-US" i="1" dirty="0" err="1"/>
              <a:t>tajchy</a:t>
            </a:r>
            <a:r>
              <a:rPr lang="en-US" dirty="0"/>
              <a:t>. Sixty reservoirs were built in the 15th through 18th centuries in order to provide energy for the booming mining industry. They are connected by a more than 100-kilometre (62 mi) long network of channels. These extraordinary historical monuments are now used mainly for recreation. </a:t>
            </a:r>
          </a:p>
          <a:p>
            <a:endParaRPr lang="sk-SK" dirty="0"/>
          </a:p>
        </p:txBody>
      </p:sp>
    </p:spTree>
    <p:extLst>
      <p:ext uri="{BB962C8B-B14F-4D97-AF65-F5344CB8AC3E}">
        <p14:creationId xmlns:p14="http://schemas.microsoft.com/office/powerpoint/2010/main" val="3570603112"/>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83</TotalTime>
  <Words>915</Words>
  <Application>Microsoft Office PowerPoint</Application>
  <PresentationFormat>Širokouhlá</PresentationFormat>
  <Paragraphs>16</Paragraphs>
  <Slides>8</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8</vt:i4>
      </vt:variant>
    </vt:vector>
  </HeadingPairs>
  <TitlesOfParts>
    <vt:vector size="12" baseType="lpstr">
      <vt:lpstr>Arial</vt:lpstr>
      <vt:lpstr>Trebuchet MS</vt:lpstr>
      <vt:lpstr>Wingdings 3</vt:lpstr>
      <vt:lpstr>Fazeta</vt:lpstr>
      <vt:lpstr>Banská Štiavnica </vt:lpstr>
      <vt:lpstr>Prezentácia programu PowerPoint</vt:lpstr>
      <vt:lpstr>The tale about the golden lizard</vt:lpstr>
      <vt:lpstr>History</vt:lpstr>
      <vt:lpstr>Middle ages </vt:lpstr>
      <vt:lpstr>Inovatinons</vt:lpstr>
      <vt:lpstr>First mining school</vt:lpstr>
      <vt:lpstr>Ladmarks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Banská Štiavnica</dc:title>
  <dc:creator>Samuel Szöllõsy</dc:creator>
  <cp:lastModifiedBy>Samuel Szöllõsy</cp:lastModifiedBy>
  <cp:revision>9</cp:revision>
  <dcterms:created xsi:type="dcterms:W3CDTF">2020-02-05T11:13:25Z</dcterms:created>
  <dcterms:modified xsi:type="dcterms:W3CDTF">2020-02-11T07:46:43Z</dcterms:modified>
</cp:coreProperties>
</file>