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0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414BAB-4841-4634-B55A-EA7D86E3BBD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13FDB7-0B21-41F3-AC90-C4A9A4C638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4400" dirty="0" smtClean="0"/>
              <a:t>CROATIAN LANGUAGE – HRVATSKI JEZIK</a:t>
            </a:r>
            <a:endParaRPr lang="en-US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JOSIPOVAC, CROATIA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30225"/>
            <a:ext cx="6624735" cy="5851103"/>
          </a:xfrm>
        </p:spPr>
      </p:pic>
      <p:sp>
        <p:nvSpPr>
          <p:cNvPr id="7" name="Strelica udesno 6"/>
          <p:cNvSpPr/>
          <p:nvPr/>
        </p:nvSpPr>
        <p:spPr>
          <a:xfrm flipH="1">
            <a:off x="6740331" y="1128193"/>
            <a:ext cx="2160240" cy="874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kstniOkvir 7"/>
          <p:cNvSpPr txBox="1"/>
          <p:nvPr/>
        </p:nvSpPr>
        <p:spPr>
          <a:xfrm>
            <a:off x="6999343" y="138067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bg1"/>
                </a:solidFill>
              </a:rPr>
              <a:t>Josipovac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685801"/>
            <a:ext cx="8136904" cy="52634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Croatian is the standard language of Croats in the Republic of </a:t>
            </a:r>
            <a:r>
              <a:rPr lang="en-US" dirty="0" smtClean="0"/>
              <a:t>Croatia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are about </a:t>
            </a:r>
            <a:r>
              <a:rPr lang="en-US" dirty="0" smtClean="0"/>
              <a:t>4,4 </a:t>
            </a:r>
            <a:r>
              <a:rPr lang="en-US" dirty="0"/>
              <a:t>million inhabitants living in Croatia who speak </a:t>
            </a:r>
            <a:r>
              <a:rPr lang="en-US" dirty="0" smtClean="0"/>
              <a:t>Croatian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r>
              <a:rPr lang="hr-HR" dirty="0" smtClean="0"/>
              <a:t>M</a:t>
            </a:r>
            <a:r>
              <a:rPr lang="en-US" dirty="0" smtClean="0"/>
              <a:t>ore </a:t>
            </a:r>
            <a:r>
              <a:rPr lang="en-US" dirty="0"/>
              <a:t>than 800 thousand Bosnian Croats in Bosnia and Herzegovina, national minorities in Serbia, Slovenia, Hungary, Austria, Italy, and immigrants in Europe, America and Australia should also be </a:t>
            </a:r>
            <a:r>
              <a:rPr lang="en-US" dirty="0" smtClean="0"/>
              <a:t>added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T</a:t>
            </a:r>
            <a:r>
              <a:rPr lang="en-US" dirty="0" smtClean="0"/>
              <a:t>together </a:t>
            </a:r>
            <a:r>
              <a:rPr lang="en-US" dirty="0"/>
              <a:t>with the Slovenian and Serbian Croatian language belongs to the western group of South Slavic languages</a:t>
            </a:r>
          </a:p>
        </p:txBody>
      </p:sp>
    </p:spTree>
    <p:extLst>
      <p:ext uri="{BB962C8B-B14F-4D97-AF65-F5344CB8AC3E}">
        <p14:creationId xmlns:p14="http://schemas.microsoft.com/office/powerpoint/2010/main" val="32724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3"/>
          <p:cNvSpPr>
            <a:spLocks noGrp="1"/>
          </p:cNvSpPr>
          <p:nvPr>
            <p:ph sz="half" idx="1"/>
          </p:nvPr>
        </p:nvSpPr>
        <p:spPr>
          <a:xfrm>
            <a:off x="755576" y="1124744"/>
            <a:ext cx="7658048" cy="4389120"/>
          </a:xfrm>
        </p:spPr>
        <p:txBody>
          <a:bodyPr>
            <a:normAutofit/>
          </a:bodyPr>
          <a:lstStyle/>
          <a:p>
            <a:r>
              <a:rPr lang="en-US" dirty="0"/>
              <a:t>Croatian language today is written in Latin script, which has 27 letters and three </a:t>
            </a:r>
            <a:r>
              <a:rPr lang="hr-HR" dirty="0" smtClean="0"/>
              <a:t>double</a:t>
            </a:r>
            <a:r>
              <a:rPr lang="hr-HR" dirty="0" smtClean="0"/>
              <a:t> </a:t>
            </a:r>
            <a:r>
              <a:rPr lang="en-US" dirty="0" smtClean="0"/>
              <a:t>letters</a:t>
            </a:r>
            <a:r>
              <a:rPr lang="en-US" dirty="0"/>
              <a:t>: </a:t>
            </a:r>
            <a:r>
              <a:rPr lang="en-US" dirty="0"/>
              <a:t>dž</a:t>
            </a:r>
            <a:r>
              <a:rPr lang="en-US" dirty="0"/>
              <a:t>, </a:t>
            </a:r>
            <a:r>
              <a:rPr lang="en-US" dirty="0"/>
              <a:t>lj</a:t>
            </a:r>
            <a:r>
              <a:rPr lang="en-US" dirty="0"/>
              <a:t> and </a:t>
            </a:r>
            <a:r>
              <a:rPr lang="en-US" dirty="0" smtClean="0"/>
              <a:t>nj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en-US" dirty="0"/>
              <a:t>There are three dialects in the Croatian language: </a:t>
            </a:r>
            <a:r>
              <a:rPr lang="en-US" dirty="0" smtClean="0"/>
              <a:t>Kajkavian</a:t>
            </a:r>
            <a:r>
              <a:rPr lang="hr-HR" dirty="0" smtClean="0"/>
              <a:t> (kajkavski) </a:t>
            </a:r>
            <a:r>
              <a:rPr lang="en-US" dirty="0" smtClean="0"/>
              <a:t>, </a:t>
            </a:r>
            <a:r>
              <a:rPr lang="en-US" dirty="0" smtClean="0"/>
              <a:t>Chakavian</a:t>
            </a:r>
            <a:r>
              <a:rPr lang="hr-HR" dirty="0" smtClean="0"/>
              <a:t> (čakavski)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hr-HR" dirty="0" smtClean="0"/>
              <a:t>w</a:t>
            </a:r>
            <a:r>
              <a:rPr lang="en-US" dirty="0" smtClean="0"/>
              <a:t>estern</a:t>
            </a:r>
            <a:r>
              <a:rPr lang="en-US" dirty="0" smtClean="0"/>
              <a:t> </a:t>
            </a:r>
            <a:r>
              <a:rPr lang="en-US" dirty="0"/>
              <a:t>part of the </a:t>
            </a:r>
            <a:r>
              <a:rPr lang="en-US" dirty="0" smtClean="0"/>
              <a:t>Stokavian</a:t>
            </a:r>
            <a:r>
              <a:rPr lang="hr-HR" dirty="0" smtClean="0"/>
              <a:t> (štokavski)</a:t>
            </a:r>
            <a:r>
              <a:rPr lang="en-US" dirty="0" smtClean="0"/>
              <a:t> dialect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48680"/>
            <a:ext cx="5616624" cy="5760640"/>
          </a:xfrm>
        </p:spPr>
      </p:pic>
    </p:spTree>
    <p:extLst>
      <p:ext uri="{BB962C8B-B14F-4D97-AF65-F5344CB8AC3E}">
        <p14:creationId xmlns:p14="http://schemas.microsoft.com/office/powerpoint/2010/main" val="4244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424936" cy="79208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About the history of Croatian language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395536" y="4293096"/>
            <a:ext cx="8136904" cy="1728192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oldest monuments of Croatian language originate from 11-12 centuries, written in Glagolitic </a:t>
            </a:r>
            <a:r>
              <a:rPr lang="en-US" dirty="0" smtClean="0"/>
              <a:t>script</a:t>
            </a:r>
            <a:endParaRPr lang="en-US" dirty="0"/>
          </a:p>
          <a:p>
            <a:r>
              <a:rPr lang="en-US" dirty="0"/>
              <a:t>The oldest of them </a:t>
            </a:r>
            <a:r>
              <a:rPr lang="en-US" dirty="0" smtClean="0"/>
              <a:t>and </a:t>
            </a:r>
            <a:r>
              <a:rPr lang="en-US" dirty="0"/>
              <a:t>the most important </a:t>
            </a:r>
            <a:r>
              <a:rPr lang="en-US" dirty="0" smtClean="0"/>
              <a:t>BAŠČAN</a:t>
            </a:r>
            <a:r>
              <a:rPr lang="hr-HR" dirty="0" smtClean="0"/>
              <a:t>SKA</a:t>
            </a:r>
            <a:r>
              <a:rPr lang="en-US" dirty="0" smtClean="0"/>
              <a:t> </a:t>
            </a:r>
            <a:r>
              <a:rPr lang="en-US" dirty="0"/>
              <a:t>PLOČA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109912" cy="3034010"/>
          </a:xfrm>
        </p:spPr>
      </p:pic>
    </p:spTree>
    <p:extLst>
      <p:ext uri="{BB962C8B-B14F-4D97-AF65-F5344CB8AC3E}">
        <p14:creationId xmlns:p14="http://schemas.microsoft.com/office/powerpoint/2010/main" val="9644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3568" y="836712"/>
            <a:ext cx="7848872" cy="4536504"/>
          </a:xfrm>
        </p:spPr>
        <p:txBody>
          <a:bodyPr>
            <a:normAutofit/>
          </a:bodyPr>
          <a:lstStyle/>
          <a:p>
            <a:r>
              <a:rPr lang="en-US" dirty="0"/>
              <a:t>From 12th century in Bosnia and South Dalmatia the </a:t>
            </a:r>
            <a:r>
              <a:rPr lang="en-US" dirty="0"/>
              <a:t>glagolitic</a:t>
            </a:r>
            <a:r>
              <a:rPr lang="en-US" dirty="0"/>
              <a:t> is gradually replaced by Cyrillic, and from the 14th century around </a:t>
            </a:r>
            <a:r>
              <a:rPr lang="en-US" dirty="0"/>
              <a:t>Sibenik</a:t>
            </a:r>
            <a:r>
              <a:rPr lang="en-US" dirty="0"/>
              <a:t> and Zadar are also the first Croatian texts written in </a:t>
            </a:r>
            <a:r>
              <a:rPr lang="en-US" dirty="0" smtClean="0"/>
              <a:t>Latin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en-US" dirty="0"/>
              <a:t>Therefore, it can be said that Croatian medieval literature was threelingual (Latin, Church Slavonic and Croatian) and </a:t>
            </a:r>
            <a:r>
              <a:rPr lang="en-US" dirty="0" err="1"/>
              <a:t>threeletters</a:t>
            </a:r>
            <a:r>
              <a:rPr lang="en-US" dirty="0"/>
              <a:t> (Latin, Glagolitic and Cyrillic)</a:t>
            </a:r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Prilagođeno 3">
      <a:dk1>
        <a:srgbClr val="842F73"/>
      </a:dk1>
      <a:lt1>
        <a:sysClr val="window" lastClr="FFFFFF"/>
      </a:lt1>
      <a:dk2>
        <a:srgbClr val="842F73"/>
      </a:dk2>
      <a:lt2>
        <a:srgbClr val="F4E7ED"/>
      </a:lt2>
      <a:accent1>
        <a:srgbClr val="B83D68"/>
      </a:accent1>
      <a:accent2>
        <a:srgbClr val="AC66BB"/>
      </a:accent2>
      <a:accent3>
        <a:srgbClr val="CDA3D6"/>
      </a:accent3>
      <a:accent4>
        <a:srgbClr val="874296"/>
      </a:accent4>
      <a:accent5>
        <a:srgbClr val="CF6DA4"/>
      </a:accent5>
      <a:accent6>
        <a:srgbClr val="FFCA0C"/>
      </a:accent6>
      <a:hlink>
        <a:srgbClr val="FDD1B1"/>
      </a:hlink>
      <a:folHlink>
        <a:srgbClr val="D490C5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232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Aspekt</vt:lpstr>
      <vt:lpstr>CROATIAN LANGUAGE – HRVATSKI JEZIK</vt:lpstr>
      <vt:lpstr>PowerPointova prezentacija</vt:lpstr>
      <vt:lpstr>PowerPointova prezentacija</vt:lpstr>
      <vt:lpstr>PowerPointova prezentacija</vt:lpstr>
      <vt:lpstr>PowerPointova prezentacija</vt:lpstr>
      <vt:lpstr> About the history of Croatian language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CROATIAN LANGUAGE – HRVATSKI JEZIK</dc:title>
  <dc:creator>korisnik</dc:creator>
  <cp:lastModifiedBy>korisnik</cp:lastModifiedBy>
  <cp:revision>6</cp:revision>
  <dcterms:created xsi:type="dcterms:W3CDTF">2018-04-24T10:10:58Z</dcterms:created>
  <dcterms:modified xsi:type="dcterms:W3CDTF">2018-04-24T10:49:28Z</dcterms:modified>
</cp:coreProperties>
</file>