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57" r:id="rId4"/>
    <p:sldId id="259" r:id="rId5"/>
    <p:sldId id="260" r:id="rId6"/>
    <p:sldId id="263" r:id="rId7"/>
    <p:sldId id="261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5E0D7E-3B68-4AA9-9673-0EBA7D1F7F62}" type="datetimeFigureOut">
              <a:rPr lang="it-IT" smtClean="0"/>
              <a:pPr>
                <a:defRPr/>
              </a:pPr>
              <a:t>25/04/2018</a:t>
            </a:fld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4A227-728C-4729-A27F-D3916D600570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5578E3-9AB2-4AAF-BB61-0CFAFD91169B}" type="datetimeFigureOut">
              <a:rPr lang="it-IT" smtClean="0"/>
              <a:pPr>
                <a:defRPr/>
              </a:pPr>
              <a:t>25/04/2018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9267-8F84-4CB8-9248-A60E0C7D33E9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12E2A-AB99-4ED3-9335-A82E2C44C6C2}" type="datetimeFigureOut">
              <a:rPr lang="it-IT" smtClean="0"/>
              <a:pPr>
                <a:defRPr/>
              </a:pPr>
              <a:t>25/04/2018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74ADF-FA5B-4E94-9565-7390C385236A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79D1AEF-09BD-4A93-9CC7-ADD03090D49C}" type="datetimeFigureOut">
              <a:rPr lang="it-IT" smtClean="0"/>
              <a:pPr>
                <a:defRPr/>
              </a:pPr>
              <a:t>25/04/2018</a:t>
            </a:fld>
            <a:endParaRPr lang="it-IT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4F9BFD2-983B-450A-A2C3-0EC516C5E91F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45805-2E5D-43DF-8953-658344CF4FDE}" type="datetimeFigureOut">
              <a:rPr lang="it-IT" smtClean="0"/>
              <a:pPr>
                <a:defRPr/>
              </a:pPr>
              <a:t>25/04/2018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37E94-5B03-4F44-B062-3DDB62BE8A62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C0226-A3CC-457E-ABF1-2B7E505AF8A0}" type="datetimeFigureOut">
              <a:rPr lang="it-IT" smtClean="0"/>
              <a:pPr>
                <a:defRPr/>
              </a:pPr>
              <a:t>25/04/2018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A180C-9968-4F45-8E54-C94ABCB73C70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C1711-5316-4221-883D-FD56AFF29CD6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69889-09EF-4E36-89A7-1BAAD90C8489}" type="datetimeFigureOut">
              <a:rPr lang="it-IT" smtClean="0"/>
              <a:pPr>
                <a:defRPr/>
              </a:pPr>
              <a:t>25/04/2018</a:t>
            </a:fld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1ED647-3A37-4831-87E4-C464B4D5FD82}" type="datetimeFigureOut">
              <a:rPr lang="it-IT" smtClean="0"/>
              <a:pPr>
                <a:defRPr/>
              </a:pPr>
              <a:t>25/04/2018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B34F9-8954-42B5-937E-52BC53C7DC90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7D6A0-0EB9-4270-B495-29A1BDA82730}" type="datetimeFigureOut">
              <a:rPr lang="it-IT" smtClean="0"/>
              <a:pPr>
                <a:defRPr/>
              </a:pPr>
              <a:t>25/04/2018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F00AB-8ADF-4B7A-924F-A3BD5844027F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75A70AD-9271-46B0-B759-E834679AB5A7}" type="datetimeFigureOut">
              <a:rPr lang="it-IT" smtClean="0"/>
              <a:pPr>
                <a:defRPr/>
              </a:pPr>
              <a:t>25/04/2018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43C160B-1E52-4EB3-BDFC-14555C4F4942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147661-E302-4F81-AD76-B84A1FC89787}" type="datetimeFigureOut">
              <a:rPr lang="it-IT" smtClean="0"/>
              <a:pPr>
                <a:defRPr/>
              </a:pPr>
              <a:t>25/04/2018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161D17-F3F7-4D12-9E22-A8822199F832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812E2A-AB99-4ED3-9335-A82E2C44C6C2}" type="datetimeFigureOut">
              <a:rPr lang="it-IT" smtClean="0"/>
              <a:pPr>
                <a:defRPr/>
              </a:pPr>
              <a:t>25/04/2018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4A74ADF-FA5B-4E94-9565-7390C385236A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File:Capitolium-brescia0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File:Ponte_levatoio_-_Castello_di_Brescia_(Foto_Luca_Giarelli)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1000" t="30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192688" cy="2592288"/>
          </a:xfrm>
          <a:noFill/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7200" b="1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BRIXIA – the latin </a:t>
            </a:r>
            <a:r>
              <a:rPr lang="it-IT" sz="7200" b="1" dirty="0" err="1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name</a:t>
            </a:r>
            <a:r>
              <a:rPr lang="it-IT" sz="7200" b="1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 for ‘</a:t>
            </a:r>
            <a:r>
              <a:rPr lang="it-IT" sz="7200" b="1" dirty="0" err="1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brescia</a:t>
            </a:r>
            <a:r>
              <a:rPr lang="it-IT" sz="7200" b="1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’</a:t>
            </a:r>
            <a:endParaRPr lang="it-IT" sz="7200" dirty="0" smtClean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07904" y="1628800"/>
            <a:ext cx="4896544" cy="2736304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2000" b="1" i="1" dirty="0" smtClean="0">
                <a:solidFill>
                  <a:schemeClr val="bg2">
                    <a:lumMod val="75000"/>
                  </a:schemeClr>
                </a:solidFill>
              </a:rPr>
              <a:t>Duomo Vecchio</a:t>
            </a:r>
            <a:r>
              <a:rPr lang="it-IT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2000" dirty="0" smtClean="0"/>
              <a:t>("</a:t>
            </a:r>
            <a:r>
              <a:rPr lang="it-IT" sz="2000" b="1" dirty="0" err="1" smtClean="0"/>
              <a:t>Old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Cathedral</a:t>
            </a:r>
            <a:r>
              <a:rPr lang="it-IT" sz="2000" dirty="0" smtClean="0"/>
              <a:t>"), </a:t>
            </a:r>
            <a:r>
              <a:rPr lang="it-IT" sz="2000" dirty="0" err="1" smtClean="0"/>
              <a:t>also</a:t>
            </a:r>
            <a:r>
              <a:rPr lang="it-IT" sz="2000" dirty="0" smtClean="0"/>
              <a:t> </a:t>
            </a:r>
            <a:r>
              <a:rPr lang="it-IT" sz="2000" dirty="0" err="1" smtClean="0"/>
              <a:t>known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b="1" i="1" dirty="0" smtClean="0"/>
              <a:t>La Rotonda</a:t>
            </a:r>
            <a:r>
              <a:rPr lang="it-IT" sz="2000" dirty="0" smtClean="0"/>
              <a:t>.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an </a:t>
            </a:r>
            <a:r>
              <a:rPr lang="it-IT" sz="2000" dirty="0" err="1" smtClean="0"/>
              <a:t>exteriorly</a:t>
            </a:r>
            <a:r>
              <a:rPr lang="it-IT" sz="2000" dirty="0" smtClean="0"/>
              <a:t> </a:t>
            </a:r>
            <a:r>
              <a:rPr lang="it-IT" sz="2000" dirty="0" err="1" smtClean="0"/>
              <a:t>rusticated</a:t>
            </a:r>
            <a:r>
              <a:rPr lang="it-IT" sz="2000" dirty="0" smtClean="0"/>
              <a:t> </a:t>
            </a:r>
            <a:r>
              <a:rPr lang="it-IT" sz="2000" dirty="0" err="1" smtClean="0"/>
              <a:t>Romanesque</a:t>
            </a:r>
            <a:r>
              <a:rPr lang="it-IT" sz="2000" dirty="0" smtClean="0"/>
              <a:t> </a:t>
            </a:r>
            <a:r>
              <a:rPr lang="it-IT" sz="2000" dirty="0" err="1" smtClean="0"/>
              <a:t>church</a:t>
            </a:r>
            <a:r>
              <a:rPr lang="it-IT" sz="2000" dirty="0" smtClean="0"/>
              <a:t>, </a:t>
            </a:r>
            <a:r>
              <a:rPr lang="it-IT" sz="2000" dirty="0" err="1" smtClean="0"/>
              <a:t>striking</a:t>
            </a:r>
            <a:r>
              <a:rPr lang="it-IT" sz="2000" dirty="0" smtClean="0"/>
              <a:t> for </a:t>
            </a:r>
            <a:r>
              <a:rPr lang="it-IT" sz="2000" dirty="0" err="1" smtClean="0"/>
              <a:t>its</a:t>
            </a:r>
            <a:r>
              <a:rPr lang="it-IT" sz="2000" dirty="0" smtClean="0"/>
              <a:t> </a:t>
            </a:r>
            <a:r>
              <a:rPr lang="it-IT" sz="2000" dirty="0" err="1" smtClean="0"/>
              <a:t>circular</a:t>
            </a:r>
            <a:r>
              <a:rPr lang="it-IT" sz="2000" dirty="0" smtClean="0"/>
              <a:t> </a:t>
            </a:r>
            <a:r>
              <a:rPr lang="it-IT" sz="2000" dirty="0" err="1" smtClean="0"/>
              <a:t>shape</a:t>
            </a:r>
            <a:r>
              <a:rPr lang="it-IT" sz="2000" dirty="0" smtClean="0"/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2000" dirty="0" smtClean="0"/>
              <a:t>The </a:t>
            </a:r>
            <a:r>
              <a:rPr lang="it-IT" sz="2000" dirty="0" err="1" smtClean="0"/>
              <a:t>main</a:t>
            </a:r>
            <a:r>
              <a:rPr lang="it-IT" sz="2000" dirty="0" smtClean="0"/>
              <a:t> </a:t>
            </a:r>
            <a:r>
              <a:rPr lang="it-IT" sz="2000" dirty="0" err="1" smtClean="0"/>
              <a:t>structure</a:t>
            </a:r>
            <a:r>
              <a:rPr lang="it-IT" sz="2000" dirty="0" smtClean="0"/>
              <a:t> </a:t>
            </a:r>
            <a:r>
              <a:rPr lang="it-IT" sz="2000" dirty="0" err="1" smtClean="0"/>
              <a:t>was</a:t>
            </a:r>
            <a:r>
              <a:rPr lang="it-IT" sz="2000" dirty="0" smtClean="0"/>
              <a:t> </a:t>
            </a:r>
            <a:r>
              <a:rPr lang="it-IT" sz="2000" dirty="0" err="1" smtClean="0"/>
              <a:t>built</a:t>
            </a:r>
            <a:r>
              <a:rPr lang="it-IT" sz="2000" dirty="0" smtClean="0"/>
              <a:t> in the 11th </a:t>
            </a:r>
            <a:r>
              <a:rPr lang="it-IT" sz="2000" dirty="0" err="1" smtClean="0"/>
              <a:t>century</a:t>
            </a:r>
            <a:r>
              <a:rPr lang="it-IT" sz="2000" dirty="0" smtClean="0"/>
              <a:t> on the </a:t>
            </a:r>
            <a:r>
              <a:rPr lang="it-IT" sz="2000" dirty="0" err="1" smtClean="0"/>
              <a:t>ruins</a:t>
            </a:r>
            <a:r>
              <a:rPr lang="it-IT" sz="2000" dirty="0" smtClean="0"/>
              <a:t> of an </a:t>
            </a:r>
            <a:r>
              <a:rPr lang="it-IT" sz="2000" dirty="0" err="1" smtClean="0"/>
              <a:t>earlier</a:t>
            </a:r>
            <a:r>
              <a:rPr lang="it-IT" sz="2000" dirty="0" smtClean="0"/>
              <a:t> basilica. The </a:t>
            </a:r>
            <a:r>
              <a:rPr lang="it-IT" sz="2000" dirty="0" err="1" smtClean="0"/>
              <a:t>structure</a:t>
            </a:r>
            <a:r>
              <a:rPr lang="it-IT" sz="2000" dirty="0" smtClean="0"/>
              <a:t> </a:t>
            </a:r>
            <a:r>
              <a:rPr lang="it-IT" sz="2000" dirty="0" err="1" smtClean="0"/>
              <a:t>houses</a:t>
            </a:r>
            <a:r>
              <a:rPr lang="it-IT" sz="2000" dirty="0" smtClean="0"/>
              <a:t> </a:t>
            </a:r>
            <a:r>
              <a:rPr lang="it-IT" sz="2000" dirty="0" err="1" smtClean="0"/>
              <a:t>paintings</a:t>
            </a:r>
            <a:r>
              <a:rPr lang="it-IT" sz="2000" dirty="0" smtClean="0"/>
              <a:t> by Alessandro Bonvicino (</a:t>
            </a:r>
            <a:r>
              <a:rPr lang="it-IT" sz="2000" dirty="0" err="1" smtClean="0"/>
              <a:t>known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b="1" i="1" dirty="0" smtClean="0">
                <a:solidFill>
                  <a:schemeClr val="bg2"/>
                </a:solidFill>
              </a:rPr>
              <a:t>il Moretto</a:t>
            </a:r>
            <a:r>
              <a:rPr lang="it-IT" sz="2000" dirty="0" smtClean="0"/>
              <a:t>) and Girolamo </a:t>
            </a:r>
            <a:r>
              <a:rPr lang="it-IT" sz="2000" b="1" dirty="0" smtClean="0">
                <a:solidFill>
                  <a:schemeClr val="bg2"/>
                </a:solidFill>
              </a:rPr>
              <a:t>Romanino</a:t>
            </a:r>
            <a:r>
              <a:rPr lang="it-IT" sz="2000" b="1" dirty="0" smtClean="0"/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2000" b="1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4906888" cy="1152128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b="1" dirty="0" smtClean="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it-IT" b="1" dirty="0" err="1" smtClean="0">
                <a:solidFill>
                  <a:schemeClr val="bg2">
                    <a:lumMod val="75000"/>
                  </a:schemeClr>
                </a:solidFill>
              </a:rPr>
              <a:t>Old</a:t>
            </a:r>
            <a:r>
              <a:rPr lang="it-IT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2">
                    <a:lumMod val="75000"/>
                  </a:schemeClr>
                </a:solidFill>
              </a:rPr>
              <a:t>Cathedral</a:t>
            </a:r>
            <a:endParaRPr lang="it-IT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2535" name="Picture 2" descr="http://www.officeoftourism.org/img/europe/ita/lom-bs-roton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29702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http://t3.gstatic.com/images?q=tbn:ANd9GcQGQ_jzKRd-bLl1BgHqXNSx5osRb0TIaBX355-Vs6i02lBMW5Egz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652963"/>
            <a:ext cx="56959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6" descr="http://farm3.staticflickr.com/2202/2270263943_02b34a7c0a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437063"/>
            <a:ext cx="29765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5069160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2400" b="1" i="1" dirty="0" smtClean="0">
                <a:solidFill>
                  <a:schemeClr val="bg2">
                    <a:lumMod val="75000"/>
                  </a:schemeClr>
                </a:solidFill>
              </a:rPr>
              <a:t>Duomo Nuovo</a:t>
            </a:r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2400" dirty="0" smtClean="0"/>
              <a:t>("New </a:t>
            </a:r>
            <a:r>
              <a:rPr lang="it-IT" sz="2400" dirty="0" err="1" smtClean="0"/>
              <a:t>Cathedral</a:t>
            </a:r>
            <a:r>
              <a:rPr lang="it-IT" sz="2400" dirty="0" smtClean="0"/>
              <a:t>"). Construction on the new </a:t>
            </a:r>
            <a:r>
              <a:rPr lang="it-IT" sz="2400" dirty="0" err="1" smtClean="0"/>
              <a:t>cathedral</a:t>
            </a:r>
            <a:r>
              <a:rPr lang="it-IT" sz="2400" dirty="0" smtClean="0"/>
              <a:t> </a:t>
            </a:r>
            <a:r>
              <a:rPr lang="it-IT" sz="2400" dirty="0" err="1" smtClean="0"/>
              <a:t>began</a:t>
            </a:r>
            <a:r>
              <a:rPr lang="it-IT" sz="2400" dirty="0" smtClean="0"/>
              <a:t> in 1604 and </a:t>
            </a:r>
            <a:r>
              <a:rPr lang="it-IT" sz="2400" dirty="0" err="1" smtClean="0"/>
              <a:t>continued</a:t>
            </a:r>
            <a:r>
              <a:rPr lang="it-IT" sz="2400" dirty="0" smtClean="0"/>
              <a:t> </a:t>
            </a:r>
            <a:r>
              <a:rPr lang="it-IT" sz="2400" dirty="0" err="1" smtClean="0"/>
              <a:t>until</a:t>
            </a:r>
            <a:r>
              <a:rPr lang="it-IT" sz="2400" dirty="0" smtClean="0"/>
              <a:t> 1825.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2400" dirty="0" err="1" smtClean="0"/>
              <a:t>Initially</a:t>
            </a:r>
            <a:r>
              <a:rPr lang="it-IT" sz="2400" dirty="0" smtClean="0"/>
              <a:t> a </a:t>
            </a:r>
            <a:r>
              <a:rPr lang="it-IT" sz="2400" dirty="0" err="1" smtClean="0"/>
              <a:t>contract</a:t>
            </a:r>
            <a:r>
              <a:rPr lang="it-IT" sz="2400" dirty="0" smtClean="0"/>
              <a:t> </a:t>
            </a:r>
            <a:r>
              <a:rPr lang="it-IT" sz="2400" dirty="0" err="1" smtClean="0"/>
              <a:t>was</a:t>
            </a:r>
            <a:r>
              <a:rPr lang="it-IT" sz="2400" dirty="0" smtClean="0"/>
              <a:t> </a:t>
            </a:r>
            <a:r>
              <a:rPr lang="it-IT" sz="2400" dirty="0" err="1" smtClean="0"/>
              <a:t>awarded</a:t>
            </a:r>
            <a:r>
              <a:rPr lang="it-IT" sz="2400" dirty="0" smtClean="0"/>
              <a:t> to </a:t>
            </a:r>
            <a:r>
              <a:rPr lang="it-IT" sz="2400" b="1" dirty="0" smtClean="0">
                <a:solidFill>
                  <a:schemeClr val="bg2"/>
                </a:solidFill>
              </a:rPr>
              <a:t>Palladio</a:t>
            </a:r>
            <a:r>
              <a:rPr lang="it-IT" sz="2400" dirty="0" smtClean="0"/>
              <a:t>, </a:t>
            </a:r>
            <a:r>
              <a:rPr lang="it-IT" sz="2400" dirty="0" err="1" smtClean="0"/>
              <a:t>but</a:t>
            </a:r>
            <a:r>
              <a:rPr lang="it-IT" sz="2400" dirty="0" smtClean="0"/>
              <a:t>, due to </a:t>
            </a:r>
            <a:r>
              <a:rPr lang="it-IT" sz="2400" dirty="0" err="1" smtClean="0"/>
              <a:t>economic</a:t>
            </a:r>
            <a:r>
              <a:rPr lang="it-IT" sz="2400" dirty="0" smtClean="0"/>
              <a:t> </a:t>
            </a:r>
            <a:r>
              <a:rPr lang="it-IT" sz="2400" dirty="0" err="1" smtClean="0"/>
              <a:t>shortfalls</a:t>
            </a:r>
            <a:r>
              <a:rPr lang="it-IT" sz="2400" dirty="0" smtClean="0"/>
              <a:t>, the work </a:t>
            </a:r>
            <a:r>
              <a:rPr lang="it-IT" sz="2400" dirty="0" err="1" smtClean="0"/>
              <a:t>was</a:t>
            </a:r>
            <a:r>
              <a:rPr lang="it-IT" sz="2400" dirty="0" smtClean="0"/>
              <a:t> </a:t>
            </a:r>
            <a:r>
              <a:rPr lang="it-IT" sz="2400" dirty="0" err="1" smtClean="0"/>
              <a:t>prosecuted</a:t>
            </a:r>
            <a:r>
              <a:rPr lang="it-IT" sz="2400" dirty="0" smtClean="0"/>
              <a:t>, </a:t>
            </a:r>
            <a:r>
              <a:rPr lang="it-IT" sz="2400" dirty="0" err="1" smtClean="0"/>
              <a:t>still</a:t>
            </a:r>
            <a:r>
              <a:rPr lang="it-IT" sz="2400" dirty="0" smtClean="0"/>
              <a:t> in a </a:t>
            </a:r>
            <a:r>
              <a:rPr lang="it-IT" sz="2400" dirty="0" err="1" smtClean="0"/>
              <a:t>Palladian</a:t>
            </a:r>
            <a:r>
              <a:rPr lang="it-IT" sz="2400" dirty="0" smtClean="0"/>
              <a:t> style, by the </a:t>
            </a:r>
            <a:r>
              <a:rPr lang="it-IT" sz="2400" dirty="0" err="1" smtClean="0"/>
              <a:t>young</a:t>
            </a:r>
            <a:r>
              <a:rPr lang="it-IT" sz="2400" dirty="0" smtClean="0"/>
              <a:t> </a:t>
            </a:r>
            <a:r>
              <a:rPr lang="it-IT" sz="2400" dirty="0" err="1" smtClean="0"/>
              <a:t>Brescian</a:t>
            </a:r>
            <a:r>
              <a:rPr lang="it-IT" sz="2400" dirty="0" smtClean="0"/>
              <a:t> </a:t>
            </a:r>
            <a:r>
              <a:rPr lang="it-IT" sz="2400" dirty="0" err="1" smtClean="0"/>
              <a:t>architect</a:t>
            </a:r>
            <a:r>
              <a:rPr lang="it-IT" sz="2400" dirty="0" smtClean="0"/>
              <a:t> </a:t>
            </a:r>
            <a:r>
              <a:rPr lang="it-IT" sz="2400" b="1" dirty="0" smtClean="0"/>
              <a:t>Giovanni Battista Lantana</a:t>
            </a:r>
            <a:r>
              <a:rPr lang="it-IT" sz="2400" dirty="0" smtClean="0"/>
              <a:t>.</a:t>
            </a:r>
            <a:r>
              <a:rPr lang="it-IT" sz="20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2000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4488309" cy="922115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b="1" dirty="0" smtClean="0">
                <a:solidFill>
                  <a:schemeClr val="bg2">
                    <a:lumMod val="75000"/>
                  </a:schemeClr>
                </a:solidFill>
              </a:rPr>
              <a:t>The  New </a:t>
            </a:r>
            <a:r>
              <a:rPr lang="it-IT" b="1" dirty="0" err="1" smtClean="0">
                <a:solidFill>
                  <a:schemeClr val="bg2">
                    <a:lumMod val="75000"/>
                  </a:schemeClr>
                </a:solidFill>
              </a:rPr>
              <a:t>Cathedral</a:t>
            </a:r>
            <a:endParaRPr lang="it-IT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3559" name="Picture 4" descr="https://storage.googleapis.com/geolocationws_gm/004/926/231-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4076700"/>
            <a:ext cx="46085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6" descr="http://mw2.google.com/mw-panoramio/photos/medium/52931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88913"/>
            <a:ext cx="30670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>
          <a:xfrm>
            <a:off x="-612576" y="548680"/>
            <a:ext cx="10152112" cy="151216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it-IT" sz="4800" b="1" dirty="0" smtClean="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it-IT" sz="4800" b="1" dirty="0" err="1" smtClean="0">
                <a:solidFill>
                  <a:schemeClr val="bg2">
                    <a:lumMod val="75000"/>
                  </a:schemeClr>
                </a:solidFill>
              </a:rPr>
              <a:t>oldest</a:t>
            </a:r>
            <a:r>
              <a:rPr lang="it-IT" sz="4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4800" b="1" dirty="0" smtClean="0">
                <a:solidFill>
                  <a:schemeClr val="bg2">
                    <a:lumMod val="75000"/>
                  </a:schemeClr>
                </a:solidFill>
              </a:rPr>
              <a:t>part of </a:t>
            </a:r>
            <a:r>
              <a:rPr lang="it-IT" sz="4800" b="1" dirty="0" smtClean="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it-IT" sz="48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it-IT" sz="48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it-IT" sz="4800" b="1" dirty="0" smtClean="0">
                <a:solidFill>
                  <a:schemeClr val="bg2">
                    <a:lumMod val="75000"/>
                  </a:schemeClr>
                </a:solidFill>
              </a:rPr>
              <a:t>city</a:t>
            </a:r>
            <a:endParaRPr lang="it-IT" sz="48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764402" y="2298181"/>
            <a:ext cx="5760640" cy="41549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FontTx/>
              <a:buChar char="•"/>
              <a:defRPr/>
            </a:pPr>
            <a:r>
              <a:rPr lang="it-IT" b="1" i="1" dirty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it-IT" sz="2400" b="1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Piazzale Arnaldo</a:t>
            </a:r>
          </a:p>
          <a:p>
            <a:pPr algn="ctr">
              <a:buFontTx/>
              <a:buChar char="•"/>
              <a:defRPr/>
            </a:pPr>
            <a:r>
              <a:rPr lang="it-IT" sz="2400" b="1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Piazza Tebaldo </a:t>
            </a:r>
            <a:r>
              <a:rPr lang="it-IT" sz="2400" b="1" i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Brusato</a:t>
            </a:r>
            <a:endParaRPr lang="it-IT" sz="2400" b="1" i="1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Lucida Sans Unicode" pitchFamily="34" charset="0"/>
            </a:endParaRPr>
          </a:p>
          <a:p>
            <a:pPr algn="ctr">
              <a:buFontTx/>
              <a:buChar char="•"/>
              <a:defRPr/>
            </a:pPr>
            <a:r>
              <a:rPr lang="it-IT" sz="2400" b="1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Via Musei</a:t>
            </a:r>
          </a:p>
          <a:p>
            <a:pPr algn="ctr">
              <a:buFontTx/>
              <a:buChar char="•"/>
              <a:defRPr/>
            </a:pPr>
            <a:r>
              <a:rPr lang="it-IT" sz="2400" b="1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San Salvatore-santa Giulia </a:t>
            </a:r>
          </a:p>
          <a:p>
            <a:pPr algn="ctr">
              <a:defRPr/>
            </a:pPr>
            <a:r>
              <a:rPr lang="it-IT" sz="2400" b="1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and City </a:t>
            </a:r>
            <a:r>
              <a:rPr lang="it-IT" sz="2400" b="1" i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Museum</a:t>
            </a:r>
            <a:endParaRPr lang="it-IT" sz="2400" b="1" i="1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Lucida Sans Unicode" pitchFamily="34" charset="0"/>
            </a:endParaRPr>
          </a:p>
          <a:p>
            <a:pPr algn="ctr">
              <a:buFontTx/>
              <a:buChar char="•"/>
              <a:defRPr/>
            </a:pPr>
            <a:r>
              <a:rPr lang="it-IT" sz="2400" b="1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Piazza del Foro</a:t>
            </a:r>
          </a:p>
          <a:p>
            <a:pPr algn="ctr">
              <a:buFontTx/>
              <a:buChar char="•"/>
              <a:defRPr/>
            </a:pPr>
            <a:r>
              <a:rPr lang="it-IT" sz="2400" b="1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Via Cattaneo</a:t>
            </a:r>
          </a:p>
          <a:p>
            <a:pPr algn="ctr">
              <a:buFontTx/>
              <a:buChar char="•"/>
              <a:defRPr/>
            </a:pPr>
            <a:r>
              <a:rPr lang="it-IT" sz="2400" b="1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Vicolo San Clemente</a:t>
            </a:r>
          </a:p>
          <a:p>
            <a:pPr algn="ctr">
              <a:buFontTx/>
              <a:buChar char="•"/>
              <a:defRPr/>
            </a:pPr>
            <a:r>
              <a:rPr lang="it-IT" sz="2400" b="1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Via Trieste</a:t>
            </a:r>
          </a:p>
          <a:p>
            <a:pPr algn="ctr">
              <a:buFontTx/>
              <a:buChar char="•"/>
              <a:defRPr/>
            </a:pPr>
            <a:r>
              <a:rPr lang="it-IT" sz="2400" b="1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Via </a:t>
            </a:r>
            <a:r>
              <a:rPr lang="it-IT" sz="2400" b="1" i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Tosio</a:t>
            </a:r>
            <a:endParaRPr lang="it-IT" sz="2400" b="1" i="1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Lucida Sans Unicode" pitchFamily="34" charset="0"/>
            </a:endParaRPr>
          </a:p>
          <a:p>
            <a:pPr algn="ctr">
              <a:buFontTx/>
              <a:buChar char="•"/>
              <a:defRPr/>
            </a:pPr>
            <a:r>
              <a:rPr lang="it-IT" sz="2400" b="1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Corso Magenta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869160"/>
            <a:ext cx="8352928" cy="1440160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2500" b="1" dirty="0" smtClean="0">
                <a:solidFill>
                  <a:schemeClr val="bg2">
                    <a:lumMod val="75000"/>
                  </a:schemeClr>
                </a:solidFill>
              </a:rPr>
              <a:t>Piazzale Arnaldo</a:t>
            </a:r>
            <a:r>
              <a:rPr lang="it-IT" sz="2500" dirty="0" smtClean="0"/>
              <a:t>: </a:t>
            </a:r>
            <a:r>
              <a:rPr lang="it-IT" sz="2500" dirty="0" err="1" smtClean="0"/>
              <a:t>got</a:t>
            </a:r>
            <a:r>
              <a:rPr lang="it-IT" sz="2500" dirty="0" smtClean="0"/>
              <a:t> </a:t>
            </a:r>
            <a:r>
              <a:rPr lang="it-IT" sz="2500" dirty="0" err="1" smtClean="0"/>
              <a:t>its</a:t>
            </a:r>
            <a:r>
              <a:rPr lang="it-IT" sz="2500" dirty="0" smtClean="0"/>
              <a:t> </a:t>
            </a:r>
            <a:r>
              <a:rPr lang="it-IT" sz="2500" dirty="0" err="1" smtClean="0"/>
              <a:t>name</a:t>
            </a:r>
            <a:r>
              <a:rPr lang="it-IT" sz="2500" dirty="0" smtClean="0"/>
              <a:t> in 1897 from the large </a:t>
            </a:r>
            <a:r>
              <a:rPr lang="it-IT" sz="2500" b="1" dirty="0" err="1" smtClean="0"/>
              <a:t>bronze</a:t>
            </a:r>
            <a:r>
              <a:rPr lang="it-IT" sz="2500" b="1" dirty="0" smtClean="0"/>
              <a:t> statue of </a:t>
            </a:r>
            <a:r>
              <a:rPr lang="it-IT" sz="2500" b="1" dirty="0" smtClean="0">
                <a:solidFill>
                  <a:schemeClr val="bg2">
                    <a:lumMod val="75000"/>
                  </a:schemeClr>
                </a:solidFill>
              </a:rPr>
              <a:t>Arnaldo of Brescia</a:t>
            </a:r>
            <a:r>
              <a:rPr lang="it-IT" sz="25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2500" dirty="0" smtClean="0"/>
              <a:t>The statue </a:t>
            </a:r>
            <a:r>
              <a:rPr lang="it-IT" sz="2500" dirty="0" err="1" smtClean="0"/>
              <a:t>is</a:t>
            </a:r>
            <a:r>
              <a:rPr lang="it-IT" sz="2500" dirty="0" smtClean="0"/>
              <a:t> in </a:t>
            </a:r>
            <a:r>
              <a:rPr lang="it-IT" sz="2500" dirty="0" err="1" smtClean="0"/>
              <a:t>memory</a:t>
            </a:r>
            <a:r>
              <a:rPr lang="it-IT" sz="2500" dirty="0" smtClean="0"/>
              <a:t> of the </a:t>
            </a:r>
            <a:r>
              <a:rPr lang="it-IT" sz="2500" dirty="0" err="1" smtClean="0"/>
              <a:t>monk</a:t>
            </a:r>
            <a:r>
              <a:rPr lang="it-IT" sz="2500" dirty="0" smtClean="0"/>
              <a:t>, </a:t>
            </a:r>
            <a:r>
              <a:rPr lang="it-IT" sz="2500" dirty="0" err="1" smtClean="0"/>
              <a:t>who</a:t>
            </a:r>
            <a:r>
              <a:rPr lang="it-IT" sz="2500" dirty="0" smtClean="0"/>
              <a:t> </a:t>
            </a:r>
            <a:r>
              <a:rPr lang="it-IT" sz="2500" dirty="0" err="1" smtClean="0"/>
              <a:t>preached</a:t>
            </a:r>
            <a:r>
              <a:rPr lang="it-IT" sz="2500" dirty="0" smtClean="0"/>
              <a:t> </a:t>
            </a:r>
            <a:r>
              <a:rPr lang="it-IT" sz="2500" dirty="0" err="1" smtClean="0"/>
              <a:t>against</a:t>
            </a:r>
            <a:r>
              <a:rPr lang="it-IT" sz="2500" dirty="0" smtClean="0"/>
              <a:t> the </a:t>
            </a:r>
            <a:r>
              <a:rPr lang="it-IT" sz="2500" dirty="0" err="1" smtClean="0"/>
              <a:t>corruption</a:t>
            </a:r>
            <a:r>
              <a:rPr lang="it-IT" sz="2500" dirty="0" smtClean="0"/>
              <a:t> of the </a:t>
            </a:r>
            <a:r>
              <a:rPr lang="it-IT" sz="2500" dirty="0" err="1" smtClean="0"/>
              <a:t>clergy</a:t>
            </a:r>
            <a:r>
              <a:rPr lang="it-IT" sz="2500" dirty="0" smtClean="0"/>
              <a:t> and </a:t>
            </a:r>
            <a:r>
              <a:rPr lang="it-IT" sz="2500" dirty="0" err="1" smtClean="0"/>
              <a:t>was</a:t>
            </a:r>
            <a:r>
              <a:rPr lang="it-IT" sz="2500" dirty="0" smtClean="0"/>
              <a:t> </a:t>
            </a:r>
            <a:r>
              <a:rPr lang="it-IT" sz="2500" dirty="0" err="1" smtClean="0"/>
              <a:t>executed</a:t>
            </a:r>
            <a:r>
              <a:rPr lang="it-IT" sz="2500" dirty="0" smtClean="0"/>
              <a:t> in 1155.</a:t>
            </a:r>
          </a:p>
        </p:txBody>
      </p:sp>
      <p:pic>
        <p:nvPicPr>
          <p:cNvPr id="25604" name="Picture 2" descr="File:Monumento ad Arnaldo da Bres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260350"/>
            <a:ext cx="278288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http://mw2.google.com/mw-panoramio/photos/medium/368648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60350"/>
            <a:ext cx="532765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88640"/>
            <a:ext cx="3312368" cy="3528392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800" dirty="0" smtClean="0"/>
              <a:t>At the end of Piazzale Arnaldo  </a:t>
            </a:r>
            <a:r>
              <a:rPr lang="it-IT" sz="1800" dirty="0" err="1" smtClean="0"/>
              <a:t>you</a:t>
            </a:r>
            <a:r>
              <a:rPr lang="it-IT" sz="1800" dirty="0" smtClean="0"/>
              <a:t> turn right </a:t>
            </a:r>
            <a:r>
              <a:rPr lang="it-IT" sz="1800" dirty="0" err="1" smtClean="0"/>
              <a:t>towards</a:t>
            </a:r>
            <a:r>
              <a:rPr lang="it-IT" sz="1800" dirty="0" smtClean="0"/>
              <a:t> </a:t>
            </a:r>
            <a:r>
              <a:rPr lang="it-IT" sz="1800" b="1" dirty="0" smtClean="0">
                <a:solidFill>
                  <a:schemeClr val="bg2">
                    <a:lumMod val="75000"/>
                  </a:schemeClr>
                </a:solidFill>
              </a:rPr>
              <a:t>Piazza Tebaldo </a:t>
            </a:r>
            <a:r>
              <a:rPr lang="it-IT" sz="1800" b="1" dirty="0" err="1" smtClean="0">
                <a:solidFill>
                  <a:schemeClr val="bg2">
                    <a:lumMod val="75000"/>
                  </a:schemeClr>
                </a:solidFill>
              </a:rPr>
              <a:t>Brusato</a:t>
            </a:r>
            <a:r>
              <a:rPr lang="it-IT" sz="1800" dirty="0" smtClean="0"/>
              <a:t>. </a:t>
            </a:r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was</a:t>
            </a:r>
            <a:r>
              <a:rPr lang="it-IT" sz="1800" dirty="0" smtClean="0"/>
              <a:t> </a:t>
            </a:r>
            <a:r>
              <a:rPr lang="it-IT" sz="1800" dirty="0" err="1" smtClean="0"/>
              <a:t>built</a:t>
            </a:r>
            <a:r>
              <a:rPr lang="it-IT" sz="1800" dirty="0" smtClean="0"/>
              <a:t> in the Middle </a:t>
            </a:r>
            <a:r>
              <a:rPr lang="it-IT" sz="1800" dirty="0" err="1" smtClean="0"/>
              <a:t>Ages</a:t>
            </a:r>
            <a:r>
              <a:rPr lang="it-IT" sz="1800" dirty="0" smtClean="0"/>
              <a:t> and </a:t>
            </a:r>
            <a:r>
              <a:rPr lang="it-IT" sz="1800" dirty="0" err="1" smtClean="0"/>
              <a:t>fights</a:t>
            </a:r>
            <a:r>
              <a:rPr lang="it-IT" sz="1800" dirty="0" smtClean="0"/>
              <a:t>, </a:t>
            </a:r>
            <a:r>
              <a:rPr lang="it-IT" sz="1800" dirty="0" err="1" smtClean="0"/>
              <a:t>duels</a:t>
            </a:r>
            <a:r>
              <a:rPr lang="it-IT" sz="1800" dirty="0" smtClean="0"/>
              <a:t>, </a:t>
            </a:r>
            <a:r>
              <a:rPr lang="it-IT" sz="1800" dirty="0" err="1" smtClean="0"/>
              <a:t>tournaments</a:t>
            </a:r>
            <a:r>
              <a:rPr lang="it-IT" sz="1800" dirty="0" smtClean="0"/>
              <a:t> and </a:t>
            </a:r>
            <a:r>
              <a:rPr lang="it-IT" sz="1800" dirty="0" err="1" smtClean="0"/>
              <a:t>jousting</a:t>
            </a:r>
            <a:r>
              <a:rPr lang="it-IT" sz="1800" dirty="0" smtClean="0"/>
              <a:t>  </a:t>
            </a:r>
            <a:r>
              <a:rPr lang="it-IT" sz="1800" dirty="0" err="1" smtClean="0"/>
              <a:t>took</a:t>
            </a:r>
            <a:r>
              <a:rPr lang="it-IT" sz="1800" dirty="0" smtClean="0"/>
              <a:t> </a:t>
            </a:r>
            <a:r>
              <a:rPr lang="it-IT" sz="1800" dirty="0" err="1" smtClean="0"/>
              <a:t>place</a:t>
            </a:r>
            <a:r>
              <a:rPr lang="it-IT" sz="1800" dirty="0" smtClean="0"/>
              <a:t> </a:t>
            </a:r>
            <a:r>
              <a:rPr lang="it-IT" sz="1800" dirty="0" err="1" smtClean="0"/>
              <a:t>here</a:t>
            </a:r>
            <a:r>
              <a:rPr lang="it-IT" sz="1800" dirty="0" smtClean="0"/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1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800" b="1" dirty="0" smtClean="0">
                <a:solidFill>
                  <a:schemeClr val="bg2">
                    <a:lumMod val="75000"/>
                  </a:schemeClr>
                </a:solidFill>
              </a:rPr>
              <a:t>Palazzo Cigola</a:t>
            </a:r>
            <a:r>
              <a:rPr lang="it-IT" sz="1800" dirty="0" smtClean="0"/>
              <a:t>, </a:t>
            </a:r>
            <a:r>
              <a:rPr lang="it-IT" sz="1800" dirty="0" err="1" smtClean="0"/>
              <a:t>at</a:t>
            </a:r>
            <a:r>
              <a:rPr lang="it-IT" sz="1800" dirty="0" smtClean="0"/>
              <a:t> no. 35, </a:t>
            </a:r>
            <a:r>
              <a:rPr lang="it-IT" sz="1800" dirty="0" err="1" smtClean="0"/>
              <a:t>stands</a:t>
            </a:r>
            <a:r>
              <a:rPr lang="it-IT" sz="1800" dirty="0" smtClean="0"/>
              <a:t> out </a:t>
            </a:r>
            <a:r>
              <a:rPr lang="it-IT" sz="1800" dirty="0" err="1" smtClean="0"/>
              <a:t>among</a:t>
            </a:r>
            <a:r>
              <a:rPr lang="it-IT" sz="1800" dirty="0" smtClean="0"/>
              <a:t> the </a:t>
            </a:r>
            <a:r>
              <a:rPr lang="it-IT" sz="1800" dirty="0" err="1" smtClean="0"/>
              <a:t>ancient</a:t>
            </a:r>
            <a:r>
              <a:rPr lang="it-IT" sz="1800" dirty="0" smtClean="0"/>
              <a:t> </a:t>
            </a:r>
            <a:r>
              <a:rPr lang="it-IT" sz="1800" dirty="0" err="1" smtClean="0"/>
              <a:t>buildings</a:t>
            </a:r>
            <a:r>
              <a:rPr lang="it-IT" sz="1800" dirty="0" smtClean="0"/>
              <a:t> </a:t>
            </a:r>
            <a:r>
              <a:rPr lang="it-IT" sz="1800" dirty="0" err="1" smtClean="0"/>
              <a:t>which</a:t>
            </a:r>
            <a:r>
              <a:rPr lang="it-IT" sz="1800" dirty="0" smtClean="0"/>
              <a:t> surround Piazza Tebaldo </a:t>
            </a:r>
            <a:r>
              <a:rPr lang="it-IT" sz="1800" dirty="0" err="1" smtClean="0"/>
              <a:t>Brusato</a:t>
            </a:r>
            <a:r>
              <a:rPr lang="it-IT" sz="1800" dirty="0" smtClean="0"/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800" dirty="0" smtClean="0"/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800" dirty="0" err="1" smtClean="0"/>
              <a:t>Before</a:t>
            </a:r>
            <a:r>
              <a:rPr lang="it-IT" sz="1800" dirty="0" smtClean="0"/>
              <a:t> </a:t>
            </a:r>
            <a:r>
              <a:rPr lang="it-IT" sz="1800" dirty="0" err="1" smtClean="0"/>
              <a:t>leaving</a:t>
            </a:r>
            <a:r>
              <a:rPr lang="it-IT" sz="1800" dirty="0" smtClean="0"/>
              <a:t> the </a:t>
            </a:r>
            <a:r>
              <a:rPr lang="it-IT" sz="1800" dirty="0" err="1" smtClean="0"/>
              <a:t>square</a:t>
            </a:r>
            <a:r>
              <a:rPr lang="it-IT" sz="1800" dirty="0" smtClean="0"/>
              <a:t> to go </a:t>
            </a:r>
            <a:r>
              <a:rPr lang="it-IT" sz="1800" dirty="0" err="1" smtClean="0"/>
              <a:t>into</a:t>
            </a:r>
            <a:r>
              <a:rPr lang="it-IT" sz="1800" dirty="0" smtClean="0"/>
              <a:t> Via Musei, </a:t>
            </a:r>
            <a:r>
              <a:rPr lang="it-IT" sz="1800" dirty="0" err="1" smtClean="0"/>
              <a:t>you</a:t>
            </a:r>
            <a:r>
              <a:rPr lang="it-IT" sz="1800" dirty="0" smtClean="0"/>
              <a:t> pass </a:t>
            </a:r>
            <a:r>
              <a:rPr lang="it-IT" sz="1800" b="1" dirty="0" smtClean="0">
                <a:solidFill>
                  <a:schemeClr val="bg2">
                    <a:lumMod val="75000"/>
                  </a:schemeClr>
                </a:solidFill>
              </a:rPr>
              <a:t>Palazzo Maggi </a:t>
            </a:r>
            <a:r>
              <a:rPr lang="it-IT" sz="1800" b="1" dirty="0" err="1" smtClean="0"/>
              <a:t>at</a:t>
            </a:r>
            <a:r>
              <a:rPr lang="it-IT" sz="1800" b="1" dirty="0" smtClean="0"/>
              <a:t> no. 22.</a:t>
            </a:r>
            <a:endParaRPr lang="it-IT" sz="1800" dirty="0" smtClean="0"/>
          </a:p>
        </p:txBody>
      </p:sp>
      <p:pic>
        <p:nvPicPr>
          <p:cNvPr id="26628" name="Picture 2" descr="http://www.matrimonio.com/emp/fotos/6/5/1/5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88913"/>
            <a:ext cx="4841875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http://upload.wikimedia.org/wikipedia/commons/b/bc/Brescia_Palazzo_Maggi_gambara_by_Stefano_Bologn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432117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http://t0.gstatic.com/images?q=tbn:ANd9GcSEKS6phQWvFxcsUyWVUsclbhQVlqWLGnviP_hxhUfJWGlfbobk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860800"/>
            <a:ext cx="4267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35896" y="404664"/>
            <a:ext cx="5328592" cy="2808312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2000" b="1" dirty="0" smtClean="0">
                <a:solidFill>
                  <a:schemeClr val="bg2">
                    <a:lumMod val="75000"/>
                  </a:schemeClr>
                </a:solidFill>
              </a:rPr>
              <a:t>Via dei Musei</a:t>
            </a:r>
            <a:r>
              <a:rPr lang="it-IT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where</a:t>
            </a:r>
            <a:r>
              <a:rPr lang="it-IT" sz="2000" dirty="0" smtClean="0"/>
              <a:t> the </a:t>
            </a:r>
            <a:r>
              <a:rPr lang="it-IT" sz="2000" b="1" dirty="0" smtClean="0">
                <a:solidFill>
                  <a:schemeClr val="bg2">
                    <a:lumMod val="75000"/>
                  </a:schemeClr>
                </a:solidFill>
              </a:rPr>
              <a:t>decumano massimo</a:t>
            </a:r>
            <a:r>
              <a:rPr lang="it-IT" sz="2000" dirty="0" smtClean="0"/>
              <a:t> </a:t>
            </a:r>
            <a:r>
              <a:rPr lang="it-IT" sz="2000" dirty="0" err="1" smtClean="0"/>
              <a:t>used</a:t>
            </a:r>
            <a:r>
              <a:rPr lang="it-IT" sz="2000" dirty="0" smtClean="0"/>
              <a:t> to be. The Roman road, </a:t>
            </a:r>
            <a:r>
              <a:rPr lang="it-IT" sz="2000" dirty="0" err="1" smtClean="0"/>
              <a:t>which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now</a:t>
            </a:r>
            <a:r>
              <a:rPr lang="it-IT" sz="2000" dirty="0" smtClean="0"/>
              <a:t> </a:t>
            </a:r>
            <a:r>
              <a:rPr lang="it-IT" sz="2000" dirty="0" err="1" smtClean="0"/>
              <a:t>about</a:t>
            </a:r>
            <a:r>
              <a:rPr lang="it-IT" sz="2000" dirty="0" smtClean="0"/>
              <a:t> 5 </a:t>
            </a:r>
            <a:r>
              <a:rPr lang="it-IT" sz="2000" dirty="0" err="1" smtClean="0"/>
              <a:t>metres</a:t>
            </a:r>
            <a:r>
              <a:rPr lang="it-IT" sz="2000" dirty="0" smtClean="0"/>
              <a:t> </a:t>
            </a:r>
            <a:r>
              <a:rPr lang="it-IT" sz="2000" dirty="0" err="1" smtClean="0"/>
              <a:t>below</a:t>
            </a:r>
            <a:r>
              <a:rPr lang="it-IT" sz="2000" dirty="0" smtClean="0"/>
              <a:t> </a:t>
            </a:r>
            <a:r>
              <a:rPr lang="it-IT" sz="2000" dirty="0" err="1" smtClean="0"/>
              <a:t>ground</a:t>
            </a:r>
            <a:r>
              <a:rPr lang="it-IT" sz="2000" dirty="0" smtClean="0"/>
              <a:t> </a:t>
            </a:r>
            <a:r>
              <a:rPr lang="it-IT" sz="2000" dirty="0" err="1" smtClean="0"/>
              <a:t>level</a:t>
            </a:r>
            <a:r>
              <a:rPr lang="it-IT" sz="2000" dirty="0" smtClean="0"/>
              <a:t>, </a:t>
            </a:r>
            <a:r>
              <a:rPr lang="it-IT" sz="2000" dirty="0" err="1" smtClean="0"/>
              <a:t>crossed</a:t>
            </a:r>
            <a:r>
              <a:rPr lang="it-IT" sz="2000" dirty="0" smtClean="0"/>
              <a:t> the </a:t>
            </a:r>
            <a:r>
              <a:rPr lang="it-IT" sz="2000" dirty="0" err="1" smtClean="0"/>
              <a:t>ancient</a:t>
            </a:r>
            <a:r>
              <a:rPr lang="it-IT" sz="2000" dirty="0" smtClean="0"/>
              <a:t> centre of Brixia from </a:t>
            </a:r>
            <a:r>
              <a:rPr lang="it-IT" sz="2000" dirty="0" err="1" smtClean="0"/>
              <a:t>east</a:t>
            </a:r>
            <a:r>
              <a:rPr lang="it-IT" sz="2000" dirty="0" smtClean="0"/>
              <a:t> to west, </a:t>
            </a:r>
            <a:r>
              <a:rPr lang="it-IT" sz="2000" dirty="0" err="1" smtClean="0"/>
              <a:t>traversing</a:t>
            </a:r>
            <a:r>
              <a:rPr lang="it-IT" sz="2000" dirty="0" smtClean="0"/>
              <a:t> </a:t>
            </a:r>
            <a:r>
              <a:rPr lang="it-IT" sz="2000" dirty="0" err="1" smtClean="0"/>
              <a:t>that</a:t>
            </a:r>
            <a:r>
              <a:rPr lang="it-IT" sz="2000" dirty="0" smtClean="0"/>
              <a:t> part of the </a:t>
            </a:r>
            <a:r>
              <a:rPr lang="it-IT" sz="2000" dirty="0" err="1" smtClean="0"/>
              <a:t>town</a:t>
            </a:r>
            <a:r>
              <a:rPr lang="it-IT" sz="2000" dirty="0" smtClean="0"/>
              <a:t> </a:t>
            </a:r>
            <a:r>
              <a:rPr lang="it-IT" sz="2000" dirty="0" err="1" smtClean="0"/>
              <a:t>enclosed</a:t>
            </a:r>
            <a:r>
              <a:rPr lang="it-IT" sz="2000" dirty="0" smtClean="0"/>
              <a:t> </a:t>
            </a:r>
            <a:r>
              <a:rPr lang="it-IT" sz="2000" dirty="0" err="1" smtClean="0"/>
              <a:t>within</a:t>
            </a:r>
            <a:r>
              <a:rPr lang="it-IT" sz="2000" dirty="0" smtClean="0"/>
              <a:t> the city </a:t>
            </a:r>
            <a:r>
              <a:rPr lang="it-IT" sz="2000" dirty="0" err="1" smtClean="0"/>
              <a:t>walls</a:t>
            </a:r>
            <a:r>
              <a:rPr lang="it-IT" sz="2000" dirty="0" smtClean="0"/>
              <a:t> </a:t>
            </a:r>
            <a:r>
              <a:rPr lang="it-IT" sz="2000" dirty="0" err="1" smtClean="0"/>
              <a:t>since</a:t>
            </a:r>
            <a:r>
              <a:rPr lang="it-IT" sz="2000" dirty="0" smtClean="0"/>
              <a:t> the first </a:t>
            </a:r>
            <a:r>
              <a:rPr lang="it-IT" sz="2000" dirty="0" err="1" smtClean="0"/>
              <a:t>century</a:t>
            </a:r>
            <a:r>
              <a:rPr lang="it-IT" sz="2000" dirty="0" smtClean="0"/>
              <a:t> AD.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2000" dirty="0" err="1" smtClean="0"/>
              <a:t>There</a:t>
            </a:r>
            <a:r>
              <a:rPr lang="it-IT" sz="2000" dirty="0" smtClean="0"/>
              <a:t> are </a:t>
            </a:r>
            <a:r>
              <a:rPr lang="it-IT" sz="2000" dirty="0" err="1" smtClean="0"/>
              <a:t>imposing</a:t>
            </a:r>
            <a:r>
              <a:rPr lang="it-IT" sz="2000" dirty="0" smtClean="0"/>
              <a:t> </a:t>
            </a:r>
            <a:r>
              <a:rPr lang="it-IT" sz="2000" dirty="0" err="1" smtClean="0"/>
              <a:t>buildings</a:t>
            </a:r>
            <a:r>
              <a:rPr lang="it-IT" sz="2000" dirty="0" smtClean="0"/>
              <a:t> in </a:t>
            </a:r>
            <a:r>
              <a:rPr lang="it-IT" sz="2000" dirty="0" err="1" smtClean="0"/>
              <a:t>this</a:t>
            </a:r>
            <a:r>
              <a:rPr lang="it-IT" sz="2000" dirty="0" smtClean="0"/>
              <a:t> road: the </a:t>
            </a:r>
            <a:r>
              <a:rPr lang="it-IT" sz="2000" b="1" dirty="0" err="1" smtClean="0">
                <a:solidFill>
                  <a:schemeClr val="bg2">
                    <a:lumMod val="75000"/>
                  </a:schemeClr>
                </a:solidFill>
              </a:rPr>
              <a:t>Capitolium</a:t>
            </a:r>
            <a:r>
              <a:rPr lang="it-IT" sz="2000" b="1" dirty="0" smtClean="0"/>
              <a:t>,</a:t>
            </a:r>
            <a:r>
              <a:rPr lang="it-IT" sz="2000" dirty="0" smtClean="0"/>
              <a:t> with the </a:t>
            </a:r>
            <a:r>
              <a:rPr lang="it-IT" sz="2000" b="1" dirty="0" smtClean="0"/>
              <a:t>Forum</a:t>
            </a:r>
            <a:r>
              <a:rPr lang="it-IT" sz="2000" dirty="0" smtClean="0"/>
              <a:t> and the </a:t>
            </a:r>
            <a:r>
              <a:rPr lang="it-IT" sz="2000" b="1" dirty="0" smtClean="0">
                <a:solidFill>
                  <a:schemeClr val="bg2">
                    <a:lumMod val="75000"/>
                  </a:schemeClr>
                </a:solidFill>
              </a:rPr>
              <a:t>Roman </a:t>
            </a:r>
            <a:r>
              <a:rPr lang="it-IT" sz="2000" b="1" dirty="0" err="1"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lang="it-IT" sz="2000" b="1" dirty="0" err="1" smtClean="0">
                <a:solidFill>
                  <a:schemeClr val="bg2">
                    <a:lumMod val="75000"/>
                  </a:schemeClr>
                </a:solidFill>
              </a:rPr>
              <a:t>heatre</a:t>
            </a:r>
            <a:r>
              <a:rPr lang="it-IT" sz="2000" b="1" dirty="0" smtClean="0"/>
              <a:t>,</a:t>
            </a:r>
            <a:r>
              <a:rPr lang="it-IT" sz="2000" dirty="0" smtClean="0"/>
              <a:t> </a:t>
            </a:r>
            <a:r>
              <a:rPr lang="it-IT" sz="2000" dirty="0" err="1" smtClean="0"/>
              <a:t>forms</a:t>
            </a:r>
            <a:r>
              <a:rPr lang="it-IT" sz="2000" dirty="0" smtClean="0"/>
              <a:t> </a:t>
            </a:r>
            <a:r>
              <a:rPr lang="it-IT" sz="2000" dirty="0" err="1" smtClean="0"/>
              <a:t>one</a:t>
            </a:r>
            <a:r>
              <a:rPr lang="it-IT" sz="2000" dirty="0" smtClean="0"/>
              <a:t> of the major </a:t>
            </a:r>
            <a:r>
              <a:rPr lang="it-IT" sz="2000" dirty="0" err="1" smtClean="0"/>
              <a:t>groups</a:t>
            </a:r>
            <a:r>
              <a:rPr lang="it-IT" sz="2000" dirty="0" smtClean="0"/>
              <a:t> of </a:t>
            </a:r>
            <a:r>
              <a:rPr lang="it-IT" sz="2000" dirty="0" err="1" smtClean="0"/>
              <a:t>monumental</a:t>
            </a:r>
            <a:r>
              <a:rPr lang="it-IT" sz="2000" dirty="0" smtClean="0"/>
              <a:t> </a:t>
            </a:r>
            <a:r>
              <a:rPr lang="it-IT" sz="2000" dirty="0" err="1" smtClean="0"/>
              <a:t>remains</a:t>
            </a:r>
            <a:r>
              <a:rPr lang="it-IT" sz="2000" dirty="0" smtClean="0"/>
              <a:t> in </a:t>
            </a:r>
            <a:r>
              <a:rPr lang="it-IT" sz="2000" dirty="0" err="1" smtClean="0"/>
              <a:t>Italy</a:t>
            </a:r>
            <a:r>
              <a:rPr lang="it-IT" sz="2000" dirty="0" smtClean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000" dirty="0" smtClean="0"/>
          </a:p>
        </p:txBody>
      </p:sp>
      <p:pic>
        <p:nvPicPr>
          <p:cNvPr id="27652" name="Picture 1" descr="G:\Per la Prof.ssa De Giacomi\BRESCIA open day Calini dicembre 2013-genn.2014\tempio_capitolino_notturno_0.jpg"/>
          <p:cNvPicPr>
            <a:picLocks noChangeAspect="1" noChangeArrowheads="1"/>
          </p:cNvPicPr>
          <p:nvPr/>
        </p:nvPicPr>
        <p:blipFill>
          <a:blip r:embed="rId2"/>
          <a:srcRect t="24893"/>
          <a:stretch>
            <a:fillRect/>
          </a:stretch>
        </p:blipFill>
        <p:spPr bwMode="auto">
          <a:xfrm>
            <a:off x="179388" y="188913"/>
            <a:ext cx="320675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http://www.eternalnight.co.uk/weblog/2006/oct/italy_brescia_roman_ruins/brescia_roman_forum_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816350"/>
            <a:ext cx="3900487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File:Ruderi romani bresc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284538"/>
            <a:ext cx="4487862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http://www.lombardiainrete.it/13/province/BS/images/santagiu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4175"/>
            <a:ext cx="33480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1880" y="404664"/>
            <a:ext cx="2592288" cy="5948511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it-IT" sz="2000" dirty="0" err="1" smtClean="0"/>
              <a:t>One</a:t>
            </a:r>
            <a:r>
              <a:rPr lang="it-IT" sz="2000" dirty="0" smtClean="0"/>
              <a:t> of the </a:t>
            </a:r>
            <a:r>
              <a:rPr lang="it-IT" sz="2000" dirty="0" err="1" smtClean="0"/>
              <a:t>finest</a:t>
            </a:r>
            <a:r>
              <a:rPr lang="it-IT" sz="2000" dirty="0" smtClean="0"/>
              <a:t> </a:t>
            </a:r>
            <a:r>
              <a:rPr lang="it-IT" sz="2000" dirty="0" err="1" smtClean="0"/>
              <a:t>buildings</a:t>
            </a:r>
            <a:r>
              <a:rPr lang="it-IT" sz="2000" dirty="0" smtClean="0"/>
              <a:t> </a:t>
            </a:r>
            <a:r>
              <a:rPr lang="it-IT" sz="2000" dirty="0" err="1" smtClean="0"/>
              <a:t>left</a:t>
            </a:r>
            <a:r>
              <a:rPr lang="it-IT" sz="2000" dirty="0" smtClean="0"/>
              <a:t> to </a:t>
            </a:r>
            <a:r>
              <a:rPr lang="it-IT" sz="2000" dirty="0" err="1" smtClean="0"/>
              <a:t>us</a:t>
            </a:r>
            <a:r>
              <a:rPr lang="it-IT" sz="2000" dirty="0" smtClean="0"/>
              <a:t> from the </a:t>
            </a:r>
            <a:r>
              <a:rPr lang="it-IT" sz="2000" dirty="0" err="1" smtClean="0"/>
              <a:t>Lombard</a:t>
            </a:r>
            <a:r>
              <a:rPr lang="it-IT" sz="2000" dirty="0" smtClean="0"/>
              <a:t> </a:t>
            </a:r>
            <a:r>
              <a:rPr lang="it-IT" sz="2000" dirty="0" err="1" smtClean="0"/>
              <a:t>period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in Via Musei: </a:t>
            </a:r>
            <a:r>
              <a:rPr lang="it-IT" sz="2000" b="1" dirty="0" smtClean="0"/>
              <a:t>the </a:t>
            </a:r>
            <a:r>
              <a:rPr lang="it-IT" sz="2400" b="1" dirty="0" err="1" smtClean="0">
                <a:solidFill>
                  <a:schemeClr val="bg2">
                    <a:lumMod val="75000"/>
                  </a:schemeClr>
                </a:solidFill>
              </a:rPr>
              <a:t>Convent</a:t>
            </a:r>
            <a:r>
              <a:rPr lang="it-IT" sz="2400" b="1" dirty="0" smtClean="0">
                <a:solidFill>
                  <a:schemeClr val="bg2">
                    <a:lumMod val="75000"/>
                  </a:schemeClr>
                </a:solidFill>
              </a:rPr>
              <a:t> of San Salvatore - Santa Giulia</a:t>
            </a:r>
            <a:r>
              <a:rPr lang="it-IT" sz="2000" dirty="0" smtClean="0"/>
              <a:t>. 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stands</a:t>
            </a:r>
            <a:r>
              <a:rPr lang="it-IT" sz="2000" dirty="0" smtClean="0"/>
              <a:t> on </a:t>
            </a:r>
            <a:r>
              <a:rPr lang="it-IT" sz="2000" dirty="0" err="1" smtClean="0"/>
              <a:t>one</a:t>
            </a:r>
            <a:r>
              <a:rPr lang="it-IT" sz="2000" dirty="0" smtClean="0"/>
              <a:t> of the </a:t>
            </a:r>
            <a:r>
              <a:rPr lang="it-IT" sz="2000" dirty="0" err="1" smtClean="0"/>
              <a:t>richest</a:t>
            </a:r>
            <a:r>
              <a:rPr lang="it-IT" sz="2000" dirty="0" smtClean="0"/>
              <a:t> </a:t>
            </a:r>
            <a:r>
              <a:rPr lang="it-IT" sz="2000" dirty="0" err="1" smtClean="0"/>
              <a:t>archeological</a:t>
            </a:r>
            <a:r>
              <a:rPr lang="it-IT" sz="2000" dirty="0" smtClean="0"/>
              <a:t> </a:t>
            </a:r>
            <a:r>
              <a:rPr lang="it-IT" sz="2000" dirty="0" err="1" smtClean="0"/>
              <a:t>sites</a:t>
            </a:r>
            <a:r>
              <a:rPr lang="it-IT" sz="2000" dirty="0" smtClean="0"/>
              <a:t> in the city, </a:t>
            </a:r>
            <a:r>
              <a:rPr lang="it-IT" sz="2000" dirty="0" err="1" smtClean="0"/>
              <a:t>where</a:t>
            </a:r>
            <a:r>
              <a:rPr lang="it-IT" sz="2000" dirty="0" smtClean="0"/>
              <a:t> </a:t>
            </a:r>
            <a:r>
              <a:rPr lang="it-IT" sz="2000" dirty="0" err="1" smtClean="0"/>
              <a:t>traces</a:t>
            </a:r>
            <a:r>
              <a:rPr lang="it-IT" sz="2000" dirty="0" smtClean="0"/>
              <a:t> of </a:t>
            </a:r>
            <a:r>
              <a:rPr lang="it-IT" sz="2000" dirty="0" err="1" smtClean="0"/>
              <a:t>Iron</a:t>
            </a:r>
            <a:r>
              <a:rPr lang="it-IT" sz="2000" dirty="0" smtClean="0"/>
              <a:t>-Age, Roman and </a:t>
            </a:r>
            <a:r>
              <a:rPr lang="it-IT" sz="2000" dirty="0" err="1" smtClean="0"/>
              <a:t>Lombard</a:t>
            </a:r>
            <a:r>
              <a:rPr lang="it-IT" sz="2000" dirty="0" smtClean="0"/>
              <a:t> </a:t>
            </a:r>
            <a:r>
              <a:rPr lang="it-IT" sz="2000" dirty="0" err="1" smtClean="0"/>
              <a:t>settlements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</a:t>
            </a:r>
            <a:r>
              <a:rPr lang="it-IT" sz="2000" dirty="0" err="1" smtClean="0"/>
              <a:t>been</a:t>
            </a:r>
            <a:r>
              <a:rPr lang="it-IT" sz="2000" dirty="0" smtClean="0"/>
              <a:t>  </a:t>
            </a:r>
            <a:r>
              <a:rPr lang="it-IT" sz="2000" dirty="0" err="1" smtClean="0"/>
              <a:t>found</a:t>
            </a:r>
            <a:r>
              <a:rPr lang="it-IT" sz="2000" dirty="0" smtClean="0"/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it-IT" sz="2000" dirty="0" smtClean="0"/>
              <a:t>The </a:t>
            </a:r>
            <a:r>
              <a:rPr lang="it-IT" sz="2000" dirty="0" err="1" smtClean="0"/>
              <a:t>monastery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 </a:t>
            </a:r>
            <a:r>
              <a:rPr lang="it-IT" sz="2000" dirty="0" err="1" smtClean="0"/>
              <a:t>considered</a:t>
            </a:r>
            <a:r>
              <a:rPr lang="it-IT" sz="2000" dirty="0" smtClean="0"/>
              <a:t> the </a:t>
            </a:r>
            <a:r>
              <a:rPr lang="it-IT" sz="2000" dirty="0" err="1" smtClean="0"/>
              <a:t>place</a:t>
            </a:r>
            <a:r>
              <a:rPr lang="it-IT" sz="2000" dirty="0" smtClean="0"/>
              <a:t> </a:t>
            </a:r>
            <a:r>
              <a:rPr lang="it-IT" sz="2000" dirty="0" err="1" smtClean="0"/>
              <a:t>where</a:t>
            </a:r>
            <a:r>
              <a:rPr lang="it-IT" sz="2000" dirty="0" smtClean="0"/>
              <a:t> ‘</a:t>
            </a:r>
            <a:r>
              <a:rPr lang="it-IT" sz="2000" b="1" dirty="0" err="1" smtClean="0"/>
              <a:t>Ermengarda</a:t>
            </a:r>
            <a:r>
              <a:rPr lang="it-IT" sz="2000" dirty="0" err="1" smtClean="0"/>
              <a:t>’,or</a:t>
            </a:r>
            <a:r>
              <a:rPr lang="it-IT" sz="2000" dirty="0" smtClean="0"/>
              <a:t> ‘Desiderata’, </a:t>
            </a:r>
            <a:r>
              <a:rPr lang="it-IT" sz="2000" dirty="0" err="1" smtClean="0"/>
              <a:t>wife</a:t>
            </a:r>
            <a:r>
              <a:rPr lang="it-IT" sz="2000" dirty="0" smtClean="0"/>
              <a:t> of </a:t>
            </a:r>
            <a:r>
              <a:rPr lang="it-IT" sz="2000" u="sng" dirty="0" err="1" smtClean="0"/>
              <a:t>Charlemagne</a:t>
            </a:r>
            <a:r>
              <a:rPr lang="it-IT" sz="2000" u="sng" dirty="0" smtClean="0"/>
              <a:t>,</a:t>
            </a:r>
            <a:r>
              <a:rPr lang="it-IT" sz="2000" dirty="0" smtClean="0"/>
              <a:t> </a:t>
            </a:r>
            <a:r>
              <a:rPr lang="it-IT" sz="2000" dirty="0" err="1" smtClean="0"/>
              <a:t>spent</a:t>
            </a:r>
            <a:r>
              <a:rPr lang="it-IT" sz="2000" dirty="0" smtClean="0"/>
              <a:t> </a:t>
            </a:r>
            <a:r>
              <a:rPr lang="it-IT" sz="2000" dirty="0" err="1" smtClean="0"/>
              <a:t>her</a:t>
            </a:r>
            <a:r>
              <a:rPr lang="it-IT" sz="2000" dirty="0" smtClean="0"/>
              <a:t> </a:t>
            </a:r>
            <a:r>
              <a:rPr lang="it-IT" sz="2000" dirty="0" err="1" smtClean="0"/>
              <a:t>exile</a:t>
            </a:r>
            <a:r>
              <a:rPr lang="it-IT" sz="20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it-IT" sz="2000" dirty="0" smtClean="0"/>
              <a:t>In </a:t>
            </a:r>
            <a:r>
              <a:rPr lang="it-IT" sz="2200" dirty="0" smtClean="0">
                <a:solidFill>
                  <a:schemeClr val="bg2">
                    <a:lumMod val="75000"/>
                  </a:schemeClr>
                </a:solidFill>
              </a:rPr>
              <a:t>2011</a:t>
            </a:r>
            <a:r>
              <a:rPr lang="it-IT" sz="2000" dirty="0" smtClean="0"/>
              <a:t>,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became</a:t>
            </a:r>
            <a:r>
              <a:rPr lang="it-IT" sz="2000" dirty="0" smtClean="0"/>
              <a:t> a </a:t>
            </a:r>
            <a:endParaRPr lang="it-IT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it-IT" sz="2000" b="1" dirty="0" smtClean="0"/>
              <a:t>     </a:t>
            </a:r>
            <a:r>
              <a:rPr lang="it-IT" sz="2000" b="1" dirty="0" smtClean="0">
                <a:solidFill>
                  <a:schemeClr val="bg2">
                    <a:lumMod val="75000"/>
                  </a:schemeClr>
                </a:solidFill>
              </a:rPr>
              <a:t>UNESCO </a:t>
            </a:r>
            <a:r>
              <a:rPr lang="it-IT" sz="2000" b="1" dirty="0" smtClean="0">
                <a:solidFill>
                  <a:schemeClr val="bg2">
                    <a:lumMod val="75000"/>
                  </a:schemeClr>
                </a:solidFill>
              </a:rPr>
              <a:t>World Heritage Site</a:t>
            </a:r>
            <a:r>
              <a:rPr lang="it-IT" sz="2000" b="1" dirty="0" smtClean="0"/>
              <a:t>.</a:t>
            </a:r>
            <a:endParaRPr lang="it-IT" sz="2000" dirty="0" smtClean="0"/>
          </a:p>
        </p:txBody>
      </p:sp>
      <p:pic>
        <p:nvPicPr>
          <p:cNvPr id="28677" name="Picture 2" descr="G:\Per la Prof.ssa De Giacomi\BRESCIA open day Calini dicembre 2013-genn.2014\San_salvatore1_bresc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88913"/>
            <a:ext cx="25717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 descr="G:\Per la Prof.ssa De Giacomi\BRESCIA open day Calini dicembre 2013-genn.2014\museo_santa-giulia_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4076700"/>
            <a:ext cx="2667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Immagine 6" descr="http://www.turismobrescia.it/sites/default/files/galleria/MUSEO_Santa-Giulia_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28797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648"/>
            <a:ext cx="3240360" cy="6192688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2400" dirty="0" err="1" smtClean="0"/>
              <a:t>Continuing</a:t>
            </a:r>
            <a:r>
              <a:rPr lang="it-IT" sz="2400" dirty="0" smtClean="0"/>
              <a:t> </a:t>
            </a:r>
            <a:r>
              <a:rPr lang="it-IT" sz="2400" dirty="0" err="1" smtClean="0"/>
              <a:t>along</a:t>
            </a:r>
            <a:r>
              <a:rPr lang="it-IT" sz="2400" dirty="0" smtClean="0"/>
              <a:t> Via Musei </a:t>
            </a:r>
            <a:r>
              <a:rPr lang="it-IT" sz="2400" dirty="0" err="1" smtClean="0"/>
              <a:t>you</a:t>
            </a:r>
            <a:r>
              <a:rPr lang="it-IT" sz="2400" dirty="0" smtClean="0"/>
              <a:t> </a:t>
            </a:r>
            <a:r>
              <a:rPr lang="it-IT" sz="2400" dirty="0" err="1" smtClean="0"/>
              <a:t>skirt</a:t>
            </a:r>
            <a:r>
              <a:rPr lang="it-IT" sz="2400" dirty="0" smtClean="0"/>
              <a:t> the </a:t>
            </a:r>
            <a:r>
              <a:rPr lang="it-IT" sz="2400" dirty="0" err="1" smtClean="0"/>
              <a:t>south</a:t>
            </a:r>
            <a:r>
              <a:rPr lang="it-IT" sz="2400" dirty="0" smtClean="0"/>
              <a:t> side of </a:t>
            </a:r>
            <a:r>
              <a:rPr lang="it-IT" sz="2400" b="1" dirty="0" smtClean="0">
                <a:solidFill>
                  <a:schemeClr val="bg2">
                    <a:lumMod val="75000"/>
                  </a:schemeClr>
                </a:solidFill>
              </a:rPr>
              <a:t>Santa Maria in Solario</a:t>
            </a:r>
            <a:r>
              <a:rPr lang="it-IT" sz="2400" dirty="0" smtClean="0"/>
              <a:t>, the </a:t>
            </a:r>
            <a:r>
              <a:rPr lang="it-IT" sz="2400" dirty="0" err="1" smtClean="0"/>
              <a:t>only</a:t>
            </a:r>
            <a:r>
              <a:rPr lang="it-IT" sz="2400" dirty="0" smtClean="0"/>
              <a:t> </a:t>
            </a:r>
            <a:r>
              <a:rPr lang="it-IT" sz="2400" dirty="0" err="1" smtClean="0"/>
              <a:t>wall</a:t>
            </a:r>
            <a:r>
              <a:rPr lang="it-IT" sz="2400" dirty="0" smtClean="0"/>
              <a:t> of the votive </a:t>
            </a:r>
            <a:r>
              <a:rPr lang="it-IT" sz="2400" dirty="0" err="1" smtClean="0"/>
              <a:t>chapel</a:t>
            </a:r>
            <a:r>
              <a:rPr lang="it-IT" sz="2400" dirty="0" smtClean="0"/>
              <a:t> </a:t>
            </a:r>
            <a:r>
              <a:rPr lang="it-IT" sz="2400" dirty="0" err="1" smtClean="0"/>
              <a:t>not</a:t>
            </a:r>
            <a:r>
              <a:rPr lang="it-IT" sz="2400" dirty="0" smtClean="0"/>
              <a:t> </a:t>
            </a:r>
            <a:r>
              <a:rPr lang="it-IT" sz="2400" dirty="0" err="1" smtClean="0"/>
              <a:t>incorporated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convent</a:t>
            </a:r>
            <a:r>
              <a:rPr lang="it-IT" sz="2400" dirty="0" smtClean="0"/>
              <a:t> </a:t>
            </a:r>
            <a:r>
              <a:rPr lang="it-IT" sz="2400" dirty="0" err="1" smtClean="0"/>
              <a:t>complex</a:t>
            </a:r>
            <a:r>
              <a:rPr lang="it-IT" sz="2400" dirty="0" smtClean="0"/>
              <a:t> S. </a:t>
            </a:r>
            <a:r>
              <a:rPr lang="it-IT" sz="2400" dirty="0" err="1" smtClean="0"/>
              <a:t>Salvatore-S.Giulia</a:t>
            </a:r>
            <a:r>
              <a:rPr lang="it-IT" sz="2400" dirty="0" smtClean="0"/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</a:rPr>
              <a:t>Casa </a:t>
            </a:r>
            <a:r>
              <a:rPr lang="it-IT" sz="2400" dirty="0" err="1" smtClean="0">
                <a:solidFill>
                  <a:schemeClr val="bg2">
                    <a:lumMod val="75000"/>
                  </a:schemeClr>
                </a:solidFill>
              </a:rPr>
              <a:t>Benasaglio</a:t>
            </a:r>
            <a:r>
              <a:rPr lang="it-IT" sz="2400" dirty="0" smtClean="0"/>
              <a:t>, </a:t>
            </a:r>
            <a:r>
              <a:rPr lang="it-IT" sz="2400" dirty="0" err="1" smtClean="0"/>
              <a:t>almost</a:t>
            </a:r>
            <a:r>
              <a:rPr lang="it-IT" sz="2400" dirty="0" smtClean="0"/>
              <a:t> </a:t>
            </a:r>
            <a:r>
              <a:rPr lang="it-IT" sz="2400" dirty="0" err="1" smtClean="0"/>
              <a:t>directly</a:t>
            </a:r>
            <a:r>
              <a:rPr lang="it-IT" sz="2400" dirty="0" smtClean="0"/>
              <a:t> opposite </a:t>
            </a:r>
            <a:r>
              <a:rPr lang="it-IT" sz="2400" dirty="0" err="1" smtClean="0"/>
              <a:t>at</a:t>
            </a:r>
            <a:r>
              <a:rPr lang="it-IT" sz="2400" dirty="0" smtClean="0"/>
              <a:t> no.50, </a:t>
            </a:r>
            <a:r>
              <a:rPr lang="it-IT" sz="2400" dirty="0" err="1" smtClean="0"/>
              <a:t>has</a:t>
            </a:r>
            <a:r>
              <a:rPr lang="it-IT" sz="2400" dirty="0" smtClean="0"/>
              <a:t> </a:t>
            </a:r>
            <a:r>
              <a:rPr lang="it-IT" sz="2400" dirty="0" err="1" smtClean="0"/>
              <a:t>recently</a:t>
            </a:r>
            <a:r>
              <a:rPr lang="it-IT" sz="2400" dirty="0" smtClean="0"/>
              <a:t> </a:t>
            </a:r>
            <a:r>
              <a:rPr lang="it-IT" sz="2400" dirty="0" err="1" smtClean="0"/>
              <a:t>been</a:t>
            </a:r>
            <a:r>
              <a:rPr lang="it-IT" sz="2400" dirty="0" smtClean="0"/>
              <a:t> </a:t>
            </a:r>
            <a:r>
              <a:rPr lang="it-IT" sz="2400" dirty="0" err="1" smtClean="0"/>
              <a:t>restored</a:t>
            </a:r>
            <a:r>
              <a:rPr lang="it-IT" sz="2400" dirty="0" smtClean="0"/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2400" dirty="0" err="1" smtClean="0"/>
              <a:t>Skirting</a:t>
            </a:r>
            <a:r>
              <a:rPr lang="it-IT" sz="2400" dirty="0" smtClean="0"/>
              <a:t> the </a:t>
            </a:r>
            <a:r>
              <a:rPr lang="it-IT" sz="2400" dirty="0" err="1" smtClean="0"/>
              <a:t>perimeter</a:t>
            </a:r>
            <a:r>
              <a:rPr lang="it-IT" sz="2400" dirty="0" smtClean="0"/>
              <a:t> </a:t>
            </a:r>
            <a:r>
              <a:rPr lang="it-IT" sz="2400" dirty="0" err="1" smtClean="0"/>
              <a:t>wall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convent</a:t>
            </a:r>
            <a:r>
              <a:rPr lang="it-IT" sz="2400" dirty="0" smtClean="0"/>
              <a:t> </a:t>
            </a:r>
            <a:r>
              <a:rPr lang="it-IT" sz="2400" dirty="0" err="1" smtClean="0"/>
              <a:t>you</a:t>
            </a:r>
            <a:r>
              <a:rPr lang="it-IT" sz="2400" dirty="0" smtClean="0"/>
              <a:t> turn </a:t>
            </a:r>
            <a:r>
              <a:rPr lang="it-IT" sz="2400" dirty="0" err="1" smtClean="0"/>
              <a:t>left</a:t>
            </a:r>
            <a:r>
              <a:rPr lang="it-IT" sz="2400" dirty="0" smtClean="0"/>
              <a:t> </a:t>
            </a:r>
            <a:r>
              <a:rPr lang="it-IT" sz="2400" dirty="0" err="1" smtClean="0"/>
              <a:t>into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</a:rPr>
              <a:t>Via </a:t>
            </a:r>
            <a:r>
              <a:rPr lang="it-IT" sz="2400" dirty="0" err="1" smtClean="0">
                <a:solidFill>
                  <a:schemeClr val="bg2">
                    <a:lumMod val="75000"/>
                  </a:schemeClr>
                </a:solidFill>
              </a:rPr>
              <a:t>Piamarta</a:t>
            </a:r>
            <a:r>
              <a:rPr lang="it-IT" sz="2400" dirty="0" smtClean="0"/>
              <a:t>, the </a:t>
            </a:r>
            <a:r>
              <a:rPr lang="it-IT" sz="2400" dirty="0" err="1" smtClean="0"/>
              <a:t>old</a:t>
            </a:r>
            <a:r>
              <a:rPr lang="it-IT" sz="2400" dirty="0" smtClean="0"/>
              <a:t> road up to the </a:t>
            </a:r>
            <a:r>
              <a:rPr lang="it-IT" sz="2400" dirty="0" err="1" smtClean="0"/>
              <a:t>castle</a:t>
            </a:r>
            <a:r>
              <a:rPr lang="it-IT" sz="2400" dirty="0" smtClean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400" dirty="0" smtClean="0"/>
          </a:p>
        </p:txBody>
      </p:sp>
      <p:pic>
        <p:nvPicPr>
          <p:cNvPr id="29700" name="Immagine 3" descr="http://www.turismobrescia.it/sites/default/files/galleria/MUSEO_Santa-Giulia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31788"/>
            <a:ext cx="51720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3779839" y="5415290"/>
            <a:ext cx="5148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sz="28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Church of Santa Maria in Solario</a:t>
            </a:r>
            <a:endParaRPr lang="it-IT" sz="28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620688"/>
            <a:ext cx="2592288" cy="5328592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2400" dirty="0" err="1" smtClean="0"/>
              <a:t>Coming</a:t>
            </a:r>
            <a:r>
              <a:rPr lang="it-IT" sz="2400" dirty="0" smtClean="0"/>
              <a:t> out of </a:t>
            </a:r>
            <a:r>
              <a:rPr lang="it-IT" sz="2400" b="1" dirty="0" smtClean="0">
                <a:solidFill>
                  <a:schemeClr val="bg2"/>
                </a:solidFill>
              </a:rPr>
              <a:t>Vicolo Fontanone</a:t>
            </a:r>
            <a:r>
              <a:rPr lang="it-IT" sz="2400" dirty="0" smtClean="0">
                <a:solidFill>
                  <a:schemeClr val="bg2"/>
                </a:solidFill>
              </a:rPr>
              <a:t> </a:t>
            </a:r>
            <a:r>
              <a:rPr lang="it-IT" sz="2400" dirty="0" err="1" smtClean="0"/>
              <a:t>you</a:t>
            </a:r>
            <a:r>
              <a:rPr lang="it-IT" sz="2400" dirty="0" smtClean="0"/>
              <a:t> </a:t>
            </a:r>
            <a:r>
              <a:rPr lang="it-IT" sz="2400" dirty="0" err="1" smtClean="0"/>
              <a:t>find</a:t>
            </a:r>
            <a:r>
              <a:rPr lang="it-IT" sz="2400" dirty="0" smtClean="0"/>
              <a:t> </a:t>
            </a:r>
            <a:r>
              <a:rPr lang="it-IT" sz="2400" dirty="0" err="1" smtClean="0"/>
              <a:t>yourself</a:t>
            </a:r>
            <a:r>
              <a:rPr lang="it-IT" sz="2400" dirty="0" smtClean="0"/>
              <a:t> in the centre of the </a:t>
            </a:r>
            <a:r>
              <a:rPr lang="it-IT" sz="2400" dirty="0" err="1" smtClean="0"/>
              <a:t>archeological</a:t>
            </a:r>
            <a:r>
              <a:rPr lang="it-IT" sz="2400" dirty="0" smtClean="0"/>
              <a:t> site, </a:t>
            </a:r>
            <a:r>
              <a:rPr lang="it-IT" sz="2400" dirty="0" err="1" smtClean="0"/>
              <a:t>whose</a:t>
            </a:r>
            <a:r>
              <a:rPr lang="it-IT" sz="2400" dirty="0" smtClean="0"/>
              <a:t> </a:t>
            </a:r>
            <a:r>
              <a:rPr lang="it-IT" sz="2400" dirty="0" err="1" smtClean="0"/>
              <a:t>present</a:t>
            </a:r>
            <a:r>
              <a:rPr lang="it-IT" sz="2400" dirty="0" smtClean="0"/>
              <a:t> layout </a:t>
            </a:r>
            <a:r>
              <a:rPr lang="it-IT" sz="2400" dirty="0" err="1" smtClean="0"/>
              <a:t>dates</a:t>
            </a:r>
            <a:r>
              <a:rPr lang="it-IT" sz="2400" dirty="0" smtClean="0"/>
              <a:t> back to 1830.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also</a:t>
            </a:r>
            <a:r>
              <a:rPr lang="it-IT" sz="2400" dirty="0" smtClean="0"/>
              <a:t> the </a:t>
            </a:r>
            <a:r>
              <a:rPr lang="it-IT" sz="2400" dirty="0" err="1" smtClean="0"/>
              <a:t>result</a:t>
            </a:r>
            <a:r>
              <a:rPr lang="it-IT" sz="2400" dirty="0" smtClean="0"/>
              <a:t> of </a:t>
            </a:r>
            <a:r>
              <a:rPr lang="it-IT" sz="2400" dirty="0" err="1" smtClean="0"/>
              <a:t>restoration</a:t>
            </a:r>
            <a:r>
              <a:rPr lang="it-IT" sz="2400" dirty="0" smtClean="0"/>
              <a:t> work </a:t>
            </a:r>
            <a:r>
              <a:rPr lang="it-IT" sz="2400" dirty="0" err="1" smtClean="0"/>
              <a:t>carried</a:t>
            </a:r>
            <a:r>
              <a:rPr lang="it-IT" sz="2400" dirty="0" smtClean="0"/>
              <a:t> out </a:t>
            </a:r>
            <a:r>
              <a:rPr lang="it-IT" sz="2400" dirty="0" err="1" smtClean="0"/>
              <a:t>between</a:t>
            </a:r>
            <a:r>
              <a:rPr lang="it-IT" sz="2400" dirty="0" smtClean="0"/>
              <a:t> 1939 and 1943 on the </a:t>
            </a:r>
            <a:r>
              <a:rPr lang="it-IT" sz="2400" b="1" u="sng" dirty="0" err="1" smtClean="0">
                <a:solidFill>
                  <a:schemeClr val="bg2"/>
                </a:solidFill>
              </a:rPr>
              <a:t>Capitolium</a:t>
            </a:r>
            <a:r>
              <a:rPr lang="it-IT" sz="2400" b="1" u="sng" dirty="0" smtClean="0">
                <a:solidFill>
                  <a:schemeClr val="bg2"/>
                </a:solidFill>
              </a:rPr>
              <a:t> </a:t>
            </a:r>
            <a:r>
              <a:rPr lang="it-IT" sz="2400" b="1" u="sng" dirty="0" err="1" smtClean="0">
                <a:solidFill>
                  <a:schemeClr val="bg2"/>
                </a:solidFill>
              </a:rPr>
              <a:t>Temple</a:t>
            </a:r>
            <a:r>
              <a:rPr lang="it-IT" sz="2400" dirty="0" smtClean="0">
                <a:solidFill>
                  <a:schemeClr val="bg2"/>
                </a:solidFill>
              </a:rPr>
              <a:t> </a:t>
            </a:r>
            <a:r>
              <a:rPr lang="it-IT" sz="2400" dirty="0" err="1" smtClean="0"/>
              <a:t>which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attached</a:t>
            </a:r>
            <a:r>
              <a:rPr lang="it-IT" sz="2400" dirty="0" smtClean="0"/>
              <a:t> to the Roman </a:t>
            </a:r>
            <a:r>
              <a:rPr lang="it-IT" sz="2400" dirty="0" err="1" smtClean="0"/>
              <a:t>Museum</a:t>
            </a:r>
            <a:r>
              <a:rPr lang="it-IT" sz="24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400" dirty="0" smtClean="0"/>
          </a:p>
        </p:txBody>
      </p:sp>
      <p:pic>
        <p:nvPicPr>
          <p:cNvPr id="30724" name="Immagine 3" descr="http://www.turismobrescia.it/sites/default/files/galleria/EDIFICI-M_Capitolium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620713"/>
            <a:ext cx="562451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67544" y="344488"/>
            <a:ext cx="4788669" cy="6189662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2000" b="1" dirty="0" smtClean="0">
                <a:solidFill>
                  <a:schemeClr val="bg2"/>
                </a:solidFill>
              </a:rPr>
              <a:t>The Church of San Zeno</a:t>
            </a:r>
            <a:r>
              <a:rPr lang="it-IT" sz="2000" dirty="0" smtClean="0">
                <a:solidFill>
                  <a:schemeClr val="bg2"/>
                </a:solidFill>
              </a:rPr>
              <a:t> </a:t>
            </a:r>
            <a:r>
              <a:rPr lang="it-IT" sz="2000" dirty="0" smtClean="0"/>
              <a:t>in the Forum </a:t>
            </a:r>
            <a:r>
              <a:rPr lang="it-IT" sz="2000" dirty="0" err="1" smtClean="0"/>
              <a:t>stands</a:t>
            </a:r>
            <a:r>
              <a:rPr lang="it-IT" sz="2000" dirty="0" smtClean="0"/>
              <a:t> on the corner of Piazza del Foro.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9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1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2000" dirty="0" smtClean="0"/>
              <a:t>On the opposite side of the </a:t>
            </a:r>
            <a:r>
              <a:rPr lang="it-IT" sz="2000" dirty="0" err="1" smtClean="0"/>
              <a:t>square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b="1" dirty="0" smtClean="0">
                <a:solidFill>
                  <a:schemeClr val="bg2"/>
                </a:solidFill>
              </a:rPr>
              <a:t>Palazzo Martinengo </a:t>
            </a:r>
            <a:r>
              <a:rPr lang="it-IT" sz="2000" b="1" dirty="0" err="1" smtClean="0">
                <a:solidFill>
                  <a:schemeClr val="bg2"/>
                </a:solidFill>
              </a:rPr>
              <a:t>Cesaresco</a:t>
            </a:r>
            <a:r>
              <a:rPr lang="it-IT" sz="2000" b="1" dirty="0" smtClean="0">
                <a:solidFill>
                  <a:schemeClr val="bg2"/>
                </a:solidFill>
              </a:rPr>
              <a:t> Novarino</a:t>
            </a:r>
            <a:r>
              <a:rPr lang="it-IT" sz="2000" b="1" dirty="0" smtClean="0"/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2000" dirty="0" err="1" smtClean="0"/>
              <a:t>There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a scale model of the </a:t>
            </a:r>
            <a:r>
              <a:rPr lang="it-IT" sz="2000" dirty="0" err="1" smtClean="0"/>
              <a:t>archeological</a:t>
            </a:r>
            <a:r>
              <a:rPr lang="it-IT" sz="2000" dirty="0" smtClean="0"/>
              <a:t> area of the </a:t>
            </a:r>
            <a:r>
              <a:rPr lang="it-IT" sz="2000" dirty="0" err="1" smtClean="0"/>
              <a:t>town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basement</a:t>
            </a:r>
            <a:r>
              <a:rPr lang="it-IT" sz="2000" dirty="0" smtClean="0"/>
              <a:t> of </a:t>
            </a:r>
            <a:r>
              <a:rPr lang="it-IT" sz="2000" dirty="0" err="1" smtClean="0"/>
              <a:t>this</a:t>
            </a:r>
            <a:r>
              <a:rPr lang="it-IT" sz="2000" dirty="0" smtClean="0"/>
              <a:t> </a:t>
            </a:r>
            <a:r>
              <a:rPr lang="it-IT" sz="2000" dirty="0" err="1" smtClean="0"/>
              <a:t>palace</a:t>
            </a:r>
            <a:r>
              <a:rPr lang="it-IT" sz="2000" dirty="0" smtClean="0"/>
              <a:t> and the </a:t>
            </a:r>
            <a:r>
              <a:rPr lang="it-IT" sz="2000" dirty="0" err="1" smtClean="0"/>
              <a:t>remains</a:t>
            </a:r>
            <a:r>
              <a:rPr lang="it-IT" sz="2000" dirty="0" smtClean="0"/>
              <a:t> of a Roman spa, and of some </a:t>
            </a:r>
            <a:r>
              <a:rPr lang="it-IT" sz="2000" dirty="0" err="1" smtClean="0"/>
              <a:t>tabernae</a:t>
            </a:r>
            <a:r>
              <a:rPr lang="it-IT" sz="2000" dirty="0" smtClean="0"/>
              <a:t> (</a:t>
            </a:r>
            <a:r>
              <a:rPr lang="it-IT" sz="2000" dirty="0" err="1" smtClean="0"/>
              <a:t>shops</a:t>
            </a:r>
            <a:r>
              <a:rPr lang="it-IT" sz="2000" dirty="0" smtClean="0"/>
              <a:t> and </a:t>
            </a:r>
            <a:r>
              <a:rPr lang="it-IT" sz="2000" dirty="0" err="1" smtClean="0"/>
              <a:t>taverns</a:t>
            </a:r>
            <a:r>
              <a:rPr lang="it-IT" sz="2000" dirty="0" smtClean="0"/>
              <a:t>) can </a:t>
            </a:r>
            <a:r>
              <a:rPr lang="it-IT" sz="2000" dirty="0" err="1" smtClean="0"/>
              <a:t>also</a:t>
            </a:r>
            <a:r>
              <a:rPr lang="it-IT" sz="2000" dirty="0" smtClean="0"/>
              <a:t> be </a:t>
            </a:r>
            <a:r>
              <a:rPr lang="it-IT" sz="2000" dirty="0" err="1" smtClean="0"/>
              <a:t>seen</a:t>
            </a:r>
            <a:r>
              <a:rPr lang="it-IT" sz="2000" dirty="0" smtClean="0"/>
              <a:t>. 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2000" dirty="0" err="1" smtClean="0"/>
              <a:t>Turning</a:t>
            </a:r>
            <a:r>
              <a:rPr lang="it-IT" sz="2000" dirty="0" smtClean="0"/>
              <a:t> </a:t>
            </a:r>
            <a:r>
              <a:rPr lang="it-IT" sz="2000" dirty="0" err="1" smtClean="0"/>
              <a:t>into</a:t>
            </a:r>
            <a:r>
              <a:rPr lang="it-IT" sz="2000" dirty="0" smtClean="0"/>
              <a:t> </a:t>
            </a:r>
            <a:r>
              <a:rPr lang="it-IT" sz="2000" b="1" dirty="0" smtClean="0">
                <a:solidFill>
                  <a:schemeClr val="bg2"/>
                </a:solidFill>
              </a:rPr>
              <a:t>Vicolo San Clemente</a:t>
            </a:r>
            <a:r>
              <a:rPr lang="it-IT" sz="2000" dirty="0" smtClean="0">
                <a:solidFill>
                  <a:schemeClr val="bg2"/>
                </a:solidFill>
              </a:rPr>
              <a:t> </a:t>
            </a:r>
            <a:r>
              <a:rPr lang="it-IT" sz="2000" dirty="0" err="1" smtClean="0"/>
              <a:t>you</a:t>
            </a:r>
            <a:r>
              <a:rPr lang="it-IT" sz="2000" dirty="0" smtClean="0"/>
              <a:t> go </a:t>
            </a:r>
            <a:r>
              <a:rPr lang="it-IT" sz="2000" dirty="0" err="1" smtClean="0"/>
              <a:t>through</a:t>
            </a:r>
            <a:r>
              <a:rPr lang="it-IT" sz="2000" dirty="0" smtClean="0"/>
              <a:t> </a:t>
            </a:r>
            <a:r>
              <a:rPr lang="it-IT" sz="2000" dirty="0" err="1" smtClean="0"/>
              <a:t>alleyways</a:t>
            </a:r>
            <a:r>
              <a:rPr lang="it-IT" sz="2000" dirty="0" smtClean="0"/>
              <a:t> </a:t>
            </a:r>
            <a:r>
              <a:rPr lang="it-IT" sz="2000" dirty="0" err="1" smtClean="0"/>
              <a:t>following</a:t>
            </a:r>
            <a:r>
              <a:rPr lang="it-IT" sz="2000" dirty="0" smtClean="0"/>
              <a:t> the </a:t>
            </a:r>
            <a:r>
              <a:rPr lang="it-IT" sz="2000" dirty="0" err="1" smtClean="0"/>
              <a:t>original</a:t>
            </a:r>
            <a:r>
              <a:rPr lang="it-IT" sz="2000" dirty="0" smtClean="0"/>
              <a:t> Roman layout; the </a:t>
            </a:r>
            <a:r>
              <a:rPr lang="it-IT" sz="2000" dirty="0" err="1" smtClean="0"/>
              <a:t>town</a:t>
            </a:r>
            <a:r>
              <a:rPr lang="it-IT" sz="2000" dirty="0" smtClean="0"/>
              <a:t> </a:t>
            </a:r>
            <a:r>
              <a:rPr lang="it-IT" sz="2000" dirty="0" err="1" smtClean="0"/>
              <a:t>council</a:t>
            </a:r>
            <a:r>
              <a:rPr lang="it-IT" sz="2000" dirty="0" smtClean="0"/>
              <a:t> </a:t>
            </a:r>
            <a:r>
              <a:rPr lang="it-IT" sz="2000" dirty="0" err="1" smtClean="0"/>
              <a:t>has</a:t>
            </a:r>
            <a:r>
              <a:rPr lang="it-IT" sz="2000" dirty="0" smtClean="0"/>
              <a:t> </a:t>
            </a:r>
            <a:r>
              <a:rPr lang="it-IT" sz="2000" dirty="0" err="1" smtClean="0"/>
              <a:t>recently</a:t>
            </a:r>
            <a:r>
              <a:rPr lang="it-IT" sz="2000" dirty="0" smtClean="0"/>
              <a:t> </a:t>
            </a:r>
            <a:r>
              <a:rPr lang="it-IT" sz="2000" dirty="0" err="1" smtClean="0"/>
              <a:t>repaired</a:t>
            </a:r>
            <a:r>
              <a:rPr lang="it-IT" sz="2000" dirty="0" smtClean="0"/>
              <a:t>  </a:t>
            </a:r>
            <a:r>
              <a:rPr lang="it-IT" sz="2000" dirty="0" err="1" smtClean="0"/>
              <a:t>these</a:t>
            </a:r>
            <a:r>
              <a:rPr lang="it-IT" sz="2000" dirty="0" smtClean="0"/>
              <a:t> </a:t>
            </a:r>
            <a:r>
              <a:rPr lang="it-IT" sz="2000" dirty="0" err="1" smtClean="0"/>
              <a:t>narrow</a:t>
            </a:r>
            <a:r>
              <a:rPr lang="it-IT" sz="2000" dirty="0" smtClean="0"/>
              <a:t> </a:t>
            </a:r>
            <a:r>
              <a:rPr lang="it-IT" sz="2000" dirty="0" err="1" smtClean="0"/>
              <a:t>little</a:t>
            </a:r>
            <a:r>
              <a:rPr lang="it-IT" sz="2000" dirty="0" smtClean="0"/>
              <a:t> </a:t>
            </a:r>
            <a:r>
              <a:rPr lang="it-IT" sz="2000" dirty="0" err="1" smtClean="0"/>
              <a:t>streets</a:t>
            </a:r>
            <a:r>
              <a:rPr lang="it-IT" sz="2000" dirty="0" smtClean="0"/>
              <a:t> </a:t>
            </a:r>
            <a:r>
              <a:rPr lang="it-IT" sz="2000" dirty="0" err="1" smtClean="0"/>
              <a:t>without</a:t>
            </a:r>
            <a:r>
              <a:rPr lang="it-IT" sz="2000" dirty="0" smtClean="0"/>
              <a:t> </a:t>
            </a:r>
            <a:r>
              <a:rPr lang="it-IT" sz="2000" dirty="0" err="1" smtClean="0"/>
              <a:t>changing</a:t>
            </a:r>
            <a:r>
              <a:rPr lang="it-IT" sz="2000" dirty="0" smtClean="0"/>
              <a:t> </a:t>
            </a:r>
            <a:r>
              <a:rPr lang="it-IT" sz="2000" dirty="0" err="1" smtClean="0"/>
              <a:t>their</a:t>
            </a:r>
            <a:r>
              <a:rPr lang="it-IT" sz="2000" dirty="0" smtClean="0"/>
              <a:t> </a:t>
            </a:r>
            <a:r>
              <a:rPr lang="it-IT" sz="2000" dirty="0" err="1" smtClean="0"/>
              <a:t>character</a:t>
            </a:r>
            <a:r>
              <a:rPr lang="it-IT" sz="2000" dirty="0" smtClean="0"/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2000" dirty="0" smtClean="0"/>
              <a:t>In Piazzetta San Clemente </a:t>
            </a:r>
            <a:r>
              <a:rPr lang="it-IT" sz="2000" dirty="0" err="1" smtClean="0"/>
              <a:t>you</a:t>
            </a:r>
            <a:r>
              <a:rPr lang="it-IT" sz="2000" dirty="0" smtClean="0"/>
              <a:t> </a:t>
            </a:r>
            <a:r>
              <a:rPr lang="it-IT" sz="2000" dirty="0" err="1" smtClean="0"/>
              <a:t>will</a:t>
            </a:r>
            <a:r>
              <a:rPr lang="it-IT" sz="2000" dirty="0" smtClean="0"/>
              <a:t> </a:t>
            </a:r>
            <a:r>
              <a:rPr lang="it-IT" sz="2000" dirty="0" err="1" smtClean="0"/>
              <a:t>find</a:t>
            </a:r>
            <a:r>
              <a:rPr lang="it-IT" sz="2000" dirty="0" smtClean="0"/>
              <a:t> the </a:t>
            </a:r>
            <a:r>
              <a:rPr lang="it-IT" sz="2000" b="1" dirty="0" smtClean="0">
                <a:solidFill>
                  <a:schemeClr val="bg2"/>
                </a:solidFill>
              </a:rPr>
              <a:t>Church of San Clemente</a:t>
            </a:r>
            <a:r>
              <a:rPr lang="it-IT" sz="2000" dirty="0" smtClean="0"/>
              <a:t>. The </a:t>
            </a:r>
            <a:r>
              <a:rPr lang="it-IT" sz="2000" dirty="0" err="1" smtClean="0"/>
              <a:t>church</a:t>
            </a:r>
            <a:r>
              <a:rPr lang="it-IT" sz="2000" dirty="0" smtClean="0"/>
              <a:t> </a:t>
            </a:r>
            <a:r>
              <a:rPr lang="it-IT" sz="2000" dirty="0" err="1" smtClean="0"/>
              <a:t>contains</a:t>
            </a:r>
            <a:r>
              <a:rPr lang="it-IT" sz="2000" dirty="0" smtClean="0"/>
              <a:t> </a:t>
            </a:r>
            <a:r>
              <a:rPr lang="it-IT" sz="2000" dirty="0" err="1" smtClean="0"/>
              <a:t>numerous</a:t>
            </a:r>
            <a:r>
              <a:rPr lang="it-IT" sz="2000" dirty="0" smtClean="0"/>
              <a:t> </a:t>
            </a:r>
            <a:r>
              <a:rPr lang="it-IT" sz="2000" dirty="0" err="1" smtClean="0"/>
              <a:t>works</a:t>
            </a:r>
            <a:r>
              <a:rPr lang="it-IT" sz="2000" dirty="0" smtClean="0"/>
              <a:t> by </a:t>
            </a:r>
            <a:r>
              <a:rPr lang="it-IT" sz="2000" b="1" dirty="0" smtClean="0">
                <a:solidFill>
                  <a:schemeClr val="bg2"/>
                </a:solidFill>
              </a:rPr>
              <a:t>Moretto</a:t>
            </a:r>
            <a:r>
              <a:rPr lang="it-IT" sz="2000" dirty="0" smtClean="0"/>
              <a:t>, </a:t>
            </a:r>
            <a:r>
              <a:rPr lang="it-IT" sz="2000" dirty="0" err="1" smtClean="0"/>
              <a:t>who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buried</a:t>
            </a:r>
            <a:r>
              <a:rPr lang="it-IT" sz="2000" dirty="0" smtClean="0"/>
              <a:t> </a:t>
            </a:r>
            <a:r>
              <a:rPr lang="it-IT" sz="2000" dirty="0" err="1" smtClean="0"/>
              <a:t>here</a:t>
            </a:r>
            <a:r>
              <a:rPr lang="it-IT" sz="20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000" dirty="0" smtClean="0"/>
          </a:p>
        </p:txBody>
      </p:sp>
      <p:pic>
        <p:nvPicPr>
          <p:cNvPr id="31748" name="Picture 4" descr="http://upload.wikimedia.org/wikipedia/commons/thumb/c/c2/Brescia_-_San_Zeno_al_Foro_-_Facciata.jpg/214px-Brescia_-_San_Zeno_al_Foro_-_Facci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60350"/>
            <a:ext cx="21590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http://www.comune.brescia.it/NR/rdonlyres/7BD66A0D-E968-47D0-A3B3-433072CCD01A/0/SanClementepor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213100"/>
            <a:ext cx="2303463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/>
          <p:cNvSpPr>
            <a:spLocks noGrp="1"/>
          </p:cNvSpPr>
          <p:nvPr>
            <p:ph type="title"/>
          </p:nvPr>
        </p:nvSpPr>
        <p:spPr>
          <a:xfrm>
            <a:off x="899592" y="1268761"/>
            <a:ext cx="7426325" cy="2592288"/>
          </a:xfrm>
        </p:spPr>
        <p:txBody>
          <a:bodyPr/>
          <a:lstStyle/>
          <a:p>
            <a:pPr algn="ctr" eaLnBrk="1" hangingPunct="1"/>
            <a:r>
              <a:rPr lang="it-IT" sz="6600" b="1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An </a:t>
            </a:r>
            <a:r>
              <a:rPr lang="it-IT" sz="6600" b="1" dirty="0" err="1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overview</a:t>
            </a:r>
            <a:r>
              <a:rPr lang="it-IT" sz="6600" b="1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 of  </a:t>
            </a:r>
            <a:r>
              <a:rPr lang="it-IT" sz="6600" b="1" dirty="0" err="1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HISTORic</a:t>
            </a:r>
            <a:r>
              <a:rPr lang="it-IT" sz="6600" b="1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it-IT" sz="6600" b="1" dirty="0" err="1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brescia</a:t>
            </a:r>
            <a:endParaRPr lang="it-IT" sz="6600" b="1" dirty="0" smtClean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9512" y="258901"/>
            <a:ext cx="4032448" cy="6340197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Skirting</a:t>
            </a:r>
            <a:r>
              <a:rPr lang="it-IT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a </a:t>
            </a:r>
            <a:r>
              <a:rPr lang="it-IT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block</a:t>
            </a:r>
            <a:r>
              <a:rPr lang="it-IT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of </a:t>
            </a:r>
            <a:r>
              <a:rPr lang="it-IT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medieval</a:t>
            </a:r>
            <a:r>
              <a:rPr lang="it-IT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it-IT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buildings</a:t>
            </a:r>
            <a:r>
              <a:rPr lang="it-IT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, </a:t>
            </a:r>
            <a:r>
              <a:rPr lang="it-IT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you</a:t>
            </a:r>
            <a:r>
              <a:rPr lang="it-IT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come </a:t>
            </a:r>
            <a:r>
              <a:rPr lang="it-IT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into</a:t>
            </a:r>
            <a:r>
              <a:rPr lang="it-IT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it-IT" b="1" dirty="0">
                <a:solidFill>
                  <a:schemeClr val="bg2"/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Via Trieste</a:t>
            </a:r>
            <a:r>
              <a:rPr lang="it-IT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. </a:t>
            </a:r>
          </a:p>
          <a:p>
            <a:pPr>
              <a:defRPr/>
            </a:pPr>
            <a:endParaRPr lang="it-IT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r>
              <a:rPr lang="it-IT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No. 17 </a:t>
            </a:r>
            <a:r>
              <a:rPr lang="it-IT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is</a:t>
            </a:r>
            <a:r>
              <a:rPr lang="it-IT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it-IT" b="1" dirty="0">
                <a:solidFill>
                  <a:schemeClr val="bg2"/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Palazzo Martinengo </a:t>
            </a:r>
            <a:r>
              <a:rPr lang="it-IT" b="1" dirty="0" err="1">
                <a:solidFill>
                  <a:schemeClr val="bg2"/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Cesaresco</a:t>
            </a:r>
            <a:r>
              <a:rPr lang="it-IT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, </a:t>
            </a:r>
            <a:r>
              <a:rPr lang="it-IT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which</a:t>
            </a:r>
            <a:r>
              <a:rPr lang="it-IT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it-IT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nowadays</a:t>
            </a:r>
            <a:r>
              <a:rPr lang="it-IT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it-IT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houses</a:t>
            </a:r>
            <a:r>
              <a:rPr lang="it-IT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the Università Cattolica and the </a:t>
            </a:r>
            <a:r>
              <a:rPr lang="it-IT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Arici</a:t>
            </a:r>
            <a:r>
              <a:rPr lang="it-IT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it-IT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schools</a:t>
            </a:r>
            <a:r>
              <a:rPr lang="it-IT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. </a:t>
            </a:r>
          </a:p>
          <a:p>
            <a:pPr eaLnBrk="0" hangingPunct="0">
              <a:defRPr/>
            </a:pPr>
            <a:endParaRPr lang="it-IT" dirty="0">
              <a:latin typeface="Calibri" pitchFamily="34" charset="0"/>
              <a:ea typeface="Times New Roman" pitchFamily="18" charset="0"/>
              <a:cs typeface="Lucida Sans Unicode" pitchFamily="34" charset="0"/>
            </a:endParaRPr>
          </a:p>
          <a:p>
            <a:pPr eaLnBrk="0" hangingPunct="0">
              <a:defRPr/>
            </a:pPr>
            <a:r>
              <a:rPr lang="it-IT" dirty="0" err="1">
                <a:latin typeface="Calibri" pitchFamily="34" charset="0"/>
                <a:cs typeface="Times New Roman" pitchFamily="18" charset="0"/>
              </a:rPr>
              <a:t>Where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Via Trieste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crosses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b="1" dirty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Via Veronica Gambara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there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is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a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wall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which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according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to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tradition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was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erected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by the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Brescians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to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defend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themselves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against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the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barbarian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invasions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>
              <a:defRPr/>
            </a:pPr>
            <a:endParaRPr lang="it-IT" dirty="0">
              <a:latin typeface="Calibri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lang="it-IT" dirty="0" err="1">
                <a:latin typeface="Calibri" pitchFamily="34" charset="0"/>
                <a:cs typeface="Times New Roman" pitchFamily="18" charset="0"/>
              </a:rPr>
              <a:t>Number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9 Via Trieste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is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b="1" dirty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Palazzo </a:t>
            </a:r>
            <a:r>
              <a:rPr lang="it-IT" b="1" dirty="0" err="1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Soardi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nowadays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Palazzo Bruni-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Conter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.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It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is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one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of the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most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striking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late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Baroque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edifices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in Brescia. </a:t>
            </a:r>
          </a:p>
          <a:p>
            <a:pPr eaLnBrk="0" hangingPunct="0">
              <a:defRPr/>
            </a:pPr>
            <a:endParaRPr lang="it-IT" dirty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it-IT" dirty="0">
                <a:latin typeface="Calibri" pitchFamily="34" charset="0"/>
              </a:rPr>
              <a:t>In the </a:t>
            </a:r>
            <a:r>
              <a:rPr lang="it-IT" dirty="0" err="1">
                <a:latin typeface="Calibri" pitchFamily="34" charset="0"/>
              </a:rPr>
              <a:t>square</a:t>
            </a:r>
            <a:r>
              <a:rPr lang="it-IT" dirty="0">
                <a:latin typeface="Calibri" pitchFamily="34" charset="0"/>
              </a:rPr>
              <a:t> of the </a:t>
            </a:r>
            <a:r>
              <a:rPr lang="it-IT" dirty="0" err="1">
                <a:latin typeface="Calibri" pitchFamily="34" charset="0"/>
              </a:rPr>
              <a:t>same</a:t>
            </a:r>
            <a:r>
              <a:rPr lang="it-IT" dirty="0">
                <a:latin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</a:rPr>
              <a:t>name</a:t>
            </a:r>
            <a:r>
              <a:rPr lang="it-IT" dirty="0">
                <a:latin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</a:rPr>
              <a:t>there</a:t>
            </a:r>
            <a:r>
              <a:rPr lang="it-IT" dirty="0">
                <a:latin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</a:rPr>
              <a:t>is</a:t>
            </a:r>
            <a:r>
              <a:rPr lang="it-IT" dirty="0">
                <a:latin typeface="Calibri" pitchFamily="34" charset="0"/>
              </a:rPr>
              <a:t> the </a:t>
            </a:r>
            <a:r>
              <a:rPr lang="it-IT" b="1" dirty="0">
                <a:solidFill>
                  <a:schemeClr val="bg2"/>
                </a:solidFill>
                <a:latin typeface="Calibri" pitchFamily="34" charset="0"/>
              </a:rPr>
              <a:t>Church of Santa Maria </a:t>
            </a:r>
            <a:r>
              <a:rPr lang="it-IT" b="1" dirty="0" smtClean="0">
                <a:solidFill>
                  <a:schemeClr val="bg2"/>
                </a:solidFill>
                <a:latin typeface="Calibri" pitchFamily="34" charset="0"/>
              </a:rPr>
              <a:t>in </a:t>
            </a:r>
            <a:r>
              <a:rPr lang="it-IT" b="1" dirty="0" err="1" smtClean="0">
                <a:solidFill>
                  <a:schemeClr val="bg2"/>
                </a:solidFill>
                <a:latin typeface="Calibri" pitchFamily="34" charset="0"/>
              </a:rPr>
              <a:t>Calchera</a:t>
            </a:r>
            <a:r>
              <a:rPr lang="it-IT" dirty="0">
                <a:latin typeface="Calibri" pitchFamily="34" charset="0"/>
              </a:rPr>
              <a:t>. </a:t>
            </a:r>
          </a:p>
          <a:p>
            <a:pPr eaLnBrk="0" hangingPunct="0">
              <a:defRPr/>
            </a:pPr>
            <a:r>
              <a:rPr lang="it-IT" dirty="0">
                <a:latin typeface="Calibri" pitchFamily="34" charset="0"/>
              </a:rPr>
              <a:t>Inside, in the </a:t>
            </a:r>
            <a:r>
              <a:rPr lang="it-IT" dirty="0" err="1">
                <a:latin typeface="Calibri" pitchFamily="34" charset="0"/>
              </a:rPr>
              <a:t>second</a:t>
            </a:r>
            <a:r>
              <a:rPr lang="it-IT" dirty="0">
                <a:latin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</a:rPr>
              <a:t>chapel</a:t>
            </a:r>
            <a:r>
              <a:rPr lang="it-IT" dirty="0">
                <a:latin typeface="Calibri" pitchFamily="34" charset="0"/>
              </a:rPr>
              <a:t> on the right, </a:t>
            </a:r>
            <a:r>
              <a:rPr lang="it-IT" dirty="0" err="1">
                <a:latin typeface="Calibri" pitchFamily="34" charset="0"/>
              </a:rPr>
              <a:t>there</a:t>
            </a:r>
            <a:r>
              <a:rPr lang="it-IT" dirty="0">
                <a:latin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</a:rPr>
              <a:t>is</a:t>
            </a:r>
            <a:r>
              <a:rPr lang="it-IT" dirty="0">
                <a:latin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</a:rPr>
              <a:t>one</a:t>
            </a:r>
            <a:r>
              <a:rPr lang="it-IT" dirty="0">
                <a:latin typeface="Calibri" pitchFamily="34" charset="0"/>
              </a:rPr>
              <a:t> of </a:t>
            </a:r>
            <a:r>
              <a:rPr lang="it-IT" b="1" dirty="0" err="1">
                <a:solidFill>
                  <a:schemeClr val="bg2"/>
                </a:solidFill>
                <a:latin typeface="Calibri" pitchFamily="34" charset="0"/>
              </a:rPr>
              <a:t>Romanino</a:t>
            </a:r>
            <a:r>
              <a:rPr lang="it-IT" dirty="0" err="1">
                <a:latin typeface="Calibri" pitchFamily="34" charset="0"/>
              </a:rPr>
              <a:t>'s</a:t>
            </a:r>
            <a:r>
              <a:rPr lang="it-IT" dirty="0">
                <a:latin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</a:rPr>
              <a:t>early</a:t>
            </a:r>
            <a:r>
              <a:rPr lang="it-IT" dirty="0">
                <a:latin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</a:rPr>
              <a:t>works</a:t>
            </a:r>
            <a:r>
              <a:rPr lang="it-IT" dirty="0">
                <a:solidFill>
                  <a:srgbClr val="333333"/>
                </a:solidFill>
                <a:latin typeface="Calibri" pitchFamily="34" charset="0"/>
              </a:rPr>
              <a:t>.</a:t>
            </a:r>
            <a:r>
              <a:rPr lang="it-IT" dirty="0">
                <a:latin typeface="Calibri" pitchFamily="34" charset="0"/>
                <a:cs typeface="Arial" charset="0"/>
              </a:rPr>
              <a:t> </a:t>
            </a:r>
          </a:p>
        </p:txBody>
      </p:sp>
      <p:pic>
        <p:nvPicPr>
          <p:cNvPr id="32772" name="Picture 3" descr="http://upload.wikimedia.org/wikipedia/commons/thumb/1/1d/Brescia_Palazzo_Martinengo_cesaresco_by_Stefano_Bolognini.JPG/300px-Brescia_Palazzo_Martinengo_cesaresco_by_Stefano_Bologn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268413"/>
            <a:ext cx="24479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http://mw2.google.com/mw-panoramio/photos/medium/155396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500438"/>
            <a:ext cx="38877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http://upload.wikimedia.org/wikipedia/commons/thumb/7/77/Santa_maria_in_calchera_facciata.jpg/225px-Santa_maria_in_calchera_faccia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549275"/>
            <a:ext cx="20701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9552" y="394933"/>
            <a:ext cx="3312368" cy="6063198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The </a:t>
            </a:r>
            <a:r>
              <a:rPr lang="it-IT" sz="2400" b="1" dirty="0" smtClean="0">
                <a:solidFill>
                  <a:schemeClr val="bg2"/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Brescia </a:t>
            </a:r>
            <a:r>
              <a:rPr lang="it-IT" sz="2400" b="1" dirty="0">
                <a:solidFill>
                  <a:schemeClr val="bg2"/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Musical Instruments </a:t>
            </a:r>
            <a:r>
              <a:rPr lang="it-IT" sz="2400" b="1" dirty="0" err="1">
                <a:solidFill>
                  <a:schemeClr val="bg2"/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Museum</a:t>
            </a:r>
            <a:r>
              <a:rPr lang="it-IT" sz="2400" dirty="0">
                <a:solidFill>
                  <a:schemeClr val="bg2"/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is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at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no. 34 Via Trieste and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is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devoted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to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lutes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and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other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stringed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musical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instruments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.</a:t>
            </a:r>
          </a:p>
          <a:p>
            <a:pPr algn="just">
              <a:defRPr/>
            </a:pPr>
            <a:endParaRPr lang="it-IT" sz="2000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just">
              <a:defRPr/>
            </a:pPr>
            <a:r>
              <a:rPr lang="it-IT" sz="2000" dirty="0" err="1">
                <a:latin typeface="Calibri" pitchFamily="34" charset="0"/>
                <a:ea typeface="Calibri" pitchFamily="34" charset="0"/>
                <a:cs typeface="Lucida Sans Unicode" pitchFamily="34" charset="0"/>
              </a:rPr>
              <a:t>Next</a:t>
            </a:r>
            <a:r>
              <a:rPr lang="it-IT" sz="2000" dirty="0">
                <a:latin typeface="Calibri" pitchFamily="34" charset="0"/>
                <a:ea typeface="Calibri" pitchFamily="34" charset="0"/>
                <a:cs typeface="Lucida Sans Unicode" pitchFamily="34" charset="0"/>
              </a:rPr>
              <a:t> </a:t>
            </a:r>
            <a:r>
              <a:rPr lang="it-IT" sz="2000" dirty="0" err="1">
                <a:latin typeface="Calibri" pitchFamily="34" charset="0"/>
                <a:ea typeface="Calibri" pitchFamily="34" charset="0"/>
                <a:cs typeface="Lucida Sans Unicode" pitchFamily="34" charset="0"/>
              </a:rPr>
              <a:t>you</a:t>
            </a:r>
            <a:r>
              <a:rPr lang="it-IT" sz="2000" dirty="0">
                <a:latin typeface="Calibri" pitchFamily="34" charset="0"/>
                <a:ea typeface="Calibri" pitchFamily="34" charset="0"/>
                <a:cs typeface="Lucida Sans Unicode" pitchFamily="34" charset="0"/>
              </a:rPr>
              <a:t> turn </a:t>
            </a:r>
            <a:r>
              <a:rPr lang="it-IT" sz="2000" dirty="0" err="1">
                <a:latin typeface="Calibri" pitchFamily="34" charset="0"/>
                <a:ea typeface="Calibri" pitchFamily="34" charset="0"/>
                <a:cs typeface="Lucida Sans Unicode" pitchFamily="34" charset="0"/>
              </a:rPr>
              <a:t>into</a:t>
            </a:r>
            <a:r>
              <a:rPr lang="it-IT" sz="2000" dirty="0">
                <a:latin typeface="Calibri" pitchFamily="34" charset="0"/>
                <a:ea typeface="Calibri" pitchFamily="34" charset="0"/>
                <a:cs typeface="Lucida Sans Unicode" pitchFamily="34" charset="0"/>
              </a:rPr>
              <a:t> </a:t>
            </a:r>
            <a:r>
              <a:rPr lang="it-IT" sz="2000" b="1" dirty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Lucida Sans Unicode" pitchFamily="34" charset="0"/>
              </a:rPr>
              <a:t>Via </a:t>
            </a:r>
            <a:r>
              <a:rPr lang="it-IT" sz="2000" b="1" dirty="0" err="1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Lucida Sans Unicode" pitchFamily="34" charset="0"/>
              </a:rPr>
              <a:t>Tosio</a:t>
            </a:r>
            <a:r>
              <a:rPr lang="it-IT" sz="2000" dirty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Lucida Sans Unicode" pitchFamily="34" charset="0"/>
              </a:rPr>
              <a:t> </a:t>
            </a:r>
            <a:r>
              <a:rPr lang="it-IT" sz="2000" dirty="0">
                <a:latin typeface="Calibri" pitchFamily="34" charset="0"/>
                <a:ea typeface="Calibri" pitchFamily="34" charset="0"/>
                <a:cs typeface="Lucida Sans Unicode" pitchFamily="34" charset="0"/>
              </a:rPr>
              <a:t>the </a:t>
            </a:r>
            <a:r>
              <a:rPr lang="it-IT" sz="2000" dirty="0" err="1">
                <a:latin typeface="Calibri" pitchFamily="34" charset="0"/>
                <a:ea typeface="Calibri" pitchFamily="34" charset="0"/>
                <a:cs typeface="Lucida Sans Unicode" pitchFamily="34" charset="0"/>
              </a:rPr>
              <a:t>seat</a:t>
            </a:r>
            <a:r>
              <a:rPr lang="it-IT" sz="2000" dirty="0">
                <a:latin typeface="Calibri" pitchFamily="34" charset="0"/>
                <a:ea typeface="Calibri" pitchFamily="34" charset="0"/>
                <a:cs typeface="Lucida Sans Unicode" pitchFamily="34" charset="0"/>
              </a:rPr>
              <a:t> of the </a:t>
            </a:r>
            <a:r>
              <a:rPr lang="it-IT" sz="2000" dirty="0" err="1">
                <a:latin typeface="Calibri" pitchFamily="34" charset="0"/>
                <a:ea typeface="Calibri" pitchFamily="34" charset="0"/>
                <a:cs typeface="Lucida Sans Unicode" pitchFamily="34" charset="0"/>
              </a:rPr>
              <a:t>prestigious</a:t>
            </a:r>
            <a:r>
              <a:rPr lang="it-IT" sz="2000" dirty="0">
                <a:latin typeface="Calibri" pitchFamily="34" charset="0"/>
                <a:ea typeface="Calibri" pitchFamily="34" charset="0"/>
                <a:cs typeface="Lucida Sans Unicode" pitchFamily="34" charset="0"/>
              </a:rPr>
              <a:t> </a:t>
            </a:r>
            <a:r>
              <a:rPr lang="it-IT" sz="2000" dirty="0" err="1">
                <a:latin typeface="Calibri" pitchFamily="34" charset="0"/>
                <a:ea typeface="Calibri" pitchFamily="34" charset="0"/>
                <a:cs typeface="Lucida Sans Unicode" pitchFamily="34" charset="0"/>
              </a:rPr>
              <a:t>Brescian</a:t>
            </a:r>
            <a:r>
              <a:rPr lang="it-IT" sz="2000" dirty="0">
                <a:latin typeface="Calibri" pitchFamily="34" charset="0"/>
                <a:ea typeface="Calibri" pitchFamily="34" charset="0"/>
                <a:cs typeface="Lucida Sans Unicode" pitchFamily="34" charset="0"/>
              </a:rPr>
              <a:t> Academy of Science, </a:t>
            </a:r>
            <a:r>
              <a:rPr lang="it-IT" sz="2000" dirty="0" err="1">
                <a:latin typeface="Calibri" pitchFamily="34" charset="0"/>
                <a:ea typeface="Calibri" pitchFamily="34" charset="0"/>
                <a:cs typeface="Lucida Sans Unicode" pitchFamily="34" charset="0"/>
              </a:rPr>
              <a:t>Literature</a:t>
            </a:r>
            <a:r>
              <a:rPr lang="it-IT" sz="2000" dirty="0">
                <a:latin typeface="Calibri" pitchFamily="34" charset="0"/>
                <a:ea typeface="Calibri" pitchFamily="34" charset="0"/>
                <a:cs typeface="Lucida Sans Unicode" pitchFamily="34" charset="0"/>
              </a:rPr>
              <a:t> and the </a:t>
            </a:r>
            <a:r>
              <a:rPr lang="it-IT" sz="2000" dirty="0" err="1">
                <a:latin typeface="Calibri" pitchFamily="34" charset="0"/>
                <a:ea typeface="Calibri" pitchFamily="34" charset="0"/>
                <a:cs typeface="Lucida Sans Unicode" pitchFamily="34" charset="0"/>
              </a:rPr>
              <a:t>Arts</a:t>
            </a:r>
            <a:r>
              <a:rPr lang="it-IT" sz="2000" dirty="0">
                <a:latin typeface="Calibri" pitchFamily="34" charset="0"/>
                <a:ea typeface="Calibri" pitchFamily="34" charset="0"/>
                <a:cs typeface="Lucida Sans Unicode" pitchFamily="34" charset="0"/>
              </a:rPr>
              <a:t>. </a:t>
            </a:r>
          </a:p>
          <a:p>
            <a:pPr algn="just" eaLnBrk="0" hangingPunct="0">
              <a:defRPr/>
            </a:pPr>
            <a:endParaRPr lang="it-IT" sz="2000" dirty="0">
              <a:latin typeface="Calibri" pitchFamily="34" charset="0"/>
              <a:ea typeface="Calibri" pitchFamily="34" charset="0"/>
              <a:cs typeface="Lucida Sans Unicode" pitchFamily="34" charset="0"/>
            </a:endParaRPr>
          </a:p>
          <a:p>
            <a:pPr algn="just" eaLnBrk="0" hangingPunct="0">
              <a:defRPr/>
            </a:pPr>
            <a:r>
              <a:rPr lang="it-IT" sz="2000" dirty="0" err="1">
                <a:latin typeface="Calibri" pitchFamily="34" charset="0"/>
              </a:rPr>
              <a:t>Number</a:t>
            </a:r>
            <a:r>
              <a:rPr lang="it-IT" sz="2000" dirty="0">
                <a:latin typeface="Calibri" pitchFamily="34" charset="0"/>
              </a:rPr>
              <a:t> 6 Via </a:t>
            </a:r>
            <a:r>
              <a:rPr lang="it-IT" sz="2000" dirty="0" err="1">
                <a:latin typeface="Calibri" pitchFamily="34" charset="0"/>
              </a:rPr>
              <a:t>Tosio</a:t>
            </a:r>
            <a:r>
              <a:rPr lang="it-IT" sz="2000" dirty="0">
                <a:latin typeface="Calibri" pitchFamily="34" charset="0"/>
              </a:rPr>
              <a:t> </a:t>
            </a:r>
            <a:r>
              <a:rPr lang="it-IT" sz="2000" dirty="0" err="1">
                <a:latin typeface="Calibri" pitchFamily="34" charset="0"/>
              </a:rPr>
              <a:t>is</a:t>
            </a:r>
            <a:r>
              <a:rPr lang="it-IT" sz="2000" dirty="0">
                <a:latin typeface="Calibri" pitchFamily="34" charset="0"/>
              </a:rPr>
              <a:t> </a:t>
            </a:r>
            <a:r>
              <a:rPr lang="it-IT" sz="2000" b="1" dirty="0">
                <a:solidFill>
                  <a:schemeClr val="bg2"/>
                </a:solidFill>
                <a:latin typeface="Calibri" pitchFamily="34" charset="0"/>
              </a:rPr>
              <a:t>Palazzo Martinengo da Barco</a:t>
            </a:r>
            <a:r>
              <a:rPr lang="it-IT" sz="2000" dirty="0">
                <a:latin typeface="Calibri" pitchFamily="34" charset="0"/>
              </a:rPr>
              <a:t>, </a:t>
            </a:r>
            <a:r>
              <a:rPr lang="it-IT" sz="2000" dirty="0" err="1">
                <a:latin typeface="Calibri" pitchFamily="34" charset="0"/>
              </a:rPr>
              <a:t>nowadays</a:t>
            </a:r>
            <a:r>
              <a:rPr lang="it-IT" sz="2000" dirty="0">
                <a:latin typeface="Calibri" pitchFamily="34" charset="0"/>
              </a:rPr>
              <a:t> </a:t>
            </a:r>
            <a:r>
              <a:rPr lang="it-IT" sz="2000" dirty="0" err="1">
                <a:latin typeface="Calibri" pitchFamily="34" charset="0"/>
              </a:rPr>
              <a:t>belonging</a:t>
            </a:r>
            <a:r>
              <a:rPr lang="it-IT" sz="2000" dirty="0">
                <a:latin typeface="Calibri" pitchFamily="34" charset="0"/>
              </a:rPr>
              <a:t> to the Beretta family. </a:t>
            </a:r>
          </a:p>
          <a:p>
            <a:pPr algn="just" eaLnBrk="0" hangingPunct="0">
              <a:defRPr/>
            </a:pPr>
            <a:r>
              <a:rPr lang="it-IT" sz="2000" dirty="0" err="1">
                <a:latin typeface="Calibri" pitchFamily="34" charset="0"/>
              </a:rPr>
              <a:t>Looking</a:t>
            </a:r>
            <a:r>
              <a:rPr lang="it-IT" sz="2000" dirty="0">
                <a:latin typeface="Calibri" pitchFamily="34" charset="0"/>
              </a:rPr>
              <a:t> </a:t>
            </a:r>
            <a:r>
              <a:rPr lang="it-IT" sz="2000" dirty="0" err="1">
                <a:latin typeface="Calibri" pitchFamily="34" charset="0"/>
              </a:rPr>
              <a:t>through</a:t>
            </a:r>
            <a:r>
              <a:rPr lang="it-IT" sz="2000" dirty="0">
                <a:latin typeface="Calibri" pitchFamily="34" charset="0"/>
              </a:rPr>
              <a:t> the </a:t>
            </a:r>
            <a:r>
              <a:rPr lang="it-IT" sz="2000" dirty="0" err="1">
                <a:latin typeface="Calibri" pitchFamily="34" charset="0"/>
              </a:rPr>
              <a:t>entrance</a:t>
            </a:r>
            <a:r>
              <a:rPr lang="it-IT" sz="2000" dirty="0">
                <a:latin typeface="Calibri" pitchFamily="34" charset="0"/>
              </a:rPr>
              <a:t> </a:t>
            </a:r>
            <a:r>
              <a:rPr lang="it-IT" sz="2000" dirty="0" err="1">
                <a:latin typeface="Calibri" pitchFamily="34" charset="0"/>
              </a:rPr>
              <a:t>you</a:t>
            </a:r>
            <a:r>
              <a:rPr lang="it-IT" sz="2000" dirty="0">
                <a:latin typeface="Calibri" pitchFamily="34" charset="0"/>
              </a:rPr>
              <a:t> can </a:t>
            </a:r>
            <a:r>
              <a:rPr lang="it-IT" sz="2000" dirty="0" err="1">
                <a:latin typeface="Calibri" pitchFamily="34" charset="0"/>
              </a:rPr>
              <a:t>see</a:t>
            </a:r>
            <a:r>
              <a:rPr lang="it-IT" sz="2000" dirty="0">
                <a:latin typeface="Calibri" pitchFamily="34" charset="0"/>
              </a:rPr>
              <a:t> the </a:t>
            </a:r>
            <a:r>
              <a:rPr lang="it-IT" sz="2000" dirty="0" err="1">
                <a:latin typeface="Calibri" pitchFamily="34" charset="0"/>
              </a:rPr>
              <a:t>courtyard</a:t>
            </a:r>
            <a:r>
              <a:rPr lang="it-IT" sz="2000" dirty="0">
                <a:latin typeface="Calibri" pitchFamily="34" charset="0"/>
              </a:rPr>
              <a:t> </a:t>
            </a:r>
            <a:r>
              <a:rPr lang="it-IT" sz="2000" dirty="0" err="1">
                <a:latin typeface="Calibri" pitchFamily="34" charset="0"/>
              </a:rPr>
              <a:t>enclosed</a:t>
            </a:r>
            <a:r>
              <a:rPr lang="it-IT" sz="2000" dirty="0">
                <a:latin typeface="Calibri" pitchFamily="34" charset="0"/>
              </a:rPr>
              <a:t> by </a:t>
            </a:r>
            <a:r>
              <a:rPr lang="it-IT" sz="2000" dirty="0" err="1">
                <a:latin typeface="Calibri" pitchFamily="34" charset="0"/>
              </a:rPr>
              <a:t>railings</a:t>
            </a:r>
            <a:r>
              <a:rPr lang="it-IT" sz="2000" dirty="0">
                <a:latin typeface="Calibri" pitchFamily="34" charset="0"/>
              </a:rPr>
              <a:t> </a:t>
            </a:r>
            <a:r>
              <a:rPr lang="it-IT" sz="2000" dirty="0" err="1">
                <a:latin typeface="Calibri" pitchFamily="34" charset="0"/>
              </a:rPr>
              <a:t>which</a:t>
            </a:r>
            <a:r>
              <a:rPr lang="it-IT" sz="2000" dirty="0">
                <a:latin typeface="Calibri" pitchFamily="34" charset="0"/>
              </a:rPr>
              <a:t> are </a:t>
            </a:r>
            <a:r>
              <a:rPr lang="it-IT" sz="2000" dirty="0" err="1">
                <a:latin typeface="Calibri" pitchFamily="34" charset="0"/>
              </a:rPr>
              <a:t>visible</a:t>
            </a:r>
            <a:r>
              <a:rPr lang="it-IT" sz="2000" dirty="0">
                <a:latin typeface="Calibri" pitchFamily="34" charset="0"/>
              </a:rPr>
              <a:t> from </a:t>
            </a:r>
            <a:r>
              <a:rPr lang="it-IT" sz="2000" b="1" dirty="0">
                <a:solidFill>
                  <a:schemeClr val="bg2"/>
                </a:solidFill>
                <a:latin typeface="Calibri" pitchFamily="34" charset="0"/>
              </a:rPr>
              <a:t>Corso Magenta</a:t>
            </a:r>
            <a:r>
              <a:rPr lang="it-IT" sz="2000" dirty="0">
                <a:latin typeface="Calibri" pitchFamily="34" charset="0"/>
              </a:rPr>
              <a:t>.</a:t>
            </a:r>
            <a:endParaRPr lang="it-IT" sz="2000" dirty="0">
              <a:latin typeface="Calibri" pitchFamily="34" charset="0"/>
              <a:cs typeface="Arial" charset="0"/>
            </a:endParaRPr>
          </a:p>
        </p:txBody>
      </p:sp>
      <p:pic>
        <p:nvPicPr>
          <p:cNvPr id="33796" name="Immagine 2" descr="http://www.turismobrescia.it/sites/default/files/galleria/palazzo_beretta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549275"/>
            <a:ext cx="4356100" cy="449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3779912" y="5348486"/>
            <a:ext cx="5184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chemeClr val="bg2"/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Palazzo Martinengo da Barco, </a:t>
            </a:r>
            <a:endParaRPr lang="it-IT" sz="2400" b="1" dirty="0" smtClean="0">
              <a:solidFill>
                <a:schemeClr val="bg2"/>
              </a:solidFill>
              <a:latin typeface="Calibri" pitchFamily="34" charset="0"/>
              <a:ea typeface="Times New Roman" pitchFamily="18" charset="0"/>
              <a:cs typeface="Lucida Sans Unicode" pitchFamily="34" charset="0"/>
            </a:endParaRPr>
          </a:p>
          <a:p>
            <a:pPr algn="ctr"/>
            <a:r>
              <a:rPr lang="it-IT" sz="2400" b="1" dirty="0" err="1" smtClean="0">
                <a:solidFill>
                  <a:schemeClr val="bg2"/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now</a:t>
            </a:r>
            <a:r>
              <a:rPr lang="it-IT" sz="2400" b="1" dirty="0" smtClean="0">
                <a:solidFill>
                  <a:schemeClr val="bg2"/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it-IT" sz="2400" b="1" dirty="0">
                <a:solidFill>
                  <a:schemeClr val="bg2"/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Beretta</a:t>
            </a:r>
            <a:endParaRPr lang="it-IT" sz="2400" b="1" dirty="0">
              <a:solidFill>
                <a:schemeClr val="bg2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67544" y="712440"/>
            <a:ext cx="3456384" cy="5016758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Further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along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you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come to the </a:t>
            </a:r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Conservatorio Luca </a:t>
            </a:r>
            <a:r>
              <a:rPr lang="it-IT" sz="20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Marenzio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,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which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was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designed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by the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architect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it-IT" sz="2000" b="1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Luigi </a:t>
            </a:r>
            <a:r>
              <a:rPr lang="it-IT" sz="2000" b="1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Donegani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in 1837 and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takes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in part of the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ancient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Augustinian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monastery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of St.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Barnabas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. </a:t>
            </a:r>
          </a:p>
          <a:p>
            <a:pPr algn="just">
              <a:defRPr/>
            </a:pPr>
            <a:endParaRPr lang="it-IT" sz="2000" dirty="0">
              <a:latin typeface="Calibri" pitchFamily="34" charset="0"/>
              <a:ea typeface="Times New Roman" pitchFamily="18" charset="0"/>
              <a:cs typeface="Lucida Sans Unicode" pitchFamily="34" charset="0"/>
            </a:endParaRPr>
          </a:p>
          <a:p>
            <a:pPr algn="just">
              <a:defRPr/>
            </a:pPr>
            <a:endParaRPr lang="it-IT" sz="2000" dirty="0">
              <a:latin typeface="Calibri" pitchFamily="34" charset="0"/>
              <a:ea typeface="Times New Roman" pitchFamily="18" charset="0"/>
              <a:cs typeface="Lucida Sans Unicode" pitchFamily="34" charset="0"/>
            </a:endParaRPr>
          </a:p>
          <a:p>
            <a:pPr algn="just">
              <a:defRPr/>
            </a:pP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The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school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was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dedicated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to the </a:t>
            </a:r>
            <a:r>
              <a:rPr lang="it-IT" sz="2000" dirty="0" err="1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hero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of the Risorgimento, </a:t>
            </a:r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Tito Speri</a:t>
            </a:r>
            <a:r>
              <a:rPr lang="it-IT" sz="2000" dirty="0"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.</a:t>
            </a:r>
            <a:endParaRPr lang="it-IT" sz="2000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it-IT" sz="2000" dirty="0" err="1">
                <a:latin typeface="Calibri" pitchFamily="34" charset="0"/>
                <a:ea typeface="Calibri" pitchFamily="34" charset="0"/>
                <a:cs typeface="Lucida Sans Unicode" pitchFamily="34" charset="0"/>
              </a:rPr>
              <a:t>Nearby</a:t>
            </a:r>
            <a:r>
              <a:rPr lang="it-IT" sz="2000" dirty="0">
                <a:latin typeface="Calibri" pitchFamily="34" charset="0"/>
                <a:ea typeface="Calibri" pitchFamily="34" charset="0"/>
                <a:cs typeface="Lucida Sans Unicode" pitchFamily="34" charset="0"/>
              </a:rPr>
              <a:t> </a:t>
            </a:r>
            <a:r>
              <a:rPr lang="it-IT" sz="2000" dirty="0" err="1">
                <a:latin typeface="Calibri" pitchFamily="34" charset="0"/>
                <a:ea typeface="Calibri" pitchFamily="34" charset="0"/>
                <a:cs typeface="Lucida Sans Unicode" pitchFamily="34" charset="0"/>
              </a:rPr>
              <a:t>is</a:t>
            </a:r>
            <a:r>
              <a:rPr lang="it-IT" sz="2000" dirty="0">
                <a:latin typeface="Calibri" pitchFamily="34" charset="0"/>
                <a:ea typeface="Calibri" pitchFamily="34" charset="0"/>
                <a:cs typeface="Lucida Sans Unicode" pitchFamily="34" charset="0"/>
              </a:rPr>
              <a:t> the </a:t>
            </a:r>
            <a:r>
              <a:rPr lang="it-IT" sz="2000" dirty="0" err="1">
                <a:latin typeface="Calibri" pitchFamily="34" charset="0"/>
                <a:ea typeface="Calibri" pitchFamily="34" charset="0"/>
                <a:cs typeface="Lucida Sans Unicode" pitchFamily="34" charset="0"/>
              </a:rPr>
              <a:t>former</a:t>
            </a:r>
            <a:r>
              <a:rPr lang="it-IT" sz="2000" dirty="0">
                <a:latin typeface="Calibri" pitchFamily="34" charset="0"/>
                <a:ea typeface="Calibri" pitchFamily="34" charset="0"/>
                <a:cs typeface="Lucida Sans Unicode" pitchFamily="34" charset="0"/>
              </a:rPr>
              <a:t> </a:t>
            </a:r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Church of San Barnaba</a:t>
            </a:r>
            <a:r>
              <a:rPr lang="it-IT" sz="2000" dirty="0">
                <a:latin typeface="Calibri" pitchFamily="34" charset="0"/>
                <a:ea typeface="Calibri" pitchFamily="34" charset="0"/>
                <a:cs typeface="Lucida Sans Unicode" pitchFamily="34" charset="0"/>
              </a:rPr>
              <a:t>, </a:t>
            </a:r>
            <a:r>
              <a:rPr lang="it-IT" sz="2000" dirty="0" err="1">
                <a:latin typeface="Calibri" pitchFamily="34" charset="0"/>
                <a:ea typeface="Calibri" pitchFamily="34" charset="0"/>
                <a:cs typeface="Lucida Sans Unicode" pitchFamily="34" charset="0"/>
              </a:rPr>
              <a:t>which</a:t>
            </a:r>
            <a:r>
              <a:rPr lang="it-IT" sz="2000" dirty="0">
                <a:latin typeface="Calibri" pitchFamily="34" charset="0"/>
                <a:ea typeface="Calibri" pitchFamily="34" charset="0"/>
                <a:cs typeface="Lucida Sans Unicode" pitchFamily="34" charset="0"/>
              </a:rPr>
              <a:t> </a:t>
            </a:r>
            <a:r>
              <a:rPr lang="it-IT" sz="2000" dirty="0" err="1">
                <a:latin typeface="Calibri" pitchFamily="34" charset="0"/>
                <a:ea typeface="Calibri" pitchFamily="34" charset="0"/>
                <a:cs typeface="Lucida Sans Unicode" pitchFamily="34" charset="0"/>
              </a:rPr>
              <a:t>is</a:t>
            </a:r>
            <a:r>
              <a:rPr lang="it-IT" sz="2000" dirty="0">
                <a:latin typeface="Calibri" pitchFamily="34" charset="0"/>
                <a:ea typeface="Calibri" pitchFamily="34" charset="0"/>
                <a:cs typeface="Lucida Sans Unicode" pitchFamily="34" charset="0"/>
              </a:rPr>
              <a:t> </a:t>
            </a:r>
            <a:r>
              <a:rPr lang="it-IT" sz="2000" dirty="0" err="1">
                <a:latin typeface="Calibri" pitchFamily="34" charset="0"/>
                <a:ea typeface="Calibri" pitchFamily="34" charset="0"/>
                <a:cs typeface="Lucida Sans Unicode" pitchFamily="34" charset="0"/>
              </a:rPr>
              <a:t>now</a:t>
            </a:r>
            <a:r>
              <a:rPr lang="it-IT" sz="2000" dirty="0">
                <a:latin typeface="Calibri" pitchFamily="34" charset="0"/>
                <a:ea typeface="Calibri" pitchFamily="34" charset="0"/>
                <a:cs typeface="Lucida Sans Unicode" pitchFamily="34" charset="0"/>
              </a:rPr>
              <a:t> </a:t>
            </a:r>
            <a:r>
              <a:rPr lang="it-IT" sz="2000" dirty="0" err="1">
                <a:latin typeface="Calibri" pitchFamily="34" charset="0"/>
                <a:ea typeface="Calibri" pitchFamily="34" charset="0"/>
                <a:cs typeface="Lucida Sans Unicode" pitchFamily="34" charset="0"/>
              </a:rPr>
              <a:t>used</a:t>
            </a:r>
            <a:r>
              <a:rPr lang="it-IT" sz="2000" dirty="0">
                <a:latin typeface="Calibri" pitchFamily="34" charset="0"/>
                <a:ea typeface="Calibri" pitchFamily="34" charset="0"/>
                <a:cs typeface="Lucida Sans Unicode" pitchFamily="34" charset="0"/>
              </a:rPr>
              <a:t> </a:t>
            </a:r>
            <a:r>
              <a:rPr lang="it-IT" sz="2000" dirty="0" err="1">
                <a:latin typeface="Calibri" pitchFamily="34" charset="0"/>
                <a:ea typeface="Calibri" pitchFamily="34" charset="0"/>
                <a:cs typeface="Lucida Sans Unicode" pitchFamily="34" charset="0"/>
              </a:rPr>
              <a:t>as</a:t>
            </a:r>
            <a:r>
              <a:rPr lang="it-IT" sz="2000" dirty="0">
                <a:latin typeface="Calibri" pitchFamily="34" charset="0"/>
                <a:ea typeface="Calibri" pitchFamily="34" charset="0"/>
                <a:cs typeface="Lucida Sans Unicode" pitchFamily="34" charset="0"/>
              </a:rPr>
              <a:t> a </a:t>
            </a:r>
            <a:r>
              <a:rPr lang="it-IT" sz="2000" dirty="0" err="1">
                <a:latin typeface="Calibri" pitchFamily="34" charset="0"/>
                <a:ea typeface="Calibri" pitchFamily="34" charset="0"/>
                <a:cs typeface="Lucida Sans Unicode" pitchFamily="34" charset="0"/>
              </a:rPr>
              <a:t>concert</a:t>
            </a:r>
            <a:r>
              <a:rPr lang="it-IT" sz="2000" dirty="0">
                <a:latin typeface="Calibri" pitchFamily="34" charset="0"/>
                <a:ea typeface="Calibri" pitchFamily="34" charset="0"/>
                <a:cs typeface="Lucida Sans Unicode" pitchFamily="34" charset="0"/>
              </a:rPr>
              <a:t> hall.</a:t>
            </a:r>
          </a:p>
          <a:p>
            <a:pPr algn="just" eaLnBrk="0" hangingPunct="0">
              <a:defRPr/>
            </a:pPr>
            <a:endParaRPr lang="it-IT" sz="2000" dirty="0">
              <a:latin typeface="Calibri" pitchFamily="34" charset="0"/>
              <a:ea typeface="Calibri" pitchFamily="34" charset="0"/>
              <a:cs typeface="Lucida Sans Unicode" pitchFamily="34" charset="0"/>
            </a:endParaRPr>
          </a:p>
        </p:txBody>
      </p:sp>
      <p:pic>
        <p:nvPicPr>
          <p:cNvPr id="34820" name="Immagine 2" descr="http://www.turismobrescia.it/sites/default/files/galleria/edifici-m_s_barnaba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04813"/>
            <a:ext cx="43434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4716017" y="5859790"/>
            <a:ext cx="40676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San Barnaba</a:t>
            </a:r>
            <a:endParaRPr lang="it-IT" sz="28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1520" y="220490"/>
            <a:ext cx="5688632" cy="3323987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dirty="0">
                <a:latin typeface="Calibri" pitchFamily="34" charset="0"/>
                <a:cs typeface="Times New Roman" pitchFamily="18" charset="0"/>
              </a:rPr>
              <a:t>The </a:t>
            </a:r>
            <a:r>
              <a:rPr lang="it-IT" sz="2400" b="1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Broletto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, the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medieval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Town Hall,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now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hosts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offices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of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both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the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Municipality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and the Province.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It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is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a massive 12th- and 13th-century building.</a:t>
            </a:r>
          </a:p>
          <a:p>
            <a:pPr>
              <a:defRPr/>
            </a:pPr>
            <a:endParaRPr lang="it-IT" dirty="0"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it-IT" dirty="0">
                <a:latin typeface="Calibri" pitchFamily="34" charset="0"/>
                <a:cs typeface="Times New Roman" pitchFamily="18" charset="0"/>
              </a:rPr>
              <a:t>On the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north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side,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still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stands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one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(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Lombard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: </a:t>
            </a:r>
            <a:r>
              <a:rPr lang="it-IT" b="1" i="1" dirty="0" err="1">
                <a:latin typeface="Calibri" pitchFamily="34" charset="0"/>
                <a:cs typeface="Times New Roman" pitchFamily="18" charset="0"/>
              </a:rPr>
              <a:t>Tòr</a:t>
            </a:r>
            <a:r>
              <a:rPr lang="it-IT" b="1" i="1" dirty="0">
                <a:latin typeface="Calibri" pitchFamily="34" charset="0"/>
                <a:cs typeface="Times New Roman" pitchFamily="18" charset="0"/>
              </a:rPr>
              <a:t> del </a:t>
            </a:r>
            <a:r>
              <a:rPr lang="it-IT" b="1" i="1" dirty="0" err="1">
                <a:latin typeface="Calibri" pitchFamily="34" charset="0"/>
                <a:cs typeface="Times New Roman" pitchFamily="18" charset="0"/>
              </a:rPr>
              <a:t>Pégol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) of the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two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original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city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towers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it-IT" dirty="0"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it-IT" sz="2400" b="1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Santa Maria dei Miracoli</a:t>
            </a:r>
            <a:r>
              <a:rPr lang="it-IT" sz="2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(1488–1523),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has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a fine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façade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by Giovanni Antonio Amadeo,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decorated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with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bas-reliefs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and a </a:t>
            </a:r>
            <a:r>
              <a:rPr lang="it-IT" dirty="0" err="1">
                <a:latin typeface="Calibri" pitchFamily="34" charset="0"/>
                <a:cs typeface="Times New Roman" pitchFamily="18" charset="0"/>
              </a:rPr>
              <a:t>Renaissance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i="1" dirty="0" err="1">
                <a:latin typeface="Calibri" pitchFamily="34" charset="0"/>
                <a:cs typeface="Times New Roman" pitchFamily="18" charset="0"/>
              </a:rPr>
              <a:t>peristilium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it-IT" dirty="0">
                <a:latin typeface="Calibri" pitchFamily="34" charset="0"/>
                <a:cs typeface="Arial" charset="0"/>
              </a:rPr>
              <a:t> </a:t>
            </a:r>
          </a:p>
        </p:txBody>
      </p:sp>
      <p:pic>
        <p:nvPicPr>
          <p:cNvPr id="35844" name="Picture 3" descr="G:\Per la Prof.ssa De Giacomi\BRESCIA open day Calini dicembre 2013-genn.2014\palazzo_broletto_03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88913"/>
            <a:ext cx="2581275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G:\Per la Prof.ssa De Giacomi\BRESCIA open day Calini dicembre 2013-genn.2014\PALAZZO_Broletto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005263"/>
            <a:ext cx="38163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2" descr="http://upload.wikimedia.org/wikipedia/commons/5/59/Brescia_S._Francesco_facciata_by_Stefano_Bologni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605213"/>
            <a:ext cx="40322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3968" y="404664"/>
            <a:ext cx="4608512" cy="286232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2000">
                <a:latin typeface="Calibri" pitchFamily="34" charset="0"/>
                <a:cs typeface="Times New Roman" pitchFamily="18" charset="0"/>
              </a:rPr>
              <a:t>The </a:t>
            </a:r>
            <a:r>
              <a:rPr lang="it-IT" sz="2000" b="1">
                <a:latin typeface="Calibri" pitchFamily="34" charset="0"/>
                <a:cs typeface="Times New Roman" pitchFamily="18" charset="0"/>
              </a:rPr>
              <a:t>castle</a:t>
            </a:r>
            <a:r>
              <a:rPr lang="it-IT" sz="2000">
                <a:latin typeface="Calibri" pitchFamily="34" charset="0"/>
                <a:cs typeface="Times New Roman" pitchFamily="18" charset="0"/>
              </a:rPr>
              <a:t>, on top of </a:t>
            </a:r>
            <a:r>
              <a:rPr lang="it-IT" sz="2000" b="1">
                <a:latin typeface="Calibri" pitchFamily="34" charset="0"/>
                <a:cs typeface="Times New Roman" pitchFamily="18" charset="0"/>
              </a:rPr>
              <a:t>Colle Cidneo</a:t>
            </a:r>
            <a:r>
              <a:rPr lang="it-IT" sz="2000">
                <a:latin typeface="Calibri" pitchFamily="34" charset="0"/>
                <a:cs typeface="Times New Roman" pitchFamily="18" charset="0"/>
              </a:rPr>
              <a:t>.</a:t>
            </a:r>
            <a:r>
              <a:rPr lang="it-IT">
                <a:latin typeface="Calibri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it-IT" sz="1000"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it-IT">
                <a:latin typeface="Calibri" pitchFamily="34" charset="0"/>
                <a:cs typeface="Times New Roman" pitchFamily="18" charset="0"/>
              </a:rPr>
              <a:t>Besides being a local favorite recreational area, it hosts:</a:t>
            </a:r>
          </a:p>
          <a:p>
            <a:pPr>
              <a:buFontTx/>
              <a:buChar char="•"/>
              <a:defRPr/>
            </a:pPr>
            <a:r>
              <a:rPr lang="it-IT">
                <a:latin typeface="Calibri" pitchFamily="34" charset="0"/>
                <a:cs typeface="Times New Roman" pitchFamily="18" charset="0"/>
              </a:rPr>
              <a:t> the </a:t>
            </a:r>
            <a:r>
              <a:rPr lang="it-IT" b="1">
                <a:latin typeface="Calibri" pitchFamily="34" charset="0"/>
                <a:cs typeface="Times New Roman" pitchFamily="18" charset="0"/>
              </a:rPr>
              <a:t>Arms Museum</a:t>
            </a:r>
            <a:r>
              <a:rPr lang="it-IT">
                <a:latin typeface="Calibri" pitchFamily="34" charset="0"/>
                <a:cs typeface="Times New Roman" pitchFamily="18" charset="0"/>
              </a:rPr>
              <a:t>, with a fine collection of   </a:t>
            </a:r>
          </a:p>
          <a:p>
            <a:pPr>
              <a:defRPr/>
            </a:pPr>
            <a:r>
              <a:rPr lang="it-IT">
                <a:latin typeface="Calibri" pitchFamily="34" charset="0"/>
                <a:cs typeface="Times New Roman" pitchFamily="18" charset="0"/>
              </a:rPr>
              <a:t>weapons from the Middle Ages onwards; </a:t>
            </a:r>
          </a:p>
          <a:p>
            <a:pPr>
              <a:buFontTx/>
              <a:buChar char="•"/>
              <a:defRPr/>
            </a:pPr>
            <a:r>
              <a:rPr lang="it-IT">
                <a:latin typeface="Calibri" pitchFamily="34" charset="0"/>
                <a:cs typeface="Times New Roman" pitchFamily="18" charset="0"/>
              </a:rPr>
              <a:t> the </a:t>
            </a:r>
            <a:r>
              <a:rPr lang="it-IT" b="1">
                <a:latin typeface="Calibri" pitchFamily="34" charset="0"/>
                <a:cs typeface="Times New Roman" pitchFamily="18" charset="0"/>
              </a:rPr>
              <a:t>Risorgimento Museum</a:t>
            </a:r>
            <a:r>
              <a:rPr lang="it-IT">
                <a:latin typeface="Calibri" pitchFamily="34" charset="0"/>
                <a:cs typeface="Times New Roman" pitchFamily="18" charset="0"/>
              </a:rPr>
              <a:t>, dedicated to the Italian independence wars of the 19th century;</a:t>
            </a:r>
          </a:p>
          <a:p>
            <a:pPr>
              <a:buFontTx/>
              <a:buChar char="•"/>
              <a:defRPr/>
            </a:pPr>
            <a:r>
              <a:rPr lang="it-IT">
                <a:latin typeface="Calibri" pitchFamily="34" charset="0"/>
                <a:cs typeface="Times New Roman" pitchFamily="18" charset="0"/>
              </a:rPr>
              <a:t> an exhibition of model railroads;</a:t>
            </a:r>
          </a:p>
          <a:p>
            <a:pPr>
              <a:buFontTx/>
              <a:buChar char="•"/>
              <a:defRPr/>
            </a:pPr>
            <a:r>
              <a:rPr lang="it-IT">
                <a:latin typeface="Calibri" pitchFamily="34" charset="0"/>
                <a:cs typeface="Times New Roman" pitchFamily="18" charset="0"/>
              </a:rPr>
              <a:t> an astronomical observatory.</a:t>
            </a:r>
            <a:endParaRPr lang="it-IT" sz="2400">
              <a:latin typeface="Calibri" pitchFamily="34" charset="0"/>
              <a:cs typeface="Arial" charset="0"/>
            </a:endParaRPr>
          </a:p>
        </p:txBody>
      </p:sp>
      <p:pic>
        <p:nvPicPr>
          <p:cNvPr id="36869" name="Picture 7" descr="https://encrypted-tbn0.gstatic.com/images?q=tbn:ANd9GcSyMZYQrTlwFGRS19Wr8Hjkq_J6_qasmcyZ_Xegf8vGuQJ3-e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11600"/>
            <a:ext cx="4181475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9" descr="http://upload.wikimedia.org/wikipedia/it/e/ed/Castello_di_bresc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4813"/>
            <a:ext cx="4032250" cy="63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23528" y="40978"/>
            <a:ext cx="3888432" cy="3293209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it-IT" sz="2000" dirty="0">
                <a:latin typeface="Calibri" pitchFamily="34" charset="0"/>
                <a:cs typeface="Times New Roman" pitchFamily="18" charset="0"/>
              </a:rPr>
              <a:t>Pinacoteca </a:t>
            </a:r>
            <a:r>
              <a:rPr lang="it-IT" sz="24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Tosio</a:t>
            </a:r>
            <a:r>
              <a:rPr lang="it-IT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Martinengo</a:t>
            </a:r>
            <a:r>
              <a:rPr lang="it-IT" sz="2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Calibri" pitchFamily="34" charset="0"/>
                <a:cs typeface="Times New Roman" pitchFamily="18" charset="0"/>
              </a:rPr>
              <a:t>is</a:t>
            </a:r>
            <a:r>
              <a:rPr lang="it-IT" sz="2000" dirty="0">
                <a:latin typeface="Calibri" pitchFamily="34" charset="0"/>
                <a:cs typeface="Times New Roman" pitchFamily="18" charset="0"/>
              </a:rPr>
              <a:t> the </a:t>
            </a:r>
            <a:r>
              <a:rPr lang="it-IT" sz="2000" dirty="0" err="1">
                <a:latin typeface="Calibri" pitchFamily="34" charset="0"/>
                <a:cs typeface="Times New Roman" pitchFamily="18" charset="0"/>
              </a:rPr>
              <a:t>municipal</a:t>
            </a:r>
            <a:r>
              <a:rPr lang="it-IT" sz="2000" dirty="0">
                <a:latin typeface="Calibri" pitchFamily="34" charset="0"/>
                <a:cs typeface="Times New Roman" pitchFamily="18" charset="0"/>
              </a:rPr>
              <a:t> art </a:t>
            </a:r>
            <a:r>
              <a:rPr lang="it-IT" sz="2000" dirty="0" err="1">
                <a:latin typeface="Calibri" pitchFamily="34" charset="0"/>
                <a:cs typeface="Times New Roman" pitchFamily="18" charset="0"/>
              </a:rPr>
              <a:t>gallery</a:t>
            </a:r>
            <a:r>
              <a:rPr lang="it-IT" sz="2000" dirty="0">
                <a:latin typeface="Calibri" pitchFamily="34" charset="0"/>
                <a:cs typeface="Times New Roman" pitchFamily="18" charset="0"/>
              </a:rPr>
              <a:t>; </a:t>
            </a:r>
            <a:r>
              <a:rPr lang="it-IT" sz="2000" dirty="0" err="1">
                <a:latin typeface="Calibri" pitchFamily="34" charset="0"/>
                <a:cs typeface="Times New Roman" pitchFamily="18" charset="0"/>
              </a:rPr>
              <a:t>it</a:t>
            </a:r>
            <a:r>
              <a:rPr lang="it-IT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Calibri" pitchFamily="34" charset="0"/>
                <a:cs typeface="Times New Roman" pitchFamily="18" charset="0"/>
              </a:rPr>
              <a:t>hosts</a:t>
            </a:r>
            <a:r>
              <a:rPr lang="it-IT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Calibri" pitchFamily="34" charset="0"/>
                <a:cs typeface="Times New Roman" pitchFamily="18" charset="0"/>
              </a:rPr>
              <a:t>works</a:t>
            </a:r>
            <a:r>
              <a:rPr lang="it-IT" sz="2000" dirty="0">
                <a:latin typeface="Calibri" pitchFamily="34" charset="0"/>
                <a:cs typeface="Times New Roman" pitchFamily="18" charset="0"/>
              </a:rPr>
              <a:t> of </a:t>
            </a:r>
            <a:r>
              <a:rPr lang="it-IT" sz="2000" b="1" dirty="0">
                <a:latin typeface="Calibri" pitchFamily="34" charset="0"/>
                <a:cs typeface="Times New Roman" pitchFamily="18" charset="0"/>
              </a:rPr>
              <a:t>Romanino</a:t>
            </a:r>
            <a:r>
              <a:rPr lang="it-IT" sz="200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it-IT" sz="2000" b="1" dirty="0">
                <a:latin typeface="Calibri" pitchFamily="34" charset="0"/>
                <a:cs typeface="Times New Roman" pitchFamily="18" charset="0"/>
              </a:rPr>
              <a:t>Bonvicino</a:t>
            </a:r>
            <a:r>
              <a:rPr lang="it-IT" sz="2000" dirty="0">
                <a:latin typeface="Calibri" pitchFamily="34" charset="0"/>
                <a:cs typeface="Times New Roman" pitchFamily="18" charset="0"/>
              </a:rPr>
              <a:t>, and </a:t>
            </a:r>
            <a:r>
              <a:rPr lang="it-IT" sz="2000" dirty="0" err="1">
                <a:latin typeface="Calibri" pitchFamily="34" charset="0"/>
                <a:cs typeface="Times New Roman" pitchFamily="18" charset="0"/>
              </a:rPr>
              <a:t>Bonvicino's</a:t>
            </a:r>
            <a:r>
              <a:rPr lang="it-IT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Calibri" pitchFamily="34" charset="0"/>
                <a:cs typeface="Times New Roman" pitchFamily="18" charset="0"/>
              </a:rPr>
              <a:t>pupil</a:t>
            </a:r>
            <a:r>
              <a:rPr lang="it-IT" sz="200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it-IT" sz="2000" b="1" dirty="0">
                <a:latin typeface="Calibri" pitchFamily="34" charset="0"/>
                <a:cs typeface="Times New Roman" pitchFamily="18" charset="0"/>
              </a:rPr>
              <a:t>Giovanni Battista Moroni.</a:t>
            </a:r>
          </a:p>
          <a:p>
            <a:pPr eaLnBrk="0" hangingPunct="0">
              <a:defRPr/>
            </a:pPr>
            <a:r>
              <a:rPr lang="it-IT" sz="2000" dirty="0" smtClean="0">
                <a:latin typeface="Calibri" pitchFamily="34" charset="0"/>
                <a:cs typeface="Times New Roman" pitchFamily="18" charset="0"/>
              </a:rPr>
              <a:t>Biblioteca </a:t>
            </a:r>
            <a:r>
              <a:rPr lang="it-IT" sz="2400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Queriniana</a:t>
            </a:r>
            <a:r>
              <a:rPr lang="it-IT" sz="24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it-IT" sz="2000" dirty="0" smtClean="0">
                <a:latin typeface="Calibri" pitchFamily="34" charset="0"/>
                <a:cs typeface="Times New Roman" pitchFamily="18" charset="0"/>
              </a:rPr>
              <a:t>(the </a:t>
            </a:r>
            <a:r>
              <a:rPr lang="it-IT" sz="2000" dirty="0" err="1" smtClean="0">
                <a:latin typeface="Calibri" pitchFamily="34" charset="0"/>
                <a:cs typeface="Times New Roman" pitchFamily="18" charset="0"/>
              </a:rPr>
              <a:t>ancient</a:t>
            </a:r>
            <a:r>
              <a:rPr lang="it-IT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Calibri" pitchFamily="34" charset="0"/>
                <a:cs typeface="Times New Roman" pitchFamily="18" charset="0"/>
              </a:rPr>
              <a:t>library</a:t>
            </a:r>
            <a:r>
              <a:rPr lang="it-IT" sz="2000" dirty="0" smtClean="0">
                <a:latin typeface="Calibri" pitchFamily="34" charset="0"/>
                <a:cs typeface="Times New Roman" pitchFamily="18" charset="0"/>
              </a:rPr>
              <a:t>) </a:t>
            </a:r>
            <a:r>
              <a:rPr lang="it-IT" sz="2000" dirty="0" err="1" smtClean="0">
                <a:latin typeface="Calibri" pitchFamily="34" charset="0"/>
                <a:cs typeface="Times New Roman" pitchFamily="18" charset="0"/>
              </a:rPr>
              <a:t>contains</a:t>
            </a:r>
            <a:r>
              <a:rPr lang="it-IT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sz="2000" dirty="0">
                <a:latin typeface="Calibri" pitchFamily="34" charset="0"/>
                <a:cs typeface="Times New Roman" pitchFamily="18" charset="0"/>
              </a:rPr>
              <a:t>rare </a:t>
            </a:r>
            <a:r>
              <a:rPr lang="it-IT" sz="2000" dirty="0" err="1">
                <a:latin typeface="Calibri" pitchFamily="34" charset="0"/>
                <a:cs typeface="Times New Roman" pitchFamily="18" charset="0"/>
              </a:rPr>
              <a:t>early</a:t>
            </a:r>
            <a:r>
              <a:rPr lang="it-IT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Calibri" pitchFamily="34" charset="0"/>
                <a:cs typeface="Times New Roman" pitchFamily="18" charset="0"/>
              </a:rPr>
              <a:t>manuscripts</a:t>
            </a:r>
            <a:r>
              <a:rPr lang="it-IT" sz="200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it-IT" sz="2000" dirty="0" err="1" smtClean="0">
                <a:latin typeface="Calibri" pitchFamily="34" charset="0"/>
                <a:cs typeface="Times New Roman" pitchFamily="18" charset="0"/>
              </a:rPr>
              <a:t>including</a:t>
            </a:r>
            <a:r>
              <a:rPr lang="it-IT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sz="2000" dirty="0">
                <a:latin typeface="Calibri" pitchFamily="34" charset="0"/>
                <a:cs typeface="Times New Roman" pitchFamily="18" charset="0"/>
              </a:rPr>
              <a:t>a 14th-century </a:t>
            </a:r>
            <a:r>
              <a:rPr lang="it-IT" sz="2000" dirty="0" err="1">
                <a:latin typeface="Calibri" pitchFamily="34" charset="0"/>
                <a:cs typeface="Times New Roman" pitchFamily="18" charset="0"/>
              </a:rPr>
              <a:t>manuscript</a:t>
            </a:r>
            <a:r>
              <a:rPr lang="it-IT" sz="2000" dirty="0">
                <a:latin typeface="Calibri" pitchFamily="34" charset="0"/>
                <a:cs typeface="Times New Roman" pitchFamily="18" charset="0"/>
              </a:rPr>
              <a:t> of Dante, and some rare </a:t>
            </a:r>
            <a:r>
              <a:rPr lang="it-IT" sz="2000" dirty="0" err="1">
                <a:latin typeface="Calibri" pitchFamily="34" charset="0"/>
                <a:cs typeface="Times New Roman" pitchFamily="18" charset="0"/>
              </a:rPr>
              <a:t>incunabula</a:t>
            </a:r>
            <a:r>
              <a:rPr lang="it-IT" sz="2000" dirty="0">
                <a:latin typeface="Calibri" pitchFamily="34" charset="0"/>
                <a:cs typeface="Times New Roman" pitchFamily="18" charset="0"/>
              </a:rPr>
              <a:t>.</a:t>
            </a:r>
            <a:endParaRPr lang="it-IT" sz="2000" dirty="0">
              <a:latin typeface="Calibri" pitchFamily="34" charset="0"/>
              <a:cs typeface="Arial" charset="0"/>
            </a:endParaRPr>
          </a:p>
        </p:txBody>
      </p:sp>
      <p:pic>
        <p:nvPicPr>
          <p:cNvPr id="37892" name="Picture 3" descr="http://t1.gstatic.com/images?q=tbn:ANd9GcR7Ctdamm64m6n_V9CJT1y-eHbbS6hoF3yP2wl-JP1tYUL-BnJUD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60350"/>
            <a:ext cx="4429125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 descr="File:Brescia biblioteca queriniana1 by Stefano Bologn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644900"/>
            <a:ext cx="288037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9" descr="http://www.nannimagazine.it/_resources/_documents/Uploaded-Files/Image/lotto653%281%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44900"/>
            <a:ext cx="43592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6228" y="345480"/>
            <a:ext cx="4320480" cy="5904656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fontScale="92500"/>
          </a:bodyPr>
          <a:lstStyle/>
          <a:p>
            <a:pPr lvl="1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2600" b="1" dirty="0" smtClean="0">
                <a:solidFill>
                  <a:schemeClr val="bg2">
                    <a:lumMod val="75000"/>
                  </a:schemeClr>
                </a:solidFill>
              </a:rPr>
              <a:t>Ancient </a:t>
            </a:r>
            <a:r>
              <a:rPr lang="it-IT" sz="2600" b="1" dirty="0" smtClean="0">
                <a:solidFill>
                  <a:schemeClr val="bg2">
                    <a:lumMod val="75000"/>
                  </a:schemeClr>
                </a:solidFill>
              </a:rPr>
              <a:t>era</a:t>
            </a:r>
            <a:endParaRPr lang="it-IT" sz="2600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600" dirty="0" err="1" smtClean="0"/>
              <a:t>Various</a:t>
            </a:r>
            <a:r>
              <a:rPr lang="it-IT" sz="1600" dirty="0" smtClean="0"/>
              <a:t> </a:t>
            </a:r>
            <a:r>
              <a:rPr lang="it-IT" sz="1600" dirty="0" err="1" smtClean="0"/>
              <a:t>myths</a:t>
            </a:r>
            <a:r>
              <a:rPr lang="it-IT" sz="1600" dirty="0" smtClean="0"/>
              <a:t> relate to the </a:t>
            </a:r>
            <a:r>
              <a:rPr lang="it-IT" sz="1600" dirty="0" err="1" smtClean="0"/>
              <a:t>founding</a:t>
            </a:r>
            <a:r>
              <a:rPr lang="it-IT" sz="1600" dirty="0" smtClean="0"/>
              <a:t> of Brescia: </a:t>
            </a:r>
            <a:r>
              <a:rPr lang="it-IT" sz="1600" dirty="0" err="1" smtClean="0"/>
              <a:t>one</a:t>
            </a:r>
            <a:r>
              <a:rPr lang="it-IT" sz="1600" dirty="0" smtClean="0"/>
              <a:t> </a:t>
            </a:r>
            <a:r>
              <a:rPr lang="it-IT" sz="1600" dirty="0" err="1" smtClean="0"/>
              <a:t>assigns</a:t>
            </a:r>
            <a:r>
              <a:rPr lang="it-IT" sz="1600" dirty="0" smtClean="0"/>
              <a:t> </a:t>
            </a:r>
            <a:r>
              <a:rPr lang="it-IT" sz="1600" dirty="0" err="1" smtClean="0"/>
              <a:t>it</a:t>
            </a:r>
            <a:r>
              <a:rPr lang="it-IT" sz="1600" dirty="0" smtClean="0"/>
              <a:t> to </a:t>
            </a:r>
            <a:r>
              <a:rPr lang="it-IT" sz="1600" b="1" dirty="0" smtClean="0"/>
              <a:t>Hercules</a:t>
            </a:r>
            <a:r>
              <a:rPr lang="it-IT" sz="1600" dirty="0" smtClean="0"/>
              <a:t> </a:t>
            </a:r>
            <a:r>
              <a:rPr lang="it-IT" sz="1600" dirty="0" err="1" smtClean="0"/>
              <a:t>while</a:t>
            </a:r>
            <a:r>
              <a:rPr lang="it-IT" sz="1600" dirty="0" smtClean="0"/>
              <a:t> </a:t>
            </a:r>
            <a:r>
              <a:rPr lang="it-IT" sz="1600" dirty="0" err="1" smtClean="0"/>
              <a:t>another</a:t>
            </a:r>
            <a:r>
              <a:rPr lang="it-IT" sz="1600" dirty="0" smtClean="0"/>
              <a:t> </a:t>
            </a:r>
            <a:r>
              <a:rPr lang="it-IT" sz="1600" dirty="0" err="1" smtClean="0"/>
              <a:t>attributes</a:t>
            </a:r>
            <a:r>
              <a:rPr lang="it-IT" sz="1600" dirty="0" smtClean="0"/>
              <a:t> </a:t>
            </a:r>
            <a:r>
              <a:rPr lang="it-IT" sz="1600" dirty="0" err="1" smtClean="0"/>
              <a:t>its</a:t>
            </a:r>
            <a:r>
              <a:rPr lang="it-IT" sz="1600" dirty="0" smtClean="0"/>
              <a:t> </a:t>
            </a:r>
            <a:r>
              <a:rPr lang="it-IT" sz="1600" dirty="0" err="1" smtClean="0"/>
              <a:t>foundation</a:t>
            </a:r>
            <a:r>
              <a:rPr lang="it-IT" sz="1600" dirty="0" smtClean="0"/>
              <a:t> to the </a:t>
            </a:r>
            <a:r>
              <a:rPr lang="it-IT" sz="1600" dirty="0" err="1" smtClean="0"/>
              <a:t>king</a:t>
            </a:r>
            <a:r>
              <a:rPr lang="it-IT" sz="1600" dirty="0" smtClean="0"/>
              <a:t> of the </a:t>
            </a:r>
            <a:r>
              <a:rPr lang="it-IT" sz="1600" dirty="0" err="1" smtClean="0"/>
              <a:t>Ligures</a:t>
            </a:r>
            <a:r>
              <a:rPr lang="it-IT" sz="1600" dirty="0" smtClean="0"/>
              <a:t>, </a:t>
            </a:r>
            <a:r>
              <a:rPr lang="it-IT" sz="1600" b="1" dirty="0" err="1" smtClean="0"/>
              <a:t>Cidnus</a:t>
            </a:r>
            <a:r>
              <a:rPr lang="it-IT" sz="1600" dirty="0" smtClean="0"/>
              <a:t>, </a:t>
            </a:r>
            <a:r>
              <a:rPr lang="it-IT" sz="1600" dirty="0" err="1" smtClean="0"/>
              <a:t>who</a:t>
            </a:r>
            <a:r>
              <a:rPr lang="it-IT" sz="1600" dirty="0" smtClean="0"/>
              <a:t> </a:t>
            </a:r>
            <a:r>
              <a:rPr lang="it-IT" sz="1600" dirty="0" err="1" smtClean="0"/>
              <a:t>had</a:t>
            </a:r>
            <a:r>
              <a:rPr lang="it-IT" sz="1600" dirty="0" smtClean="0"/>
              <a:t> </a:t>
            </a:r>
            <a:r>
              <a:rPr lang="it-IT" sz="1600" dirty="0" err="1" smtClean="0"/>
              <a:t>invaded</a:t>
            </a:r>
            <a:r>
              <a:rPr lang="it-IT" sz="1600" dirty="0" smtClean="0"/>
              <a:t> the </a:t>
            </a:r>
            <a:r>
              <a:rPr lang="it-IT" sz="1600" dirty="0" err="1" smtClean="0"/>
              <a:t>Padan</a:t>
            </a:r>
            <a:r>
              <a:rPr lang="it-IT" sz="1600" dirty="0" smtClean="0"/>
              <a:t> </a:t>
            </a:r>
            <a:r>
              <a:rPr lang="it-IT" sz="1600" dirty="0" err="1" smtClean="0"/>
              <a:t>Plain</a:t>
            </a:r>
            <a:r>
              <a:rPr lang="it-IT" sz="1600" dirty="0" smtClean="0"/>
              <a:t> in the late </a:t>
            </a:r>
            <a:r>
              <a:rPr lang="it-IT" sz="1600" dirty="0" err="1" smtClean="0"/>
              <a:t>Bronze</a:t>
            </a:r>
            <a:r>
              <a:rPr lang="it-IT" sz="1600" dirty="0" smtClean="0"/>
              <a:t> Age.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600" b="1" i="1" dirty="0" smtClean="0"/>
              <a:t>Colle </a:t>
            </a:r>
            <a:r>
              <a:rPr lang="it-IT" sz="1600" b="1" i="1" dirty="0" err="1" smtClean="0"/>
              <a:t>Cidneo</a:t>
            </a:r>
            <a:r>
              <a:rPr lang="it-IT" sz="1600" dirty="0" smtClean="0"/>
              <a:t> (</a:t>
            </a:r>
            <a:r>
              <a:rPr lang="it-IT" sz="1600" dirty="0" err="1" smtClean="0"/>
              <a:t>Cidnus's</a:t>
            </a:r>
            <a:r>
              <a:rPr lang="it-IT" sz="1600" dirty="0" smtClean="0"/>
              <a:t> Hill) </a:t>
            </a:r>
            <a:r>
              <a:rPr lang="it-IT" sz="1600" dirty="0" err="1" smtClean="0"/>
              <a:t>was</a:t>
            </a:r>
            <a:r>
              <a:rPr lang="it-IT" sz="1600" dirty="0" smtClean="0"/>
              <a:t> </a:t>
            </a:r>
            <a:r>
              <a:rPr lang="it-IT" sz="1600" dirty="0" err="1" smtClean="0"/>
              <a:t>named</a:t>
            </a:r>
            <a:r>
              <a:rPr lang="it-IT" sz="1600" dirty="0" smtClean="0"/>
              <a:t> </a:t>
            </a:r>
            <a:r>
              <a:rPr lang="it-IT" sz="1600" dirty="0" err="1" smtClean="0"/>
              <a:t>after</a:t>
            </a:r>
            <a:r>
              <a:rPr lang="it-IT" sz="1600" dirty="0" smtClean="0"/>
              <a:t> </a:t>
            </a:r>
            <a:r>
              <a:rPr lang="it-IT" sz="1600" dirty="0" err="1" smtClean="0"/>
              <a:t>that</a:t>
            </a:r>
            <a:r>
              <a:rPr lang="it-IT" sz="1600" dirty="0" smtClean="0"/>
              <a:t> </a:t>
            </a:r>
            <a:r>
              <a:rPr lang="it-IT" sz="1600" dirty="0" err="1" smtClean="0"/>
              <a:t>version</a:t>
            </a:r>
            <a:r>
              <a:rPr lang="it-IT" sz="1600" dirty="0" smtClean="0"/>
              <a:t>, and </a:t>
            </a:r>
            <a:r>
              <a:rPr lang="it-IT" sz="1600" dirty="0" err="1" smtClean="0"/>
              <a:t>it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the site of the </a:t>
            </a:r>
            <a:r>
              <a:rPr lang="it-IT" sz="1600" dirty="0" err="1" smtClean="0"/>
              <a:t>medieval</a:t>
            </a:r>
            <a:r>
              <a:rPr lang="it-IT" sz="1600" dirty="0" smtClean="0"/>
              <a:t> </a:t>
            </a:r>
            <a:r>
              <a:rPr lang="it-IT" sz="1600" dirty="0" err="1" smtClean="0"/>
              <a:t>castle</a:t>
            </a:r>
            <a:r>
              <a:rPr lang="it-IT" sz="1600" dirty="0" smtClean="0"/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16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600" dirty="0" err="1" smtClean="0"/>
              <a:t>Scholars</a:t>
            </a:r>
            <a:r>
              <a:rPr lang="it-IT" sz="1600" dirty="0" smtClean="0"/>
              <a:t> </a:t>
            </a:r>
            <a:r>
              <a:rPr lang="it-IT" sz="1600" dirty="0" err="1" smtClean="0"/>
              <a:t>attribute</a:t>
            </a:r>
            <a:r>
              <a:rPr lang="it-IT" sz="1600" dirty="0" smtClean="0"/>
              <a:t> the </a:t>
            </a:r>
            <a:r>
              <a:rPr lang="it-IT" sz="1600" dirty="0" err="1" smtClean="0"/>
              <a:t>founding</a:t>
            </a:r>
            <a:r>
              <a:rPr lang="it-IT" sz="1600" dirty="0" smtClean="0"/>
              <a:t> to the </a:t>
            </a:r>
            <a:r>
              <a:rPr lang="it-IT" sz="1600" b="1" dirty="0" err="1" smtClean="0"/>
              <a:t>Etruscans</a:t>
            </a:r>
            <a:r>
              <a:rPr lang="it-IT" sz="16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16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600" dirty="0" smtClean="0"/>
              <a:t>The city </a:t>
            </a:r>
            <a:r>
              <a:rPr lang="it-IT" sz="1600" dirty="0" err="1" smtClean="0"/>
              <a:t>entered</a:t>
            </a:r>
            <a:r>
              <a:rPr lang="it-IT" sz="1600" dirty="0" smtClean="0"/>
              <a:t> the Roman world </a:t>
            </a:r>
            <a:r>
              <a:rPr lang="it-IT" sz="1600" dirty="0" err="1" smtClean="0"/>
              <a:t>peacefully</a:t>
            </a:r>
            <a:r>
              <a:rPr lang="it-IT" sz="1600" dirty="0" smtClean="0"/>
              <a:t>, </a:t>
            </a:r>
            <a:r>
              <a:rPr lang="it-IT" sz="1600" dirty="0" err="1" smtClean="0"/>
              <a:t>maintaining</a:t>
            </a:r>
            <a:r>
              <a:rPr lang="it-IT" sz="1600" dirty="0" smtClean="0"/>
              <a:t> a </a:t>
            </a:r>
            <a:r>
              <a:rPr lang="it-IT" sz="1600" dirty="0" err="1" smtClean="0"/>
              <a:t>certain</a:t>
            </a:r>
            <a:r>
              <a:rPr lang="it-IT" sz="1600" dirty="0" smtClean="0"/>
              <a:t> </a:t>
            </a:r>
            <a:r>
              <a:rPr lang="it-IT" sz="1600" dirty="0" err="1" smtClean="0"/>
              <a:t>administrative</a:t>
            </a:r>
            <a:r>
              <a:rPr lang="it-IT" sz="1600" dirty="0" smtClean="0"/>
              <a:t> </a:t>
            </a:r>
            <a:r>
              <a:rPr lang="it-IT" sz="1600" dirty="0" err="1" smtClean="0"/>
              <a:t>freedom</a:t>
            </a:r>
            <a:r>
              <a:rPr lang="it-IT" sz="1600" dirty="0" smtClean="0"/>
              <a:t>. In 89 BC, Brixia </a:t>
            </a:r>
            <a:r>
              <a:rPr lang="it-IT" sz="1600" dirty="0" err="1" smtClean="0"/>
              <a:t>was</a:t>
            </a:r>
            <a:r>
              <a:rPr lang="it-IT" sz="1600" dirty="0" smtClean="0"/>
              <a:t> </a:t>
            </a:r>
            <a:r>
              <a:rPr lang="it-IT" sz="1600" dirty="0" err="1" smtClean="0"/>
              <a:t>recognized</a:t>
            </a:r>
            <a:r>
              <a:rPr lang="it-IT" sz="1600" dirty="0" smtClean="0"/>
              <a:t> </a:t>
            </a:r>
            <a:r>
              <a:rPr lang="it-IT" sz="1600" dirty="0" err="1" smtClean="0"/>
              <a:t>as</a:t>
            </a:r>
            <a:r>
              <a:rPr lang="it-IT" sz="1600" dirty="0" smtClean="0"/>
              <a:t> </a:t>
            </a:r>
            <a:r>
              <a:rPr lang="it-IT" sz="1600" i="1" dirty="0" err="1" smtClean="0"/>
              <a:t>civitas</a:t>
            </a:r>
            <a:r>
              <a:rPr lang="it-IT" sz="16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16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600" b="1" dirty="0" smtClean="0"/>
              <a:t>Roman Brixia</a:t>
            </a:r>
            <a:r>
              <a:rPr lang="it-IT" sz="1600" dirty="0" smtClean="0"/>
              <a:t> </a:t>
            </a:r>
            <a:r>
              <a:rPr lang="it-IT" sz="1600" dirty="0" err="1" smtClean="0"/>
              <a:t>had</a:t>
            </a:r>
            <a:r>
              <a:rPr lang="it-IT" sz="1600" dirty="0" smtClean="0"/>
              <a:t> </a:t>
            </a:r>
            <a:r>
              <a:rPr lang="it-IT" sz="1600" dirty="0" err="1" smtClean="0"/>
              <a:t>three</a:t>
            </a:r>
            <a:r>
              <a:rPr lang="it-IT" sz="1600" dirty="0" smtClean="0"/>
              <a:t> </a:t>
            </a:r>
            <a:r>
              <a:rPr lang="it-IT" sz="1600" dirty="0" err="1" smtClean="0"/>
              <a:t>temples</a:t>
            </a:r>
            <a:r>
              <a:rPr lang="it-IT" sz="1600" dirty="0" smtClean="0"/>
              <a:t>, an </a:t>
            </a:r>
            <a:r>
              <a:rPr lang="it-IT" sz="1600" dirty="0" err="1" smtClean="0"/>
              <a:t>aqueduct</a:t>
            </a:r>
            <a:r>
              <a:rPr lang="it-IT" sz="1600" dirty="0" smtClean="0"/>
              <a:t>, a </a:t>
            </a:r>
            <a:r>
              <a:rPr lang="it-IT" sz="1600" dirty="0" err="1" smtClean="0"/>
              <a:t>theatre</a:t>
            </a:r>
            <a:r>
              <a:rPr lang="it-IT" sz="1600" dirty="0" smtClean="0"/>
              <a:t>, a forum with </a:t>
            </a:r>
            <a:r>
              <a:rPr lang="it-IT" sz="1600" dirty="0" err="1" smtClean="0"/>
              <a:t>another</a:t>
            </a:r>
            <a:r>
              <a:rPr lang="it-IT" sz="1600" dirty="0" smtClean="0"/>
              <a:t> </a:t>
            </a:r>
            <a:r>
              <a:rPr lang="it-IT" sz="1600" dirty="0" err="1" smtClean="0"/>
              <a:t>temple</a:t>
            </a:r>
            <a:r>
              <a:rPr lang="it-IT" sz="1600" dirty="0" smtClean="0"/>
              <a:t> </a:t>
            </a:r>
            <a:r>
              <a:rPr lang="it-IT" sz="1600" dirty="0" err="1" smtClean="0"/>
              <a:t>built</a:t>
            </a:r>
            <a:r>
              <a:rPr lang="it-IT" sz="1600" dirty="0" smtClean="0"/>
              <a:t> under </a:t>
            </a:r>
            <a:r>
              <a:rPr lang="it-IT" sz="1600" dirty="0" err="1" smtClean="0"/>
              <a:t>Vespasianus</a:t>
            </a:r>
            <a:r>
              <a:rPr lang="it-IT" sz="1600" dirty="0" smtClean="0"/>
              <a:t>, and some </a:t>
            </a:r>
            <a:r>
              <a:rPr lang="it-IT" sz="1600" dirty="0" err="1" smtClean="0"/>
              <a:t>baths</a:t>
            </a:r>
            <a:r>
              <a:rPr lang="it-IT" sz="16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16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600" dirty="0" smtClean="0"/>
              <a:t>In 402, the city </a:t>
            </a:r>
            <a:r>
              <a:rPr lang="it-IT" sz="1600" dirty="0" err="1" smtClean="0"/>
              <a:t>was</a:t>
            </a:r>
            <a:r>
              <a:rPr lang="it-IT" sz="1600" dirty="0" smtClean="0"/>
              <a:t> </a:t>
            </a:r>
            <a:r>
              <a:rPr lang="it-IT" sz="1600" dirty="0" err="1" smtClean="0"/>
              <a:t>ravaged</a:t>
            </a:r>
            <a:r>
              <a:rPr lang="it-IT" sz="1600" dirty="0" smtClean="0"/>
              <a:t> by the </a:t>
            </a:r>
            <a:r>
              <a:rPr lang="it-IT" sz="1600" dirty="0" err="1" smtClean="0"/>
              <a:t>Visigoths</a:t>
            </a:r>
            <a:r>
              <a:rPr lang="it-IT" sz="1600" u="sng" dirty="0" smtClean="0"/>
              <a:t>.</a:t>
            </a:r>
            <a:r>
              <a:rPr lang="it-IT" sz="1600" dirty="0" smtClean="0"/>
              <a:t> </a:t>
            </a:r>
            <a:r>
              <a:rPr lang="it-IT" sz="1600" dirty="0" err="1" smtClean="0"/>
              <a:t>During</a:t>
            </a:r>
            <a:r>
              <a:rPr lang="it-IT" sz="1600" dirty="0" smtClean="0"/>
              <a:t> the 452 </a:t>
            </a:r>
            <a:r>
              <a:rPr lang="it-IT" sz="1600" dirty="0" err="1" smtClean="0"/>
              <a:t>invasion</a:t>
            </a:r>
            <a:r>
              <a:rPr lang="it-IT" sz="1600" dirty="0" smtClean="0"/>
              <a:t> of the </a:t>
            </a:r>
            <a:r>
              <a:rPr lang="it-IT" sz="1600" dirty="0" err="1" smtClean="0"/>
              <a:t>Huns</a:t>
            </a:r>
            <a:r>
              <a:rPr lang="it-IT" sz="1600" dirty="0" smtClean="0"/>
              <a:t> under Attila, the city </a:t>
            </a:r>
            <a:r>
              <a:rPr lang="it-IT" sz="1600" dirty="0" err="1" smtClean="0"/>
              <a:t>was</a:t>
            </a:r>
            <a:r>
              <a:rPr lang="it-IT" sz="1600" dirty="0" smtClean="0"/>
              <a:t> </a:t>
            </a:r>
            <a:r>
              <a:rPr lang="it-IT" sz="1600" dirty="0" err="1" smtClean="0"/>
              <a:t>besieged</a:t>
            </a:r>
            <a:r>
              <a:rPr lang="it-IT" sz="1600" dirty="0" smtClean="0"/>
              <a:t> and </a:t>
            </a:r>
            <a:r>
              <a:rPr lang="it-IT" sz="1600" dirty="0" err="1" smtClean="0"/>
              <a:t>sacked</a:t>
            </a:r>
            <a:r>
              <a:rPr lang="it-IT" sz="1600" dirty="0" smtClean="0"/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16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600" dirty="0" err="1" smtClean="0"/>
              <a:t>Forty</a:t>
            </a:r>
            <a:r>
              <a:rPr lang="it-IT" sz="1600" dirty="0" smtClean="0"/>
              <a:t> </a:t>
            </a:r>
            <a:r>
              <a:rPr lang="it-IT" sz="1600" dirty="0" err="1" smtClean="0"/>
              <a:t>years</a:t>
            </a:r>
            <a:r>
              <a:rPr lang="it-IT" sz="1600" dirty="0" smtClean="0"/>
              <a:t> </a:t>
            </a:r>
            <a:r>
              <a:rPr lang="it-IT" sz="1600" dirty="0" err="1" smtClean="0"/>
              <a:t>later</a:t>
            </a:r>
            <a:r>
              <a:rPr lang="it-IT" sz="1600" dirty="0" smtClean="0"/>
              <a:t>, </a:t>
            </a:r>
            <a:r>
              <a:rPr lang="it-IT" sz="1600" dirty="0" err="1" smtClean="0"/>
              <a:t>it</a:t>
            </a:r>
            <a:r>
              <a:rPr lang="it-IT" sz="1600" dirty="0" smtClean="0"/>
              <a:t> </a:t>
            </a:r>
            <a:r>
              <a:rPr lang="it-IT" sz="1600" dirty="0" err="1" smtClean="0"/>
              <a:t>was</a:t>
            </a:r>
            <a:r>
              <a:rPr lang="it-IT" sz="1600" dirty="0" smtClean="0"/>
              <a:t> </a:t>
            </a:r>
            <a:r>
              <a:rPr lang="it-IT" sz="1600" dirty="0" err="1" smtClean="0"/>
              <a:t>one</a:t>
            </a:r>
            <a:r>
              <a:rPr lang="it-IT" sz="1600" dirty="0" smtClean="0"/>
              <a:t> of the first </a:t>
            </a:r>
            <a:r>
              <a:rPr lang="it-IT" sz="1600" dirty="0" err="1" smtClean="0"/>
              <a:t>conquests</a:t>
            </a:r>
            <a:r>
              <a:rPr lang="it-IT" sz="1600" dirty="0" smtClean="0"/>
              <a:t> by the </a:t>
            </a:r>
            <a:r>
              <a:rPr lang="it-IT" sz="1600" dirty="0" err="1" smtClean="0"/>
              <a:t>Gothic</a:t>
            </a:r>
            <a:r>
              <a:rPr lang="it-IT" sz="1600" dirty="0" smtClean="0"/>
              <a:t> general </a:t>
            </a:r>
            <a:r>
              <a:rPr lang="it-IT" sz="1600" b="1" dirty="0" err="1" smtClean="0"/>
              <a:t>Theoderic</a:t>
            </a:r>
            <a:r>
              <a:rPr lang="it-IT" sz="1600" b="1" dirty="0" smtClean="0"/>
              <a:t> the Great</a:t>
            </a:r>
            <a:r>
              <a:rPr lang="it-IT" sz="1600" dirty="0" smtClean="0"/>
              <a:t> in </a:t>
            </a:r>
            <a:r>
              <a:rPr lang="it-IT" sz="1600" dirty="0" err="1" smtClean="0"/>
              <a:t>his</a:t>
            </a:r>
            <a:r>
              <a:rPr lang="it-IT" sz="1600" dirty="0" smtClean="0"/>
              <a:t> war </a:t>
            </a:r>
            <a:r>
              <a:rPr lang="it-IT" sz="1600" dirty="0" err="1" smtClean="0"/>
              <a:t>against</a:t>
            </a:r>
            <a:r>
              <a:rPr lang="it-IT" sz="1600" dirty="0" smtClean="0"/>
              <a:t> </a:t>
            </a:r>
            <a:r>
              <a:rPr lang="it-IT" sz="1600" dirty="0" err="1" smtClean="0"/>
              <a:t>Odoacer</a:t>
            </a:r>
            <a:r>
              <a:rPr lang="it-IT" sz="1600" dirty="0" smtClean="0"/>
              <a:t>.</a:t>
            </a:r>
          </a:p>
        </p:txBody>
      </p:sp>
      <p:pic>
        <p:nvPicPr>
          <p:cNvPr id="15364" name="Immagine 4" descr="http://upload.wikimedia.org/wikipedia/commons/thumb/0/03/Capitolium-brescia01.jpg/220px-Capitolium-brescia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33375"/>
            <a:ext cx="41783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5004048" y="5277063"/>
            <a:ext cx="4032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Remains</a:t>
            </a:r>
            <a:r>
              <a:rPr lang="it-IT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of the Roman </a:t>
            </a:r>
            <a:r>
              <a:rPr lang="it-IT" sz="24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Capitolium</a:t>
            </a:r>
            <a:r>
              <a:rPr lang="it-IT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it-IT" sz="24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332656"/>
            <a:ext cx="4680520" cy="6192688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2600" b="1" dirty="0" smtClean="0">
                <a:solidFill>
                  <a:schemeClr val="bg2">
                    <a:lumMod val="75000"/>
                  </a:schemeClr>
                </a:solidFill>
              </a:rPr>
              <a:t>The Middle </a:t>
            </a:r>
            <a:r>
              <a:rPr lang="it-IT" sz="2600" b="1" dirty="0" err="1" smtClean="0">
                <a:solidFill>
                  <a:schemeClr val="bg2">
                    <a:lumMod val="75000"/>
                  </a:schemeClr>
                </a:solidFill>
              </a:rPr>
              <a:t>Ages</a:t>
            </a:r>
            <a:endParaRPr lang="it-IT" sz="2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10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800" dirty="0" smtClean="0"/>
              <a:t>In 568 Brescia </a:t>
            </a:r>
            <a:r>
              <a:rPr lang="it-IT" sz="1800" dirty="0" err="1" smtClean="0"/>
              <a:t>was</a:t>
            </a:r>
            <a:r>
              <a:rPr lang="it-IT" sz="1800" dirty="0" smtClean="0"/>
              <a:t> </a:t>
            </a:r>
            <a:r>
              <a:rPr lang="it-IT" sz="1800" dirty="0" err="1" smtClean="0"/>
              <a:t>taken</a:t>
            </a:r>
            <a:r>
              <a:rPr lang="it-IT" sz="1800" dirty="0" smtClean="0"/>
              <a:t> from the </a:t>
            </a:r>
            <a:r>
              <a:rPr lang="it-IT" sz="1800" dirty="0" err="1" smtClean="0"/>
              <a:t>Byzantines</a:t>
            </a:r>
            <a:r>
              <a:rPr lang="it-IT" sz="1800" dirty="0" smtClean="0"/>
              <a:t> by the </a:t>
            </a:r>
            <a:r>
              <a:rPr lang="it-IT" sz="1800" b="1" dirty="0" err="1" smtClean="0"/>
              <a:t>Lombards</a:t>
            </a:r>
            <a:r>
              <a:rPr lang="it-IT" sz="1800" dirty="0" smtClean="0"/>
              <a:t>, </a:t>
            </a:r>
            <a:r>
              <a:rPr lang="it-IT" sz="1800" dirty="0" err="1" smtClean="0"/>
              <a:t>who</a:t>
            </a:r>
            <a:r>
              <a:rPr lang="it-IT" sz="1800" dirty="0" smtClean="0"/>
              <a:t> made </a:t>
            </a:r>
            <a:r>
              <a:rPr lang="it-IT" sz="1800" dirty="0" err="1" smtClean="0"/>
              <a:t>it</a:t>
            </a:r>
            <a:r>
              <a:rPr lang="it-IT" sz="1800" dirty="0" smtClean="0"/>
              <a:t> the capital of </a:t>
            </a:r>
            <a:r>
              <a:rPr lang="it-IT" sz="1800" dirty="0" err="1" smtClean="0"/>
              <a:t>one</a:t>
            </a:r>
            <a:r>
              <a:rPr lang="it-IT" sz="1800" dirty="0" smtClean="0"/>
              <a:t> of </a:t>
            </a:r>
            <a:r>
              <a:rPr lang="it-IT" sz="1800" dirty="0" err="1" smtClean="0"/>
              <a:t>their</a:t>
            </a:r>
            <a:r>
              <a:rPr lang="it-IT" sz="1800" dirty="0" smtClean="0"/>
              <a:t>  </a:t>
            </a:r>
            <a:r>
              <a:rPr lang="it-IT" sz="1800" dirty="0" err="1" smtClean="0"/>
              <a:t>duchies</a:t>
            </a:r>
            <a:r>
              <a:rPr lang="it-IT" sz="1800" dirty="0" smtClean="0"/>
              <a:t>. The last </a:t>
            </a:r>
            <a:r>
              <a:rPr lang="it-IT" sz="1800" dirty="0" err="1" smtClean="0"/>
              <a:t>king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Lombards</a:t>
            </a:r>
            <a:r>
              <a:rPr lang="it-IT" sz="1800" dirty="0" smtClean="0"/>
              <a:t>, </a:t>
            </a:r>
            <a:r>
              <a:rPr lang="it-IT" sz="1800" b="1" dirty="0" err="1" smtClean="0"/>
              <a:t>Desiderius</a:t>
            </a:r>
            <a:r>
              <a:rPr lang="it-IT" sz="1800" dirty="0" smtClean="0"/>
              <a:t>, </a:t>
            </a:r>
            <a:r>
              <a:rPr lang="it-IT" sz="1800" dirty="0" err="1" smtClean="0"/>
              <a:t>had</a:t>
            </a:r>
            <a:r>
              <a:rPr lang="it-IT" sz="1800" dirty="0" smtClean="0"/>
              <a:t> </a:t>
            </a:r>
            <a:r>
              <a:rPr lang="it-IT" sz="1800" dirty="0" err="1" smtClean="0"/>
              <a:t>also</a:t>
            </a:r>
            <a:r>
              <a:rPr lang="it-IT" sz="1800" dirty="0" smtClean="0"/>
              <a:t> </a:t>
            </a:r>
            <a:r>
              <a:rPr lang="it-IT" sz="1800" dirty="0" err="1" smtClean="0"/>
              <a:t>been</a:t>
            </a:r>
            <a:r>
              <a:rPr lang="it-IT" sz="1800" dirty="0" smtClean="0"/>
              <a:t> </a:t>
            </a:r>
            <a:r>
              <a:rPr lang="it-IT" sz="1800" dirty="0" err="1" smtClean="0"/>
              <a:t>duke</a:t>
            </a:r>
            <a:r>
              <a:rPr lang="it-IT" sz="1800" dirty="0" smtClean="0"/>
              <a:t> of Brescia.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1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800" dirty="0" smtClean="0"/>
              <a:t>In 774, </a:t>
            </a:r>
            <a:r>
              <a:rPr lang="it-IT" sz="1800" b="1" dirty="0" err="1" smtClean="0"/>
              <a:t>Charlemagne</a:t>
            </a:r>
            <a:r>
              <a:rPr lang="it-IT" sz="1800" dirty="0" smtClean="0"/>
              <a:t> </a:t>
            </a:r>
            <a:r>
              <a:rPr lang="it-IT" sz="1800" dirty="0" err="1" smtClean="0"/>
              <a:t>captured</a:t>
            </a:r>
            <a:r>
              <a:rPr lang="it-IT" sz="1800" dirty="0" smtClean="0"/>
              <a:t> the city and </a:t>
            </a:r>
            <a:r>
              <a:rPr lang="it-IT" sz="1800" dirty="0" err="1" smtClean="0"/>
              <a:t>ended</a:t>
            </a:r>
            <a:r>
              <a:rPr lang="it-IT" sz="1800" dirty="0" smtClean="0"/>
              <a:t> the </a:t>
            </a:r>
            <a:r>
              <a:rPr lang="it-IT" sz="1800" dirty="0" err="1" smtClean="0"/>
              <a:t>existence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Lombard</a:t>
            </a:r>
            <a:r>
              <a:rPr lang="it-IT" sz="1800" dirty="0" smtClean="0"/>
              <a:t> </a:t>
            </a:r>
            <a:r>
              <a:rPr lang="it-IT" sz="1800" dirty="0" err="1" smtClean="0"/>
              <a:t>kingdom</a:t>
            </a:r>
            <a:r>
              <a:rPr lang="it-IT" sz="1800" dirty="0" smtClean="0"/>
              <a:t> in </a:t>
            </a:r>
            <a:r>
              <a:rPr lang="it-IT" sz="1800" dirty="0" err="1" smtClean="0"/>
              <a:t>northern</a:t>
            </a:r>
            <a:r>
              <a:rPr lang="it-IT" sz="1800" dirty="0" smtClean="0"/>
              <a:t> </a:t>
            </a:r>
            <a:r>
              <a:rPr lang="it-IT" sz="1800" dirty="0" err="1" smtClean="0"/>
              <a:t>Italy</a:t>
            </a:r>
            <a:r>
              <a:rPr lang="it-IT" sz="18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800" dirty="0" smtClean="0"/>
              <a:t>Brescia </a:t>
            </a:r>
            <a:r>
              <a:rPr lang="it-IT" sz="1800" dirty="0" err="1" smtClean="0"/>
              <a:t>became</a:t>
            </a:r>
            <a:r>
              <a:rPr lang="it-IT" sz="1800" dirty="0" smtClean="0"/>
              <a:t> a free </a:t>
            </a:r>
            <a:r>
              <a:rPr lang="it-IT" sz="1800" dirty="0" err="1" smtClean="0"/>
              <a:t>commune</a:t>
            </a:r>
            <a:r>
              <a:rPr lang="it-IT" sz="1800" dirty="0" smtClean="0"/>
              <a:t> </a:t>
            </a:r>
            <a:r>
              <a:rPr lang="it-IT" sz="1800" dirty="0" err="1" smtClean="0"/>
              <a:t>around</a:t>
            </a:r>
            <a:r>
              <a:rPr lang="it-IT" sz="1800" dirty="0" smtClean="0"/>
              <a:t> the </a:t>
            </a:r>
            <a:r>
              <a:rPr lang="it-IT" sz="1800" dirty="0" err="1" smtClean="0"/>
              <a:t>early</a:t>
            </a:r>
            <a:r>
              <a:rPr lang="it-IT" sz="1800" dirty="0" smtClean="0"/>
              <a:t> 12th </a:t>
            </a:r>
            <a:r>
              <a:rPr lang="it-IT" sz="1800" dirty="0" err="1" smtClean="0"/>
              <a:t>century</a:t>
            </a:r>
            <a:r>
              <a:rPr lang="it-IT" sz="1800" dirty="0" smtClean="0"/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800" dirty="0" smtClean="0"/>
              <a:t>Brescia, </a:t>
            </a:r>
            <a:r>
              <a:rPr lang="it-IT" sz="1800" dirty="0" err="1" smtClean="0"/>
              <a:t>together</a:t>
            </a:r>
            <a:r>
              <a:rPr lang="it-IT" sz="1800" dirty="0" smtClean="0"/>
              <a:t> with </a:t>
            </a:r>
            <a:r>
              <a:rPr lang="it-IT" sz="1800" dirty="0" err="1" smtClean="0"/>
              <a:t>other</a:t>
            </a:r>
            <a:r>
              <a:rPr lang="it-IT" sz="1800" dirty="0" smtClean="0"/>
              <a:t> </a:t>
            </a:r>
            <a:r>
              <a:rPr lang="it-IT" sz="1800" dirty="0" err="1" smtClean="0"/>
              <a:t>Lombard</a:t>
            </a:r>
            <a:r>
              <a:rPr lang="it-IT" sz="1800" dirty="0" smtClean="0"/>
              <a:t> </a:t>
            </a:r>
            <a:r>
              <a:rPr lang="it-IT" sz="1800" dirty="0" err="1" smtClean="0"/>
              <a:t>cities</a:t>
            </a:r>
            <a:r>
              <a:rPr lang="it-IT" sz="1800" dirty="0" smtClean="0"/>
              <a:t>, </a:t>
            </a:r>
            <a:r>
              <a:rPr lang="it-IT" sz="1800" dirty="0" err="1" smtClean="0"/>
              <a:t>uprose</a:t>
            </a:r>
            <a:r>
              <a:rPr lang="it-IT" sz="1800" dirty="0" smtClean="0"/>
              <a:t> </a:t>
            </a:r>
            <a:r>
              <a:rPr lang="it-IT" sz="1800" dirty="0" err="1" smtClean="0"/>
              <a:t>against</a:t>
            </a:r>
            <a:r>
              <a:rPr lang="it-IT" sz="1800" dirty="0" smtClean="0"/>
              <a:t> the </a:t>
            </a:r>
            <a:r>
              <a:rPr lang="it-IT" sz="1800" dirty="0" err="1" smtClean="0"/>
              <a:t>German</a:t>
            </a:r>
            <a:r>
              <a:rPr lang="it-IT" sz="1800" dirty="0" smtClean="0"/>
              <a:t> </a:t>
            </a:r>
            <a:r>
              <a:rPr lang="it-IT" sz="1800" dirty="0" err="1" smtClean="0"/>
              <a:t>emperors</a:t>
            </a:r>
            <a:r>
              <a:rPr lang="it-IT" sz="1800" dirty="0" smtClean="0"/>
              <a:t> and, </a:t>
            </a:r>
            <a:r>
              <a:rPr lang="it-IT" sz="1800" dirty="0" err="1" smtClean="0"/>
              <a:t>after</a:t>
            </a:r>
            <a:r>
              <a:rPr lang="it-IT" sz="1800" dirty="0" smtClean="0"/>
              <a:t> the </a:t>
            </a:r>
            <a:r>
              <a:rPr lang="it-IT" sz="1800" dirty="0" err="1" smtClean="0"/>
              <a:t>fall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Hohenstaufen</a:t>
            </a:r>
            <a:r>
              <a:rPr lang="it-IT" sz="1800" dirty="0" smtClean="0"/>
              <a:t>, the leadership </a:t>
            </a:r>
            <a:r>
              <a:rPr lang="it-IT" sz="1800" dirty="0" err="1" smtClean="0"/>
              <a:t>was</a:t>
            </a:r>
            <a:r>
              <a:rPr lang="it-IT" sz="1800" dirty="0" smtClean="0"/>
              <a:t> </a:t>
            </a:r>
            <a:r>
              <a:rPr lang="it-IT" sz="1800" dirty="0" err="1" smtClean="0"/>
              <a:t>contested</a:t>
            </a:r>
            <a:r>
              <a:rPr lang="it-IT" sz="1800" dirty="0" smtClean="0"/>
              <a:t> </a:t>
            </a:r>
            <a:r>
              <a:rPr lang="it-IT" sz="1800" dirty="0" err="1" smtClean="0"/>
              <a:t>between</a:t>
            </a:r>
            <a:r>
              <a:rPr lang="it-IT" sz="1800" dirty="0" smtClean="0"/>
              <a:t> the families of the </a:t>
            </a:r>
            <a:r>
              <a:rPr lang="it-IT" sz="1800" b="1" dirty="0" smtClean="0"/>
              <a:t>Maggi</a:t>
            </a:r>
            <a:r>
              <a:rPr lang="it-IT" sz="1800" dirty="0" smtClean="0"/>
              <a:t> and the </a:t>
            </a:r>
            <a:r>
              <a:rPr lang="it-IT" sz="1800" b="1" dirty="0" smtClean="0"/>
              <a:t>Brusati</a:t>
            </a:r>
            <a:r>
              <a:rPr lang="it-IT" sz="1800" dirty="0" smtClean="0"/>
              <a:t>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800" dirty="0" err="1" smtClean="0"/>
              <a:t>Later</a:t>
            </a:r>
            <a:r>
              <a:rPr lang="it-IT" sz="1800" dirty="0" smtClean="0"/>
              <a:t>, the </a:t>
            </a:r>
            <a:r>
              <a:rPr lang="it-IT" sz="1800" b="1" dirty="0" err="1" smtClean="0"/>
              <a:t>Scaliger</a:t>
            </a:r>
            <a:r>
              <a:rPr lang="it-IT" sz="1800" b="1" dirty="0" smtClean="0"/>
              <a:t> of Verona</a:t>
            </a:r>
            <a:r>
              <a:rPr lang="it-IT" sz="1800" dirty="0" smtClean="0"/>
              <a:t> </a:t>
            </a:r>
            <a:r>
              <a:rPr lang="it-IT" sz="1800" dirty="0" err="1" smtClean="0"/>
              <a:t>sought</a:t>
            </a:r>
            <a:r>
              <a:rPr lang="it-IT" sz="1800" dirty="0" smtClean="0"/>
              <a:t> to </a:t>
            </a:r>
            <a:r>
              <a:rPr lang="it-IT" sz="1800" dirty="0" err="1" smtClean="0"/>
              <a:t>place</a:t>
            </a:r>
            <a:r>
              <a:rPr lang="it-IT" sz="1800" dirty="0" smtClean="0"/>
              <a:t> Brescia under </a:t>
            </a:r>
            <a:r>
              <a:rPr lang="it-IT" sz="1800" dirty="0" err="1" smtClean="0"/>
              <a:t>subjection</a:t>
            </a:r>
            <a:r>
              <a:rPr lang="it-IT" sz="1800" dirty="0" smtClean="0"/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800" dirty="0" smtClean="0"/>
              <a:t>In 1416 the</a:t>
            </a:r>
            <a:r>
              <a:rPr lang="it-IT" sz="1800" dirty="0" smtClean="0"/>
              <a:t> </a:t>
            </a:r>
            <a:r>
              <a:rPr lang="it-IT" sz="1800" b="1" dirty="0" smtClean="0"/>
              <a:t>Malatesta</a:t>
            </a:r>
            <a:r>
              <a:rPr lang="it-IT" sz="1800" dirty="0" smtClean="0"/>
              <a:t>  </a:t>
            </a:r>
            <a:r>
              <a:rPr lang="it-IT" sz="1800" dirty="0" err="1" smtClean="0"/>
              <a:t>bartered</a:t>
            </a:r>
            <a:r>
              <a:rPr lang="it-IT" sz="1800" dirty="0" smtClean="0"/>
              <a:t> Brescia to the </a:t>
            </a:r>
            <a:r>
              <a:rPr lang="it-IT" sz="1800" b="1" dirty="0" smtClean="0"/>
              <a:t>Visconti</a:t>
            </a:r>
            <a:r>
              <a:rPr lang="it-IT" sz="1800" dirty="0" smtClean="0"/>
              <a:t> </a:t>
            </a:r>
            <a:r>
              <a:rPr lang="it-IT" sz="1800" dirty="0" err="1" smtClean="0"/>
              <a:t>who</a:t>
            </a:r>
            <a:r>
              <a:rPr lang="it-IT" sz="1800" dirty="0" smtClean="0"/>
              <a:t> </a:t>
            </a:r>
            <a:r>
              <a:rPr lang="it-IT" sz="1800" dirty="0" err="1" smtClean="0"/>
              <a:t>then</a:t>
            </a:r>
            <a:r>
              <a:rPr lang="it-IT" sz="1800" dirty="0" smtClean="0"/>
              <a:t> </a:t>
            </a:r>
            <a:r>
              <a:rPr lang="it-IT" sz="1800" dirty="0" err="1" smtClean="0"/>
              <a:t>sold</a:t>
            </a:r>
            <a:r>
              <a:rPr lang="it-IT" sz="1800" dirty="0" smtClean="0"/>
              <a:t> </a:t>
            </a:r>
            <a:r>
              <a:rPr lang="it-IT" sz="1800" dirty="0" err="1" smtClean="0"/>
              <a:t>it</a:t>
            </a:r>
            <a:r>
              <a:rPr lang="it-IT" sz="1800" dirty="0" smtClean="0"/>
              <a:t> to the </a:t>
            </a:r>
            <a:r>
              <a:rPr lang="it-IT" sz="1800" b="1" dirty="0" err="1" smtClean="0"/>
              <a:t>Venetians</a:t>
            </a:r>
            <a:r>
              <a:rPr lang="it-IT" sz="1800" dirty="0" smtClean="0"/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1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800" dirty="0" smtClean="0"/>
              <a:t>In </a:t>
            </a:r>
            <a:r>
              <a:rPr lang="it-IT" sz="1800" dirty="0" err="1" smtClean="0"/>
              <a:t>his</a:t>
            </a:r>
            <a:r>
              <a:rPr lang="it-IT" sz="1800" dirty="0" smtClean="0"/>
              <a:t> </a:t>
            </a:r>
            <a:r>
              <a:rPr lang="it-IT" sz="1800" dirty="0" err="1" smtClean="0"/>
              <a:t>attempt</a:t>
            </a:r>
            <a:r>
              <a:rPr lang="it-IT" sz="1800" dirty="0" smtClean="0"/>
              <a:t> to </a:t>
            </a:r>
            <a:r>
              <a:rPr lang="it-IT" sz="1800" dirty="0" err="1" smtClean="0"/>
              <a:t>recover</a:t>
            </a:r>
            <a:r>
              <a:rPr lang="it-IT" sz="1800" dirty="0" smtClean="0"/>
              <a:t> Brescia </a:t>
            </a:r>
            <a:r>
              <a:rPr lang="it-IT" sz="1800" dirty="0" err="1" smtClean="0"/>
              <a:t>against</a:t>
            </a:r>
            <a:r>
              <a:rPr lang="it-IT" sz="1800" dirty="0" smtClean="0"/>
              <a:t> the </a:t>
            </a:r>
            <a:r>
              <a:rPr lang="it-IT" sz="1800" dirty="0" err="1" smtClean="0"/>
              <a:t>Venetians</a:t>
            </a:r>
            <a:r>
              <a:rPr lang="it-IT" sz="1800" dirty="0" smtClean="0"/>
              <a:t>, the Visconti </a:t>
            </a:r>
            <a:r>
              <a:rPr lang="it-IT" sz="1800" dirty="0" err="1" smtClean="0"/>
              <a:t>were</a:t>
            </a:r>
            <a:r>
              <a:rPr lang="it-IT" sz="1800" dirty="0" smtClean="0"/>
              <a:t> </a:t>
            </a:r>
            <a:r>
              <a:rPr lang="it-IT" sz="1800" dirty="0" err="1" smtClean="0"/>
              <a:t>defeated</a:t>
            </a:r>
            <a:r>
              <a:rPr lang="it-IT" sz="1800" dirty="0" smtClean="0"/>
              <a:t> in the </a:t>
            </a:r>
            <a:r>
              <a:rPr lang="it-IT" sz="1800" b="1" dirty="0" err="1" smtClean="0"/>
              <a:t>battle</a:t>
            </a:r>
            <a:r>
              <a:rPr lang="it-IT" sz="1800" b="1" dirty="0" smtClean="0"/>
              <a:t> of Maclodio</a:t>
            </a:r>
            <a:r>
              <a:rPr lang="it-IT" sz="1800" dirty="0" smtClean="0"/>
              <a:t> by general </a:t>
            </a:r>
            <a:r>
              <a:rPr lang="it-IT" sz="1800" b="1" dirty="0" smtClean="0"/>
              <a:t>Carmagnola</a:t>
            </a:r>
            <a:r>
              <a:rPr lang="it-IT" sz="1800" dirty="0" smtClean="0"/>
              <a:t>, </a:t>
            </a:r>
            <a:r>
              <a:rPr lang="it-IT" sz="1800" dirty="0" err="1" smtClean="0"/>
              <a:t>commander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Venetian</a:t>
            </a:r>
            <a:r>
              <a:rPr lang="it-IT" sz="1800" dirty="0" smtClean="0"/>
              <a:t> </a:t>
            </a:r>
            <a:r>
              <a:rPr lang="it-IT" sz="1800" dirty="0" err="1" smtClean="0"/>
              <a:t>army</a:t>
            </a:r>
            <a:r>
              <a:rPr lang="it-IT" sz="1800" dirty="0" smtClean="0"/>
              <a:t>.</a:t>
            </a:r>
          </a:p>
        </p:txBody>
      </p:sp>
      <p:pic>
        <p:nvPicPr>
          <p:cNvPr id="16388" name="Immagine 3" descr="http://upload.wikimedia.org/wikipedia/commons/thumb/9/99/Ponte_levatoio_-_Castello_di_Brescia_%28Foto_Luca_Giarelli%29.jpg/220px-Ponte_levatoio_-_Castello_di_Brescia_%28Foto_Luca_Giarelli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33375"/>
            <a:ext cx="36068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5867400" y="5764639"/>
            <a:ext cx="2592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The </a:t>
            </a:r>
            <a:r>
              <a:rPr lang="it-IT" sz="24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castle</a:t>
            </a:r>
            <a:r>
              <a:rPr lang="it-IT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of Brescia</a:t>
            </a:r>
            <a:r>
              <a:rPr lang="it-IT" sz="2000" b="1" dirty="0">
                <a:solidFill>
                  <a:schemeClr val="hlink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it-IT" sz="2000" b="1" dirty="0">
              <a:solidFill>
                <a:schemeClr val="hlink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7030" y="288562"/>
            <a:ext cx="3804608" cy="6973521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Autofit/>
          </a:bodyPr>
          <a:lstStyle/>
          <a:p>
            <a:pPr lvl="1" algn="ctr" eaLnBrk="1" hangingPunct="1">
              <a:buFont typeface="Arial" charset="0"/>
              <a:buNone/>
              <a:defRPr/>
            </a:pPr>
            <a:r>
              <a:rPr lang="it-IT" sz="2400" b="1" dirty="0" err="1" smtClean="0">
                <a:solidFill>
                  <a:schemeClr val="bg2">
                    <a:lumMod val="75000"/>
                  </a:schemeClr>
                </a:solidFill>
              </a:rPr>
              <a:t>Modern</a:t>
            </a:r>
            <a:r>
              <a:rPr lang="it-IT" sz="2400" b="1" dirty="0" smtClean="0">
                <a:solidFill>
                  <a:schemeClr val="bg2">
                    <a:lumMod val="75000"/>
                  </a:schemeClr>
                </a:solidFill>
              </a:rPr>
              <a:t> era</a:t>
            </a:r>
          </a:p>
          <a:p>
            <a:pPr lvl="1" eaLnBrk="1" hangingPunct="1">
              <a:buFont typeface="Arial" charset="0"/>
              <a:buNone/>
              <a:defRPr/>
            </a:pPr>
            <a:endParaRPr lang="it-IT" sz="800" b="1" dirty="0" smtClean="0">
              <a:solidFill>
                <a:schemeClr val="hlink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it-IT" sz="1600" dirty="0" smtClean="0"/>
              <a:t>Brescia </a:t>
            </a:r>
            <a:r>
              <a:rPr lang="it-IT" sz="1600" dirty="0" err="1" smtClean="0"/>
              <a:t>shared</a:t>
            </a:r>
            <a:r>
              <a:rPr lang="it-IT" sz="1600" dirty="0" smtClean="0"/>
              <a:t> the </a:t>
            </a:r>
            <a:r>
              <a:rPr lang="it-IT" sz="1600" dirty="0" err="1" smtClean="0"/>
              <a:t>fortunes</a:t>
            </a:r>
            <a:r>
              <a:rPr lang="it-IT" sz="1600" dirty="0" smtClean="0"/>
              <a:t> of the </a:t>
            </a:r>
            <a:r>
              <a:rPr lang="it-IT" sz="1600" dirty="0" err="1" smtClean="0"/>
              <a:t>Venetians</a:t>
            </a:r>
            <a:r>
              <a:rPr lang="it-IT" sz="1600" dirty="0" smtClean="0"/>
              <a:t> </a:t>
            </a:r>
            <a:r>
              <a:rPr lang="it-IT" sz="1600" dirty="0" err="1" smtClean="0"/>
              <a:t>until</a:t>
            </a:r>
            <a:r>
              <a:rPr lang="it-IT" sz="1600" dirty="0" smtClean="0"/>
              <a:t> the </a:t>
            </a:r>
            <a:r>
              <a:rPr lang="it-IT" sz="1600" dirty="0" err="1" smtClean="0"/>
              <a:t>latter</a:t>
            </a:r>
            <a:r>
              <a:rPr lang="it-IT" sz="1600" dirty="0" smtClean="0"/>
              <a:t> </a:t>
            </a:r>
            <a:r>
              <a:rPr lang="it-IT" sz="1600" dirty="0" err="1" smtClean="0"/>
              <a:t>fell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the </a:t>
            </a:r>
            <a:r>
              <a:rPr lang="it-IT" sz="1600" dirty="0" err="1" smtClean="0"/>
              <a:t>hands</a:t>
            </a:r>
            <a:r>
              <a:rPr lang="it-IT" sz="1600" dirty="0" smtClean="0"/>
              <a:t> of </a:t>
            </a:r>
            <a:r>
              <a:rPr lang="it-IT" sz="1600" b="1" dirty="0" err="1" smtClean="0">
                <a:solidFill>
                  <a:schemeClr val="bg2"/>
                </a:solidFill>
              </a:rPr>
              <a:t>Napoleon</a:t>
            </a:r>
            <a:r>
              <a:rPr lang="it-IT" sz="1600" b="1" dirty="0" smtClean="0">
                <a:solidFill>
                  <a:schemeClr val="bg2"/>
                </a:solidFill>
              </a:rPr>
              <a:t> Bonaparte</a:t>
            </a:r>
            <a:r>
              <a:rPr lang="it-IT" sz="1600" dirty="0" smtClean="0"/>
              <a:t>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it-IT" sz="1600" dirty="0" err="1" smtClean="0"/>
              <a:t>After</a:t>
            </a:r>
            <a:r>
              <a:rPr lang="it-IT" sz="1600" dirty="0" smtClean="0"/>
              <a:t> the end of the </a:t>
            </a:r>
            <a:r>
              <a:rPr lang="it-IT" sz="1600" dirty="0" err="1" smtClean="0"/>
              <a:t>Napoleonic</a:t>
            </a:r>
            <a:r>
              <a:rPr lang="it-IT" sz="1600" dirty="0" smtClean="0"/>
              <a:t> era in 1815, Brescia </a:t>
            </a:r>
            <a:r>
              <a:rPr lang="it-IT" sz="1600" dirty="0" err="1" smtClean="0"/>
              <a:t>was</a:t>
            </a:r>
            <a:r>
              <a:rPr lang="it-IT" sz="1600" dirty="0" smtClean="0"/>
              <a:t> </a:t>
            </a:r>
            <a:r>
              <a:rPr lang="it-IT" sz="1600" dirty="0" err="1" smtClean="0"/>
              <a:t>annexed</a:t>
            </a:r>
            <a:r>
              <a:rPr lang="it-IT" sz="1600" dirty="0" smtClean="0"/>
              <a:t> to the </a:t>
            </a:r>
            <a:r>
              <a:rPr lang="it-IT" sz="1600" dirty="0" err="1" smtClean="0"/>
              <a:t>Austrian</a:t>
            </a:r>
            <a:r>
              <a:rPr lang="it-IT" sz="1600" dirty="0" smtClean="0"/>
              <a:t> </a:t>
            </a:r>
            <a:r>
              <a:rPr lang="it-IT" sz="1600" dirty="0" err="1" smtClean="0"/>
              <a:t>puppet</a:t>
            </a:r>
            <a:r>
              <a:rPr lang="it-IT" sz="1600" dirty="0" smtClean="0"/>
              <a:t> state </a:t>
            </a:r>
            <a:r>
              <a:rPr lang="it-IT" sz="1600" dirty="0" err="1" smtClean="0"/>
              <a:t>known</a:t>
            </a:r>
            <a:r>
              <a:rPr lang="it-IT" sz="1600" dirty="0" smtClean="0"/>
              <a:t> </a:t>
            </a:r>
            <a:r>
              <a:rPr lang="it-IT" sz="1600" dirty="0" err="1" smtClean="0"/>
              <a:t>as</a:t>
            </a:r>
            <a:r>
              <a:rPr lang="it-IT" sz="1600" dirty="0" smtClean="0"/>
              <a:t> the </a:t>
            </a:r>
            <a:r>
              <a:rPr lang="it-IT" sz="1600" b="1" dirty="0" smtClean="0">
                <a:solidFill>
                  <a:schemeClr val="bg2"/>
                </a:solidFill>
              </a:rPr>
              <a:t>Kingdom of </a:t>
            </a:r>
            <a:r>
              <a:rPr lang="it-IT" sz="1600" b="1" dirty="0" err="1" smtClean="0">
                <a:solidFill>
                  <a:schemeClr val="bg2"/>
                </a:solidFill>
              </a:rPr>
              <a:t>Lombardy-Venetia</a:t>
            </a:r>
            <a:r>
              <a:rPr lang="it-IT" sz="1600" dirty="0" smtClean="0"/>
              <a:t>. </a:t>
            </a:r>
            <a:endParaRPr lang="it-IT" sz="1600" dirty="0" smtClean="0"/>
          </a:p>
          <a:p>
            <a:pPr eaLnBrk="1" hangingPunct="1">
              <a:buFont typeface="Arial" charset="0"/>
              <a:buNone/>
              <a:defRPr/>
            </a:pPr>
            <a:endParaRPr lang="it-IT" sz="16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it-IT" sz="1600" dirty="0" smtClean="0"/>
              <a:t>Brescia </a:t>
            </a:r>
            <a:r>
              <a:rPr lang="it-IT" sz="1600" dirty="0" err="1" smtClean="0"/>
              <a:t>revolted</a:t>
            </a:r>
            <a:r>
              <a:rPr lang="it-IT" sz="1600" dirty="0" smtClean="0"/>
              <a:t> in 1848 and in 1849: </a:t>
            </a:r>
            <a:r>
              <a:rPr lang="it-IT" sz="1600" dirty="0" err="1" smtClean="0"/>
              <a:t>when</a:t>
            </a:r>
            <a:r>
              <a:rPr lang="it-IT" sz="1600" dirty="0" smtClean="0"/>
              <a:t> the </a:t>
            </a:r>
            <a:r>
              <a:rPr lang="it-IT" sz="1600" dirty="0" err="1" smtClean="0"/>
              <a:t>Piedmontese</a:t>
            </a:r>
            <a:r>
              <a:rPr lang="it-IT" sz="1600" dirty="0" smtClean="0"/>
              <a:t> </a:t>
            </a:r>
            <a:r>
              <a:rPr lang="it-IT" sz="1600" dirty="0" err="1" smtClean="0"/>
              <a:t>army</a:t>
            </a:r>
            <a:r>
              <a:rPr lang="it-IT" sz="1600" dirty="0" smtClean="0"/>
              <a:t> </a:t>
            </a:r>
            <a:r>
              <a:rPr lang="it-IT" sz="1600" dirty="0" err="1" smtClean="0"/>
              <a:t>invaded</a:t>
            </a:r>
            <a:r>
              <a:rPr lang="it-IT" sz="1600" dirty="0" smtClean="0"/>
              <a:t> </a:t>
            </a:r>
            <a:r>
              <a:rPr lang="it-IT" sz="1600" dirty="0" err="1" smtClean="0"/>
              <a:t>Austrian-controlled</a:t>
            </a:r>
            <a:r>
              <a:rPr lang="it-IT" sz="1600" dirty="0" smtClean="0"/>
              <a:t> </a:t>
            </a:r>
            <a:r>
              <a:rPr lang="it-IT" sz="1600" dirty="0" err="1" smtClean="0"/>
              <a:t>Lombardy</a:t>
            </a:r>
            <a:r>
              <a:rPr lang="it-IT" sz="1600" dirty="0" smtClean="0"/>
              <a:t>, the </a:t>
            </a:r>
            <a:r>
              <a:rPr lang="it-IT" sz="1600" dirty="0" err="1" smtClean="0"/>
              <a:t>people</a:t>
            </a:r>
            <a:r>
              <a:rPr lang="it-IT" sz="1600" dirty="0" smtClean="0"/>
              <a:t> in Brescia </a:t>
            </a:r>
            <a:r>
              <a:rPr lang="it-IT" sz="1600" dirty="0" err="1" smtClean="0"/>
              <a:t>resisted</a:t>
            </a:r>
            <a:r>
              <a:rPr lang="it-IT" sz="1600" dirty="0" smtClean="0"/>
              <a:t> the </a:t>
            </a:r>
            <a:r>
              <a:rPr lang="it-IT" sz="1600" dirty="0" err="1" smtClean="0"/>
              <a:t>Austrian</a:t>
            </a:r>
            <a:r>
              <a:rPr lang="it-IT" sz="1600" dirty="0" smtClean="0"/>
              <a:t> </a:t>
            </a:r>
            <a:r>
              <a:rPr lang="it-IT" sz="1600" dirty="0" err="1" smtClean="0"/>
              <a:t>army</a:t>
            </a:r>
            <a:r>
              <a:rPr lang="it-IT" sz="1600" dirty="0" smtClean="0"/>
              <a:t> for </a:t>
            </a:r>
            <a:r>
              <a:rPr lang="it-IT" sz="1600" dirty="0" err="1" smtClean="0"/>
              <a:t>ten</a:t>
            </a:r>
            <a:r>
              <a:rPr lang="it-IT" sz="1600" dirty="0" smtClean="0"/>
              <a:t> </a:t>
            </a:r>
            <a:r>
              <a:rPr lang="it-IT" sz="1600" dirty="0" err="1" smtClean="0"/>
              <a:t>days</a:t>
            </a:r>
            <a:r>
              <a:rPr lang="it-IT" sz="1600" dirty="0" smtClean="0"/>
              <a:t> </a:t>
            </a:r>
            <a:r>
              <a:rPr lang="it-IT" sz="1600" dirty="0" err="1" smtClean="0"/>
              <a:t>that</a:t>
            </a:r>
            <a:r>
              <a:rPr lang="it-IT" sz="1600" dirty="0" smtClean="0"/>
              <a:t> are </a:t>
            </a:r>
            <a:r>
              <a:rPr lang="it-IT" sz="1600" dirty="0" err="1" smtClean="0"/>
              <a:t>now</a:t>
            </a:r>
            <a:r>
              <a:rPr lang="it-IT" sz="1600" dirty="0" smtClean="0"/>
              <a:t> </a:t>
            </a:r>
            <a:r>
              <a:rPr lang="it-IT" sz="1600" dirty="0" err="1" smtClean="0"/>
              <a:t>celebrated</a:t>
            </a:r>
            <a:r>
              <a:rPr lang="it-IT" sz="1600" dirty="0" smtClean="0"/>
              <a:t> </a:t>
            </a:r>
            <a:r>
              <a:rPr lang="it-IT" sz="1600" dirty="0" err="1" smtClean="0"/>
              <a:t>as</a:t>
            </a:r>
            <a:r>
              <a:rPr lang="it-IT" sz="1600" dirty="0" smtClean="0"/>
              <a:t> the </a:t>
            </a:r>
            <a:r>
              <a:rPr lang="it-IT" sz="1800" b="1" dirty="0" err="1" smtClean="0">
                <a:solidFill>
                  <a:schemeClr val="bg2"/>
                </a:solidFill>
              </a:rPr>
              <a:t>Ten</a:t>
            </a:r>
            <a:r>
              <a:rPr lang="it-IT" sz="1800" b="1" dirty="0" smtClean="0">
                <a:solidFill>
                  <a:schemeClr val="bg2"/>
                </a:solidFill>
              </a:rPr>
              <a:t> </a:t>
            </a:r>
            <a:r>
              <a:rPr lang="it-IT" sz="1800" b="1" dirty="0" err="1" smtClean="0">
                <a:solidFill>
                  <a:schemeClr val="bg2"/>
                </a:solidFill>
              </a:rPr>
              <a:t>Days</a:t>
            </a:r>
            <a:r>
              <a:rPr lang="it-IT" sz="1800" b="1" dirty="0" smtClean="0">
                <a:solidFill>
                  <a:schemeClr val="bg2"/>
                </a:solidFill>
              </a:rPr>
              <a:t> of Brescia</a:t>
            </a:r>
            <a:r>
              <a:rPr lang="it-IT" sz="1600" dirty="0" smtClean="0"/>
              <a:t>. </a:t>
            </a:r>
            <a:r>
              <a:rPr lang="it-IT" sz="1600" dirty="0" err="1" smtClean="0"/>
              <a:t>This</a:t>
            </a:r>
            <a:r>
              <a:rPr lang="it-IT" sz="1600" dirty="0" smtClean="0"/>
              <a:t> </a:t>
            </a:r>
            <a:r>
              <a:rPr lang="it-IT" sz="1600" dirty="0" err="1" smtClean="0"/>
              <a:t>prompted</a:t>
            </a:r>
            <a:r>
              <a:rPr lang="it-IT" sz="1600" dirty="0" smtClean="0"/>
              <a:t> </a:t>
            </a:r>
            <a:r>
              <a:rPr lang="it-IT" sz="1600" dirty="0" err="1" smtClean="0"/>
              <a:t>poet</a:t>
            </a:r>
            <a:r>
              <a:rPr lang="it-IT" sz="1600" dirty="0" smtClean="0"/>
              <a:t> </a:t>
            </a:r>
            <a:r>
              <a:rPr lang="it-IT" sz="1600" b="1" dirty="0" smtClean="0"/>
              <a:t>Giosuè Carducci</a:t>
            </a:r>
            <a:r>
              <a:rPr lang="it-IT" sz="1600" dirty="0" smtClean="0"/>
              <a:t> to nickname Brescia </a:t>
            </a:r>
            <a:r>
              <a:rPr lang="it-IT" sz="1600" dirty="0" smtClean="0">
                <a:solidFill>
                  <a:schemeClr val="bg2"/>
                </a:solidFill>
              </a:rPr>
              <a:t>‘</a:t>
            </a:r>
            <a:r>
              <a:rPr lang="it-IT" sz="1600" b="1" dirty="0" smtClean="0">
                <a:solidFill>
                  <a:schemeClr val="bg2"/>
                </a:solidFill>
              </a:rPr>
              <a:t>Leonessa d'Ital</a:t>
            </a:r>
            <a:r>
              <a:rPr lang="it-IT" sz="1600" b="1" dirty="0" smtClean="0">
                <a:solidFill>
                  <a:schemeClr val="bg2"/>
                </a:solidFill>
              </a:rPr>
              <a:t>ia’ (</a:t>
            </a:r>
            <a:r>
              <a:rPr lang="it-IT" sz="1600" b="1" dirty="0" err="1" smtClean="0">
                <a:solidFill>
                  <a:schemeClr val="bg2"/>
                </a:solidFill>
              </a:rPr>
              <a:t>Lioness</a:t>
            </a:r>
            <a:r>
              <a:rPr lang="it-IT" sz="1600" b="1" dirty="0" smtClean="0">
                <a:solidFill>
                  <a:schemeClr val="bg2"/>
                </a:solidFill>
              </a:rPr>
              <a:t> of </a:t>
            </a:r>
            <a:r>
              <a:rPr lang="it-IT" sz="1600" b="1" dirty="0" err="1" smtClean="0">
                <a:solidFill>
                  <a:schemeClr val="bg2"/>
                </a:solidFill>
              </a:rPr>
              <a:t>Italy</a:t>
            </a:r>
            <a:r>
              <a:rPr lang="it-IT" sz="1600" b="1" dirty="0" smtClean="0">
                <a:solidFill>
                  <a:schemeClr val="bg2"/>
                </a:solidFill>
              </a:rPr>
              <a:t>)</a:t>
            </a:r>
            <a:endParaRPr lang="it-IT" sz="1600" dirty="0" smtClean="0">
              <a:solidFill>
                <a:schemeClr val="bg2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it-IT" sz="16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it-IT" sz="1600" dirty="0" smtClean="0"/>
              <a:t>On </a:t>
            </a:r>
            <a:r>
              <a:rPr lang="it-IT" sz="1600" b="1" dirty="0" err="1" smtClean="0"/>
              <a:t>May</a:t>
            </a:r>
            <a:r>
              <a:rPr lang="it-IT" sz="1600" b="1" dirty="0" smtClean="0"/>
              <a:t> 28, 1974</a:t>
            </a:r>
            <a:r>
              <a:rPr lang="it-IT" sz="1600" dirty="0" smtClean="0"/>
              <a:t>, </a:t>
            </a:r>
            <a:r>
              <a:rPr lang="it-IT" sz="1600" dirty="0" err="1" smtClean="0"/>
              <a:t>it</a:t>
            </a:r>
            <a:r>
              <a:rPr lang="it-IT" sz="1600" dirty="0" smtClean="0"/>
              <a:t> </a:t>
            </a:r>
            <a:r>
              <a:rPr lang="it-IT" sz="1600" dirty="0" err="1" smtClean="0"/>
              <a:t>was</a:t>
            </a:r>
            <a:r>
              <a:rPr lang="it-IT" sz="1600" dirty="0" smtClean="0"/>
              <a:t> the </a:t>
            </a:r>
            <a:r>
              <a:rPr lang="it-IT" sz="1600" dirty="0" err="1" smtClean="0"/>
              <a:t>seat</a:t>
            </a:r>
            <a:r>
              <a:rPr lang="it-IT" sz="1600" dirty="0" smtClean="0"/>
              <a:t> of the </a:t>
            </a:r>
            <a:r>
              <a:rPr lang="it-IT" sz="1600" dirty="0" err="1" smtClean="0"/>
              <a:t>bloody</a:t>
            </a:r>
            <a:r>
              <a:rPr lang="it-IT" sz="1600" dirty="0" smtClean="0"/>
              <a:t> Piazza della Loggia </a:t>
            </a:r>
            <a:r>
              <a:rPr lang="it-IT" sz="1600" dirty="0" err="1" smtClean="0"/>
              <a:t>bombing</a:t>
            </a:r>
            <a:r>
              <a:rPr lang="it-IT" sz="1600" dirty="0" smtClean="0"/>
              <a:t>.</a:t>
            </a:r>
          </a:p>
        </p:txBody>
      </p:sp>
      <p:pic>
        <p:nvPicPr>
          <p:cNvPr id="17412" name="Picture 5" descr="brescia 10 giorn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60350"/>
            <a:ext cx="47529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572000" y="4960056"/>
            <a:ext cx="439261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Faustino </a:t>
            </a:r>
            <a:r>
              <a:rPr lang="it-IT" sz="20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Joli</a:t>
            </a:r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da Brescia (1814-1876).</a:t>
            </a:r>
          </a:p>
          <a:p>
            <a:pPr algn="ctr"/>
            <a:endParaRPr lang="it-IT" sz="2000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it-IT" sz="2000" b="1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The </a:t>
            </a:r>
            <a:r>
              <a:rPr lang="it-IT" sz="2000" b="1" i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people</a:t>
            </a:r>
            <a:r>
              <a:rPr lang="it-IT" sz="2000" b="1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of Brescia </a:t>
            </a:r>
            <a:r>
              <a:rPr lang="it-IT" sz="2000" b="1" i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gathered</a:t>
            </a:r>
            <a:r>
              <a:rPr lang="it-IT" sz="2000" b="1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in the Piazza della Loggia.</a:t>
            </a:r>
          </a:p>
          <a:p>
            <a:pPr eaLnBrk="0" hangingPunct="0"/>
            <a:endParaRPr lang="it-IT" sz="2000" b="1" dirty="0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 txBox="1">
            <a:spLocks/>
          </p:cNvSpPr>
          <p:nvPr/>
        </p:nvSpPr>
        <p:spPr bwMode="auto">
          <a:xfrm>
            <a:off x="611188" y="1628800"/>
            <a:ext cx="756126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6000" b="1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Some </a:t>
            </a:r>
            <a:r>
              <a:rPr lang="it-IT" sz="6000" b="1" dirty="0" err="1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hints</a:t>
            </a:r>
            <a:r>
              <a:rPr lang="it-IT" sz="6000" b="1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it-IT" sz="6000" b="1" dirty="0" err="1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at</a:t>
            </a:r>
            <a:r>
              <a:rPr lang="it-IT" sz="6000" b="1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it-IT" sz="6000" b="1" dirty="0" err="1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Transportation</a:t>
            </a:r>
            <a:endParaRPr lang="it-IT" sz="6000" dirty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upload.wikimedia.org/wikipedia/commons/c/c6/Mappa_metropolitana_Brescia.png"/>
          <p:cNvPicPr>
            <a:picLocks noChangeAspect="1" noChangeArrowheads="1"/>
          </p:cNvPicPr>
          <p:nvPr/>
        </p:nvPicPr>
        <p:blipFill>
          <a:blip r:embed="rId2">
            <a:lum bright="28000"/>
          </a:blip>
          <a:srcRect/>
          <a:stretch>
            <a:fillRect/>
          </a:stretch>
        </p:blipFill>
        <p:spPr bwMode="auto">
          <a:xfrm>
            <a:off x="4478338" y="2781300"/>
            <a:ext cx="4665662" cy="4076700"/>
          </a:xfrm>
          <a:prstGeom prst="rect">
            <a:avLst/>
          </a:prstGeom>
          <a:blipFill dpi="0" rotWithShape="1">
            <a:blip r:embed="rId3">
              <a:lum bright="28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5211" y="201199"/>
            <a:ext cx="4392488" cy="2712779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it-IT" sz="2000" smtClean="0"/>
              <a:t>The </a:t>
            </a:r>
            <a:r>
              <a:rPr lang="it-IT" sz="2000" b="1" smtClean="0"/>
              <a:t>Brescia Metro</a:t>
            </a:r>
            <a:r>
              <a:rPr lang="it-IT" sz="2000" smtClean="0"/>
              <a:t> is a rapid transit network that opened on </a:t>
            </a:r>
            <a:r>
              <a:rPr lang="it-IT" sz="2000" b="1" smtClean="0"/>
              <a:t>2 March 2013.</a:t>
            </a:r>
            <a:r>
              <a:rPr lang="it-IT" sz="2000" smtClean="0"/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it-IT" sz="2000" smtClean="0"/>
              <a:t>The network comprises one line, </a:t>
            </a:r>
            <a:r>
              <a:rPr lang="it-IT" sz="2000" b="1" smtClean="0"/>
              <a:t>13.7 kilometres</a:t>
            </a:r>
            <a:r>
              <a:rPr lang="it-IT" sz="2000" smtClean="0"/>
              <a:t>  long, with 17 stations, between </a:t>
            </a:r>
            <a:r>
              <a:rPr lang="it-IT" sz="2000" b="1" i="1" smtClean="0"/>
              <a:t>Buffalora</a:t>
            </a:r>
            <a:r>
              <a:rPr lang="it-IT" sz="2000" b="1" smtClean="0"/>
              <a:t> and </a:t>
            </a:r>
            <a:r>
              <a:rPr lang="it-IT" sz="2000" b="1" i="1" smtClean="0"/>
              <a:t>Prealpino</a:t>
            </a:r>
            <a:r>
              <a:rPr lang="it-IT" sz="2000" smtClean="0"/>
              <a:t>, of which 13 are underground.</a:t>
            </a:r>
          </a:p>
          <a:p>
            <a:pPr eaLnBrk="1" hangingPunct="1">
              <a:buFont typeface="Arial" charset="0"/>
              <a:buNone/>
              <a:defRPr/>
            </a:pPr>
            <a:endParaRPr lang="it-IT" smtClean="0"/>
          </a:p>
        </p:txBody>
      </p:sp>
      <p:pic>
        <p:nvPicPr>
          <p:cNvPr id="19462" name="Picture 2" descr="http://images.brescia.corriereobjects.it/media/foto/2012/12/04/BS02F1_2966239F1_12361_20121110165802_HE10_20121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500438"/>
            <a:ext cx="47529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http://www.cislbrescia.it/wp-content/uploads/2011/06/metro-bresc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7000" y="188913"/>
            <a:ext cx="37449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>
          <a:xfrm>
            <a:off x="395288" y="1916113"/>
            <a:ext cx="8229600" cy="1656903"/>
          </a:xfrm>
        </p:spPr>
        <p:txBody>
          <a:bodyPr/>
          <a:lstStyle/>
          <a:p>
            <a:pPr algn="ctr" eaLnBrk="1" hangingPunct="1"/>
            <a:r>
              <a:rPr lang="it-IT" sz="7300" b="1" dirty="0" err="1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Main</a:t>
            </a:r>
            <a:r>
              <a:rPr lang="it-IT" sz="4800" b="1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it-IT" sz="7200" b="1" dirty="0" err="1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sights</a:t>
            </a:r>
            <a:endParaRPr lang="it-IT" sz="4800" dirty="0" smtClean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2060848"/>
            <a:ext cx="2808312" cy="4392488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it-IT" sz="2400" i="1" dirty="0" smtClean="0"/>
              <a:t>Piazza della Loggia</a:t>
            </a:r>
            <a:r>
              <a:rPr lang="it-IT" sz="2400" dirty="0" smtClean="0"/>
              <a:t> (</a:t>
            </a:r>
            <a:r>
              <a:rPr lang="it-IT" sz="2400" dirty="0" err="1" smtClean="0"/>
              <a:t>former</a:t>
            </a:r>
            <a:r>
              <a:rPr lang="it-IT" sz="2400" dirty="0" smtClean="0"/>
              <a:t> </a:t>
            </a:r>
            <a:r>
              <a:rPr lang="it-IT" sz="2400" b="1" dirty="0" smtClean="0"/>
              <a:t>Piazza Vecchia</a:t>
            </a:r>
            <a:r>
              <a:rPr lang="it-IT" sz="2400" dirty="0" smtClean="0"/>
              <a:t>):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it-IT" sz="2400" dirty="0" smtClean="0"/>
              <a:t> a beautiful </a:t>
            </a:r>
            <a:r>
              <a:rPr lang="it-IT" sz="2400" dirty="0" err="1" smtClean="0"/>
              <a:t>example</a:t>
            </a:r>
            <a:r>
              <a:rPr lang="it-IT" sz="2400" dirty="0" smtClean="0"/>
              <a:t> of </a:t>
            </a:r>
            <a:r>
              <a:rPr lang="it-IT" sz="2400" b="1" dirty="0" err="1" smtClean="0">
                <a:solidFill>
                  <a:schemeClr val="bg2"/>
                </a:solidFill>
              </a:rPr>
              <a:t>Renaissance</a:t>
            </a:r>
            <a:r>
              <a:rPr lang="it-IT" sz="2400" b="1" dirty="0" smtClean="0">
                <a:solidFill>
                  <a:schemeClr val="bg2"/>
                </a:solidFill>
              </a:rPr>
              <a:t> </a:t>
            </a:r>
            <a:r>
              <a:rPr lang="it-IT" sz="2400" b="1" i="1" dirty="0" smtClean="0">
                <a:solidFill>
                  <a:schemeClr val="bg2"/>
                </a:solidFill>
              </a:rPr>
              <a:t>piazza</a:t>
            </a:r>
            <a:r>
              <a:rPr lang="it-IT" sz="2400" dirty="0" smtClean="0"/>
              <a:t>, with the </a:t>
            </a:r>
            <a:r>
              <a:rPr lang="it-IT" sz="2400" dirty="0" err="1" smtClean="0"/>
              <a:t>eponymous</a:t>
            </a:r>
            <a:r>
              <a:rPr lang="it-IT" sz="2400" dirty="0" smtClean="0"/>
              <a:t> loggia (the </a:t>
            </a:r>
            <a:r>
              <a:rPr lang="it-IT" sz="2400" dirty="0" err="1" smtClean="0"/>
              <a:t>current</a:t>
            </a: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chemeClr val="bg2"/>
                </a:solidFill>
              </a:rPr>
              <a:t>Town Hall</a:t>
            </a:r>
            <a:r>
              <a:rPr lang="it-IT" sz="2400" dirty="0" smtClean="0"/>
              <a:t>).</a:t>
            </a:r>
          </a:p>
        </p:txBody>
      </p:sp>
      <p:sp>
        <p:nvSpPr>
          <p:cNvPr id="21508" name="Titolo 3"/>
          <p:cNvSpPr>
            <a:spLocks noGrp="1"/>
          </p:cNvSpPr>
          <p:nvPr>
            <p:ph type="title"/>
          </p:nvPr>
        </p:nvSpPr>
        <p:spPr>
          <a:xfrm>
            <a:off x="539750" y="260350"/>
            <a:ext cx="4391025" cy="143986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/>
            <a:r>
              <a:rPr lang="it-IT" b="1" dirty="0" smtClean="0">
                <a:solidFill>
                  <a:schemeClr val="bg2">
                    <a:lumMod val="75000"/>
                  </a:schemeClr>
                </a:solidFill>
              </a:rPr>
              <a:t>Piazza della Loggia</a:t>
            </a:r>
          </a:p>
        </p:txBody>
      </p:sp>
      <p:pic>
        <p:nvPicPr>
          <p:cNvPr id="21509" name="Picture 2" descr="G:\Per la Prof.ssa De Giacomi\BRESCIA open day Calini dicembre 2013-genn.2014\piazza_loggia_03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068638"/>
            <a:ext cx="46561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http://www.comune.brescia.it/NR/rdonlyres/B32B0836-E2B2-4FDD-BF28-109D2587F8A1/0/WS7Q22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60350"/>
            <a:ext cx="36385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3779838" y="2606675"/>
            <a:ext cx="518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Piazza della Loggia, with </a:t>
            </a:r>
            <a:r>
              <a:rPr lang="it-IT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its</a:t>
            </a:r>
            <a:r>
              <a:rPr lang="it-IT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it-IT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Venetian</a:t>
            </a:r>
            <a:r>
              <a:rPr lang="it-IT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it-IT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influences</a:t>
            </a:r>
            <a:r>
              <a:rPr lang="it-IT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it-IT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295</TotalTime>
  <Words>1610</Words>
  <Application>Microsoft Office PowerPoint</Application>
  <PresentationFormat>Presentazione su schermo (4:3)</PresentationFormat>
  <Paragraphs>141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Carta</vt:lpstr>
      <vt:lpstr>BRIXIA – the latin name for ‘brescia’</vt:lpstr>
      <vt:lpstr>An overview of  HISTORic brescia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Main sights</vt:lpstr>
      <vt:lpstr>Piazza della Loggia</vt:lpstr>
      <vt:lpstr>The Old Cathedral</vt:lpstr>
      <vt:lpstr>The  New Cathedral</vt:lpstr>
      <vt:lpstr>The oldest part of the  city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Dario Dell'Ovo</dc:creator>
  <cp:lastModifiedBy>Angela</cp:lastModifiedBy>
  <cp:revision>21</cp:revision>
  <dcterms:created xsi:type="dcterms:W3CDTF">2013-12-06T15:41:09Z</dcterms:created>
  <dcterms:modified xsi:type="dcterms:W3CDTF">2018-04-25T11:10:05Z</dcterms:modified>
</cp:coreProperties>
</file>