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86" r:id="rId4"/>
    <p:sldId id="258" r:id="rId5"/>
    <p:sldId id="259" r:id="rId6"/>
    <p:sldId id="260" r:id="rId7"/>
    <p:sldId id="261" r:id="rId8"/>
    <p:sldId id="262" r:id="rId9"/>
    <p:sldId id="264" r:id="rId10"/>
    <p:sldId id="265" r:id="rId11"/>
    <p:sldId id="266" r:id="rId12"/>
    <p:sldId id="267" r:id="rId13"/>
    <p:sldId id="268" r:id="rId14"/>
    <p:sldId id="269" r:id="rId15"/>
    <p:sldId id="271" r:id="rId16"/>
    <p:sldId id="272" r:id="rId17"/>
    <p:sldId id="287"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3/13/2018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3/13/2018</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3/13/2018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3/13/2018</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1"/>
            <a:ext cx="8458200" cy="1523999"/>
          </a:xfrm>
        </p:spPr>
        <p:txBody>
          <a:bodyPr>
            <a:noAutofit/>
          </a:bodyPr>
          <a:lstStyle/>
          <a:p>
            <a:r>
              <a:rPr lang="en-US" sz="9600" dirty="0" smtClean="0"/>
              <a:t>BELGRADE</a:t>
            </a:r>
            <a:endParaRPr lang="sr-Latn-RS" sz="9600" dirty="0"/>
          </a:p>
        </p:txBody>
      </p:sp>
      <p:sp>
        <p:nvSpPr>
          <p:cNvPr id="3" name="Subtitle 2"/>
          <p:cNvSpPr>
            <a:spLocks noGrp="1"/>
          </p:cNvSpPr>
          <p:nvPr>
            <p:ph type="subTitle" idx="1"/>
          </p:nvPr>
        </p:nvSpPr>
        <p:spPr/>
        <p:txBody>
          <a:bodyPr/>
          <a:lstStyle/>
          <a:p>
            <a:r>
              <a:rPr lang="en-US" dirty="0" smtClean="0"/>
              <a:t>VUK DANCULOVIC VI3  </a:t>
            </a:r>
            <a:endParaRPr lang="sr-Latn-RS" dirty="0"/>
          </a:p>
        </p:txBody>
      </p:sp>
    </p:spTree>
    <p:extLst>
      <p:ext uri="{BB962C8B-B14F-4D97-AF65-F5344CB8AC3E}">
        <p14:creationId xmlns:p14="http://schemas.microsoft.com/office/powerpoint/2010/main" xmlns="" val="23490558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229600" cy="5334000"/>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109728" indent="0">
              <a:buNone/>
            </a:pPr>
            <a:endParaRPr lang="sr-Latn-RS" dirty="0" smtClean="0"/>
          </a:p>
          <a:p>
            <a:pPr marL="109728" indent="0">
              <a:buNone/>
            </a:pPr>
            <a:r>
              <a:rPr lang="en-US" dirty="0" err="1" smtClean="0"/>
              <a:t>KNEZ</a:t>
            </a:r>
            <a:r>
              <a:rPr lang="en-US" dirty="0" smtClean="0"/>
              <a:t> </a:t>
            </a:r>
            <a:r>
              <a:rPr lang="en-US" dirty="0" err="1" smtClean="0"/>
              <a:t>MIHAILOVA</a:t>
            </a:r>
            <a:r>
              <a:rPr lang="en-US" dirty="0" smtClean="0"/>
              <a:t> </a:t>
            </a:r>
            <a:r>
              <a:rPr lang="en-US" dirty="0" smtClean="0"/>
              <a:t>STREET</a:t>
            </a:r>
            <a:r>
              <a:rPr lang="sr-Latn-RS" dirty="0" smtClean="0"/>
              <a:t> </a:t>
            </a:r>
            <a:r>
              <a:rPr lang="en-US" dirty="0" smtClean="0"/>
              <a:t>-</a:t>
            </a:r>
            <a:r>
              <a:rPr lang="sr-Latn-RS" dirty="0" smtClean="0"/>
              <a:t> </a:t>
            </a:r>
            <a:r>
              <a:rPr lang="en-US" dirty="0" smtClean="0"/>
              <a:t>one kilometer</a:t>
            </a:r>
            <a:r>
              <a:rPr lang="sr-Latn-RS" dirty="0" smtClean="0"/>
              <a:t>-</a:t>
            </a:r>
            <a:r>
              <a:rPr lang="en-US" dirty="0" smtClean="0"/>
              <a:t>long </a:t>
            </a:r>
            <a:r>
              <a:rPr lang="en-US" dirty="0" smtClean="0"/>
              <a:t>street</a:t>
            </a:r>
            <a:r>
              <a:rPr lang="en-US" dirty="0" smtClean="0"/>
              <a:t>.</a:t>
            </a:r>
            <a:r>
              <a:rPr lang="sr-Latn-RS" dirty="0" smtClean="0"/>
              <a:t> </a:t>
            </a:r>
            <a:r>
              <a:rPr lang="en-US" dirty="0" smtClean="0"/>
              <a:t>It </a:t>
            </a:r>
            <a:r>
              <a:rPr lang="sr-Latn-RS" dirty="0" smtClean="0"/>
              <a:t>was</a:t>
            </a:r>
            <a:r>
              <a:rPr lang="en-US" dirty="0" smtClean="0"/>
              <a:t> </a:t>
            </a:r>
            <a:r>
              <a:rPr lang="en-US" dirty="0" smtClean="0"/>
              <a:t>named after </a:t>
            </a:r>
            <a:r>
              <a:rPr lang="en-US" dirty="0" err="1" smtClean="0"/>
              <a:t>Mihailo</a:t>
            </a:r>
            <a:r>
              <a:rPr lang="en-US" dirty="0" smtClean="0"/>
              <a:t> </a:t>
            </a:r>
            <a:r>
              <a:rPr lang="en-US" dirty="0" err="1" smtClean="0"/>
              <a:t>Obrenovic</a:t>
            </a:r>
            <a:r>
              <a:rPr lang="en-US" dirty="0" smtClean="0"/>
              <a:t>, </a:t>
            </a:r>
            <a:r>
              <a:rPr lang="sr-Latn-RS" dirty="0" smtClean="0"/>
              <a:t>the </a:t>
            </a:r>
            <a:r>
              <a:rPr lang="en-US" dirty="0" smtClean="0"/>
              <a:t>Prince </a:t>
            </a:r>
            <a:r>
              <a:rPr lang="en-US" dirty="0" smtClean="0"/>
              <a:t>of </a:t>
            </a:r>
            <a:r>
              <a:rPr lang="en-US" dirty="0" smtClean="0"/>
              <a:t>Serbia</a:t>
            </a:r>
            <a:r>
              <a:rPr lang="sr-Latn-RS" dirty="0" smtClean="0"/>
              <a:t>, who ruled from 1860-1868. He is most famous for modernization of Serbian state.</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sr-Latn-RS" dirty="0"/>
          </a:p>
        </p:txBody>
      </p:sp>
      <p:pic>
        <p:nvPicPr>
          <p:cNvPr id="9218" name="Picture 2" descr="C:\Users\SavaVuk\Desktop\vodic-kroz-beograd-knez-mihailova-vodic-beograd-apartmani-_blog_defaul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609600"/>
            <a:ext cx="5486400" cy="40319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419440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lnSpcReduction="10000"/>
          </a:bodyPr>
          <a:lstStyle/>
          <a:p>
            <a:endParaRPr lang="en-US" dirty="0" smtClean="0"/>
          </a:p>
          <a:p>
            <a:endParaRPr lang="en-US" dirty="0"/>
          </a:p>
          <a:p>
            <a:endParaRPr lang="en-US" dirty="0" smtClean="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en-US" dirty="0" smtClean="0"/>
          </a:p>
          <a:p>
            <a:pPr marL="109728" indent="0">
              <a:buNone/>
            </a:pPr>
            <a:r>
              <a:rPr lang="en-US" dirty="0" smtClean="0"/>
              <a:t>REPUBLIC SQUARE –one of the central town </a:t>
            </a:r>
            <a:r>
              <a:rPr lang="en-US" dirty="0" err="1" smtClean="0"/>
              <a:t>squares.It</a:t>
            </a:r>
            <a:r>
              <a:rPr lang="en-US" dirty="0" smtClean="0"/>
              <a:t> is often </a:t>
            </a:r>
            <a:r>
              <a:rPr lang="en-US" dirty="0" err="1" smtClean="0"/>
              <a:t>called,,by</a:t>
            </a:r>
            <a:r>
              <a:rPr lang="en-US" dirty="0" smtClean="0"/>
              <a:t> horse</a:t>
            </a:r>
            <a:r>
              <a:rPr lang="en-US" dirty="0" smtClean="0"/>
              <a:t>’’.</a:t>
            </a:r>
            <a:r>
              <a:rPr lang="sr-Latn-RS" dirty="0" smtClean="0"/>
              <a:t> The person on the horse is the Prince Mihailo Obrenovic.</a:t>
            </a:r>
            <a:endParaRPr lang="en-US" dirty="0"/>
          </a:p>
        </p:txBody>
      </p:sp>
      <p:pic>
        <p:nvPicPr>
          <p:cNvPr id="10242" name="Picture 2" descr="C:\Users\SavaVuk\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219200"/>
            <a:ext cx="5568950" cy="3463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5606214"/>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62200"/>
            <a:ext cx="8229600" cy="4325112"/>
          </a:xfrm>
        </p:spPr>
        <p:txBody>
          <a:bodyPr>
            <a:normAutofit/>
          </a:bodyPr>
          <a:lstStyle/>
          <a:p>
            <a:endParaRPr lang="en-US" dirty="0" smtClean="0"/>
          </a:p>
          <a:p>
            <a:endParaRPr lang="en-US" dirty="0"/>
          </a:p>
          <a:p>
            <a:endParaRPr lang="en-US" dirty="0" smtClean="0"/>
          </a:p>
          <a:p>
            <a:pPr marL="109728" indent="0">
              <a:buNone/>
            </a:pPr>
            <a:endParaRPr lang="en-US" dirty="0" smtClean="0"/>
          </a:p>
          <a:p>
            <a:pPr marL="109728" indent="0">
              <a:buNone/>
            </a:pPr>
            <a:endParaRPr lang="en-US" dirty="0"/>
          </a:p>
          <a:p>
            <a:pPr marL="109728" indent="0">
              <a:buNone/>
            </a:pPr>
            <a:r>
              <a:rPr lang="en-US" dirty="0" smtClean="0"/>
              <a:t>THE OLD ROYAL PALACE AT </a:t>
            </a:r>
            <a:r>
              <a:rPr lang="sr-Latn-RS" dirty="0" smtClean="0"/>
              <a:t>THE </a:t>
            </a:r>
            <a:r>
              <a:rPr lang="en-US" dirty="0" smtClean="0"/>
              <a:t>NIKOLA </a:t>
            </a:r>
            <a:r>
              <a:rPr lang="en-US" dirty="0" smtClean="0"/>
              <a:t>PASIC </a:t>
            </a:r>
            <a:r>
              <a:rPr lang="en-US" dirty="0" smtClean="0"/>
              <a:t>SQUARE</a:t>
            </a:r>
            <a:r>
              <a:rPr lang="sr-Latn-RS" dirty="0" smtClean="0"/>
              <a:t> </a:t>
            </a:r>
            <a:r>
              <a:rPr lang="en-US" dirty="0" smtClean="0"/>
              <a:t>-</a:t>
            </a:r>
            <a:r>
              <a:rPr lang="sr-Latn-RS" dirty="0" smtClean="0"/>
              <a:t> </a:t>
            </a:r>
            <a:r>
              <a:rPr lang="en-US" dirty="0" smtClean="0"/>
              <a:t>It </a:t>
            </a:r>
            <a:r>
              <a:rPr lang="en-US" dirty="0" smtClean="0"/>
              <a:t>was </a:t>
            </a:r>
            <a:r>
              <a:rPr lang="sr-Latn-RS" dirty="0" smtClean="0"/>
              <a:t>THE </a:t>
            </a:r>
            <a:r>
              <a:rPr lang="en-US" dirty="0" smtClean="0"/>
              <a:t>residence </a:t>
            </a:r>
            <a:r>
              <a:rPr lang="en-US" dirty="0" smtClean="0"/>
              <a:t>of </a:t>
            </a:r>
            <a:r>
              <a:rPr lang="sr-Latn-RS" dirty="0" smtClean="0"/>
              <a:t>THE </a:t>
            </a:r>
            <a:r>
              <a:rPr lang="en-US" dirty="0" smtClean="0"/>
              <a:t>Serbian </a:t>
            </a:r>
            <a:r>
              <a:rPr lang="en-US" dirty="0" smtClean="0"/>
              <a:t>kings </a:t>
            </a:r>
            <a:r>
              <a:rPr lang="sr-Latn-RS" dirty="0" smtClean="0"/>
              <a:t>(at the end of 19th century) </a:t>
            </a:r>
            <a:r>
              <a:rPr lang="en-US" dirty="0" smtClean="0"/>
              <a:t>and </a:t>
            </a:r>
            <a:r>
              <a:rPr lang="en-US" dirty="0" smtClean="0"/>
              <a:t>now it is used as town hall</a:t>
            </a:r>
            <a:r>
              <a:rPr lang="en-US" dirty="0" smtClean="0"/>
              <a:t>.</a:t>
            </a:r>
            <a:r>
              <a:rPr lang="sr-Latn-RS" dirty="0" smtClean="0"/>
              <a:t> </a:t>
            </a:r>
            <a:endParaRPr lang="sr-Latn-RS" dirty="0"/>
          </a:p>
        </p:txBody>
      </p:sp>
      <p:pic>
        <p:nvPicPr>
          <p:cNvPr id="11266" name="Picture 2" descr="C:\Users\SavaVuk\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962891"/>
            <a:ext cx="5648325" cy="3276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133667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pPr marL="109728" indent="0">
              <a:buNone/>
            </a:pPr>
            <a:r>
              <a:rPr lang="en-US" dirty="0" smtClean="0"/>
              <a:t>THE NATIONAL ASSEMBLY OF SERBIA is the </a:t>
            </a:r>
            <a:r>
              <a:rPr lang="sr-Latn-RS" dirty="0" smtClean="0"/>
              <a:t>building of the Serbian Parliament (built between WW1 and WW2)</a:t>
            </a:r>
            <a:r>
              <a:rPr lang="en-US" dirty="0" smtClean="0"/>
              <a:t>.</a:t>
            </a:r>
            <a:endParaRPr lang="en-US" dirty="0"/>
          </a:p>
        </p:txBody>
      </p:sp>
      <p:pic>
        <p:nvPicPr>
          <p:cNvPr id="12290" name="Picture 2" descr="C:\Users\SavaVuk\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09599"/>
            <a:ext cx="5638800" cy="35051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863112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109728" indent="0">
              <a:buNone/>
            </a:pPr>
            <a:r>
              <a:rPr lang="en-US" dirty="0" smtClean="0"/>
              <a:t>THE WHITE PALACE  is a former royal residence of </a:t>
            </a:r>
            <a:r>
              <a:rPr lang="en-US" dirty="0" err="1" smtClean="0"/>
              <a:t>Karadjordjevic</a:t>
            </a:r>
            <a:r>
              <a:rPr lang="en-US" dirty="0" smtClean="0"/>
              <a:t> </a:t>
            </a:r>
            <a:r>
              <a:rPr lang="en-US" dirty="0" smtClean="0"/>
              <a:t>dynasty</a:t>
            </a:r>
            <a:r>
              <a:rPr lang="sr-Latn-RS" dirty="0" smtClean="0"/>
              <a:t>. It was built at the dawn of WW2. Later it was the residence of  Josip Broz Tito, the president of Yugoslavia.</a:t>
            </a:r>
            <a:endParaRPr lang="en-US" dirty="0" smtClean="0"/>
          </a:p>
        </p:txBody>
      </p:sp>
      <p:pic>
        <p:nvPicPr>
          <p:cNvPr id="13314" name="Picture 2" descr="C:\Users\SavaVuk\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685800"/>
            <a:ext cx="6019800" cy="3352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082285"/>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26736"/>
          </a:xfrm>
        </p:spPr>
        <p:txBody>
          <a:bodyPr/>
          <a:lstStyle/>
          <a:p>
            <a:endParaRPr lang="en-US" dirty="0" smtClean="0"/>
          </a:p>
          <a:p>
            <a:endParaRPr lang="en-US" dirty="0"/>
          </a:p>
          <a:p>
            <a:endParaRPr lang="en-US" dirty="0" smtClean="0"/>
          </a:p>
          <a:p>
            <a:endParaRPr lang="en-US" dirty="0"/>
          </a:p>
          <a:p>
            <a:endParaRPr lang="en-US" dirty="0" smtClean="0"/>
          </a:p>
          <a:p>
            <a:endParaRPr lang="en-US" dirty="0"/>
          </a:p>
          <a:p>
            <a:pPr marL="109728" indent="0">
              <a:buNone/>
            </a:pPr>
            <a:r>
              <a:rPr lang="en-US" dirty="0" smtClean="0"/>
              <a:t>MONASTERY </a:t>
            </a:r>
            <a:r>
              <a:rPr lang="en-US" dirty="0" err="1" smtClean="0"/>
              <a:t>RAKOVICA</a:t>
            </a:r>
            <a:r>
              <a:rPr lang="en-US" dirty="0" smtClean="0"/>
              <a:t>- </a:t>
            </a:r>
            <a:r>
              <a:rPr lang="sr-Latn-RS" dirty="0" smtClean="0"/>
              <a:t>some </a:t>
            </a:r>
            <a:r>
              <a:rPr lang="en-US" dirty="0" smtClean="0"/>
              <a:t>famous </a:t>
            </a:r>
            <a:r>
              <a:rPr lang="sr-Latn-RS" dirty="0" smtClean="0"/>
              <a:t>people were buried there </a:t>
            </a:r>
            <a:r>
              <a:rPr lang="en-US" dirty="0" smtClean="0"/>
              <a:t>- </a:t>
            </a:r>
            <a:r>
              <a:rPr lang="en-US" dirty="0" smtClean="0"/>
              <a:t>Vasa </a:t>
            </a:r>
            <a:r>
              <a:rPr lang="en-US" dirty="0" err="1" smtClean="0"/>
              <a:t>Carapic</a:t>
            </a:r>
            <a:r>
              <a:rPr lang="en-US" dirty="0" smtClean="0"/>
              <a:t>,</a:t>
            </a:r>
            <a:r>
              <a:rPr lang="sr-Latn-RS" dirty="0" smtClean="0"/>
              <a:t> </a:t>
            </a:r>
            <a:r>
              <a:rPr lang="en-US" dirty="0" err="1" smtClean="0"/>
              <a:t>Patrijar</a:t>
            </a:r>
            <a:r>
              <a:rPr lang="sr-Latn-RS" dirty="0" smtClean="0"/>
              <a:t>c</a:t>
            </a:r>
            <a:r>
              <a:rPr lang="en-US" dirty="0" smtClean="0"/>
              <a:t>h </a:t>
            </a:r>
            <a:r>
              <a:rPr lang="en-US" dirty="0" err="1" smtClean="0"/>
              <a:t>Pavl</a:t>
            </a:r>
            <a:r>
              <a:rPr lang="sr-Latn-RS" dirty="0" smtClean="0"/>
              <a:t>e of Serbia.</a:t>
            </a:r>
            <a:endParaRPr lang="sr-Latn-RS" dirty="0"/>
          </a:p>
        </p:txBody>
      </p:sp>
      <p:pic>
        <p:nvPicPr>
          <p:cNvPr id="15362" name="Picture 2" descr="C:\Users\SavaVuk\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762000"/>
            <a:ext cx="4816475" cy="34305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450658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914400"/>
            <a:ext cx="3733800" cy="1143000"/>
          </a:xfrm>
        </p:spPr>
        <p:txBody>
          <a:bodyPr>
            <a:normAutofit fontScale="25000" lnSpcReduction="20000"/>
          </a:bodyPr>
          <a:lstStyle/>
          <a:p>
            <a:endParaRPr lang="en-US" dirty="0" smtClean="0"/>
          </a:p>
          <a:p>
            <a:endParaRPr lang="en-US" dirty="0"/>
          </a:p>
          <a:p>
            <a:endParaRPr lang="en-US" dirty="0" smtClean="0"/>
          </a:p>
          <a:p>
            <a:pPr marL="109728" indent="0">
              <a:buNone/>
            </a:pPr>
            <a:endParaRPr lang="en-US" dirty="0" smtClean="0"/>
          </a:p>
          <a:p>
            <a:pPr marL="109728" indent="0">
              <a:buNone/>
            </a:pPr>
            <a:endParaRPr lang="sr-Latn-RS" dirty="0" smtClean="0"/>
          </a:p>
          <a:p>
            <a:pPr marL="109728" indent="0">
              <a:buNone/>
            </a:pPr>
            <a:endParaRPr lang="sr-Latn-RS" dirty="0" smtClean="0"/>
          </a:p>
          <a:p>
            <a:pPr marL="109728" indent="0">
              <a:buNone/>
            </a:pPr>
            <a:r>
              <a:rPr lang="en-US" sz="7400" dirty="0" smtClean="0"/>
              <a:t>ADA </a:t>
            </a:r>
            <a:r>
              <a:rPr lang="en-US" sz="7400" dirty="0" err="1" smtClean="0"/>
              <a:t>CIGANLIJA</a:t>
            </a:r>
            <a:r>
              <a:rPr lang="sr-Latn-RS" sz="7400" dirty="0" smtClean="0"/>
              <a:t> </a:t>
            </a:r>
            <a:r>
              <a:rPr lang="en-US" sz="7400" dirty="0" smtClean="0"/>
              <a:t>–</a:t>
            </a:r>
            <a:r>
              <a:rPr lang="sr-Latn-RS" sz="7400" dirty="0" smtClean="0"/>
              <a:t> the </a:t>
            </a:r>
            <a:r>
              <a:rPr lang="en-US" sz="7400" dirty="0" smtClean="0"/>
              <a:t>river </a:t>
            </a:r>
            <a:r>
              <a:rPr lang="en-US" sz="7400" dirty="0" smtClean="0"/>
              <a:t>island on the Sava river. This is a great place for sports and picnics.</a:t>
            </a:r>
          </a:p>
          <a:p>
            <a:pPr marL="109728" indent="0">
              <a:buNone/>
            </a:pPr>
            <a:endParaRPr lang="en-US" dirty="0"/>
          </a:p>
        </p:txBody>
      </p:sp>
      <p:pic>
        <p:nvPicPr>
          <p:cNvPr id="4" name="Picture 3" descr="ada-ciganlija.jpg"/>
          <p:cNvPicPr>
            <a:picLocks noChangeAspect="1"/>
          </p:cNvPicPr>
          <p:nvPr/>
        </p:nvPicPr>
        <p:blipFill>
          <a:blip r:embed="rId2" cstate="print"/>
          <a:stretch>
            <a:fillRect/>
          </a:stretch>
        </p:blipFill>
        <p:spPr>
          <a:xfrm rot="352963">
            <a:off x="442307" y="527887"/>
            <a:ext cx="4502971" cy="2914650"/>
          </a:xfrm>
          <a:prstGeom prst="rect">
            <a:avLst/>
          </a:prstGeom>
        </p:spPr>
      </p:pic>
      <p:pic>
        <p:nvPicPr>
          <p:cNvPr id="5" name="Picture 4" descr="croppedimage620320-Ada-Ciganlija-2cc4a95982345e2c750a174e61308d97c3c3514a.jpg"/>
          <p:cNvPicPr>
            <a:picLocks noChangeAspect="1"/>
          </p:cNvPicPr>
          <p:nvPr/>
        </p:nvPicPr>
        <p:blipFill>
          <a:blip r:embed="rId3" cstate="print"/>
          <a:stretch>
            <a:fillRect/>
          </a:stretch>
        </p:blipFill>
        <p:spPr>
          <a:xfrm>
            <a:off x="2133600" y="3505200"/>
            <a:ext cx="5905500" cy="3048000"/>
          </a:xfrm>
          <a:prstGeom prst="rect">
            <a:avLst/>
          </a:prstGeom>
        </p:spPr>
      </p:pic>
    </p:spTree>
    <p:extLst>
      <p:ext uri="{BB962C8B-B14F-4D97-AF65-F5344CB8AC3E}">
        <p14:creationId xmlns:p14="http://schemas.microsoft.com/office/powerpoint/2010/main" xmlns="" val="241592112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ADA </a:t>
            </a:r>
            <a:r>
              <a:rPr lang="en-US" dirty="0" smtClean="0"/>
              <a:t>BRIDGE</a:t>
            </a:r>
            <a:r>
              <a:rPr lang="sr-Latn-RS" dirty="0" smtClean="0"/>
              <a:t> </a:t>
            </a:r>
            <a:r>
              <a:rPr lang="en-US" dirty="0" smtClean="0"/>
              <a:t>-</a:t>
            </a:r>
            <a:r>
              <a:rPr lang="sr-Latn-RS" dirty="0" smtClean="0"/>
              <a:t> </a:t>
            </a:r>
            <a:r>
              <a:rPr lang="en-US" dirty="0" smtClean="0"/>
              <a:t>it </a:t>
            </a:r>
            <a:r>
              <a:rPr lang="en-US" dirty="0" smtClean="0"/>
              <a:t>is a bridge over the Sava river</a:t>
            </a:r>
            <a:endParaRPr lang="sr-Latn-RS" dirty="0"/>
          </a:p>
        </p:txBody>
      </p:sp>
      <p:pic>
        <p:nvPicPr>
          <p:cNvPr id="2050" name="Picture 2" descr="C:\Users\SavaVuk\Desktop\most-na-ad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72007" y="1314450"/>
            <a:ext cx="7039521" cy="3289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728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pPr marL="109728" indent="0">
              <a:buNone/>
            </a:pPr>
            <a:endParaRPr lang="en-US" dirty="0" smtClean="0"/>
          </a:p>
          <a:p>
            <a:pPr marL="109728" indent="0">
              <a:buNone/>
            </a:pPr>
            <a:endParaRPr lang="en-US" dirty="0"/>
          </a:p>
          <a:p>
            <a:pPr marL="109728" indent="0">
              <a:buNone/>
            </a:pPr>
            <a:endParaRPr lang="en-US" dirty="0" smtClean="0"/>
          </a:p>
          <a:p>
            <a:pPr marL="109728" indent="0">
              <a:buNone/>
            </a:pPr>
            <a:endParaRPr lang="en-US" dirty="0"/>
          </a:p>
          <a:p>
            <a:pPr marL="109728" indent="0">
              <a:buNone/>
            </a:pPr>
            <a:r>
              <a:rPr lang="en-US" dirty="0" smtClean="0"/>
              <a:t>THE NATIONAL MUSEUM OF SERBIA</a:t>
            </a:r>
            <a:r>
              <a:rPr lang="en-US" dirty="0"/>
              <a:t> </a:t>
            </a:r>
            <a:r>
              <a:rPr lang="en-US" dirty="0" smtClean="0"/>
              <a:t>is the largest and oldest museum in </a:t>
            </a:r>
            <a:r>
              <a:rPr lang="en-US" dirty="0" smtClean="0"/>
              <a:t>Serbia</a:t>
            </a:r>
            <a:r>
              <a:rPr lang="sr-Latn-RS" dirty="0" smtClean="0"/>
              <a:t>.</a:t>
            </a:r>
            <a:endParaRPr lang="en-US" dirty="0" smtClean="0"/>
          </a:p>
        </p:txBody>
      </p:sp>
      <p:pic>
        <p:nvPicPr>
          <p:cNvPr id="18434" name="Picture 2" descr="C:\Users\SavaVuk\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838200"/>
            <a:ext cx="7086600" cy="4038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368801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pPr marL="109728" indent="0">
              <a:buNone/>
            </a:pPr>
            <a:r>
              <a:rPr lang="sr-Latn-RS" dirty="0" smtClean="0"/>
              <a:t>The </a:t>
            </a:r>
            <a:r>
              <a:rPr lang="en-US" dirty="0" smtClean="0"/>
              <a:t>NATIONAL THEATRE</a:t>
            </a:r>
            <a:r>
              <a:rPr lang="sr-Latn-RS" dirty="0" smtClean="0"/>
              <a:t> was built in mid-19th century</a:t>
            </a:r>
            <a:r>
              <a:rPr lang="en-US" dirty="0" smtClean="0"/>
              <a:t>.</a:t>
            </a:r>
            <a:r>
              <a:rPr lang="sr-Latn-RS" dirty="0" smtClean="0"/>
              <a:t>  </a:t>
            </a:r>
            <a:endParaRPr lang="sr-Latn-RS" dirty="0"/>
          </a:p>
        </p:txBody>
      </p:sp>
      <p:pic>
        <p:nvPicPr>
          <p:cNvPr id="19458" name="Picture 2" descr="C:\Users\SavaVuk\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457200"/>
            <a:ext cx="4868141" cy="3505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340905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r>
              <a:rPr lang="en-US" dirty="0" smtClean="0"/>
              <a:t>Belgrade is the capital of the Republic of Serbia.</a:t>
            </a:r>
          </a:p>
          <a:p>
            <a:r>
              <a:rPr lang="en-US" dirty="0" smtClean="0"/>
              <a:t>It is one of the oldest cities in Europe.</a:t>
            </a:r>
          </a:p>
          <a:p>
            <a:r>
              <a:rPr lang="en-US" dirty="0" smtClean="0"/>
              <a:t>Belgrade is located at the confluence of two big rivers-the Danube and the Sava.</a:t>
            </a:r>
          </a:p>
          <a:p>
            <a:r>
              <a:rPr lang="en-US" dirty="0" smtClean="0"/>
              <a:t>The city has a long history and now Belgrade is a modern </a:t>
            </a:r>
            <a:r>
              <a:rPr lang="en-US" dirty="0" err="1" smtClean="0"/>
              <a:t>european</a:t>
            </a:r>
            <a:r>
              <a:rPr lang="en-US" dirty="0" smtClean="0"/>
              <a:t> city. It is an administrative, political and cultural </a:t>
            </a:r>
            <a:r>
              <a:rPr lang="en-US" dirty="0" err="1" smtClean="0"/>
              <a:t>centre</a:t>
            </a:r>
            <a:r>
              <a:rPr lang="en-US" dirty="0" smtClean="0"/>
              <a:t> of the country.</a:t>
            </a:r>
          </a:p>
        </p:txBody>
      </p:sp>
      <p:pic>
        <p:nvPicPr>
          <p:cNvPr id="1031" name="Picture 7" descr="C:\Users\SavaVuk\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3962400"/>
            <a:ext cx="4953000" cy="266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831708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735" y="1752600"/>
            <a:ext cx="8229600" cy="4898136"/>
          </a:xfrm>
        </p:spPr>
        <p:txBody>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pPr marL="109728" indent="0">
              <a:buNone/>
            </a:pPr>
            <a:r>
              <a:rPr lang="en-US" dirty="0" err="1" smtClean="0"/>
              <a:t>TASMAJDAN</a:t>
            </a:r>
            <a:r>
              <a:rPr lang="en-US" dirty="0" smtClean="0"/>
              <a:t> </a:t>
            </a:r>
            <a:r>
              <a:rPr lang="en-US" dirty="0" smtClean="0"/>
              <a:t>PARK</a:t>
            </a:r>
            <a:r>
              <a:rPr lang="sr-Latn-RS" dirty="0" smtClean="0"/>
              <a:t> </a:t>
            </a:r>
            <a:r>
              <a:rPr lang="en-US" dirty="0" smtClean="0"/>
              <a:t>–</a:t>
            </a:r>
            <a:r>
              <a:rPr lang="sr-Latn-RS" dirty="0" smtClean="0"/>
              <a:t> the </a:t>
            </a:r>
            <a:r>
              <a:rPr lang="en-US" dirty="0" smtClean="0"/>
              <a:t>public </a:t>
            </a:r>
            <a:r>
              <a:rPr lang="en-US" dirty="0" smtClean="0"/>
              <a:t>park. </a:t>
            </a:r>
            <a:r>
              <a:rPr lang="sr-Latn-RS" dirty="0" smtClean="0"/>
              <a:t>The name means ‘quarry’ in Turkish.</a:t>
            </a:r>
            <a:endParaRPr lang="en-US" dirty="0" smtClean="0"/>
          </a:p>
          <a:p>
            <a:endParaRPr lang="en-US" dirty="0"/>
          </a:p>
          <a:p>
            <a:endParaRPr lang="en-US" dirty="0" smtClean="0"/>
          </a:p>
          <a:p>
            <a:endParaRPr lang="en-US" dirty="0"/>
          </a:p>
          <a:p>
            <a:endParaRPr lang="en-US" dirty="0" smtClean="0"/>
          </a:p>
          <a:p>
            <a:endParaRPr lang="en-US" dirty="0"/>
          </a:p>
          <a:p>
            <a:endParaRPr lang="sr-Latn-RS" dirty="0"/>
          </a:p>
        </p:txBody>
      </p:sp>
      <p:pic>
        <p:nvPicPr>
          <p:cNvPr id="20482" name="Picture 2" descr="C:\Users\SavaVuk\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399" y="1524000"/>
            <a:ext cx="5022273" cy="3189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612286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pPr marL="109728" indent="0">
              <a:buNone/>
            </a:pPr>
            <a:r>
              <a:rPr lang="en-US" dirty="0" smtClean="0"/>
              <a:t>THE UNIVERSITY OF BELGRADE- it is the oldest and largest university in Serbia</a:t>
            </a:r>
            <a:r>
              <a:rPr lang="en-US" dirty="0" smtClean="0"/>
              <a:t>.</a:t>
            </a:r>
            <a:r>
              <a:rPr lang="sr-Latn-RS" dirty="0" smtClean="0"/>
              <a:t> It was founded in 1903.</a:t>
            </a:r>
            <a:endParaRPr lang="sr-Latn-RS" dirty="0"/>
          </a:p>
        </p:txBody>
      </p:sp>
      <p:pic>
        <p:nvPicPr>
          <p:cNvPr id="21506" name="Picture 2" descr="C:\Users\SavaVuk\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609600"/>
            <a:ext cx="5619750" cy="342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5079037"/>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50536"/>
          </a:xfrm>
        </p:spPr>
        <p:txBody>
          <a:bodyPr/>
          <a:lstStyle/>
          <a:p>
            <a:endParaRPr lang="en-US" dirty="0" smtClean="0"/>
          </a:p>
          <a:p>
            <a:endParaRPr lang="en-US" dirty="0"/>
          </a:p>
          <a:p>
            <a:endParaRPr lang="en-US" dirty="0" smtClean="0"/>
          </a:p>
          <a:p>
            <a:endParaRPr lang="en-US" dirty="0"/>
          </a:p>
          <a:p>
            <a:endParaRPr lang="en-US" dirty="0" smtClean="0"/>
          </a:p>
          <a:p>
            <a:endParaRPr lang="en-US" dirty="0"/>
          </a:p>
          <a:p>
            <a:pPr marL="109728" indent="0">
              <a:buNone/>
            </a:pPr>
            <a:r>
              <a:rPr lang="en-US" dirty="0" smtClean="0"/>
              <a:t>THE </a:t>
            </a:r>
            <a:r>
              <a:rPr lang="en-US" dirty="0" err="1" smtClean="0"/>
              <a:t>MARAKANA</a:t>
            </a:r>
            <a:r>
              <a:rPr lang="sr-Latn-RS" dirty="0" smtClean="0"/>
              <a:t>, as it is popularly called, bears the name of the football player Rajko Mitic. </a:t>
            </a:r>
            <a:r>
              <a:rPr lang="sr-Latn-RS" dirty="0" smtClean="0"/>
              <a:t>It</a:t>
            </a:r>
            <a:r>
              <a:rPr lang="en-US" dirty="0" smtClean="0"/>
              <a:t> </a:t>
            </a:r>
            <a:r>
              <a:rPr lang="en-US" dirty="0" smtClean="0"/>
              <a:t>is the stadium of </a:t>
            </a:r>
            <a:r>
              <a:rPr lang="sr-Latn-RS" dirty="0" smtClean="0"/>
              <a:t>the </a:t>
            </a:r>
            <a:r>
              <a:rPr lang="en-US" dirty="0" smtClean="0"/>
              <a:t>football </a:t>
            </a:r>
            <a:r>
              <a:rPr lang="en-US" dirty="0" smtClean="0"/>
              <a:t>club Red </a:t>
            </a:r>
            <a:r>
              <a:rPr lang="en-US" dirty="0" smtClean="0"/>
              <a:t>Star</a:t>
            </a:r>
            <a:r>
              <a:rPr lang="sr-Latn-RS" dirty="0" smtClean="0"/>
              <a:t>.</a:t>
            </a:r>
            <a:endParaRPr lang="sr-Latn-RS" dirty="0"/>
          </a:p>
        </p:txBody>
      </p:sp>
      <p:pic>
        <p:nvPicPr>
          <p:cNvPr id="22530" name="Picture 2" descr="C:\Users\SavaVuk\Desktop\540-marakan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04109" y="990600"/>
            <a:ext cx="5410200" cy="304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7642418"/>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02936"/>
          </a:xfrm>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THE JNA STADIUM-it is the stadium of football club </a:t>
            </a:r>
            <a:r>
              <a:rPr lang="en-US" dirty="0" err="1" smtClean="0"/>
              <a:t>Partizan</a:t>
            </a:r>
            <a:endParaRPr lang="en-US" dirty="0" smtClean="0"/>
          </a:p>
          <a:p>
            <a:endParaRPr lang="en-US" dirty="0" smtClean="0"/>
          </a:p>
          <a:p>
            <a:endParaRPr lang="en-US" dirty="0"/>
          </a:p>
        </p:txBody>
      </p:sp>
      <p:pic>
        <p:nvPicPr>
          <p:cNvPr id="23554" name="Picture 2" descr="C:\Users\SavaVuk\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43545" y="685800"/>
            <a:ext cx="5105400" cy="304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2771629"/>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50536"/>
          </a:xfrm>
        </p:spPr>
        <p:txBody>
          <a:bodyPr/>
          <a:lstStyle/>
          <a:p>
            <a:endParaRPr lang="en-US" dirty="0" smtClean="0"/>
          </a:p>
          <a:p>
            <a:endParaRPr lang="en-US" dirty="0"/>
          </a:p>
          <a:p>
            <a:endParaRPr lang="en-US" dirty="0" smtClean="0"/>
          </a:p>
          <a:p>
            <a:endParaRPr lang="en-US" dirty="0"/>
          </a:p>
          <a:p>
            <a:pPr marL="109728" indent="0">
              <a:buNone/>
            </a:pPr>
            <a:endParaRPr lang="en-US" dirty="0" smtClean="0"/>
          </a:p>
          <a:p>
            <a:pPr marL="109728" indent="0">
              <a:buNone/>
            </a:pPr>
            <a:endParaRPr lang="en-US" dirty="0"/>
          </a:p>
          <a:p>
            <a:pPr marL="109728" indent="0">
              <a:buNone/>
            </a:pPr>
            <a:endParaRPr lang="en-US" dirty="0" smtClean="0"/>
          </a:p>
          <a:p>
            <a:pPr marL="109728" indent="0">
              <a:buNone/>
            </a:pPr>
            <a:r>
              <a:rPr lang="en-US" dirty="0" smtClean="0"/>
              <a:t>THE </a:t>
            </a:r>
            <a:r>
              <a:rPr lang="en-US" dirty="0" smtClean="0"/>
              <a:t>ARENA</a:t>
            </a:r>
            <a:r>
              <a:rPr lang="sr-Latn-RS" dirty="0" smtClean="0"/>
              <a:t> </a:t>
            </a:r>
            <a:r>
              <a:rPr lang="en-US" dirty="0" smtClean="0"/>
              <a:t>-</a:t>
            </a:r>
            <a:r>
              <a:rPr lang="sr-Latn-RS" dirty="0" smtClean="0"/>
              <a:t> </a:t>
            </a:r>
            <a:r>
              <a:rPr lang="en-US" dirty="0" smtClean="0"/>
              <a:t>one </a:t>
            </a:r>
            <a:r>
              <a:rPr lang="en-US" dirty="0" smtClean="0"/>
              <a:t>of the largest European indoor </a:t>
            </a:r>
            <a:r>
              <a:rPr lang="en-US" dirty="0" smtClean="0"/>
              <a:t>arena</a:t>
            </a:r>
            <a:r>
              <a:rPr lang="sr-Latn-RS" dirty="0" smtClean="0"/>
              <a:t>s</a:t>
            </a:r>
            <a:r>
              <a:rPr lang="en-US" dirty="0" smtClean="0"/>
              <a:t>.</a:t>
            </a:r>
            <a:endParaRPr lang="sr-Latn-RS" dirty="0"/>
          </a:p>
        </p:txBody>
      </p:sp>
      <p:pic>
        <p:nvPicPr>
          <p:cNvPr id="24578" name="Picture 2" descr="C:\Users\SavaVuk\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1143000"/>
            <a:ext cx="6623028" cy="342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0865533"/>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669536"/>
          </a:xfrm>
        </p:spPr>
        <p:txBody>
          <a:bodyPr/>
          <a:lstStyle/>
          <a:p>
            <a:endParaRPr lang="en-US" dirty="0" smtClean="0"/>
          </a:p>
          <a:p>
            <a:endParaRPr lang="en-US" dirty="0"/>
          </a:p>
          <a:p>
            <a:endParaRPr lang="en-US" dirty="0" smtClean="0"/>
          </a:p>
          <a:p>
            <a:endParaRPr lang="en-US" dirty="0"/>
          </a:p>
          <a:p>
            <a:pPr marL="109728" indent="0">
              <a:buNone/>
            </a:pPr>
            <a:r>
              <a:rPr lang="en-US" dirty="0" smtClean="0"/>
              <a:t>JEVREMOVAC BOTANICAL </a:t>
            </a:r>
            <a:r>
              <a:rPr lang="en-US" dirty="0" smtClean="0"/>
              <a:t>GARDEN</a:t>
            </a:r>
            <a:r>
              <a:rPr lang="sr-Latn-RS" dirty="0" smtClean="0"/>
              <a:t> </a:t>
            </a:r>
            <a:r>
              <a:rPr lang="en-US" dirty="0" smtClean="0"/>
              <a:t>–</a:t>
            </a:r>
            <a:r>
              <a:rPr lang="sr-Latn-RS" dirty="0" smtClean="0"/>
              <a:t> created in the second half of the 19th century with assistance of our famous botanist Josif Pancic. ‘Jevrem’ was the brother of Duke Milos, ruler of Serbia in the first half of the 19th century.</a:t>
            </a:r>
            <a:endParaRPr lang="sr-Latn-RS" dirty="0"/>
          </a:p>
        </p:txBody>
      </p:sp>
      <p:pic>
        <p:nvPicPr>
          <p:cNvPr id="25602" name="Picture 2" descr="C:\Users\SavaVuk\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8073" y="838200"/>
            <a:ext cx="4648200" cy="2895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882378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pPr marL="109728" indent="0">
              <a:buNone/>
            </a:pPr>
            <a:r>
              <a:rPr lang="en-US" dirty="0" smtClean="0"/>
              <a:t>MOUNT </a:t>
            </a:r>
            <a:r>
              <a:rPr lang="en-US" dirty="0" err="1" smtClean="0"/>
              <a:t>AVALA</a:t>
            </a:r>
            <a:r>
              <a:rPr lang="sr-Latn-RS" dirty="0" smtClean="0"/>
              <a:t> </a:t>
            </a:r>
            <a:r>
              <a:rPr lang="en-US" dirty="0" smtClean="0"/>
              <a:t>-</a:t>
            </a:r>
            <a:r>
              <a:rPr lang="sr-Latn-RS" dirty="0" smtClean="0"/>
              <a:t> </a:t>
            </a:r>
            <a:r>
              <a:rPr lang="en-US" dirty="0" smtClean="0"/>
              <a:t>it </a:t>
            </a:r>
            <a:r>
              <a:rPr lang="en-US" dirty="0" smtClean="0"/>
              <a:t>stand at 511 </a:t>
            </a:r>
            <a:r>
              <a:rPr lang="en-US" dirty="0" err="1" smtClean="0"/>
              <a:t>metres</a:t>
            </a:r>
            <a:r>
              <a:rPr lang="en-US" dirty="0" smtClean="0"/>
              <a:t> above sea </a:t>
            </a:r>
            <a:r>
              <a:rPr lang="en-US" dirty="0" smtClean="0"/>
              <a:t>level</a:t>
            </a:r>
            <a:r>
              <a:rPr lang="sr-Latn-RS" dirty="0" smtClean="0"/>
              <a:t>. </a:t>
            </a:r>
            <a:r>
              <a:rPr lang="sr-Latn-RS" dirty="0" smtClean="0">
                <a:solidFill>
                  <a:srgbClr val="FF0000"/>
                </a:solidFill>
              </a:rPr>
              <a:t>OUR SCHOOL IS AT THE FOOT OF AVALA MOUNTAIN</a:t>
            </a:r>
            <a:r>
              <a:rPr lang="sr-Latn-RS" dirty="0" smtClean="0"/>
              <a:t>.</a:t>
            </a:r>
            <a:endParaRPr lang="sr-Latn-RS" dirty="0"/>
          </a:p>
        </p:txBody>
      </p:sp>
      <p:pic>
        <p:nvPicPr>
          <p:cNvPr id="26627" name="Picture 3" descr="C:\Users\SavaVuk\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399" y="1143000"/>
            <a:ext cx="4495799" cy="28956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Straight Arrow Connector 5"/>
          <p:cNvCxnSpPr/>
          <p:nvPr/>
        </p:nvCxnSpPr>
        <p:spPr>
          <a:xfrm flipV="1">
            <a:off x="3124200" y="3505200"/>
            <a:ext cx="33528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4504800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229600" cy="4934712"/>
          </a:xfrm>
        </p:spPr>
        <p:txBody>
          <a:bodyPr/>
          <a:lstStyle/>
          <a:p>
            <a:endParaRPr lang="en-US" dirty="0" smtClean="0"/>
          </a:p>
          <a:p>
            <a:endParaRPr lang="en-US" dirty="0"/>
          </a:p>
          <a:p>
            <a:endParaRPr lang="en-US" dirty="0" smtClean="0"/>
          </a:p>
          <a:p>
            <a:endParaRPr lang="en-US" dirty="0"/>
          </a:p>
          <a:p>
            <a:endParaRPr lang="en-US" dirty="0" smtClean="0"/>
          </a:p>
          <a:p>
            <a:endParaRPr lang="en-US" dirty="0"/>
          </a:p>
          <a:p>
            <a:pPr marL="109728" indent="0">
              <a:buNone/>
            </a:pPr>
            <a:r>
              <a:rPr lang="en-US" dirty="0" smtClean="0"/>
              <a:t>THE MONUMENT  TO THE UNKNOWN </a:t>
            </a:r>
            <a:r>
              <a:rPr lang="en-US" dirty="0" smtClean="0"/>
              <a:t>HERO</a:t>
            </a:r>
            <a:r>
              <a:rPr lang="sr-Latn-RS" dirty="0" smtClean="0"/>
              <a:t> </a:t>
            </a:r>
            <a:r>
              <a:rPr lang="en-US" dirty="0" smtClean="0"/>
              <a:t>-</a:t>
            </a:r>
            <a:r>
              <a:rPr lang="en-US" dirty="0" smtClean="0"/>
              <a:t>it is </a:t>
            </a:r>
            <a:r>
              <a:rPr lang="en-US" dirty="0" smtClean="0"/>
              <a:t>a</a:t>
            </a:r>
            <a:r>
              <a:rPr lang="sr-Latn-RS" dirty="0" smtClean="0"/>
              <a:t> W</a:t>
            </a:r>
            <a:r>
              <a:rPr lang="en-US" dirty="0" smtClean="0"/>
              <a:t>WI memorial,</a:t>
            </a:r>
            <a:r>
              <a:rPr lang="sr-Latn-RS" dirty="0" smtClean="0"/>
              <a:t> built by the order of King Aleksandar I Karadjordjevic (1933).</a:t>
            </a:r>
            <a:r>
              <a:rPr lang="en-US" dirty="0" smtClean="0"/>
              <a:t>	</a:t>
            </a:r>
            <a:endParaRPr lang="en-US" dirty="0"/>
          </a:p>
        </p:txBody>
      </p:sp>
      <p:pic>
        <p:nvPicPr>
          <p:cNvPr id="27650" name="Picture 2" descr="C:\Users\SavaVuk\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2223" y="762000"/>
            <a:ext cx="6251575" cy="3733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3918747"/>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109728" indent="0">
              <a:buNone/>
            </a:pPr>
            <a:endParaRPr lang="en-US" dirty="0"/>
          </a:p>
          <a:p>
            <a:pPr marL="109728" indent="0">
              <a:buNone/>
            </a:pPr>
            <a:r>
              <a:rPr lang="en-US" dirty="0" smtClean="0"/>
              <a:t>AVALA TOWER is a 204 m high telecommunications tower.</a:t>
            </a:r>
            <a:endParaRPr lang="sr-Latn-RS" dirty="0"/>
          </a:p>
        </p:txBody>
      </p:sp>
      <p:pic>
        <p:nvPicPr>
          <p:cNvPr id="28674" name="Picture 2" descr="C:\Users\SavaVuk\Desktop\1200px-Avala_Tow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685800"/>
            <a:ext cx="5257800" cy="472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009426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endParaRPr lang="en-US" dirty="0" smtClean="0"/>
          </a:p>
          <a:p>
            <a:endParaRPr lang="en-US" dirty="0"/>
          </a:p>
          <a:p>
            <a:endParaRPr lang="en-US" dirty="0" smtClean="0"/>
          </a:p>
          <a:p>
            <a:endParaRPr lang="en-US" dirty="0"/>
          </a:p>
          <a:p>
            <a:pPr marL="109728" indent="0">
              <a:buNone/>
            </a:pPr>
            <a:r>
              <a:rPr lang="en-US" dirty="0" smtClean="0"/>
              <a:t>MEMORIAL PARK ,,JAJINCI”- it was a place for mass liquidation of prisoners from the </a:t>
            </a:r>
            <a:r>
              <a:rPr lang="sr-Latn-RS" dirty="0" smtClean="0"/>
              <a:t>German Nazi </a:t>
            </a:r>
            <a:r>
              <a:rPr lang="en-US" dirty="0" smtClean="0"/>
              <a:t>camps </a:t>
            </a:r>
            <a:r>
              <a:rPr lang="en-US" dirty="0" smtClean="0"/>
              <a:t>of </a:t>
            </a:r>
            <a:r>
              <a:rPr lang="sr-Latn-RS" dirty="0" smtClean="0"/>
              <a:t>the Belgrade settlement </a:t>
            </a:r>
            <a:r>
              <a:rPr lang="en-US" dirty="0" err="1" smtClean="0"/>
              <a:t>Banjica</a:t>
            </a:r>
            <a:r>
              <a:rPr lang="sr-Latn-RS" dirty="0" smtClean="0"/>
              <a:t> in WW2.</a:t>
            </a:r>
            <a:endParaRPr lang="sr-Latn-RS" dirty="0"/>
          </a:p>
        </p:txBody>
      </p:sp>
      <p:pic>
        <p:nvPicPr>
          <p:cNvPr id="29698" name="Picture 2" descr="C:\Users\SavaVuk\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4182" y="990600"/>
            <a:ext cx="5257800" cy="32178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8191485"/>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lstStyle/>
          <a:p>
            <a:r>
              <a:rPr lang="en-US" dirty="0" smtClean="0"/>
              <a:t>There  are many interesting places to visit in </a:t>
            </a:r>
            <a:r>
              <a:rPr lang="en-US" dirty="0" smtClean="0"/>
              <a:t>Belgrade</a:t>
            </a:r>
            <a:r>
              <a:rPr lang="sr-Latn-RS" dirty="0" smtClean="0"/>
              <a:t>. </a:t>
            </a:r>
          </a:p>
          <a:p>
            <a:r>
              <a:rPr lang="sr-Latn-RS" dirty="0" smtClean="0"/>
              <a:t>This is the newly restored Slavija Square with a fountain in the middle.</a:t>
            </a:r>
            <a:endParaRPr lang="sr-Latn-RS" dirty="0"/>
          </a:p>
        </p:txBody>
      </p:sp>
      <p:pic>
        <p:nvPicPr>
          <p:cNvPr id="1026" name="Picture 2" descr="C:\Users\SavaVuk\Desktop\fontana-slavija-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865" y="3124200"/>
            <a:ext cx="6858000"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0866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lstStyle/>
          <a:p>
            <a:r>
              <a:rPr lang="en-US" dirty="0" smtClean="0"/>
              <a:t>SIGHTS OF BELGRADE</a:t>
            </a:r>
            <a:endParaRPr lang="sr-Latn-RS" dirty="0"/>
          </a:p>
        </p:txBody>
      </p:sp>
      <p:sp>
        <p:nvSpPr>
          <p:cNvPr id="3" name="Content Placeholder 2"/>
          <p:cNvSpPr>
            <a:spLocks noGrp="1"/>
          </p:cNvSpPr>
          <p:nvPr>
            <p:ph idx="1"/>
          </p:nvPr>
        </p:nvSpPr>
        <p:spPr>
          <a:xfrm>
            <a:off x="228600" y="2362200"/>
            <a:ext cx="8229600" cy="4325112"/>
          </a:xfrm>
        </p:spPr>
        <p:txBody>
          <a:bodyPr>
            <a:normAutofit lnSpcReduction="10000"/>
          </a:bodyPr>
          <a:lstStyle/>
          <a:p>
            <a:endParaRPr lang="en-US" dirty="0" smtClean="0"/>
          </a:p>
          <a:p>
            <a:endParaRPr lang="en-US" dirty="0"/>
          </a:p>
          <a:p>
            <a:endParaRPr lang="en-US" dirty="0" smtClean="0"/>
          </a:p>
          <a:p>
            <a:endParaRPr lang="en-US" dirty="0"/>
          </a:p>
          <a:p>
            <a:r>
              <a:rPr lang="sr-Latn-RS" dirty="0" smtClean="0"/>
              <a:t>The </a:t>
            </a:r>
            <a:r>
              <a:rPr lang="en-US" dirty="0" err="1" smtClean="0"/>
              <a:t>KALEMEGDAN</a:t>
            </a:r>
            <a:r>
              <a:rPr lang="en-US" dirty="0" smtClean="0"/>
              <a:t> </a:t>
            </a:r>
            <a:r>
              <a:rPr lang="en-US" dirty="0" smtClean="0"/>
              <a:t>FORTRESS  consists of </a:t>
            </a:r>
            <a:r>
              <a:rPr lang="sr-Latn-RS" dirty="0" smtClean="0"/>
              <a:t>a</a:t>
            </a:r>
            <a:r>
              <a:rPr lang="en-US" dirty="0" smtClean="0"/>
              <a:t> </a:t>
            </a:r>
            <a:r>
              <a:rPr lang="en-US" dirty="0" smtClean="0"/>
              <a:t>citadel and </a:t>
            </a:r>
            <a:r>
              <a:rPr lang="en-US" dirty="0" err="1" smtClean="0"/>
              <a:t>Kalemegdan</a:t>
            </a:r>
            <a:r>
              <a:rPr lang="en-US" dirty="0" smtClean="0"/>
              <a:t> park</a:t>
            </a:r>
            <a:r>
              <a:rPr lang="en-US" dirty="0" smtClean="0"/>
              <a:t>.</a:t>
            </a:r>
            <a:r>
              <a:rPr lang="sr-Latn-RS" dirty="0" smtClean="0"/>
              <a:t> </a:t>
            </a:r>
            <a:r>
              <a:rPr lang="en-US" dirty="0" smtClean="0"/>
              <a:t>It </a:t>
            </a:r>
            <a:r>
              <a:rPr lang="en-US" dirty="0" smtClean="0"/>
              <a:t>is situated </a:t>
            </a:r>
            <a:r>
              <a:rPr lang="sr-Latn-RS" dirty="0" smtClean="0"/>
              <a:t>at</a:t>
            </a:r>
            <a:r>
              <a:rPr lang="en-US" dirty="0" smtClean="0"/>
              <a:t> </a:t>
            </a:r>
            <a:r>
              <a:rPr lang="en-US" dirty="0" smtClean="0"/>
              <a:t>the confluence of the </a:t>
            </a:r>
            <a:r>
              <a:rPr lang="en-US" dirty="0" smtClean="0"/>
              <a:t>river</a:t>
            </a:r>
            <a:r>
              <a:rPr lang="sr-Latn-RS" dirty="0" smtClean="0"/>
              <a:t>s</a:t>
            </a:r>
            <a:r>
              <a:rPr lang="en-US" dirty="0" smtClean="0"/>
              <a:t> </a:t>
            </a:r>
            <a:r>
              <a:rPr lang="en-US" dirty="0" smtClean="0"/>
              <a:t>Sava and Danube</a:t>
            </a:r>
            <a:r>
              <a:rPr lang="en-US" dirty="0" smtClean="0"/>
              <a:t>.</a:t>
            </a:r>
            <a:r>
              <a:rPr lang="sr-Latn-RS" dirty="0" smtClean="0"/>
              <a:t> There are remnants from the Roman times, Serbs in the middle ages, Austrian and Turkish times.</a:t>
            </a:r>
            <a:endParaRPr lang="en-US" dirty="0"/>
          </a:p>
        </p:txBody>
      </p:sp>
      <p:pic>
        <p:nvPicPr>
          <p:cNvPr id="2051" name="Picture 3" descr="C:\Users\SavaVuk\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1524000"/>
            <a:ext cx="4135582"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202589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a:bodyPr>
          <a:lstStyle/>
          <a:p>
            <a:endParaRPr lang="en-US" dirty="0" smtClean="0"/>
          </a:p>
          <a:p>
            <a:endParaRPr lang="en-US" dirty="0"/>
          </a:p>
          <a:p>
            <a:endParaRPr lang="en-US" dirty="0" smtClean="0"/>
          </a:p>
          <a:p>
            <a:endParaRPr lang="en-US" dirty="0"/>
          </a:p>
          <a:p>
            <a:endParaRPr lang="en-US" dirty="0" smtClean="0"/>
          </a:p>
          <a:p>
            <a:pPr marL="109728" indent="0">
              <a:buNone/>
            </a:pPr>
            <a:r>
              <a:rPr lang="en-US" dirty="0" smtClean="0"/>
              <a:t>THE VICTOR</a:t>
            </a:r>
            <a:r>
              <a:rPr lang="sr-Latn-RS" dirty="0" smtClean="0"/>
              <a:t> </a:t>
            </a:r>
            <a:r>
              <a:rPr lang="en-US" dirty="0" smtClean="0"/>
              <a:t>-</a:t>
            </a:r>
            <a:r>
              <a:rPr lang="sr-Latn-RS" dirty="0" smtClean="0"/>
              <a:t> </a:t>
            </a:r>
            <a:r>
              <a:rPr lang="en-US" dirty="0" smtClean="0"/>
              <a:t>one </a:t>
            </a:r>
            <a:r>
              <a:rPr lang="en-US" dirty="0" smtClean="0"/>
              <a:t>of the symbols of Belgrade</a:t>
            </a:r>
            <a:r>
              <a:rPr lang="en-US" dirty="0" smtClean="0"/>
              <a:t>.</a:t>
            </a:r>
            <a:r>
              <a:rPr lang="sr-Latn-RS" dirty="0" smtClean="0"/>
              <a:t> </a:t>
            </a:r>
            <a:r>
              <a:rPr lang="en-US" dirty="0" smtClean="0"/>
              <a:t>It </a:t>
            </a:r>
            <a:r>
              <a:rPr lang="sr-Latn-RS" dirty="0" smtClean="0"/>
              <a:t>was</a:t>
            </a:r>
            <a:r>
              <a:rPr lang="en-US" dirty="0" smtClean="0"/>
              <a:t> </a:t>
            </a:r>
            <a:r>
              <a:rPr lang="en-US" dirty="0" err="1" smtClean="0"/>
              <a:t>buil</a:t>
            </a:r>
            <a:r>
              <a:rPr lang="sr-Latn-RS" dirty="0" smtClean="0"/>
              <a:t>t</a:t>
            </a:r>
            <a:r>
              <a:rPr lang="en-US" dirty="0" smtClean="0"/>
              <a:t> </a:t>
            </a:r>
            <a:r>
              <a:rPr lang="en-US" dirty="0" smtClean="0"/>
              <a:t>to commemorate Serbia</a:t>
            </a:r>
            <a:r>
              <a:rPr lang="sr-Latn-RS" dirty="0" smtClean="0"/>
              <a:t>‘</a:t>
            </a:r>
            <a:r>
              <a:rPr lang="en-US" dirty="0" smtClean="0"/>
              <a:t>s triumph over </a:t>
            </a:r>
            <a:r>
              <a:rPr lang="en-US" dirty="0" smtClean="0"/>
              <a:t>Austro-Hungarian Empire</a:t>
            </a:r>
            <a:r>
              <a:rPr lang="sr-Latn-RS" dirty="0" smtClean="0"/>
              <a:t>, that is why it overlooks this former empire</a:t>
            </a:r>
            <a:r>
              <a:rPr lang="en-US" dirty="0" smtClean="0"/>
              <a:t>.</a:t>
            </a:r>
            <a:r>
              <a:rPr lang="sr-Latn-RS" dirty="0" smtClean="0"/>
              <a:t> It was built between the WW1 and WW2. </a:t>
            </a:r>
            <a:endParaRPr lang="en-US" dirty="0"/>
          </a:p>
        </p:txBody>
      </p:sp>
      <p:pic>
        <p:nvPicPr>
          <p:cNvPr id="3074" name="Picture 2" descr="C:\Users\SavaVuk\Desktop\pict035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457200"/>
            <a:ext cx="5140036" cy="29821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5459009"/>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pPr marL="109728" indent="0">
              <a:buNone/>
            </a:pPr>
            <a:endParaRPr lang="en-US" dirty="0" smtClean="0"/>
          </a:p>
          <a:p>
            <a:pPr marL="109728" indent="0">
              <a:buNone/>
            </a:pPr>
            <a:endParaRPr lang="en-US" dirty="0"/>
          </a:p>
          <a:p>
            <a:pPr marL="109728" indent="0">
              <a:buNone/>
            </a:pPr>
            <a:endParaRPr lang="en-US" dirty="0" smtClean="0"/>
          </a:p>
          <a:p>
            <a:pPr marL="109728" indent="0">
              <a:buNone/>
            </a:pPr>
            <a:r>
              <a:rPr lang="sr-Latn-RS" dirty="0" smtClean="0"/>
              <a:t>The </a:t>
            </a:r>
            <a:r>
              <a:rPr lang="en-US" dirty="0" err="1" smtClean="0"/>
              <a:t>RUZICA</a:t>
            </a:r>
            <a:r>
              <a:rPr lang="en-US" dirty="0" smtClean="0"/>
              <a:t> </a:t>
            </a:r>
            <a:r>
              <a:rPr lang="sr-Latn-RS" dirty="0" smtClean="0"/>
              <a:t>(Rose) </a:t>
            </a:r>
            <a:r>
              <a:rPr lang="en-US" dirty="0" smtClean="0"/>
              <a:t>CHURCH</a:t>
            </a:r>
            <a:r>
              <a:rPr lang="sr-Latn-RS" dirty="0" smtClean="0"/>
              <a:t> </a:t>
            </a:r>
            <a:r>
              <a:rPr lang="en-US" dirty="0" smtClean="0"/>
              <a:t>-</a:t>
            </a:r>
            <a:r>
              <a:rPr lang="sr-Latn-RS" dirty="0" smtClean="0"/>
              <a:t> </a:t>
            </a:r>
            <a:r>
              <a:rPr lang="en-US" dirty="0" smtClean="0"/>
              <a:t>a </a:t>
            </a:r>
            <a:r>
              <a:rPr lang="en-US" dirty="0" smtClean="0"/>
              <a:t>Serbian  Orthodox </a:t>
            </a:r>
            <a:r>
              <a:rPr lang="en-US" dirty="0" smtClean="0"/>
              <a:t>church</a:t>
            </a:r>
            <a:r>
              <a:rPr lang="sr-Latn-RS" dirty="0" smtClean="0"/>
              <a:t> in Kalemegdan.</a:t>
            </a:r>
            <a:endParaRPr lang="en-US" dirty="0" smtClean="0"/>
          </a:p>
        </p:txBody>
      </p:sp>
      <p:pic>
        <p:nvPicPr>
          <p:cNvPr id="4099" name="Picture 3" descr="C:\Users\SavaVuk\Desktop\downloa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524000"/>
            <a:ext cx="5105400" cy="2819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462581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pPr marL="109728" indent="0">
              <a:buNone/>
            </a:pPr>
            <a:endParaRPr lang="en-US" dirty="0"/>
          </a:p>
          <a:p>
            <a:pPr marL="109728" indent="0">
              <a:buNone/>
            </a:pPr>
            <a:r>
              <a:rPr lang="en-US" dirty="0" smtClean="0"/>
              <a:t>\</a:t>
            </a:r>
          </a:p>
          <a:p>
            <a:pPr marL="109728" indent="0">
              <a:buNone/>
            </a:pPr>
            <a:r>
              <a:rPr lang="sr-Latn-RS" dirty="0" smtClean="0"/>
              <a:t>The </a:t>
            </a:r>
            <a:r>
              <a:rPr lang="en-US" dirty="0" smtClean="0"/>
              <a:t>SAINT </a:t>
            </a:r>
            <a:r>
              <a:rPr lang="en-US" dirty="0" err="1" smtClean="0"/>
              <a:t>PETKA</a:t>
            </a:r>
            <a:r>
              <a:rPr lang="sr-Latn-RS" dirty="0" smtClean="0"/>
              <a:t> church </a:t>
            </a:r>
            <a:r>
              <a:rPr lang="en-US" dirty="0" smtClean="0"/>
              <a:t>- </a:t>
            </a:r>
            <a:r>
              <a:rPr lang="en-US" dirty="0" smtClean="0"/>
              <a:t>It is situated near the famous ,,miracle</a:t>
            </a:r>
            <a:r>
              <a:rPr lang="en-US" dirty="0" smtClean="0"/>
              <a:t>”</a:t>
            </a:r>
            <a:r>
              <a:rPr lang="sr-Latn-RS" dirty="0" smtClean="0"/>
              <a:t> </a:t>
            </a:r>
            <a:r>
              <a:rPr lang="en-US" dirty="0" smtClean="0"/>
              <a:t>water spring</a:t>
            </a:r>
            <a:r>
              <a:rPr lang="sr-Latn-RS" dirty="0" smtClean="0"/>
              <a:t> in Kalemegdan</a:t>
            </a:r>
            <a:r>
              <a:rPr lang="en-US" dirty="0" smtClean="0"/>
              <a:t>.</a:t>
            </a:r>
            <a:endParaRPr lang="en-US" dirty="0" smtClean="0"/>
          </a:p>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en-US" dirty="0" smtClean="0"/>
          </a:p>
          <a:p>
            <a:pPr marL="109728" indent="0">
              <a:buNone/>
            </a:pPr>
            <a:endParaRPr lang="sr-Latn-RS" dirty="0"/>
          </a:p>
        </p:txBody>
      </p:sp>
      <p:pic>
        <p:nvPicPr>
          <p:cNvPr id="5122" name="Picture 2" descr="C:\Users\SavaVuk\Desktop\maxresdefaul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219200"/>
            <a:ext cx="8085138" cy="4267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5754531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50536"/>
          </a:xfrm>
        </p:spPr>
        <p:txBody>
          <a:bodyPr/>
          <a:lstStyle/>
          <a:p>
            <a:endParaRPr lang="en-US" dirty="0" smtClean="0"/>
          </a:p>
          <a:p>
            <a:endParaRPr lang="en-US" dirty="0"/>
          </a:p>
          <a:p>
            <a:endParaRPr lang="en-US" dirty="0" smtClean="0"/>
          </a:p>
          <a:p>
            <a:endParaRPr lang="en-US" dirty="0"/>
          </a:p>
          <a:p>
            <a:endParaRPr lang="en-US" dirty="0" smtClean="0"/>
          </a:p>
          <a:p>
            <a:endParaRPr lang="en-US" dirty="0"/>
          </a:p>
          <a:p>
            <a:pPr marL="109728" indent="0">
              <a:buNone/>
            </a:pPr>
            <a:endParaRPr lang="en-US" dirty="0"/>
          </a:p>
          <a:p>
            <a:pPr marL="109728" indent="0">
              <a:buNone/>
            </a:pPr>
            <a:r>
              <a:rPr lang="sr-Latn-RS" dirty="0" smtClean="0"/>
              <a:t>The </a:t>
            </a:r>
            <a:r>
              <a:rPr lang="en-US" dirty="0" smtClean="0"/>
              <a:t>BELGRADE ZOO</a:t>
            </a:r>
            <a:r>
              <a:rPr lang="sr-Latn-RS" dirty="0" smtClean="0"/>
              <a:t> </a:t>
            </a:r>
            <a:r>
              <a:rPr lang="en-US" dirty="0" smtClean="0"/>
              <a:t>-</a:t>
            </a:r>
            <a:r>
              <a:rPr lang="sr-Latn-RS" dirty="0" smtClean="0"/>
              <a:t> </a:t>
            </a:r>
            <a:r>
              <a:rPr lang="en-US" dirty="0" smtClean="0"/>
              <a:t>It </a:t>
            </a:r>
            <a:r>
              <a:rPr lang="en-US" dirty="0" smtClean="0"/>
              <a:t>is called The Belgrade  </a:t>
            </a:r>
            <a:r>
              <a:rPr lang="en-US" dirty="0" smtClean="0"/>
              <a:t>Garden</a:t>
            </a:r>
            <a:r>
              <a:rPr lang="sr-Latn-RS" dirty="0" smtClean="0"/>
              <a:t> of </a:t>
            </a:r>
            <a:r>
              <a:rPr lang="en-US" dirty="0" smtClean="0"/>
              <a:t>Good </a:t>
            </a:r>
            <a:r>
              <a:rPr lang="en-US" dirty="0" smtClean="0"/>
              <a:t>Hope. </a:t>
            </a:r>
            <a:r>
              <a:rPr lang="en-US" dirty="0" smtClean="0"/>
              <a:t>It is one of the oldest zoos in Europe.</a:t>
            </a:r>
            <a:endParaRPr lang="en-US" dirty="0"/>
          </a:p>
        </p:txBody>
      </p:sp>
      <p:pic>
        <p:nvPicPr>
          <p:cNvPr id="6146" name="Picture 2" descr="C:\Users\SavaVuk\Desktop\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599" y="521855"/>
            <a:ext cx="6315075" cy="4165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581733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lnSpcReduction="10000"/>
          </a:bodyPr>
          <a:lstStyle/>
          <a:p>
            <a:endParaRPr lang="en-US" dirty="0" smtClean="0"/>
          </a:p>
          <a:p>
            <a:endParaRPr lang="en-US" dirty="0"/>
          </a:p>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en-US" dirty="0" smtClean="0"/>
          </a:p>
          <a:p>
            <a:pPr marL="109728" indent="0">
              <a:buNone/>
            </a:pPr>
            <a:endParaRPr lang="en-US" dirty="0"/>
          </a:p>
          <a:p>
            <a:pPr marL="109728" indent="0">
              <a:buNone/>
            </a:pPr>
            <a:r>
              <a:rPr lang="sr-Latn-RS" dirty="0" smtClean="0"/>
              <a:t>The </a:t>
            </a:r>
            <a:r>
              <a:rPr lang="en-US" dirty="0" smtClean="0"/>
              <a:t>SAINT </a:t>
            </a:r>
            <a:r>
              <a:rPr lang="en-US" dirty="0" smtClean="0"/>
              <a:t>SAVA </a:t>
            </a:r>
            <a:r>
              <a:rPr lang="en-US" dirty="0" smtClean="0"/>
              <a:t>TEMPLE</a:t>
            </a:r>
            <a:r>
              <a:rPr lang="sr-Latn-RS" dirty="0" smtClean="0"/>
              <a:t> </a:t>
            </a:r>
            <a:r>
              <a:rPr lang="en-US" dirty="0" smtClean="0"/>
              <a:t>-</a:t>
            </a:r>
            <a:r>
              <a:rPr lang="sr-Latn-RS" dirty="0" smtClean="0"/>
              <a:t> </a:t>
            </a:r>
            <a:r>
              <a:rPr lang="en-US" dirty="0" smtClean="0"/>
              <a:t>one </a:t>
            </a:r>
            <a:r>
              <a:rPr lang="en-US" dirty="0" smtClean="0"/>
              <a:t>of the biggest Orthodox churches in the whole world</a:t>
            </a:r>
            <a:r>
              <a:rPr lang="en-US" dirty="0" smtClean="0"/>
              <a:t>.</a:t>
            </a:r>
            <a:r>
              <a:rPr lang="sr-Latn-RS" dirty="0" smtClean="0"/>
              <a:t> </a:t>
            </a:r>
            <a:r>
              <a:rPr lang="en-US" dirty="0" smtClean="0"/>
              <a:t>It </a:t>
            </a:r>
            <a:r>
              <a:rPr lang="sr-Latn-RS" dirty="0" smtClean="0"/>
              <a:t>was</a:t>
            </a:r>
            <a:r>
              <a:rPr lang="en-US" dirty="0" smtClean="0"/>
              <a:t> </a:t>
            </a:r>
            <a:r>
              <a:rPr lang="en-US" dirty="0" smtClean="0"/>
              <a:t>built </a:t>
            </a:r>
            <a:r>
              <a:rPr lang="sr-Latn-RS" dirty="0" smtClean="0"/>
              <a:t>at</a:t>
            </a:r>
            <a:r>
              <a:rPr lang="en-US" dirty="0" smtClean="0"/>
              <a:t> </a:t>
            </a:r>
            <a:r>
              <a:rPr lang="en-US" dirty="0" smtClean="0"/>
              <a:t>the site </a:t>
            </a:r>
            <a:r>
              <a:rPr lang="en-US" dirty="0" smtClean="0"/>
              <a:t>where </a:t>
            </a:r>
            <a:r>
              <a:rPr lang="en-US" dirty="0" smtClean="0"/>
              <a:t>the Turks burnt relics of St. </a:t>
            </a:r>
            <a:r>
              <a:rPr lang="en-US" dirty="0" smtClean="0"/>
              <a:t>Sava</a:t>
            </a:r>
            <a:r>
              <a:rPr lang="sr-Latn-RS" dirty="0" smtClean="0"/>
              <a:t> in 1594. </a:t>
            </a:r>
            <a:r>
              <a:rPr lang="sr-Latn-RS" dirty="0" smtClean="0"/>
              <a:t>This is the monument to the leader of Serbs – Karadjorje – who lead the first Serbian uprising against the Turks in 1804.</a:t>
            </a:r>
            <a:endParaRPr lang="sr-Latn-RS" dirty="0"/>
          </a:p>
        </p:txBody>
      </p:sp>
      <p:pic>
        <p:nvPicPr>
          <p:cNvPr id="8194" name="Picture 2" descr="C:\Users\SavaVuk\Desktop\Hram-Sveti-Sava-Beograd-i-spomenik-Karadjordju-photo-by-Vlado-Marinković.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57200"/>
            <a:ext cx="6667500" cy="3733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513974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365</TotalTime>
  <Words>743</Words>
  <Application>Microsoft Office PowerPoint</Application>
  <PresentationFormat>On-screen Show (4:3)</PresentationFormat>
  <Paragraphs>210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Urban</vt:lpstr>
      <vt:lpstr>BELGRADE</vt:lpstr>
      <vt:lpstr>Slide 2</vt:lpstr>
      <vt:lpstr>Slide 3</vt:lpstr>
      <vt:lpstr>SIGHTS OF BELGRADE</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BELGRADE</dc:title>
  <dc:creator>SavaVuk</dc:creator>
  <cp:lastModifiedBy>Hadžić</cp:lastModifiedBy>
  <cp:revision>22</cp:revision>
  <dcterms:created xsi:type="dcterms:W3CDTF">2006-08-16T00:00:00Z</dcterms:created>
  <dcterms:modified xsi:type="dcterms:W3CDTF">2018-03-13T21:04:42Z</dcterms:modified>
</cp:coreProperties>
</file>