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315" r:id="rId4"/>
    <p:sldId id="318" r:id="rId5"/>
    <p:sldId id="319" r:id="rId6"/>
    <p:sldId id="320" r:id="rId7"/>
    <p:sldId id="321" r:id="rId8"/>
    <p:sldId id="299" r:id="rId9"/>
    <p:sldId id="300" r:id="rId10"/>
    <p:sldId id="322" r:id="rId11"/>
    <p:sldId id="301" r:id="rId12"/>
    <p:sldId id="314" r:id="rId13"/>
    <p:sldId id="312" r:id="rId14"/>
    <p:sldId id="31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229B-8E3F-4441-8CDF-91EB5E1DD782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EBC-20BA-48D9-8EC0-7950731A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3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229B-8E3F-4441-8CDF-91EB5E1DD782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EBC-20BA-48D9-8EC0-7950731A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80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229B-8E3F-4441-8CDF-91EB5E1DD782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EBC-20BA-48D9-8EC0-7950731A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3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229B-8E3F-4441-8CDF-91EB5E1DD782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EBC-20BA-48D9-8EC0-7950731A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3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229B-8E3F-4441-8CDF-91EB5E1DD782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EBC-20BA-48D9-8EC0-7950731A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5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229B-8E3F-4441-8CDF-91EB5E1DD782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EBC-20BA-48D9-8EC0-7950731A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0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229B-8E3F-4441-8CDF-91EB5E1DD782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EBC-20BA-48D9-8EC0-7950731A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8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229B-8E3F-4441-8CDF-91EB5E1DD782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EBC-20BA-48D9-8EC0-7950731A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9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229B-8E3F-4441-8CDF-91EB5E1DD782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EBC-20BA-48D9-8EC0-7950731A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2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229B-8E3F-4441-8CDF-91EB5E1DD782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EBC-20BA-48D9-8EC0-7950731A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1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229B-8E3F-4441-8CDF-91EB5E1DD782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EBC-20BA-48D9-8EC0-7950731A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2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8229B-8E3F-4441-8CDF-91EB5E1DD782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57EBC-20BA-48D9-8EC0-7950731A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sr-Latn-RS" b="1" dirty="0" smtClean="0"/>
              <a:t/>
            </a:r>
            <a:br>
              <a:rPr lang="sr-Latn-RS" b="1" dirty="0" smtClean="0"/>
            </a:br>
            <a:r>
              <a:rPr lang="sr-Latn-RS" b="1" dirty="0" smtClean="0"/>
              <a:t/>
            </a:r>
            <a:br>
              <a:rPr lang="sr-Latn-RS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sr-Latn-RS" dirty="0" smtClean="0"/>
              <a:t/>
            </a:r>
            <a:br>
              <a:rPr lang="sr-Latn-RS" dirty="0" smtClean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3" y="1268760"/>
            <a:ext cx="813690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67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sr-Latn-RS" sz="4000" b="1" dirty="0">
                <a:latin typeface="Arial" panose="020B0604020202020204" pitchFamily="34" charset="0"/>
                <a:cs typeface="Arial" panose="020B0604020202020204" pitchFamily="34" charset="0"/>
              </a:rPr>
              <a:t>The family of Vasa Čarapić got this interesting last name </a:t>
            </a:r>
          </a:p>
          <a:p>
            <a:pPr marL="0" indent="0" algn="ctr">
              <a:buNone/>
            </a:pPr>
            <a:r>
              <a:rPr lang="sr-Latn-RS" sz="4000" b="1" dirty="0">
                <a:latin typeface="Arial" panose="020B0604020202020204" pitchFamily="34" charset="0"/>
                <a:cs typeface="Arial" panose="020B0604020202020204" pitchFamily="34" charset="0"/>
              </a:rPr>
              <a:t>because one of his ancestors accidentally killed a Turkish dog and he had to pay for it.</a:t>
            </a:r>
          </a:p>
          <a:p>
            <a:pPr marL="0" indent="0" algn="ctr">
              <a:buNone/>
            </a:pPr>
            <a:endParaRPr lang="sr-Latn-R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Latn-RS" sz="4000" b="1" dirty="0">
                <a:latin typeface="Arial" panose="020B0604020202020204" pitchFamily="34" charset="0"/>
                <a:cs typeface="Arial" panose="020B0604020202020204" pitchFamily="34" charset="0"/>
              </a:rPr>
              <a:t>He sent the money in his sock (</a:t>
            </a:r>
            <a:r>
              <a:rPr lang="sr-Latn-R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čarapa</a:t>
            </a:r>
            <a:r>
              <a:rPr lang="sr-Latn-RS" sz="4000" b="1" dirty="0">
                <a:latin typeface="Arial" panose="020B0604020202020204" pitchFamily="34" charset="0"/>
                <a:cs typeface="Arial" panose="020B0604020202020204" pitchFamily="34" charset="0"/>
              </a:rPr>
              <a:t>)...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76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sr-Latn-R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21 direct descendants of Vasa Čarapić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sr-Latn-R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who live in Beli Potok.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sr-Latn-R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sr-Latn-R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of them go to the Vasa Čarapić school even today.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de-DE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Vasa </a:t>
            </a:r>
            <a:r>
              <a:rPr lang="sr-Latn-RS" sz="3400" b="1" dirty="0">
                <a:latin typeface="Arial" panose="020B0604020202020204" pitchFamily="34" charset="0"/>
                <a:cs typeface="Arial" panose="020B0604020202020204" pitchFamily="34" charset="0"/>
              </a:rPr>
              <a:t>Čarapić is known as the </a:t>
            </a:r>
            <a:r>
              <a:rPr lang="sr-Latn-R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 </a:t>
            </a:r>
            <a:r>
              <a:rPr lang="de-DE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Latn-RS" sz="3400" b="1" dirty="0">
                <a:latin typeface="Arial" panose="020B0604020202020204" pitchFamily="34" charset="0"/>
                <a:cs typeface="Arial" panose="020B0604020202020204" pitchFamily="34" charset="0"/>
              </a:rPr>
              <a:t>from Avala. </a:t>
            </a:r>
            <a:endParaRPr lang="de-DE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de-DE" sz="3400" b="1" dirty="0">
                <a:latin typeface="Arial" panose="020B0604020202020204" pitchFamily="34" charset="0"/>
                <a:cs typeface="Arial" panose="020B0604020202020204" pitchFamily="34" charset="0"/>
              </a:rPr>
              <a:t>Vasa </a:t>
            </a:r>
            <a:r>
              <a:rPr lang="sr-Latn-RS" sz="3400" b="1" dirty="0">
                <a:latin typeface="Arial" panose="020B0604020202020204" pitchFamily="34" charset="0"/>
                <a:cs typeface="Arial" panose="020B0604020202020204" pitchFamily="34" charset="0"/>
              </a:rPr>
              <a:t>Čarapić</a:t>
            </a:r>
            <a:r>
              <a:rPr lang="de-DE" sz="3400" b="1" dirty="0">
                <a:latin typeface="Arial" panose="020B0604020202020204" pitchFamily="34" charset="0"/>
                <a:cs typeface="Arial" panose="020B0604020202020204" pitchFamily="34" charset="0"/>
              </a:rPr>
              <a:t> was born in </a:t>
            </a:r>
            <a:r>
              <a:rPr lang="de-DE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</a:t>
            </a:r>
            <a:r>
              <a:rPr lang="sr-Latn-R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 (place)</a:t>
            </a:r>
            <a:r>
              <a:rPr lang="de-DE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arenR"/>
            </a:pPr>
            <a:r>
              <a:rPr lang="de-DE" sz="3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r-Latn-RS" sz="3400" b="1" dirty="0">
                <a:latin typeface="Arial" panose="020B0604020202020204" pitchFamily="34" charset="0"/>
                <a:cs typeface="Arial" panose="020B0604020202020204" pitchFamily="34" charset="0"/>
              </a:rPr>
              <a:t>monument was erected for Vasa Čarapić</a:t>
            </a:r>
            <a:r>
              <a:rPr lang="de-DE" sz="3400" b="1" dirty="0">
                <a:latin typeface="Arial" panose="020B0604020202020204" pitchFamily="34" charset="0"/>
                <a:cs typeface="Arial" panose="020B0604020202020204" pitchFamily="34" charset="0"/>
              </a:rPr>
              <a:t> by the order of _____________.</a:t>
            </a:r>
            <a:endParaRPr lang="sr-Latn-R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r-Latn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endParaRPr lang="sr-Latn-R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endParaRPr lang="sr-Latn-R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854589"/>
              </p:ext>
            </p:extLst>
          </p:nvPr>
        </p:nvGraphicFramePr>
        <p:xfrm>
          <a:off x="395536" y="1340768"/>
          <a:ext cx="8136904" cy="364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1908"/>
                <a:gridCol w="1730085"/>
                <a:gridCol w="1504911"/>
              </a:tblGrid>
              <a:tr h="3664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 smtClean="0"/>
                        <a:t>TRUE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 smtClean="0"/>
                        <a:t>FALSE</a:t>
                      </a:r>
                      <a:endParaRPr lang="en-US" sz="3200" dirty="0"/>
                    </a:p>
                  </a:txBody>
                  <a:tcPr/>
                </a:tc>
              </a:tr>
              <a:tr h="1054300">
                <a:tc>
                  <a:txBody>
                    <a:bodyPr/>
                    <a:lstStyle/>
                    <a:p>
                      <a:r>
                        <a:rPr lang="de-DE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Vasa </a:t>
                      </a:r>
                      <a:r>
                        <a:rPr lang="sr-Latn-R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Čarapić was born in 1</a:t>
                      </a:r>
                      <a:r>
                        <a:rPr lang="de-DE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806.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6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Vasa </a:t>
                      </a:r>
                      <a:r>
                        <a:rPr lang="sr-Latn-R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Čarapić</a:t>
                      </a:r>
                      <a:r>
                        <a:rPr lang="de-DE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was the King of Serbia.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495">
                <a:tc>
                  <a:txBody>
                    <a:bodyPr/>
                    <a:lstStyle/>
                    <a:p>
                      <a:r>
                        <a:rPr lang="de-DE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Vasa </a:t>
                      </a:r>
                      <a:r>
                        <a:rPr lang="sr-Latn-R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Čarapić</a:t>
                      </a:r>
                      <a:r>
                        <a:rPr lang="de-DE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was buried </a:t>
                      </a:r>
                      <a:r>
                        <a:rPr lang="sr-Latn-RS" sz="3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the Rakovica monaster</a:t>
                      </a:r>
                      <a:r>
                        <a:rPr lang="de-DE" sz="3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y.</a:t>
                      </a:r>
                      <a:endParaRPr lang="en-US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9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r-Latn-R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</a:p>
          <a:p>
            <a:pPr marL="0" indent="0" algn="ctr">
              <a:buNone/>
            </a:pPr>
            <a:endParaRPr lang="sr-Latn-R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r-Latn-R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r-Latn-R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r-Latn-R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Bjanka Trifunović, VI</a:t>
            </a:r>
            <a:r>
              <a:rPr lang="sr-Latn-R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>
              <a:buNone/>
            </a:pPr>
            <a:r>
              <a:rPr lang="sr-Latn-RS" sz="2400" b="1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sr-Latn-RS" sz="2400" b="1" smtClean="0">
                <a:latin typeface="Arial" panose="020B0604020202020204" pitchFamily="34" charset="0"/>
                <a:cs typeface="Arial" panose="020B0604020202020204" pitchFamily="34" charset="0"/>
              </a:rPr>
              <a:t> June </a:t>
            </a:r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8863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sr-Latn-RS" sz="5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Vasa Čarapić</a:t>
            </a:r>
            <a:r>
              <a:rPr lang="sr-Latn-R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, known as the Dragon from Avala</a:t>
            </a:r>
            <a:r>
              <a:rPr lang="sr-Latn-RS" sz="5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born in 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sr-Latn-R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the village 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r-Latn-R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5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Beli Potok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under the </a:t>
            </a:r>
            <a:r>
              <a:rPr lang="sr-Latn-RS" sz="5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Avala</a:t>
            </a:r>
            <a:r>
              <a:rPr lang="sr-Latn-R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mountain</a:t>
            </a:r>
            <a:endParaRPr lang="sr-Latn-RS" sz="5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r-Latn-R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r-Latn-R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r-Latn-R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Latn-R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r-Latn-R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			             	</a:t>
            </a:r>
          </a:p>
          <a:p>
            <a:pPr marL="0" indent="0" algn="ctr">
              <a:buNone/>
            </a:pPr>
            <a:r>
              <a:rPr lang="sr-Latn-R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r-Latn-R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ctr">
              <a:buNone/>
            </a:pPr>
            <a:r>
              <a:rPr lang="sr-Latn-R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r-Latn-R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					  </a:t>
            </a:r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Beli Potok (meaning</a:t>
            </a:r>
          </a:p>
          <a:p>
            <a:pPr marL="0" indent="0" algn="ctr">
              <a:buNone/>
            </a:pP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                        „white creek“</a:t>
            </a:r>
          </a:p>
          <a:p>
            <a:pPr marL="0" indent="0" algn="ctr">
              <a:buNone/>
            </a:pP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                        in Serbian)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78656"/>
            <a:ext cx="4386064" cy="328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sr-Latn-R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was </a:t>
            </a:r>
            <a:r>
              <a:rPr lang="sr-Latn-RS" sz="4000" b="1" dirty="0">
                <a:latin typeface="Arial" panose="020B0604020202020204" pitchFamily="34" charset="0"/>
                <a:cs typeface="Arial" panose="020B0604020202020204" pitchFamily="34" charset="0"/>
              </a:rPr>
              <a:t>a Serbian military commander and one of the most important people of the First Serbian </a:t>
            </a:r>
            <a:r>
              <a:rPr lang="sr-Latn-R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Uprising</a:t>
            </a:r>
          </a:p>
          <a:p>
            <a:pPr marL="0" indent="0" algn="ctr">
              <a:buNone/>
            </a:pPr>
            <a:endParaRPr lang="sr-Latn-R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170" y="2996952"/>
            <a:ext cx="3963912" cy="33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1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1806 he fought together with the Serbian revolutionary leader Karadj</a:t>
            </a:r>
            <a:r>
              <a:rPr lang="sr-Latn-R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dj</a:t>
            </a:r>
            <a:r>
              <a:rPr lang="sr-Latn-R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for the independence of Serbia and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sr-Latn-R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wounded mortally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the near of </a:t>
            </a:r>
            <a:r>
              <a:rPr lang="sr-Latn-R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Stambol gate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708920"/>
            <a:ext cx="502606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2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Two hours later, h</a:t>
            </a:r>
            <a:r>
              <a:rPr lang="sr-Latn-RS" sz="4000" b="1" smtClean="0">
                <a:latin typeface="Arial" panose="020B0604020202020204" pitchFamily="34" charset="0"/>
                <a:cs typeface="Arial" panose="020B0604020202020204" pitchFamily="34" charset="0"/>
              </a:rPr>
              <a:t>e died                  in </a:t>
            </a:r>
            <a:r>
              <a:rPr lang="sr-Latn-R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Kara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djordjes tent.</a:t>
            </a:r>
          </a:p>
          <a:p>
            <a:pPr marL="0" indent="0" algn="ctr">
              <a:buNone/>
            </a:pPr>
            <a:endParaRPr lang="sr-Latn-R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Before his death he </a:t>
            </a:r>
          </a:p>
          <a:p>
            <a:pPr marL="0" indent="0">
              <a:buNone/>
            </a:pPr>
            <a:r>
              <a:rPr lang="sr-Latn-R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called </a:t>
            </a:r>
            <a:r>
              <a:rPr lang="sr-Latn-RS" sz="4000" b="1" dirty="0">
                <a:latin typeface="Arial" panose="020B0604020202020204" pitchFamily="34" charset="0"/>
                <a:cs typeface="Arial" panose="020B0604020202020204" pitchFamily="34" charset="0"/>
              </a:rPr>
              <a:t>his brother and </a:t>
            </a:r>
            <a:r>
              <a:rPr lang="sr-Latn-R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told </a:t>
            </a:r>
            <a:r>
              <a:rPr lang="sr-Latn-RS" sz="4000" b="1" dirty="0">
                <a:latin typeface="Arial" panose="020B0604020202020204" pitchFamily="34" charset="0"/>
                <a:cs typeface="Arial" panose="020B0604020202020204" pitchFamily="34" charset="0"/>
              </a:rPr>
              <a:t>him to bury him </a:t>
            </a:r>
            <a:r>
              <a:rPr lang="sr-Latn-R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                  the Rakovica </a:t>
            </a:r>
            <a:r>
              <a:rPr lang="sr-Latn-RS" sz="4000" b="1" dirty="0">
                <a:latin typeface="Arial" panose="020B0604020202020204" pitchFamily="34" charset="0"/>
                <a:cs typeface="Arial" panose="020B0604020202020204" pitchFamily="34" charset="0"/>
              </a:rPr>
              <a:t>monastery.</a:t>
            </a:r>
          </a:p>
          <a:p>
            <a:pPr marL="0" indent="0" algn="ctr">
              <a:buNone/>
            </a:pPr>
            <a:r>
              <a:rPr lang="sr-Latn-R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R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 </a:t>
            </a:r>
            <a:r>
              <a:rPr lang="sr-Latn-RS" sz="4000" b="1" dirty="0">
                <a:latin typeface="Arial" panose="020B0604020202020204" pitchFamily="34" charset="0"/>
                <a:cs typeface="Arial" panose="020B0604020202020204" pitchFamily="34" charset="0"/>
              </a:rPr>
              <a:t>wish was </a:t>
            </a:r>
            <a:r>
              <a:rPr lang="sr-Latn-R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fulfilled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Latn-R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sr-Latn-R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672"/>
            <a:ext cx="23812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0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sr-Latn-RS" sz="3400" b="1" dirty="0">
                <a:latin typeface="Arial" panose="020B0604020202020204" pitchFamily="34" charset="0"/>
                <a:cs typeface="Arial" panose="020B0604020202020204" pitchFamily="34" charset="0"/>
              </a:rPr>
              <a:t>A century later (1910) </a:t>
            </a:r>
            <a:r>
              <a:rPr lang="sr-Latn-R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according</a:t>
            </a:r>
            <a:endParaRPr lang="sr-Latn-R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Latn-R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r-Latn-RS" sz="3400" b="1" dirty="0">
                <a:latin typeface="Arial" panose="020B0604020202020204" pitchFamily="34" charset="0"/>
                <a:cs typeface="Arial" panose="020B0604020202020204" pitchFamily="34" charset="0"/>
              </a:rPr>
              <a:t>the order of King Petar a monument was erected for Vasa </a:t>
            </a:r>
            <a:r>
              <a:rPr lang="sr-Latn-R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Čarapić</a:t>
            </a:r>
          </a:p>
          <a:p>
            <a:pPr marL="0" indent="0" algn="ctr">
              <a:buNone/>
            </a:pPr>
            <a:endParaRPr lang="sr-Latn-R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08" y="2420888"/>
            <a:ext cx="3115768" cy="415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21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In Belgrade there is a monument to Vasa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Čarapić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in front of </a:t>
            </a:r>
            <a:endParaRPr lang="sr-Latn-R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the National 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Theatre, near the place where 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he was 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killed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68960"/>
            <a:ext cx="4464496" cy="334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7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Belgrade a street is named after </a:t>
            </a:r>
            <a:r>
              <a:rPr lang="sr-Latn-R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Vasa Čarapić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main street in </a:t>
            </a:r>
            <a:r>
              <a:rPr lang="sr-Latn-R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Beli Potok              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bears his name</a:t>
            </a: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74" y="3429000"/>
            <a:ext cx="5052623" cy="258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8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lang="sr-Latn-R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Latn-R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Also the kindergarten and the school in Beli Potok are named after him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67896"/>
            <a:ext cx="3917809" cy="261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4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327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Električna sila</dc:title>
  <dc:creator>Matilda</dc:creator>
  <cp:lastModifiedBy>Matilda</cp:lastModifiedBy>
  <cp:revision>87</cp:revision>
  <dcterms:created xsi:type="dcterms:W3CDTF">2017-11-26T09:12:01Z</dcterms:created>
  <dcterms:modified xsi:type="dcterms:W3CDTF">2018-06-07T22:33:05Z</dcterms:modified>
</cp:coreProperties>
</file>