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6" r:id="rId4"/>
    <p:sldId id="257" r:id="rId5"/>
    <p:sldId id="261" r:id="rId6"/>
    <p:sldId id="265" r:id="rId7"/>
    <p:sldId id="258" r:id="rId8"/>
    <p:sldId id="264"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0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860D2E-6F1F-4A1B-B402-4AEF5062602A}" type="datetimeFigureOut">
              <a:rPr lang="en-US" smtClean="0"/>
              <a:pPr/>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8F850-8B3B-4271-BE83-C024B2DCB7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60D2E-6F1F-4A1B-B402-4AEF5062602A}" type="datetimeFigureOut">
              <a:rPr lang="en-US" smtClean="0"/>
              <a:pPr/>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8F850-8B3B-4271-BE83-C024B2DCB7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60D2E-6F1F-4A1B-B402-4AEF5062602A}" type="datetimeFigureOut">
              <a:rPr lang="en-US" smtClean="0"/>
              <a:pPr/>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8F850-8B3B-4271-BE83-C024B2DCB7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60D2E-6F1F-4A1B-B402-4AEF5062602A}" type="datetimeFigureOut">
              <a:rPr lang="en-US" smtClean="0"/>
              <a:pPr/>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8F850-8B3B-4271-BE83-C024B2DCB7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860D2E-6F1F-4A1B-B402-4AEF5062602A}" type="datetimeFigureOut">
              <a:rPr lang="en-US" smtClean="0"/>
              <a:pPr/>
              <a:t>6/19/2018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8F850-8B3B-4271-BE83-C024B2DCB7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860D2E-6F1F-4A1B-B402-4AEF5062602A}" type="datetimeFigureOut">
              <a:rPr lang="en-US" smtClean="0"/>
              <a:pPr/>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8F850-8B3B-4271-BE83-C024B2DCB7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860D2E-6F1F-4A1B-B402-4AEF5062602A}" type="datetimeFigureOut">
              <a:rPr lang="en-US" smtClean="0"/>
              <a:pPr/>
              <a:t>6/19/2018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8F850-8B3B-4271-BE83-C024B2DCB7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860D2E-6F1F-4A1B-B402-4AEF5062602A}" type="datetimeFigureOut">
              <a:rPr lang="en-US" smtClean="0"/>
              <a:pPr/>
              <a:t>6/19/2018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8F850-8B3B-4271-BE83-C024B2DCB7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60D2E-6F1F-4A1B-B402-4AEF5062602A}" type="datetimeFigureOut">
              <a:rPr lang="en-US" smtClean="0"/>
              <a:pPr/>
              <a:t>6/19/2018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8F850-8B3B-4271-BE83-C024B2DCB7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860D2E-6F1F-4A1B-B402-4AEF5062602A}" type="datetimeFigureOut">
              <a:rPr lang="en-US" smtClean="0"/>
              <a:pPr/>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8F850-8B3B-4271-BE83-C024B2DCB7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860D2E-6F1F-4A1B-B402-4AEF5062602A}" type="datetimeFigureOut">
              <a:rPr lang="en-US" smtClean="0"/>
              <a:pPr/>
              <a:t>6/19/2018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8F850-8B3B-4271-BE83-C024B2DCB7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60D2E-6F1F-4A1B-B402-4AEF5062602A}" type="datetimeFigureOut">
              <a:rPr lang="en-US" smtClean="0"/>
              <a:pPr/>
              <a:t>6/19/2018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8F850-8B3B-4271-BE83-C024B2DCB7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924800" cy="1828800"/>
          </a:xfrm>
        </p:spPr>
        <p:txBody>
          <a:bodyPr/>
          <a:lstStyle/>
          <a:p>
            <a:r>
              <a:rPr lang="en-US" b="1" dirty="0"/>
              <a:t>Visit to museum of science and mechanics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Students of elementary school “</a:t>
            </a:r>
            <a:r>
              <a:rPr lang="en-US" sz="2400" dirty="0" err="1"/>
              <a:t>Vasa</a:t>
            </a:r>
            <a:r>
              <a:rPr lang="en-US" sz="2400" dirty="0"/>
              <a:t> </a:t>
            </a:r>
            <a:r>
              <a:rPr lang="en-US" sz="2400" dirty="0" err="1"/>
              <a:t>Carapic</a:t>
            </a:r>
            <a:r>
              <a:rPr lang="en-US" sz="2400" dirty="0"/>
              <a:t>” visiting the museum.</a:t>
            </a:r>
          </a:p>
        </p:txBody>
      </p:sp>
      <p:pic>
        <p:nvPicPr>
          <p:cNvPr id="5" name="Picture 2" descr="F:\20180427_141549.jpg"/>
          <p:cNvPicPr>
            <a:picLocks noChangeAspect="1" noChangeArrowheads="1"/>
          </p:cNvPicPr>
          <p:nvPr/>
        </p:nvPicPr>
        <p:blipFill>
          <a:blip r:embed="rId2" cstate="print"/>
          <a:srcRect/>
          <a:stretch>
            <a:fillRect/>
          </a:stretch>
        </p:blipFill>
        <p:spPr bwMode="auto">
          <a:xfrm>
            <a:off x="3352800" y="3505200"/>
            <a:ext cx="5562600" cy="3105150"/>
          </a:xfrm>
          <a:prstGeom prst="rect">
            <a:avLst/>
          </a:prstGeom>
          <a:noFill/>
        </p:spPr>
      </p:pic>
      <p:pic>
        <p:nvPicPr>
          <p:cNvPr id="7172" name="Picture 4" descr="F:\IMG_20180427_141703.jpg"/>
          <p:cNvPicPr>
            <a:picLocks noChangeAspect="1" noChangeArrowheads="1"/>
          </p:cNvPicPr>
          <p:nvPr/>
        </p:nvPicPr>
        <p:blipFill>
          <a:blip r:embed="rId3" cstate="print"/>
          <a:srcRect/>
          <a:stretch>
            <a:fillRect/>
          </a:stretch>
        </p:blipFill>
        <p:spPr bwMode="auto">
          <a:xfrm>
            <a:off x="228599" y="1143000"/>
            <a:ext cx="4707467" cy="26479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20180427_142852.jpg"/>
          <p:cNvPicPr>
            <a:picLocks noChangeAspect="1" noChangeArrowheads="1"/>
          </p:cNvPicPr>
          <p:nvPr/>
        </p:nvPicPr>
        <p:blipFill>
          <a:blip r:embed="rId2" cstate="print"/>
          <a:srcRect/>
          <a:stretch>
            <a:fillRect/>
          </a:stretch>
        </p:blipFill>
        <p:spPr bwMode="auto">
          <a:xfrm>
            <a:off x="228600" y="990600"/>
            <a:ext cx="8585200" cy="50863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normAutofit/>
          </a:bodyPr>
          <a:lstStyle/>
          <a:p>
            <a:r>
              <a:rPr lang="en-US" sz="2200" dirty="0"/>
              <a:t>Windmill is a machine that converts the kinetic energy of the wind into mechanical energy. Mechanical energy can be used directly (for starting water, grinding flour) or it can be converted further into electrical energy.</a:t>
            </a:r>
          </a:p>
        </p:txBody>
      </p:sp>
      <p:pic>
        <p:nvPicPr>
          <p:cNvPr id="6" name="Content Placeholder 5" descr="C:\Users\Dragana\Desktop\kaja 1869.jpeg"/>
          <p:cNvPicPr>
            <a:picLocks noGrp="1"/>
          </p:cNvPicPr>
          <p:nvPr>
            <p:ph idx="1"/>
          </p:nvPr>
        </p:nvPicPr>
        <p:blipFill>
          <a:blip r:embed="rId2" cstate="print"/>
          <a:srcRect/>
          <a:stretch>
            <a:fillRect/>
          </a:stretch>
        </p:blipFill>
        <p:spPr bwMode="auto">
          <a:xfrm>
            <a:off x="1371600" y="1981200"/>
            <a:ext cx="6476999"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fontScale="90000"/>
          </a:bodyPr>
          <a:lstStyle/>
          <a:p>
            <a:r>
              <a:rPr lang="en-US" sz="2200" dirty="0">
                <a:latin typeface="Times New Roman" pitchFamily="18" charset="0"/>
                <a:cs typeface="Times New Roman" pitchFamily="18" charset="0"/>
              </a:rPr>
              <a:t>Hydroelectric power plant is a plant in which the potential energy of water first turns into the kinetic energy of its flow, and then in the mechanical energy of rotating the shaft of the turbine and, finally, to the electrical energy in the electric generator.</a:t>
            </a:r>
          </a:p>
        </p:txBody>
      </p:sp>
      <p:pic>
        <p:nvPicPr>
          <p:cNvPr id="4" name="Content Placeholder 3" descr="https://twinspace.etwinning.net/files/collabspace/4/04/704/60704/images/adda83d7.jpg"/>
          <p:cNvPicPr>
            <a:picLocks noGrp="1"/>
          </p:cNvPicPr>
          <p:nvPr>
            <p:ph idx="1"/>
          </p:nvPr>
        </p:nvPicPr>
        <p:blipFill>
          <a:blip r:embed="rId2" cstate="print"/>
          <a:srcRect/>
          <a:stretch>
            <a:fillRect/>
          </a:stretch>
        </p:blipFill>
        <p:spPr bwMode="auto">
          <a:xfrm>
            <a:off x="838200" y="1905000"/>
            <a:ext cx="76962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latin typeface="Times New Roman" pitchFamily="18" charset="0"/>
                <a:cs typeface="Times New Roman" pitchFamily="18" charset="0"/>
              </a:rPr>
              <a:t> The first hydroelectric power plant was constructed by Nikola Tesla on Niagara Falls and was commissioned in 1895.</a:t>
            </a:r>
          </a:p>
        </p:txBody>
      </p:sp>
      <p:pic>
        <p:nvPicPr>
          <p:cNvPr id="2050" name="Picture 2" descr="https://upload.wikimedia.org/wikipedia/commons/4/43/Adam_Beck_Complex.jpg"/>
          <p:cNvPicPr>
            <a:picLocks noGrp="1" noChangeAspect="1" noChangeArrowheads="1"/>
          </p:cNvPicPr>
          <p:nvPr>
            <p:ph idx="1"/>
          </p:nvPr>
        </p:nvPicPr>
        <p:blipFill>
          <a:blip r:embed="rId2" cstate="print"/>
          <a:srcRect/>
          <a:stretch>
            <a:fillRect/>
          </a:stretch>
        </p:blipFill>
        <p:spPr bwMode="auto">
          <a:xfrm>
            <a:off x="609600" y="2286000"/>
            <a:ext cx="4267200" cy="3886200"/>
          </a:xfrm>
          <a:prstGeom prst="rect">
            <a:avLst/>
          </a:prstGeom>
          <a:noFill/>
        </p:spPr>
      </p:pic>
      <p:pic>
        <p:nvPicPr>
          <p:cNvPr id="7" name="Picture 6" descr="tesla 4"/>
          <p:cNvPicPr/>
          <p:nvPr/>
        </p:nvPicPr>
        <p:blipFill>
          <a:blip r:embed="rId3" cstate="print"/>
          <a:srcRect/>
          <a:stretch>
            <a:fillRect/>
          </a:stretch>
        </p:blipFill>
        <p:spPr bwMode="auto">
          <a:xfrm>
            <a:off x="5562600" y="2438400"/>
            <a:ext cx="31623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239962"/>
          </a:xfrm>
        </p:spPr>
        <p:txBody>
          <a:bodyPr>
            <a:noAutofit/>
          </a:bodyPr>
          <a:lstStyle/>
          <a:p>
            <a:r>
              <a:rPr lang="en-US" sz="2000" dirty="0"/>
              <a:t>Sound is a mechanical longitudinal wave. The organs are an aerofoil instrument, for sound they produce air flow through one-ton playlists (registers). The registers are around the manual, and by their inclusion and combination, different colors of sound are obtained. The air that is needed to get the sound of the organ comes from one or more bellows that pump and hold the air under pressure. Today, this pressure is achieved by electric motors, and sometimes they were in charge of people, called </a:t>
            </a:r>
            <a:r>
              <a:rPr lang="en-US" sz="2000" dirty="0" err="1"/>
              <a:t>kalkanti</a:t>
            </a:r>
            <a:r>
              <a:rPr lang="en-US" sz="2000" dirty="0"/>
              <a:t>.</a:t>
            </a:r>
          </a:p>
        </p:txBody>
      </p:sp>
      <p:pic>
        <p:nvPicPr>
          <p:cNvPr id="4" name="Content Placeholder 3" descr="C:\Users\Dragana\Desktop\kaja 1870.jpeg"/>
          <p:cNvPicPr>
            <a:picLocks noGrp="1"/>
          </p:cNvPicPr>
          <p:nvPr>
            <p:ph idx="1"/>
          </p:nvPr>
        </p:nvPicPr>
        <p:blipFill>
          <a:blip r:embed="rId2" cstate="print"/>
          <a:srcRect/>
          <a:stretch>
            <a:fillRect/>
          </a:stretch>
        </p:blipFill>
        <p:spPr bwMode="auto">
          <a:xfrm>
            <a:off x="457200" y="2895600"/>
            <a:ext cx="4648200" cy="3306763"/>
          </a:xfrm>
          <a:prstGeom prst="rect">
            <a:avLst/>
          </a:prstGeom>
          <a:noFill/>
          <a:ln w="9525">
            <a:noFill/>
            <a:miter lim="800000"/>
            <a:headEnd/>
            <a:tailEnd/>
          </a:ln>
        </p:spPr>
      </p:pic>
      <p:pic>
        <p:nvPicPr>
          <p:cNvPr id="1028" name="Picture 4" descr="C:\Users\Dragana\Desktop\kaja 1862.jpeg"/>
          <p:cNvPicPr>
            <a:picLocks noChangeAspect="1" noChangeArrowheads="1"/>
          </p:cNvPicPr>
          <p:nvPr/>
        </p:nvPicPr>
        <p:blipFill>
          <a:blip r:embed="rId3" cstate="print"/>
          <a:srcRect/>
          <a:stretch>
            <a:fillRect/>
          </a:stretch>
        </p:blipFill>
        <p:spPr bwMode="auto">
          <a:xfrm>
            <a:off x="5562600" y="2667000"/>
            <a:ext cx="3219450" cy="3987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err="1">
                <a:latin typeface="Times New Roman" pitchFamily="18" charset="0"/>
                <a:cs typeface="Times New Roman" pitchFamily="18" charset="0"/>
              </a:rPr>
              <a:t>Terazije</a:t>
            </a:r>
            <a:r>
              <a:rPr lang="en-US" sz="2000" dirty="0">
                <a:latin typeface="Times New Roman" pitchFamily="18" charset="0"/>
                <a:cs typeface="Times New Roman" pitchFamily="18" charset="0"/>
              </a:rPr>
              <a:t> are a mechanical instrument for measuring the mass of unknown mass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compares it to a known weight of weights. They are made in various bands and</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accuracy.</a:t>
            </a:r>
          </a:p>
        </p:txBody>
      </p:sp>
      <p:pic>
        <p:nvPicPr>
          <p:cNvPr id="4" name="Content Placeholder 3" descr="C:\Users\Dragana\Desktop\kaja 1866.jpeg"/>
          <p:cNvPicPr>
            <a:picLocks noGrp="1"/>
          </p:cNvPicPr>
          <p:nvPr>
            <p:ph idx="1"/>
          </p:nvPr>
        </p:nvPicPr>
        <p:blipFill>
          <a:blip r:embed="rId2" cstate="print"/>
          <a:srcRect/>
          <a:stretch>
            <a:fillRect/>
          </a:stretch>
        </p:blipFill>
        <p:spPr bwMode="auto">
          <a:xfrm>
            <a:off x="2705792" y="1691481"/>
            <a:ext cx="3732415"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609600"/>
            <a:ext cx="7772400" cy="5029201"/>
          </a:xfrm>
        </p:spPr>
        <p:txBody>
          <a:bodyPr>
            <a:normAutofit/>
          </a:bodyPr>
          <a:lstStyle/>
          <a:p>
            <a:r>
              <a:rPr lang="en-US" sz="2000" b="0" dirty="0">
                <a:latin typeface="Times New Roman" pitchFamily="18" charset="0"/>
                <a:cs typeface="Times New Roman" pitchFamily="18" charset="0"/>
              </a:rPr>
              <a:t/>
            </a:r>
            <a:br>
              <a:rPr lang="en-US" sz="2000" b="0" dirty="0">
                <a:latin typeface="Times New Roman" pitchFamily="18" charset="0"/>
                <a:cs typeface="Times New Roman" pitchFamily="18" charset="0"/>
              </a:rPr>
            </a:br>
            <a:r>
              <a:rPr lang="en-US" sz="2400" b="0" dirty="0">
                <a:latin typeface="Times New Roman" pitchFamily="18" charset="0"/>
                <a:cs typeface="Times New Roman" pitchFamily="18" charset="0"/>
              </a:rPr>
              <a:t> </a:t>
            </a:r>
            <a:r>
              <a:rPr lang="en-US" sz="2400" b="0" cap="none" dirty="0" smtClean="0">
                <a:latin typeface="Times New Roman" pitchFamily="18" charset="0"/>
                <a:cs typeface="Times New Roman" pitchFamily="18" charset="0"/>
              </a:rPr>
              <a:t>P</a:t>
            </a:r>
            <a:r>
              <a:rPr lang="en-US" sz="2400" b="0" cap="none" dirty="0" smtClean="0">
                <a:latin typeface="Times New Roman" pitchFamily="18" charset="0"/>
                <a:cs typeface="Times New Roman" pitchFamily="18" charset="0"/>
              </a:rPr>
              <a:t>resentation made by</a:t>
            </a:r>
            <a:r>
              <a:rPr lang="en-US" sz="2400" b="0" dirty="0" smtClean="0">
                <a:latin typeface="Times New Roman" pitchFamily="18" charset="0"/>
                <a:cs typeface="Times New Roman" pitchFamily="18" charset="0"/>
              </a:rPr>
              <a:t>:</a:t>
            </a:r>
            <a:r>
              <a:rPr lang="en-US" sz="2400" b="0" dirty="0">
                <a:latin typeface="Times New Roman" pitchFamily="18" charset="0"/>
                <a:cs typeface="Times New Roman" pitchFamily="18" charset="0"/>
              </a:rPr>
              <a:t/>
            </a:r>
            <a:br>
              <a:rPr lang="en-US" sz="2400" b="0" dirty="0">
                <a:latin typeface="Times New Roman" pitchFamily="18" charset="0"/>
                <a:cs typeface="Times New Roman" pitchFamily="18" charset="0"/>
              </a:rPr>
            </a:br>
            <a:r>
              <a:rPr lang="en-US" sz="2400" b="0" i="1" dirty="0">
                <a:latin typeface="Times New Roman" pitchFamily="18" charset="0"/>
                <a:cs typeface="Times New Roman" pitchFamily="18" charset="0"/>
              </a:rPr>
              <a:t>Katarina </a:t>
            </a:r>
            <a:r>
              <a:rPr lang="en-US" sz="2400" b="0" i="1" dirty="0" err="1" smtClean="0">
                <a:latin typeface="Times New Roman" pitchFamily="18" charset="0"/>
                <a:cs typeface="Times New Roman" pitchFamily="18" charset="0"/>
              </a:rPr>
              <a:t>Vucic</a:t>
            </a:r>
            <a:r>
              <a:rPr lang="en-US" sz="2400" b="0" dirty="0" smtClean="0">
                <a:latin typeface="Times New Roman" pitchFamily="18" charset="0"/>
                <a:cs typeface="Times New Roman" pitchFamily="18" charset="0"/>
              </a:rPr>
              <a:t>, </a:t>
            </a:r>
            <a:r>
              <a:rPr lang="en-US" sz="2400" b="0" cap="none" dirty="0" smtClean="0">
                <a:latin typeface="Times New Roman" pitchFamily="18" charset="0"/>
                <a:cs typeface="Times New Roman" pitchFamily="18" charset="0"/>
              </a:rPr>
              <a:t>class 8/1</a:t>
            </a:r>
            <a:r>
              <a:rPr lang="en-US" sz="2400" b="0" dirty="0">
                <a:latin typeface="Times New Roman" pitchFamily="18" charset="0"/>
                <a:cs typeface="Times New Roman" pitchFamily="18" charset="0"/>
              </a:rPr>
              <a:t/>
            </a:r>
            <a:br>
              <a:rPr lang="en-US" sz="2400" b="0" dirty="0">
                <a:latin typeface="Times New Roman" pitchFamily="18" charset="0"/>
                <a:cs typeface="Times New Roman" pitchFamily="18" charset="0"/>
              </a:rPr>
            </a:br>
            <a:r>
              <a:rPr lang="en-US" sz="2400" b="0" i="1" dirty="0">
                <a:latin typeface="Times New Roman" pitchFamily="18" charset="0"/>
                <a:cs typeface="Times New Roman" pitchFamily="18" charset="0"/>
              </a:rPr>
              <a:t>Nikola </a:t>
            </a:r>
            <a:r>
              <a:rPr lang="en-US" sz="2400" b="0" i="1" dirty="0" err="1" smtClean="0">
                <a:latin typeface="Times New Roman" pitchFamily="18" charset="0"/>
                <a:cs typeface="Times New Roman" pitchFamily="18" charset="0"/>
              </a:rPr>
              <a:t>Mijailovic</a:t>
            </a:r>
            <a:r>
              <a:rPr lang="en-US" sz="2400" b="0" dirty="0" smtClean="0">
                <a:latin typeface="Times New Roman" pitchFamily="18" charset="0"/>
                <a:cs typeface="Times New Roman" pitchFamily="18" charset="0"/>
              </a:rPr>
              <a:t>, </a:t>
            </a:r>
            <a:r>
              <a:rPr lang="en-US" sz="2400" b="0" cap="none" dirty="0" smtClean="0">
                <a:latin typeface="Times New Roman" pitchFamily="18" charset="0"/>
                <a:cs typeface="Times New Roman" pitchFamily="18" charset="0"/>
              </a:rPr>
              <a:t>class 8/1</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b="0" dirty="0">
                <a:latin typeface="Times New Roman" pitchFamily="18" charset="0"/>
                <a:cs typeface="Times New Roman" pitchFamily="18" charset="0"/>
              </a:rPr>
              <a:t/>
            </a:r>
            <a:br>
              <a:rPr lang="en-US" sz="2400" b="0" dirty="0">
                <a:latin typeface="Times New Roman" pitchFamily="18" charset="0"/>
                <a:cs typeface="Times New Roman" pitchFamily="18" charset="0"/>
              </a:rPr>
            </a:br>
            <a:r>
              <a:rPr lang="en-US" sz="2400" b="0" dirty="0">
                <a:latin typeface="Times New Roman" pitchFamily="18" charset="0"/>
                <a:cs typeface="Times New Roman" pitchFamily="18" charset="0"/>
              </a:rPr>
              <a:t> </a:t>
            </a:r>
            <a:r>
              <a:rPr lang="en-US" sz="2000" b="0" dirty="0"/>
              <a:t/>
            </a:r>
            <a:br>
              <a:rPr lang="en-US" sz="2000" b="0" dirty="0"/>
            </a:br>
            <a:endParaRPr lang="en-US" sz="2000" b="0" dirty="0">
              <a:latin typeface="Times New Roman" pitchFamily="18" charset="0"/>
              <a:cs typeface="Times New Roman" pitchFamily="18" charset="0"/>
            </a:endParaRPr>
          </a:p>
        </p:txBody>
      </p:sp>
      <p:sp>
        <p:nvSpPr>
          <p:cNvPr id="6" name="Rectangle 5"/>
          <p:cNvSpPr/>
          <p:nvPr/>
        </p:nvSpPr>
        <p:spPr>
          <a:xfrm>
            <a:off x="381000" y="5105400"/>
            <a:ext cx="8534400" cy="923330"/>
          </a:xfrm>
          <a:prstGeom prst="rect">
            <a:avLst/>
          </a:prstGeom>
        </p:spPr>
        <p:txBody>
          <a:bodyPr wrap="square">
            <a:spAutoFit/>
          </a:bodyPr>
          <a:lstStyle/>
          <a:p>
            <a:pPr>
              <a:buFont typeface="Wingdings" pitchFamily="2" charset="2"/>
              <a:buChar char="v"/>
            </a:pPr>
            <a:r>
              <a:rPr lang="en-US" dirty="0"/>
              <a:t>Photos taken from private collections of students and teachers who participated in the visits: </a:t>
            </a:r>
            <a:r>
              <a:rPr lang="en-US" dirty="0" err="1"/>
              <a:t>Vuk</a:t>
            </a:r>
            <a:r>
              <a:rPr lang="en-US" dirty="0"/>
              <a:t> </a:t>
            </a:r>
            <a:r>
              <a:rPr lang="en-US" dirty="0" err="1"/>
              <a:t>Peric</a:t>
            </a:r>
            <a:r>
              <a:rPr lang="en-US" dirty="0"/>
              <a:t>, art teacher; </a:t>
            </a:r>
            <a:r>
              <a:rPr lang="en-US" dirty="0" err="1"/>
              <a:t>Danijela</a:t>
            </a:r>
            <a:r>
              <a:rPr lang="en-US" dirty="0"/>
              <a:t> </a:t>
            </a:r>
            <a:r>
              <a:rPr lang="en-US" dirty="0" err="1"/>
              <a:t>Djokovic</a:t>
            </a:r>
            <a:r>
              <a:rPr lang="en-US" dirty="0"/>
              <a:t>, history teacher; Svetlana </a:t>
            </a:r>
            <a:r>
              <a:rPr lang="en-US" dirty="0" err="1"/>
              <a:t>Joka</a:t>
            </a:r>
            <a:r>
              <a:rPr lang="en-US" dirty="0"/>
              <a:t>, physics teacher; </a:t>
            </a:r>
            <a:r>
              <a:rPr lang="en-US" dirty="0" err="1"/>
              <a:t>Maja</a:t>
            </a:r>
            <a:r>
              <a:rPr lang="en-US" dirty="0"/>
              <a:t> </a:t>
            </a:r>
            <a:r>
              <a:rPr lang="en-US" dirty="0" err="1"/>
              <a:t>Hadzic</a:t>
            </a:r>
            <a:r>
              <a:rPr lang="en-US" dirty="0"/>
              <a:t>, English teacher.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275</Words>
  <Application>Microsoft Office PowerPoint</Application>
  <PresentationFormat>On-screen Show (4:3)</PresentationFormat>
  <Paragraphs>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Visit to museum of science and mechanics</vt:lpstr>
      <vt:lpstr>Students of elementary school “Vasa Carapic” visiting the museum.</vt:lpstr>
      <vt:lpstr>Slide 3</vt:lpstr>
      <vt:lpstr>Windmill is a machine that converts the kinetic energy of the wind into mechanical energy. Mechanical energy can be used directly (for starting water, grinding flour) or it can be converted further into electrical energy.</vt:lpstr>
      <vt:lpstr>Hydroelectric power plant is a plant in which the potential energy of water first turns into the kinetic energy of its flow, and then in the mechanical energy of rotating the shaft of the turbine and, finally, to the electrical energy in the electric generator.</vt:lpstr>
      <vt:lpstr> The first hydroelectric power plant was constructed by Nikola Tesla on Niagara Falls and was commissioned in 1895.</vt:lpstr>
      <vt:lpstr>Sound is a mechanical longitudinal wave. The organs are an aerofoil instrument, for sound they produce air flow through one-ton playlists (registers). The registers are around the manual, and by their inclusion and combination, different colors of sound are obtained. The air that is needed to get the sound of the organ comes from one or more bellows that pump and hold the air under pressure. Today, this pressure is achieved by electric motors, and sometimes they were in charge of people, called kalkanti.</vt:lpstr>
      <vt:lpstr>Terazije are a mechanical instrument for measuring the mass of unknown mass compares it to a known weight of weights. They are made in various bands and accuracy.</vt:lpstr>
      <vt:lpstr>  Presentation made by: Katarina Vucic, class 8/1 Nikola Mijailovic, class 8/1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Dragana</dc:creator>
  <cp:lastModifiedBy>Hadžić</cp:lastModifiedBy>
  <cp:revision>38</cp:revision>
  <dcterms:created xsi:type="dcterms:W3CDTF">2018-05-30T14:54:18Z</dcterms:created>
  <dcterms:modified xsi:type="dcterms:W3CDTF">2018-06-19T08:01:41Z</dcterms:modified>
</cp:coreProperties>
</file>