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1" r:id="rId5"/>
    <p:sldId id="259" r:id="rId6"/>
    <p:sldId id="260" r:id="rId7"/>
    <p:sldId id="266"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lian" initials="S" lastIdx="1" clrIdx="0">
    <p:extLst>
      <p:ext uri="{19B8F6BF-5375-455C-9EA6-DF929625EA0E}">
        <p15:presenceInfo xmlns:p15="http://schemas.microsoft.com/office/powerpoint/2012/main" userId="Stel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DFF4"/>
    <a:srgbClr val="3399FF"/>
    <a:srgbClr val="333333"/>
    <a:srgbClr val="36422E"/>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316B9-0126-4FB4-8E02-064C0C768FDD}" type="datetimeFigureOut">
              <a:rPr lang="en-US" smtClean="0"/>
              <a:pPr/>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33CA5-1ACB-47AB-A1F8-0982FD121724}" type="slidenum">
              <a:rPr lang="en-US" smtClean="0"/>
              <a:pPr/>
              <a:t>‹#›</a:t>
            </a:fld>
            <a:endParaRPr lang="en-US"/>
          </a:p>
        </p:txBody>
      </p:sp>
    </p:spTree>
    <p:extLst>
      <p:ext uri="{BB962C8B-B14F-4D97-AF65-F5344CB8AC3E}">
        <p14:creationId xmlns:p14="http://schemas.microsoft.com/office/powerpoint/2010/main" val="42382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33CA5-1ACB-47AB-A1F8-0982FD121724}" type="slidenum">
              <a:rPr lang="en-US" smtClean="0"/>
              <a:pPr/>
              <a:t>1</a:t>
            </a:fld>
            <a:endParaRPr lang="en-US"/>
          </a:p>
        </p:txBody>
      </p:sp>
    </p:spTree>
    <p:extLst>
      <p:ext uri="{BB962C8B-B14F-4D97-AF65-F5344CB8AC3E}">
        <p14:creationId xmlns:p14="http://schemas.microsoft.com/office/powerpoint/2010/main" val="5161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233CA5-1ACB-47AB-A1F8-0982FD121724}" type="slidenum">
              <a:rPr lang="en-US" smtClean="0"/>
              <a:pPr/>
              <a:t>5</a:t>
            </a:fld>
            <a:endParaRPr lang="en-US"/>
          </a:p>
        </p:txBody>
      </p:sp>
    </p:spTree>
    <p:extLst>
      <p:ext uri="{BB962C8B-B14F-4D97-AF65-F5344CB8AC3E}">
        <p14:creationId xmlns:p14="http://schemas.microsoft.com/office/powerpoint/2010/main" val="25238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A833-58C0-4C14-9D2C-86E2FB3CF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D8D757-AB7C-4684-9AEE-F219994F5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BE177A-2979-4E41-9C47-19D8BE51C4D0}"/>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5" name="Footer Placeholder 4">
            <a:extLst>
              <a:ext uri="{FF2B5EF4-FFF2-40B4-BE49-F238E27FC236}">
                <a16:creationId xmlns:a16="http://schemas.microsoft.com/office/drawing/2014/main" id="{1ECF3564-DDC0-410E-903E-E43664F9B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B24EF-4D69-4EC9-8B9C-BA27342D8F06}"/>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359666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B53C-A4B8-4906-98A2-B56E06A65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635AC-ACAD-422C-B8BC-77115CECF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733E3-6643-4AD4-9450-39487455AFC8}"/>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5" name="Footer Placeholder 4">
            <a:extLst>
              <a:ext uri="{FF2B5EF4-FFF2-40B4-BE49-F238E27FC236}">
                <a16:creationId xmlns:a16="http://schemas.microsoft.com/office/drawing/2014/main" id="{F7831D1E-FCF5-4B20-B6F3-4BED8421F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59D29-D209-4E05-A2DD-109E089B2EDD}"/>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17612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933D40-18D2-4A11-9DEE-94D0AD5F88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15FEC7-C28D-44EA-8C93-6E4828943C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C6506-9F3D-498F-9631-266EB61D9898}"/>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5" name="Footer Placeholder 4">
            <a:extLst>
              <a:ext uri="{FF2B5EF4-FFF2-40B4-BE49-F238E27FC236}">
                <a16:creationId xmlns:a16="http://schemas.microsoft.com/office/drawing/2014/main" id="{CD1F468C-8279-44B1-9638-49CDA733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036A6-D9AB-467C-AFED-FFE652C6E860}"/>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142123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B212-27D3-443C-BFEF-05FEC9AE6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2494C-FDCC-4322-963F-7D8D6F27A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E31AA-EE19-4258-814A-8940B08C3D85}"/>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5" name="Footer Placeholder 4">
            <a:extLst>
              <a:ext uri="{FF2B5EF4-FFF2-40B4-BE49-F238E27FC236}">
                <a16:creationId xmlns:a16="http://schemas.microsoft.com/office/drawing/2014/main" id="{B2DBCA8D-C438-440B-8365-085A351BD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61C92-8236-4AC7-8EC2-937749DED59E}"/>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363198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2874-08D3-4363-A2A4-F3BAA0813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7B1D88-143C-49F6-BEFE-0789FD71E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CCBA4-A783-4389-B14B-43B371B97413}"/>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5" name="Footer Placeholder 4">
            <a:extLst>
              <a:ext uri="{FF2B5EF4-FFF2-40B4-BE49-F238E27FC236}">
                <a16:creationId xmlns:a16="http://schemas.microsoft.com/office/drawing/2014/main" id="{EEB61569-3503-46E8-AE21-22DB3A646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50AE0-ED02-4CE0-805C-650AF803C900}"/>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272741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674A-2B4D-47FB-A3C4-788702FB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43DD7E-54EF-4509-9F87-F1CF885C4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93ED79-F37E-48C8-A0B5-0698933C2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A1876-E295-43BD-9A79-CC1C68C229D2}"/>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6" name="Footer Placeholder 5">
            <a:extLst>
              <a:ext uri="{FF2B5EF4-FFF2-40B4-BE49-F238E27FC236}">
                <a16:creationId xmlns:a16="http://schemas.microsoft.com/office/drawing/2014/main" id="{1AA832A2-8F27-40C8-B4A2-BC41E6143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CBA84-E4BE-4A4C-B92E-870CC881B673}"/>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314302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7765-0C90-4A74-8D7A-41DAB2C62B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DBCBC4-8AA2-47F1-9C8F-1E70F0D070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24BDB-8F07-41FA-B4AD-8D4BB3C125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C0692-9ECA-485D-AAA8-72165625D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A941F2-751E-4A75-86BA-56C5916AE1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CE2967-3E04-4EA4-8D7A-FB156D9FA27E}"/>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8" name="Footer Placeholder 7">
            <a:extLst>
              <a:ext uri="{FF2B5EF4-FFF2-40B4-BE49-F238E27FC236}">
                <a16:creationId xmlns:a16="http://schemas.microsoft.com/office/drawing/2014/main" id="{AADB6013-713B-4FC7-B5D4-00B55828E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15EFCF-CFB4-41C0-A954-FEF660F4A53E}"/>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428450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0212-8B65-4B38-B7C4-9FB50E754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34E769-230A-47CD-98FA-B85E760615CE}"/>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4" name="Footer Placeholder 3">
            <a:extLst>
              <a:ext uri="{FF2B5EF4-FFF2-40B4-BE49-F238E27FC236}">
                <a16:creationId xmlns:a16="http://schemas.microsoft.com/office/drawing/2014/main" id="{EFECD676-DBDC-48E3-A44B-876BE47F2A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D52593-3ABE-4C70-8220-648FAF7DF0D8}"/>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370591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A6532-519B-4B6A-8DC0-2879D5D0511C}"/>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3" name="Footer Placeholder 2">
            <a:extLst>
              <a:ext uri="{FF2B5EF4-FFF2-40B4-BE49-F238E27FC236}">
                <a16:creationId xmlns:a16="http://schemas.microsoft.com/office/drawing/2014/main" id="{5C8A2CDE-47C2-4E4D-9E25-BE4DAFDB13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3B889D-531D-4EF8-A734-46F4A9913CEF}"/>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99750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72D1-8119-4968-84B5-E56D3EECF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506C61-1E67-48F3-B2BD-198C0E779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0B1E7B-E566-43FC-AFB6-378F68F3C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3A3AD-3889-4023-9FD6-D9BBF357E023}"/>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6" name="Footer Placeholder 5">
            <a:extLst>
              <a:ext uri="{FF2B5EF4-FFF2-40B4-BE49-F238E27FC236}">
                <a16:creationId xmlns:a16="http://schemas.microsoft.com/office/drawing/2014/main" id="{EE51A3ED-D994-4150-8969-3C1AF842E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E6904-0C1F-447B-96EC-C155260C7A81}"/>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1373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B82B1-406A-421B-91EC-007A0BF61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66B03B-F278-47E9-9B63-F2D49B964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3A7FBF-ED6D-4AD0-AD29-CD470A22E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47193-242C-4A29-A450-DE5578A190B9}"/>
              </a:ext>
            </a:extLst>
          </p:cNvPr>
          <p:cNvSpPr>
            <a:spLocks noGrp="1"/>
          </p:cNvSpPr>
          <p:nvPr>
            <p:ph type="dt" sz="half" idx="10"/>
          </p:nvPr>
        </p:nvSpPr>
        <p:spPr/>
        <p:txBody>
          <a:bodyPr/>
          <a:lstStyle/>
          <a:p>
            <a:fld id="{15447D05-E1CB-4859-8A91-68F327C693F4}" type="datetimeFigureOut">
              <a:rPr lang="en-US" smtClean="0"/>
              <a:pPr/>
              <a:t>11/26/2019</a:t>
            </a:fld>
            <a:endParaRPr lang="en-US"/>
          </a:p>
        </p:txBody>
      </p:sp>
      <p:sp>
        <p:nvSpPr>
          <p:cNvPr id="6" name="Footer Placeholder 5">
            <a:extLst>
              <a:ext uri="{FF2B5EF4-FFF2-40B4-BE49-F238E27FC236}">
                <a16:creationId xmlns:a16="http://schemas.microsoft.com/office/drawing/2014/main" id="{FDF04718-0284-4A9A-B2E3-318CF80F8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8B6CF-CFD8-4BCB-A90E-040CAF671803}"/>
              </a:ext>
            </a:extLst>
          </p:cNvPr>
          <p:cNvSpPr>
            <a:spLocks noGrp="1"/>
          </p:cNvSpPr>
          <p:nvPr>
            <p:ph type="sldNum" sz="quarter" idx="12"/>
          </p:nvPr>
        </p:nvSpPr>
        <p:spPr/>
        <p:txBody>
          <a:bodyPr/>
          <a:lstStyle/>
          <a:p>
            <a:fld id="{6E2E1D34-B597-4178-A9DD-714543B2B9C0}" type="slidenum">
              <a:rPr lang="en-US" smtClean="0"/>
              <a:pPr/>
              <a:t>‹#›</a:t>
            </a:fld>
            <a:endParaRPr lang="en-US"/>
          </a:p>
        </p:txBody>
      </p:sp>
    </p:spTree>
    <p:extLst>
      <p:ext uri="{BB962C8B-B14F-4D97-AF65-F5344CB8AC3E}">
        <p14:creationId xmlns:p14="http://schemas.microsoft.com/office/powerpoint/2010/main" val="374098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AE19C-C185-4505-A358-14A09F2E7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3941A-255B-4195-BA6D-5FAF6D173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36B1D-CE9B-4ED2-A815-DC71EB421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47D05-E1CB-4859-8A91-68F327C693F4}" type="datetimeFigureOut">
              <a:rPr lang="en-US" smtClean="0"/>
              <a:pPr/>
              <a:t>11/26/2019</a:t>
            </a:fld>
            <a:endParaRPr lang="en-US"/>
          </a:p>
        </p:txBody>
      </p:sp>
      <p:sp>
        <p:nvSpPr>
          <p:cNvPr id="5" name="Footer Placeholder 4">
            <a:extLst>
              <a:ext uri="{FF2B5EF4-FFF2-40B4-BE49-F238E27FC236}">
                <a16:creationId xmlns:a16="http://schemas.microsoft.com/office/drawing/2014/main" id="{D5F48B33-889A-4CA8-9E37-575F577A2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15D42B-B38D-46A6-8987-566026116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E1D34-B597-4178-A9DD-714543B2B9C0}" type="slidenum">
              <a:rPr lang="en-US" smtClean="0"/>
              <a:pPr/>
              <a:t>‹#›</a:t>
            </a:fld>
            <a:endParaRPr lang="en-US"/>
          </a:p>
        </p:txBody>
      </p:sp>
    </p:spTree>
    <p:extLst>
      <p:ext uri="{BB962C8B-B14F-4D97-AF65-F5344CB8AC3E}">
        <p14:creationId xmlns:p14="http://schemas.microsoft.com/office/powerpoint/2010/main" val="187139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hyperlink" Target="https://banita.ro/istoric/images_istoric/moneda_romana.gif" TargetMode="External"/><Relationship Id="rId13" Type="http://schemas.openxmlformats.org/officeDocument/2006/relationships/hyperlink" Target="https://banita.ro/istoric/images_istoric/varful_bolii.jpg" TargetMode="External"/><Relationship Id="rId3" Type="http://schemas.openxmlformats.org/officeDocument/2006/relationships/hyperlink" Target="https://upload.wikimedia.org/wikipedia/commons/7/70/Romania_DN_66.png" TargetMode="External"/><Relationship Id="rId7" Type="http://schemas.openxmlformats.org/officeDocument/2006/relationships/hyperlink" Target="http://www.cetati-dacice.ro/sites/default/files/f16.jpg" TargetMode="External"/><Relationship Id="rId12" Type="http://schemas.openxmlformats.org/officeDocument/2006/relationships/hyperlink" Target="https://mapio.net/images-p/52359962.jpg" TargetMode="External"/><Relationship Id="rId2" Type="http://schemas.openxmlformats.org/officeDocument/2006/relationships/image" Target="../media/image16.jpeg"/><Relationship Id="rId16" Type="http://schemas.openxmlformats.org/officeDocument/2006/relationships/hyperlink" Target="https://cdn.imgbin.com/19/3/15/imgbin-logo-erasmus-programme-erasmus-organization-project-others-6t2N1HqbsrxKL2R1KwrWVBLfn.jpg" TargetMode="External"/><Relationship Id="rId1" Type="http://schemas.openxmlformats.org/officeDocument/2006/relationships/slideLayout" Target="../slideLayouts/slideLayout7.xml"/><Relationship Id="rId6" Type="http://schemas.openxmlformats.org/officeDocument/2006/relationships/hyperlink" Target="http://www.cetati-dacice.ro/sites/default/files/f19.jpg" TargetMode="External"/><Relationship Id="rId11" Type="http://schemas.openxmlformats.org/officeDocument/2006/relationships/hyperlink" Target="https://upload.wikimedia.org/wikipedia/commons/0/01/Turn_de_cetate_(ruine).JPG" TargetMode="External"/><Relationship Id="rId5" Type="http://schemas.openxmlformats.org/officeDocument/2006/relationships/hyperlink" Target="http://www.cetati-dacice.ro/sites/default/files/f18.jpg" TargetMode="External"/><Relationship Id="rId15" Type="http://schemas.openxmlformats.org/officeDocument/2006/relationships/hyperlink" Target="http://www.cnme-petrosani.ro/wp-content/uploads/2015/04/ANTET-copy.png" TargetMode="External"/><Relationship Id="rId10" Type="http://schemas.openxmlformats.org/officeDocument/2006/relationships/hyperlink" Target="https://cache.bzi.ro/cache/3/305/s604x0_banita.jpg" TargetMode="External"/><Relationship Id="rId4" Type="http://schemas.openxmlformats.org/officeDocument/2006/relationships/hyperlink" Target="https://p7.hiclipart.com/preview/234/279/803/5bbc2aff729f0-thumbnail.jpg" TargetMode="External"/><Relationship Id="rId9" Type="http://schemas.openxmlformats.org/officeDocument/2006/relationships/hyperlink" Target="https://image.epochtimes-romania.com/2015/06/2015_06_15_cetateadevei_rsz_crp.jpg" TargetMode="External"/><Relationship Id="rId14" Type="http://schemas.openxmlformats.org/officeDocument/2006/relationships/hyperlink" Target="https://upload.wikimedia.org/wikipedia/commons/b/b3/Sarmisegetusa_Regia_-_Zidul_cetatii_%E2%80%93_Gradistea_de_Munte,_Muntii_Sureanu,_Hunedoara,_Romania_03.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A2916-3F01-4363-ADDC-945E948DA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35"/>
            <a:ext cx="12192001" cy="6913417"/>
          </a:xfrm>
          <a:prstGeom prst="rect">
            <a:avLst/>
          </a:prstGeom>
          <a:ln w="215900" cap="sq">
            <a:solidFill>
              <a:schemeClr val="accent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Arrow: Pentagon 5">
            <a:extLst>
              <a:ext uri="{FF2B5EF4-FFF2-40B4-BE49-F238E27FC236}">
                <a16:creationId xmlns:a16="http://schemas.microsoft.com/office/drawing/2014/main" id="{0FEFE8C9-048B-4616-B623-E82E7EFAC685}"/>
              </a:ext>
            </a:extLst>
          </p:cNvPr>
          <p:cNvSpPr/>
          <p:nvPr/>
        </p:nvSpPr>
        <p:spPr>
          <a:xfrm rot="10800000">
            <a:off x="3218873" y="4110181"/>
            <a:ext cx="2078182" cy="6096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CDF319-7D39-4F64-83C3-50823760906A}"/>
              </a:ext>
            </a:extLst>
          </p:cNvPr>
          <p:cNvSpPr/>
          <p:nvPr/>
        </p:nvSpPr>
        <p:spPr>
          <a:xfrm>
            <a:off x="5297055" y="4110181"/>
            <a:ext cx="1754909"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E9D176CF-6F66-4F6B-9D66-9C98AFF91795}"/>
              </a:ext>
            </a:extLst>
          </p:cNvPr>
          <p:cNvSpPr/>
          <p:nvPr/>
        </p:nvSpPr>
        <p:spPr>
          <a:xfrm>
            <a:off x="7051964" y="4110181"/>
            <a:ext cx="2078183"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32965C2-6998-4C5F-B797-36C90A2C2EF4}"/>
              </a:ext>
            </a:extLst>
          </p:cNvPr>
          <p:cNvSpPr txBox="1"/>
          <p:nvPr/>
        </p:nvSpPr>
        <p:spPr>
          <a:xfrm>
            <a:off x="4507346" y="4022650"/>
            <a:ext cx="4378036" cy="861774"/>
          </a:xfrm>
          <a:prstGeom prst="rect">
            <a:avLst/>
          </a:prstGeom>
          <a:noFill/>
        </p:spPr>
        <p:txBody>
          <a:bodyPr wrap="square" rtlCol="0">
            <a:spAutoFit/>
          </a:bodyPr>
          <a:lstStyle/>
          <a:p>
            <a:r>
              <a:rPr lang="ro-RO" sz="4900" dirty="0">
                <a:latin typeface="Blackadder ITC" panose="04020505051007020D02" pitchFamily="82" charset="0"/>
              </a:rPr>
              <a:t>Banita Citadel</a:t>
            </a:r>
            <a:endParaRPr lang="en-US" sz="4900" dirty="0">
              <a:latin typeface="Blackadder ITC" panose="04020505051007020D02" pitchFamily="82" charset="0"/>
            </a:endParaRPr>
          </a:p>
        </p:txBody>
      </p:sp>
      <p:sp>
        <p:nvSpPr>
          <p:cNvPr id="10" name="TextBox 9">
            <a:extLst>
              <a:ext uri="{FF2B5EF4-FFF2-40B4-BE49-F238E27FC236}">
                <a16:creationId xmlns:a16="http://schemas.microsoft.com/office/drawing/2014/main" id="{55FC9698-334D-4714-952F-FA036E4D8DEF}"/>
              </a:ext>
            </a:extLst>
          </p:cNvPr>
          <p:cNvSpPr txBox="1"/>
          <p:nvPr/>
        </p:nvSpPr>
        <p:spPr>
          <a:xfrm>
            <a:off x="5675745" y="4100944"/>
            <a:ext cx="471055" cy="846386"/>
          </a:xfrm>
          <a:prstGeom prst="rect">
            <a:avLst/>
          </a:prstGeom>
          <a:noFill/>
        </p:spPr>
        <p:txBody>
          <a:bodyPr wrap="square" rtlCol="0">
            <a:spAutoFit/>
          </a:bodyPr>
          <a:lstStyle/>
          <a:p>
            <a:r>
              <a:rPr lang="ro-RO" sz="4900" dirty="0">
                <a:latin typeface="Blackadder ITC" panose="04020505051007020D02" pitchFamily="82" charset="0"/>
              </a:rPr>
              <a:t>,</a:t>
            </a:r>
            <a:endParaRPr lang="en-US" sz="4900" dirty="0">
              <a:latin typeface="Blackadder ITC" panose="04020505051007020D02" pitchFamily="82" charset="0"/>
            </a:endParaRPr>
          </a:p>
        </p:txBody>
      </p:sp>
      <p:sp>
        <p:nvSpPr>
          <p:cNvPr id="17" name="TextBox 16">
            <a:extLst>
              <a:ext uri="{FF2B5EF4-FFF2-40B4-BE49-F238E27FC236}">
                <a16:creationId xmlns:a16="http://schemas.microsoft.com/office/drawing/2014/main" id="{A58176B2-AF8B-4BC3-916B-E05BB7C18E30}"/>
              </a:ext>
            </a:extLst>
          </p:cNvPr>
          <p:cNvSpPr txBox="1"/>
          <p:nvPr/>
        </p:nvSpPr>
        <p:spPr>
          <a:xfrm>
            <a:off x="218661" y="5032761"/>
            <a:ext cx="3371272" cy="707886"/>
          </a:xfrm>
          <a:prstGeom prst="rect">
            <a:avLst/>
          </a:prstGeom>
          <a:noFill/>
        </p:spPr>
        <p:txBody>
          <a:bodyPr wrap="square" rtlCol="0">
            <a:spAutoFit/>
          </a:bodyPr>
          <a:lstStyle/>
          <a:p>
            <a:r>
              <a:rPr lang="ro-RO" sz="4000" dirty="0">
                <a:solidFill>
                  <a:schemeClr val="accent1">
                    <a:lumMod val="75000"/>
                  </a:schemeClr>
                </a:solidFill>
                <a:latin typeface="Bahnschrift SemiBold" panose="020B0502040204020203" pitchFamily="34" charset="0"/>
              </a:rPr>
              <a:t>Erasmus+</a:t>
            </a:r>
            <a:endParaRPr lang="en-US" sz="4000" dirty="0">
              <a:solidFill>
                <a:schemeClr val="accent1">
                  <a:lumMod val="75000"/>
                </a:schemeClr>
              </a:solidFill>
              <a:latin typeface="Bahnschrift SemiBold" panose="020B0502040204020203" pitchFamily="34" charset="0"/>
            </a:endParaRPr>
          </a:p>
        </p:txBody>
      </p:sp>
      <p:pic>
        <p:nvPicPr>
          <p:cNvPr id="19" name="Picture 18">
            <a:extLst>
              <a:ext uri="{FF2B5EF4-FFF2-40B4-BE49-F238E27FC236}">
                <a16:creationId xmlns:a16="http://schemas.microsoft.com/office/drawing/2014/main" id="{344BFD45-C128-4914-8C16-C4AE67C0BF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661" y="5703576"/>
            <a:ext cx="3505207" cy="609601"/>
          </a:xfrm>
          <a:prstGeom prst="rect">
            <a:avLst/>
          </a:prstGeom>
        </p:spPr>
      </p:pic>
      <p:sp>
        <p:nvSpPr>
          <p:cNvPr id="20" name="TextBox 19">
            <a:extLst>
              <a:ext uri="{FF2B5EF4-FFF2-40B4-BE49-F238E27FC236}">
                <a16:creationId xmlns:a16="http://schemas.microsoft.com/office/drawing/2014/main" id="{03472A39-7357-4E6D-A6FE-9B2CC89917CD}"/>
              </a:ext>
            </a:extLst>
          </p:cNvPr>
          <p:cNvSpPr txBox="1"/>
          <p:nvPr/>
        </p:nvSpPr>
        <p:spPr>
          <a:xfrm rot="16200000">
            <a:off x="5166074" y="4223877"/>
            <a:ext cx="261963" cy="338554"/>
          </a:xfrm>
          <a:prstGeom prst="rect">
            <a:avLst/>
          </a:prstGeom>
          <a:noFill/>
        </p:spPr>
        <p:txBody>
          <a:bodyPr wrap="square" rtlCol="0">
            <a:spAutoFit/>
          </a:bodyPr>
          <a:lstStyle/>
          <a:p>
            <a:r>
              <a:rPr lang="ro-RO" sz="1600" dirty="0">
                <a:latin typeface="Blackadder ITC" panose="04020505051007020D02" pitchFamily="82" charset="0"/>
              </a:rPr>
              <a:t>(</a:t>
            </a:r>
            <a:endParaRPr lang="en-US" sz="1600" dirty="0">
              <a:latin typeface="Blackadder ITC" panose="04020505051007020D02" pitchFamily="82" charset="0"/>
            </a:endParaRPr>
          </a:p>
        </p:txBody>
      </p:sp>
      <p:pic>
        <p:nvPicPr>
          <p:cNvPr id="11" name="Picture 10">
            <a:extLst>
              <a:ext uri="{FF2B5EF4-FFF2-40B4-BE49-F238E27FC236}">
                <a16:creationId xmlns:a16="http://schemas.microsoft.com/office/drawing/2014/main" id="{AEDFD1DF-5160-4863-A612-A47B810E3470}"/>
              </a:ext>
            </a:extLst>
          </p:cNvPr>
          <p:cNvPicPr>
            <a:picLocks noChangeAspect="1"/>
          </p:cNvPicPr>
          <p:nvPr/>
        </p:nvPicPr>
        <p:blipFill>
          <a:blip r:embed="rId5"/>
          <a:stretch>
            <a:fillRect/>
          </a:stretch>
        </p:blipFill>
        <p:spPr>
          <a:xfrm>
            <a:off x="0" y="1669773"/>
            <a:ext cx="2684566" cy="2097317"/>
          </a:xfrm>
          <a:prstGeom prst="rect">
            <a:avLst/>
          </a:prstGeom>
        </p:spPr>
      </p:pic>
    </p:spTree>
    <p:extLst>
      <p:ext uri="{BB962C8B-B14F-4D97-AF65-F5344CB8AC3E}">
        <p14:creationId xmlns:p14="http://schemas.microsoft.com/office/powerpoint/2010/main" val="1262833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30000">
              <a:schemeClr val="accent2">
                <a:lumMod val="75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602875F-1137-4780-8D67-F991CFFC6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005941" y="-3657761"/>
            <a:ext cx="2180113" cy="11613483"/>
          </a:xfrm>
          <a:prstGeom prst="rect">
            <a:avLst/>
          </a:prstGeom>
          <a:effectLst>
            <a:softEdge rad="152400"/>
          </a:effectLst>
        </p:spPr>
      </p:pic>
      <p:sp>
        <p:nvSpPr>
          <p:cNvPr id="2" name="TextBox 1">
            <a:extLst>
              <a:ext uri="{FF2B5EF4-FFF2-40B4-BE49-F238E27FC236}">
                <a16:creationId xmlns:a16="http://schemas.microsoft.com/office/drawing/2014/main" id="{6550F4AD-58C8-41FD-8078-4C83D8D6FDBC}"/>
              </a:ext>
            </a:extLst>
          </p:cNvPr>
          <p:cNvSpPr txBox="1"/>
          <p:nvPr/>
        </p:nvSpPr>
        <p:spPr>
          <a:xfrm>
            <a:off x="2603712" y="349712"/>
            <a:ext cx="6528854" cy="646331"/>
          </a:xfrm>
          <a:prstGeom prst="rect">
            <a:avLst/>
          </a:prstGeom>
          <a:noFill/>
        </p:spPr>
        <p:txBody>
          <a:bodyPr wrap="square" rtlCol="0">
            <a:spAutoFit/>
          </a:bodyPr>
          <a:lstStyle/>
          <a:p>
            <a:r>
              <a:rPr lang="en-US" sz="3600" b="1" dirty="0">
                <a:latin typeface="Algerian" panose="04020705040A02060702" pitchFamily="82" charset="0"/>
              </a:rPr>
              <a:t>Territory organization</a:t>
            </a:r>
          </a:p>
        </p:txBody>
      </p:sp>
      <p:sp>
        <p:nvSpPr>
          <p:cNvPr id="3" name="TextBox 2">
            <a:extLst>
              <a:ext uri="{FF2B5EF4-FFF2-40B4-BE49-F238E27FC236}">
                <a16:creationId xmlns:a16="http://schemas.microsoft.com/office/drawing/2014/main" id="{E8E04F5B-A5F9-478A-ACE3-5BCAE5CEDB8B}"/>
              </a:ext>
            </a:extLst>
          </p:cNvPr>
          <p:cNvSpPr txBox="1"/>
          <p:nvPr/>
        </p:nvSpPr>
        <p:spPr>
          <a:xfrm>
            <a:off x="609599" y="1433036"/>
            <a:ext cx="10972801" cy="1846659"/>
          </a:xfrm>
          <a:prstGeom prst="rect">
            <a:avLst/>
          </a:prstGeom>
          <a:noFill/>
        </p:spPr>
        <p:txBody>
          <a:bodyPr wrap="square" rtlCol="0">
            <a:spAutoFit/>
          </a:bodyPr>
          <a:lstStyle/>
          <a:p>
            <a:r>
              <a:rPr lang="en-US" sz="2400" dirty="0">
                <a:solidFill>
                  <a:schemeClr val="bg1"/>
                </a:solidFill>
                <a:latin typeface="Blackadder ITC" panose="04020505051007020D02" pitchFamily="82" charset="0"/>
              </a:rPr>
              <a:t>The role of the citadel was to defend from the south the access to </a:t>
            </a:r>
            <a:r>
              <a:rPr lang="en-US" sz="2400" dirty="0" err="1">
                <a:solidFill>
                  <a:schemeClr val="bg1"/>
                </a:solidFill>
                <a:latin typeface="Blackadder ITC" panose="04020505051007020D02" pitchFamily="82" charset="0"/>
              </a:rPr>
              <a:t>Gradistea</a:t>
            </a:r>
            <a:r>
              <a:rPr lang="en-US" sz="2400" dirty="0">
                <a:solidFill>
                  <a:schemeClr val="bg1"/>
                </a:solidFill>
                <a:latin typeface="Blackadder ITC" panose="04020505051007020D02" pitchFamily="82" charset="0"/>
              </a:rPr>
              <a:t> de </a:t>
            </a:r>
            <a:r>
              <a:rPr lang="en-US" sz="2400" dirty="0" err="1">
                <a:solidFill>
                  <a:schemeClr val="bg1"/>
                </a:solidFill>
                <a:latin typeface="Blackadder ITC" panose="04020505051007020D02" pitchFamily="82" charset="0"/>
              </a:rPr>
              <a:t>Munte</a:t>
            </a:r>
            <a:r>
              <a:rPr lang="en-US" sz="2400" dirty="0">
                <a:solidFill>
                  <a:schemeClr val="bg1"/>
                </a:solidFill>
                <a:latin typeface="Blackadder ITC" panose="04020505051007020D02" pitchFamily="82" charset="0"/>
              </a:rPr>
              <a:t>- </a:t>
            </a:r>
            <a:r>
              <a:rPr lang="en-US" sz="2400" dirty="0" err="1">
                <a:solidFill>
                  <a:schemeClr val="bg1"/>
                </a:solidFill>
                <a:latin typeface="Blackadder ITC" panose="04020505051007020D02" pitchFamily="82" charset="0"/>
              </a:rPr>
              <a:t>Sarmisegetusa</a:t>
            </a:r>
            <a:r>
              <a:rPr lang="en-US" sz="2400" dirty="0">
                <a:solidFill>
                  <a:schemeClr val="bg1"/>
                </a:solidFill>
                <a:latin typeface="Blackadder ITC" panose="04020505051007020D02" pitchFamily="82" charset="0"/>
              </a:rPr>
              <a:t> Regia. The dominant position of the chosen place, a rock with almost a perfect conic shape</a:t>
            </a:r>
            <a:r>
              <a:rPr lang="ro-RO" sz="2400" dirty="0">
                <a:solidFill>
                  <a:schemeClr val="bg1"/>
                </a:solidFill>
                <a:latin typeface="Blackadder ITC" panose="04020505051007020D02" pitchFamily="82" charset="0"/>
              </a:rPr>
              <a:t> </a:t>
            </a:r>
            <a:r>
              <a:rPr lang="en-US" sz="2400" dirty="0">
                <a:solidFill>
                  <a:schemeClr val="bg1"/>
                </a:solidFill>
                <a:latin typeface="Blackadder ITC" panose="04020505051007020D02" pitchFamily="82" charset="0"/>
              </a:rPr>
              <a:t>and a maximum altitude of 904m offered good visibility on the surroundings. The southern, eastern and western slopes of the </a:t>
            </a:r>
            <a:r>
              <a:rPr lang="en-US" sz="2400" dirty="0" err="1">
                <a:solidFill>
                  <a:schemeClr val="bg1"/>
                </a:solidFill>
                <a:latin typeface="Blackadder ITC" panose="04020505051007020D02" pitchFamily="82" charset="0"/>
              </a:rPr>
              <a:t>Bolii</a:t>
            </a:r>
            <a:r>
              <a:rPr lang="en-US" sz="2400" dirty="0">
                <a:solidFill>
                  <a:schemeClr val="bg1"/>
                </a:solidFill>
                <a:latin typeface="Blackadder ITC" panose="04020505051007020D02" pitchFamily="82" charset="0"/>
              </a:rPr>
              <a:t> Hill are particularly steep, therefore the Dacian fortifications were located only on the northern side.</a:t>
            </a:r>
          </a:p>
          <a:p>
            <a:endParaRPr lang="en-US" dirty="0"/>
          </a:p>
        </p:txBody>
      </p:sp>
      <p:pic>
        <p:nvPicPr>
          <p:cNvPr id="29" name="Picture 28">
            <a:extLst>
              <a:ext uri="{FF2B5EF4-FFF2-40B4-BE49-F238E27FC236}">
                <a16:creationId xmlns:a16="http://schemas.microsoft.com/office/drawing/2014/main" id="{8435DD89-9072-461E-AE99-580BF2B9D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90" y="4160439"/>
            <a:ext cx="3719744" cy="20923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a:extLst>
              <a:ext uri="{FF2B5EF4-FFF2-40B4-BE49-F238E27FC236}">
                <a16:creationId xmlns:a16="http://schemas.microsoft.com/office/drawing/2014/main" id="{61C9D5B1-4F8E-42D1-B65E-CCAB095B9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913" y="3932784"/>
            <a:ext cx="3450487" cy="2587865"/>
          </a:xfrm>
          <a:prstGeom prst="ellipse">
            <a:avLst/>
          </a:prstGeom>
          <a:ln>
            <a:noFill/>
          </a:ln>
          <a:effectLst>
            <a:softEdge rad="112500"/>
          </a:effectLst>
        </p:spPr>
      </p:pic>
      <p:pic>
        <p:nvPicPr>
          <p:cNvPr id="7" name="Picture 6">
            <a:extLst>
              <a:ext uri="{FF2B5EF4-FFF2-40B4-BE49-F238E27FC236}">
                <a16:creationId xmlns:a16="http://schemas.microsoft.com/office/drawing/2014/main" id="{1AE9D283-ED0C-4F8F-AE8F-3704760D793D}"/>
              </a:ext>
            </a:extLst>
          </p:cNvPr>
          <p:cNvPicPr>
            <a:picLocks noChangeAspect="1"/>
          </p:cNvPicPr>
          <p:nvPr/>
        </p:nvPicPr>
        <p:blipFill rotWithShape="1">
          <a:blip r:embed="rId5">
            <a:extLst>
              <a:ext uri="{28A0092B-C50C-407E-A947-70E740481C1C}">
                <a14:useLocalDpi xmlns:a14="http://schemas.microsoft.com/office/drawing/2010/main" val="0"/>
              </a:ext>
            </a:extLst>
          </a:blip>
          <a:srcRect t="57346"/>
          <a:stretch/>
        </p:blipFill>
        <p:spPr>
          <a:xfrm>
            <a:off x="-3" y="3932784"/>
            <a:ext cx="12192000" cy="2925216"/>
          </a:xfrm>
          <a:prstGeom prst="rect">
            <a:avLst/>
          </a:prstGeom>
        </p:spPr>
      </p:pic>
      <p:sp>
        <p:nvSpPr>
          <p:cNvPr id="8" name="TextBox 7">
            <a:extLst>
              <a:ext uri="{FF2B5EF4-FFF2-40B4-BE49-F238E27FC236}">
                <a16:creationId xmlns:a16="http://schemas.microsoft.com/office/drawing/2014/main" id="{B54A5682-D1ED-4271-AE1A-455C0153D51B}"/>
              </a:ext>
            </a:extLst>
          </p:cNvPr>
          <p:cNvSpPr txBox="1"/>
          <p:nvPr/>
        </p:nvSpPr>
        <p:spPr>
          <a:xfrm>
            <a:off x="5592931" y="5939161"/>
            <a:ext cx="2432482" cy="400110"/>
          </a:xfrm>
          <a:prstGeom prst="rect">
            <a:avLst/>
          </a:prstGeom>
          <a:noFill/>
        </p:spPr>
        <p:txBody>
          <a:bodyPr wrap="square" rtlCol="0">
            <a:spAutoFit/>
          </a:bodyPr>
          <a:lstStyle/>
          <a:p>
            <a:r>
              <a:rPr lang="ro-RO" sz="2000" dirty="0">
                <a:latin typeface="Algerian" panose="04020705040A02060702" pitchFamily="82" charset="0"/>
              </a:rPr>
              <a:t>Sarmisegetusa</a:t>
            </a:r>
            <a:endParaRPr lang="en-US" sz="2000" dirty="0">
              <a:latin typeface="Algerian" panose="04020705040A02060702" pitchFamily="82" charset="0"/>
            </a:endParaRPr>
          </a:p>
        </p:txBody>
      </p:sp>
      <p:sp>
        <p:nvSpPr>
          <p:cNvPr id="9" name="TextBox 8">
            <a:extLst>
              <a:ext uri="{FF2B5EF4-FFF2-40B4-BE49-F238E27FC236}">
                <a16:creationId xmlns:a16="http://schemas.microsoft.com/office/drawing/2014/main" id="{2FD20556-8798-4FD6-B163-6D07CE04C0E3}"/>
              </a:ext>
            </a:extLst>
          </p:cNvPr>
          <p:cNvSpPr txBox="1"/>
          <p:nvPr/>
        </p:nvSpPr>
        <p:spPr>
          <a:xfrm>
            <a:off x="4856085" y="5286072"/>
            <a:ext cx="2024109" cy="369332"/>
          </a:xfrm>
          <a:prstGeom prst="rect">
            <a:avLst/>
          </a:prstGeom>
          <a:noFill/>
        </p:spPr>
        <p:txBody>
          <a:bodyPr wrap="square" rtlCol="0">
            <a:spAutoFit/>
          </a:bodyPr>
          <a:lstStyle/>
          <a:p>
            <a:r>
              <a:rPr lang="ro-RO" dirty="0">
                <a:latin typeface="Algerian" panose="04020705040A02060702" pitchFamily="82" charset="0"/>
              </a:rPr>
              <a:t>The Blolii Hill</a:t>
            </a:r>
            <a:endParaRPr lang="en-US" dirty="0">
              <a:latin typeface="Algerian" panose="04020705040A02060702" pitchFamily="82" charset="0"/>
            </a:endParaRPr>
          </a:p>
        </p:txBody>
      </p:sp>
    </p:spTree>
    <p:extLst>
      <p:ext uri="{BB962C8B-B14F-4D97-AF65-F5344CB8AC3E}">
        <p14:creationId xmlns:p14="http://schemas.microsoft.com/office/powerpoint/2010/main" val="876456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heel(1)">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heel(1)">
                                      <p:cBhvr>
                                        <p:cTn id="1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2F49-92D6-4319-B689-85BE2DA1E0A3}"/>
              </a:ext>
            </a:extLst>
          </p:cNvPr>
          <p:cNvSpPr>
            <a:spLocks noGrp="1"/>
          </p:cNvSpPr>
          <p:nvPr>
            <p:ph type="title"/>
          </p:nvPr>
        </p:nvSpPr>
        <p:spPr/>
        <p:txBody>
          <a:bodyPr/>
          <a:lstStyle/>
          <a:p>
            <a:pPr algn="ctr"/>
            <a:r>
              <a:rPr lang="en-US" sz="3600" b="1" dirty="0">
                <a:latin typeface="Algerian" panose="04020705040A02060702" pitchFamily="82" charset="0"/>
              </a:rPr>
              <a:t>Archaeological objectives</a:t>
            </a:r>
            <a:br>
              <a:rPr lang="en-US" b="1" dirty="0"/>
            </a:br>
            <a:endParaRPr lang="en-US" dirty="0"/>
          </a:p>
        </p:txBody>
      </p:sp>
      <p:sp>
        <p:nvSpPr>
          <p:cNvPr id="3" name="Content Placeholder 2">
            <a:extLst>
              <a:ext uri="{FF2B5EF4-FFF2-40B4-BE49-F238E27FC236}">
                <a16:creationId xmlns:a16="http://schemas.microsoft.com/office/drawing/2014/main" id="{2C2B6E37-54FA-4BE2-AF11-14CC2D196354}"/>
              </a:ext>
            </a:extLst>
          </p:cNvPr>
          <p:cNvSpPr>
            <a:spLocks noGrp="1"/>
          </p:cNvSpPr>
          <p:nvPr>
            <p:ph idx="1"/>
          </p:nvPr>
        </p:nvSpPr>
        <p:spPr>
          <a:xfrm>
            <a:off x="838200" y="1179443"/>
            <a:ext cx="10642600" cy="2803901"/>
          </a:xfrm>
          <a:gradFill>
            <a:gsLst>
              <a:gs pos="0">
                <a:schemeClr val="accent5">
                  <a:satMod val="103000"/>
                  <a:lumMod val="102000"/>
                  <a:tint val="94000"/>
                  <a:alpha val="70000"/>
                </a:schemeClr>
              </a:gs>
              <a:gs pos="50000">
                <a:schemeClr val="accent5">
                  <a:satMod val="110000"/>
                  <a:lumMod val="100000"/>
                  <a:shade val="100000"/>
                  <a:alpha val="70000"/>
                </a:schemeClr>
              </a:gs>
              <a:gs pos="100000">
                <a:schemeClr val="accent1"/>
              </a:gs>
            </a:gsLst>
          </a:gradFill>
          <a:effectLst>
            <a:softEdge rad="76200"/>
          </a:effectLst>
        </p:spPr>
        <p:style>
          <a:lnRef idx="1">
            <a:schemeClr val="accent5"/>
          </a:lnRef>
          <a:fillRef idx="3">
            <a:schemeClr val="accent5"/>
          </a:fillRef>
          <a:effectRef idx="2">
            <a:schemeClr val="accent5"/>
          </a:effectRef>
          <a:fontRef idx="minor">
            <a:schemeClr val="lt1"/>
          </a:fontRef>
        </p:style>
        <p:txBody>
          <a:bodyPr>
            <a:normAutofit/>
          </a:bodyPr>
          <a:lstStyle/>
          <a:p>
            <a:r>
              <a:rPr lang="en-US" sz="1800" dirty="0">
                <a:latin typeface="Bahnschrift Light SemiCondensed" panose="020B0502040204020203" pitchFamily="34" charset="0"/>
              </a:rPr>
              <a:t>The northern side was subject to fortification activities. The fortification includes several military constructions: protective walls, towers, fighting platforms, defensive structures meant to slow down the enemy advance</a:t>
            </a:r>
          </a:p>
          <a:p>
            <a:r>
              <a:rPr lang="en-US" sz="1800" dirty="0">
                <a:latin typeface="Bahnschrift Light SemiCondensed" panose="020B0502040204020203" pitchFamily="34" charset="0"/>
              </a:rPr>
              <a:t>    The first of these was a 115m long and 2m wide wall, built on the northern slope and partially on the north-eastern one. The construction technique is known as “</a:t>
            </a:r>
            <a:r>
              <a:rPr lang="en-US" sz="1800" dirty="0" err="1">
                <a:latin typeface="Bahnschrift Light SemiCondensed" panose="020B0502040204020203" pitchFamily="34" charset="0"/>
              </a:rPr>
              <a:t>murusdacicus</a:t>
            </a:r>
            <a:r>
              <a:rPr lang="en-US" sz="1800" dirty="0">
                <a:latin typeface="Bahnschrift Light SemiCondensed" panose="020B0502040204020203" pitchFamily="34" charset="0"/>
              </a:rPr>
              <a:t>”.</a:t>
            </a:r>
          </a:p>
          <a:p>
            <a:r>
              <a:rPr lang="ro-RO" sz="1800" dirty="0">
                <a:latin typeface="Bahnschrift Light SemiCondensed" panose="020B0502040204020203" pitchFamily="34" charset="0"/>
              </a:rPr>
              <a:t>The second one of them is protected by a wall which has a thickness of 1.40 meters. The convention hall had the form of a rectangle with a length of 22 meters and a thickness of 17 meters.</a:t>
            </a:r>
          </a:p>
          <a:p>
            <a:r>
              <a:rPr lang="ro-RO" sz="1800" dirty="0">
                <a:latin typeface="Bahnschrift Light SemiCondensed" panose="020B0502040204020203" pitchFamily="34" charset="0"/>
              </a:rPr>
              <a:t>The third terrace, in fact, the acropolis, with a dominant position (904m altitude) which is surrounded by a strong wall of a trapezoidal form, was built with the specific technique. In its middle, there was a rising tower, built of wooden, clay and straws.</a:t>
            </a:r>
            <a:endParaRPr lang="en-US" sz="1800" dirty="0">
              <a:latin typeface="Bahnschrift Light SemiCondensed" panose="020B0502040204020203" pitchFamily="34" charset="0"/>
            </a:endParaRPr>
          </a:p>
          <a:p>
            <a:endParaRPr lang="en-US" sz="1600" dirty="0"/>
          </a:p>
        </p:txBody>
      </p:sp>
      <p:pic>
        <p:nvPicPr>
          <p:cNvPr id="5" name="Picture 4">
            <a:extLst>
              <a:ext uri="{FF2B5EF4-FFF2-40B4-BE49-F238E27FC236}">
                <a16:creationId xmlns:a16="http://schemas.microsoft.com/office/drawing/2014/main" id="{0324387F-FEFF-488A-B7DE-378DFFB20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48" y="4823858"/>
            <a:ext cx="2956264" cy="1662899"/>
          </a:xfrm>
          <a:prstGeom prst="ellipse">
            <a:avLst/>
          </a:prstGeom>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578BA27D-2AF6-4864-994A-271B6C0FD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536" y="4823858"/>
            <a:ext cx="2956264" cy="1669017"/>
          </a:xfrm>
          <a:prstGeom prst="ellipse">
            <a:avLst/>
          </a:prstGeom>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DEA363F8-A1E2-4DC4-87C5-52CE9D3131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9989" y="4227765"/>
            <a:ext cx="2654670" cy="1771044"/>
          </a:xfrm>
          <a:prstGeom prst="ellipse">
            <a:avLst/>
          </a:prstGeom>
          <a:ln w="635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1" name="Straight Connector 10">
            <a:extLst>
              <a:ext uri="{FF2B5EF4-FFF2-40B4-BE49-F238E27FC236}">
                <a16:creationId xmlns:a16="http://schemas.microsoft.com/office/drawing/2014/main" id="{9A38EB51-67FC-4D0D-A998-743B8133BDA7}"/>
              </a:ext>
            </a:extLst>
          </p:cNvPr>
          <p:cNvCxnSpPr>
            <a:stCxn id="5" idx="7"/>
            <a:endCxn id="9" idx="1"/>
          </p:cNvCxnSpPr>
          <p:nvPr/>
        </p:nvCxnSpPr>
        <p:spPr>
          <a:xfrm flipV="1">
            <a:off x="3024177" y="4487128"/>
            <a:ext cx="1964579" cy="580256"/>
          </a:xfrm>
          <a:prstGeom prst="line">
            <a:avLst/>
          </a:prstGeom>
          <a:ln w="57150">
            <a:solidFill>
              <a:schemeClr val="accent2">
                <a:lumMod val="50000"/>
              </a:schemeClr>
            </a:solidFill>
            <a:headEnd type="none" w="med" len="med"/>
            <a:tailEnd type="none" w="med" len="med"/>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322F24-7EEF-447A-9E5C-5DF1FF2C49DA}"/>
              </a:ext>
            </a:extLst>
          </p:cNvPr>
          <p:cNvCxnSpPr>
            <a:stCxn id="9" idx="7"/>
            <a:endCxn id="7" idx="1"/>
          </p:cNvCxnSpPr>
          <p:nvPr/>
        </p:nvCxnSpPr>
        <p:spPr>
          <a:xfrm>
            <a:off x="6865892" y="4487128"/>
            <a:ext cx="1964579" cy="581152"/>
          </a:xfrm>
          <a:prstGeom prst="line">
            <a:avLst/>
          </a:prstGeom>
          <a:ln w="57150">
            <a:solidFill>
              <a:schemeClr val="accent2">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680B8D-8C93-4616-9A15-C08295B82C62}"/>
              </a:ext>
            </a:extLst>
          </p:cNvPr>
          <p:cNvCxnSpPr>
            <a:stCxn id="5" idx="5"/>
            <a:endCxn id="7" idx="3"/>
          </p:cNvCxnSpPr>
          <p:nvPr/>
        </p:nvCxnSpPr>
        <p:spPr>
          <a:xfrm>
            <a:off x="3024177" y="6243231"/>
            <a:ext cx="5806294" cy="5222"/>
          </a:xfrm>
          <a:prstGeom prst="line">
            <a:avLst/>
          </a:prstGeom>
          <a:ln w="57150">
            <a:solidFill>
              <a:schemeClr val="accent2">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0A2482-FD0E-42CD-AA07-561B47DB281C}"/>
              </a:ext>
            </a:extLst>
          </p:cNvPr>
          <p:cNvCxnSpPr>
            <a:stCxn id="9" idx="5"/>
            <a:endCxn id="7" idx="3"/>
          </p:cNvCxnSpPr>
          <p:nvPr/>
        </p:nvCxnSpPr>
        <p:spPr>
          <a:xfrm>
            <a:off x="6865892" y="5739446"/>
            <a:ext cx="1964579" cy="509007"/>
          </a:xfrm>
          <a:prstGeom prst="line">
            <a:avLst/>
          </a:prstGeom>
          <a:ln w="57150">
            <a:solidFill>
              <a:schemeClr val="accent2">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F2944B-EA32-4165-BA89-5AC9DDC9862C}"/>
              </a:ext>
            </a:extLst>
          </p:cNvPr>
          <p:cNvCxnSpPr>
            <a:cxnSpLocks/>
          </p:cNvCxnSpPr>
          <p:nvPr/>
        </p:nvCxnSpPr>
        <p:spPr>
          <a:xfrm flipH="1">
            <a:off x="2980455" y="5739446"/>
            <a:ext cx="1964579" cy="503785"/>
          </a:xfrm>
          <a:prstGeom prst="line">
            <a:avLst/>
          </a:prstGeom>
          <a:ln w="57150">
            <a:solidFill>
              <a:schemeClr val="accent2">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12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5F681-1D36-46AC-A7D2-CBD57B270BCF}"/>
              </a:ext>
            </a:extLst>
          </p:cNvPr>
          <p:cNvSpPr/>
          <p:nvPr/>
        </p:nvSpPr>
        <p:spPr>
          <a:xfrm>
            <a:off x="2493818" y="406400"/>
            <a:ext cx="7241309" cy="711200"/>
          </a:xfrm>
          <a:prstGeom prst="rect">
            <a:avLst/>
          </a:prstGeom>
          <a:solidFill>
            <a:srgbClr val="D2DFF4"/>
          </a:solidFill>
          <a:ln>
            <a:solidFill>
              <a:srgbClr val="D2DF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807F68-2142-4D5C-A7D4-8CD1FE6D4BA2}"/>
              </a:ext>
            </a:extLst>
          </p:cNvPr>
          <p:cNvSpPr txBox="1"/>
          <p:nvPr/>
        </p:nvSpPr>
        <p:spPr>
          <a:xfrm>
            <a:off x="4498110" y="346501"/>
            <a:ext cx="6511636" cy="830997"/>
          </a:xfrm>
          <a:prstGeom prst="rect">
            <a:avLst/>
          </a:prstGeom>
          <a:noFill/>
        </p:spPr>
        <p:txBody>
          <a:bodyPr wrap="square" rtlCol="0">
            <a:spAutoFit/>
          </a:bodyPr>
          <a:lstStyle/>
          <a:p>
            <a:r>
              <a:rPr lang="ro-RO" sz="4800" dirty="0">
                <a:latin typeface="Blackadder ITC" panose="04020505051007020D02" pitchFamily="82" charset="0"/>
              </a:rPr>
              <a:t>Banita Citadel</a:t>
            </a:r>
            <a:endParaRPr lang="en-US" sz="4800" dirty="0">
              <a:latin typeface="Blackadder ITC" panose="04020505051007020D02" pitchFamily="82" charset="0"/>
            </a:endParaRPr>
          </a:p>
        </p:txBody>
      </p:sp>
      <p:sp>
        <p:nvSpPr>
          <p:cNvPr id="6" name="Rectangle 5">
            <a:extLst>
              <a:ext uri="{FF2B5EF4-FFF2-40B4-BE49-F238E27FC236}">
                <a16:creationId xmlns:a16="http://schemas.microsoft.com/office/drawing/2014/main" id="{917CCDA3-EF1C-4F96-8D04-2E833CAB4B88}"/>
              </a:ext>
            </a:extLst>
          </p:cNvPr>
          <p:cNvSpPr/>
          <p:nvPr/>
        </p:nvSpPr>
        <p:spPr>
          <a:xfrm rot="16200000">
            <a:off x="5145983" y="510371"/>
            <a:ext cx="274434" cy="369332"/>
          </a:xfrm>
          <a:prstGeom prst="rect">
            <a:avLst/>
          </a:prstGeom>
        </p:spPr>
        <p:txBody>
          <a:bodyPr wrap="none">
            <a:spAutoFit/>
          </a:bodyPr>
          <a:lstStyle/>
          <a:p>
            <a:r>
              <a:rPr lang="ro-RO" dirty="0">
                <a:latin typeface="Blackadder ITC" panose="04020505051007020D02" pitchFamily="82" charset="0"/>
              </a:rPr>
              <a:t>(</a:t>
            </a:r>
            <a:endParaRPr lang="en-US" dirty="0">
              <a:latin typeface="Blackadder ITC" panose="04020505051007020D02" pitchFamily="82" charset="0"/>
            </a:endParaRPr>
          </a:p>
        </p:txBody>
      </p:sp>
      <p:sp>
        <p:nvSpPr>
          <p:cNvPr id="7" name="Rectangle 6">
            <a:extLst>
              <a:ext uri="{FF2B5EF4-FFF2-40B4-BE49-F238E27FC236}">
                <a16:creationId xmlns:a16="http://schemas.microsoft.com/office/drawing/2014/main" id="{2119FD12-AB5B-4887-A93B-2C1CB560FF12}"/>
              </a:ext>
            </a:extLst>
          </p:cNvPr>
          <p:cNvSpPr/>
          <p:nvPr/>
        </p:nvSpPr>
        <p:spPr>
          <a:xfrm>
            <a:off x="5654746" y="591066"/>
            <a:ext cx="524381" cy="646331"/>
          </a:xfrm>
          <a:prstGeom prst="rect">
            <a:avLst/>
          </a:prstGeom>
        </p:spPr>
        <p:txBody>
          <a:bodyPr wrap="square">
            <a:spAutoFit/>
          </a:bodyPr>
          <a:lstStyle/>
          <a:p>
            <a:r>
              <a:rPr lang="ro-RO" sz="3600" dirty="0">
                <a:latin typeface="Blackadder ITC" panose="04020505051007020D02" pitchFamily="82" charset="0"/>
              </a:rPr>
              <a:t>,</a:t>
            </a:r>
            <a:endParaRPr lang="en-US" sz="3600" dirty="0">
              <a:latin typeface="Blackadder ITC" panose="04020505051007020D02" pitchFamily="82" charset="0"/>
            </a:endParaRPr>
          </a:p>
        </p:txBody>
      </p:sp>
      <p:sp>
        <p:nvSpPr>
          <p:cNvPr id="8" name="Rectangle 7">
            <a:extLst>
              <a:ext uri="{FF2B5EF4-FFF2-40B4-BE49-F238E27FC236}">
                <a16:creationId xmlns:a16="http://schemas.microsoft.com/office/drawing/2014/main" id="{6D2B76B7-4EBA-4510-BAA5-3824FF18D13A}"/>
              </a:ext>
            </a:extLst>
          </p:cNvPr>
          <p:cNvSpPr/>
          <p:nvPr/>
        </p:nvSpPr>
        <p:spPr>
          <a:xfrm>
            <a:off x="1505527" y="6530109"/>
            <a:ext cx="9652000" cy="184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C98B7B-704A-48F3-8120-51C2B6C7A3DF}"/>
              </a:ext>
            </a:extLst>
          </p:cNvPr>
          <p:cNvSpPr txBox="1"/>
          <p:nvPr/>
        </p:nvSpPr>
        <p:spPr>
          <a:xfrm>
            <a:off x="2161310" y="6317856"/>
            <a:ext cx="2817091" cy="369332"/>
          </a:xfrm>
          <a:prstGeom prst="rect">
            <a:avLst/>
          </a:prstGeom>
          <a:noFill/>
        </p:spPr>
        <p:txBody>
          <a:bodyPr wrap="square" rtlCol="0">
            <a:spAutoFit/>
          </a:bodyPr>
          <a:lstStyle/>
          <a:p>
            <a:r>
              <a:rPr lang="ro-RO" dirty="0">
                <a:latin typeface="Algerian" panose="04020705040A02060702" pitchFamily="82" charset="0"/>
              </a:rPr>
              <a:t>The Map</a:t>
            </a:r>
            <a:endParaRPr lang="en-US" dirty="0">
              <a:latin typeface="Algerian" panose="04020705040A02060702" pitchFamily="82" charset="0"/>
            </a:endParaRPr>
          </a:p>
        </p:txBody>
      </p:sp>
      <p:sp>
        <p:nvSpPr>
          <p:cNvPr id="10" name="TextBox 9">
            <a:extLst>
              <a:ext uri="{FF2B5EF4-FFF2-40B4-BE49-F238E27FC236}">
                <a16:creationId xmlns:a16="http://schemas.microsoft.com/office/drawing/2014/main" id="{21D63765-F450-4A74-9C53-91835BFAEF2E}"/>
              </a:ext>
            </a:extLst>
          </p:cNvPr>
          <p:cNvSpPr txBox="1"/>
          <p:nvPr/>
        </p:nvSpPr>
        <p:spPr>
          <a:xfrm>
            <a:off x="8100290" y="6345443"/>
            <a:ext cx="3094182" cy="369332"/>
          </a:xfrm>
          <a:prstGeom prst="rect">
            <a:avLst/>
          </a:prstGeom>
          <a:noFill/>
        </p:spPr>
        <p:txBody>
          <a:bodyPr wrap="square" rtlCol="0">
            <a:spAutoFit/>
          </a:bodyPr>
          <a:lstStyle/>
          <a:p>
            <a:r>
              <a:rPr lang="ro-RO" dirty="0">
                <a:latin typeface="Algerian" panose="04020705040A02060702" pitchFamily="82" charset="0"/>
              </a:rPr>
              <a:t>The Reconstitution</a:t>
            </a:r>
            <a:endParaRPr lang="en-US" dirty="0">
              <a:latin typeface="Algerian" panose="04020705040A02060702" pitchFamily="82" charset="0"/>
            </a:endParaRPr>
          </a:p>
        </p:txBody>
      </p:sp>
    </p:spTree>
    <p:extLst>
      <p:ext uri="{BB962C8B-B14F-4D97-AF65-F5344CB8AC3E}">
        <p14:creationId xmlns:p14="http://schemas.microsoft.com/office/powerpoint/2010/main" val="129480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1"/>
            </a:gs>
            <a:gs pos="0">
              <a:srgbClr val="FF0000"/>
            </a:gs>
            <a:gs pos="46000">
              <a:srgbClr val="FFFF00"/>
            </a:gs>
            <a:gs pos="100000">
              <a:schemeClr val="accent1"/>
            </a:gs>
          </a:gsLst>
          <a:lin ang="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A26B-D37F-4AC7-A18E-3809843B27AF}"/>
              </a:ext>
            </a:extLst>
          </p:cNvPr>
          <p:cNvSpPr>
            <a:spLocks noGrp="1"/>
          </p:cNvSpPr>
          <p:nvPr>
            <p:ph type="title"/>
          </p:nvPr>
        </p:nvSpPr>
        <p:spPr/>
        <p:txBody>
          <a:bodyPr/>
          <a:lstStyle/>
          <a:p>
            <a:pPr algn="ctr"/>
            <a:r>
              <a:rPr lang="ro-RO" b="1" dirty="0">
                <a:latin typeface="Algerian" panose="04020705040A02060702" pitchFamily="82" charset="0"/>
              </a:rPr>
              <a:t>Artifacts </a:t>
            </a:r>
            <a:br>
              <a:rPr lang="en-US" b="1" dirty="0"/>
            </a:br>
            <a:endParaRPr lang="en-US" b="1" dirty="0"/>
          </a:p>
        </p:txBody>
      </p:sp>
      <p:sp>
        <p:nvSpPr>
          <p:cNvPr id="10" name="Rectangle: Diagonal Corners Snipped 9">
            <a:extLst>
              <a:ext uri="{FF2B5EF4-FFF2-40B4-BE49-F238E27FC236}">
                <a16:creationId xmlns:a16="http://schemas.microsoft.com/office/drawing/2014/main" id="{3CE762BE-E1DF-4CF6-9AD7-0E7E5DD9A3CC}"/>
              </a:ext>
            </a:extLst>
          </p:cNvPr>
          <p:cNvSpPr/>
          <p:nvPr/>
        </p:nvSpPr>
        <p:spPr>
          <a:xfrm>
            <a:off x="756111" y="1819564"/>
            <a:ext cx="10679778" cy="1609436"/>
          </a:xfrm>
          <a:prstGeom prst="snip2DiagRect">
            <a:avLst/>
          </a:prstGeom>
          <a:solidFill>
            <a:schemeClr val="bg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F7CFC6-4D14-4442-859F-266636520FFE}"/>
              </a:ext>
            </a:extLst>
          </p:cNvPr>
          <p:cNvSpPr>
            <a:spLocks noGrp="1"/>
          </p:cNvSpPr>
          <p:nvPr>
            <p:ph idx="1"/>
          </p:nvPr>
        </p:nvSpPr>
        <p:spPr>
          <a:xfrm>
            <a:off x="838200" y="1825625"/>
            <a:ext cx="10515600" cy="1603375"/>
          </a:xfrm>
        </p:spPr>
        <p:txBody>
          <a:bodyPr/>
          <a:lstStyle/>
          <a:p>
            <a:r>
              <a:rPr lang="ro-RO" sz="1800" dirty="0">
                <a:latin typeface="Bahnschrift SemiBold" panose="020B0502040204020203" pitchFamily="34" charset="0"/>
              </a:rPr>
              <a:t>The archeological materials which were found here are represented  by ceramic fragments from small bowls, as well as cups. There were also iron fragments varying from building materials to weapons, in a smaller quantity than they were found in other citadels from the Orastie Mountains.</a:t>
            </a:r>
            <a:endParaRPr lang="en-US" sz="1800" dirty="0">
              <a:latin typeface="Bahnschrift SemiBold" panose="020B0502040204020203" pitchFamily="34" charset="0"/>
            </a:endParaRPr>
          </a:p>
          <a:p>
            <a:r>
              <a:rPr lang="ro-RO" sz="1800" dirty="0">
                <a:latin typeface="Bahnschrift SemiBold" panose="020B0502040204020203" pitchFamily="34" charset="0"/>
              </a:rPr>
              <a:t>Inside the citadel or somewhere near it there were found objects made from precious materials, such as a bracer, a coin, etc.</a:t>
            </a:r>
            <a:endParaRPr lang="en-US" sz="1800" dirty="0">
              <a:latin typeface="Bahnschrift SemiBold" panose="020B0502040204020203" pitchFamily="34" charset="0"/>
            </a:endParaRPr>
          </a:p>
          <a:p>
            <a:endParaRPr lang="en-US" dirty="0"/>
          </a:p>
        </p:txBody>
      </p:sp>
      <p:pic>
        <p:nvPicPr>
          <p:cNvPr id="5" name="Picture 4">
            <a:extLst>
              <a:ext uri="{FF2B5EF4-FFF2-40B4-BE49-F238E27FC236}">
                <a16:creationId xmlns:a16="http://schemas.microsoft.com/office/drawing/2014/main" id="{E05B91B8-773E-4ADD-B287-DEE8004CA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999" y="3928269"/>
            <a:ext cx="3175000" cy="2120900"/>
          </a:xfrm>
          <a:prstGeom prst="rect">
            <a:avLst/>
          </a:prstGeom>
          <a:effectLst>
            <a:softEdge rad="304800"/>
          </a:effectLst>
        </p:spPr>
      </p:pic>
      <p:pic>
        <p:nvPicPr>
          <p:cNvPr id="7" name="Picture 6">
            <a:extLst>
              <a:ext uri="{FF2B5EF4-FFF2-40B4-BE49-F238E27FC236}">
                <a16:creationId xmlns:a16="http://schemas.microsoft.com/office/drawing/2014/main" id="{6AA5350F-CAAC-46D3-8FEB-17EFB3620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028" y="3557876"/>
            <a:ext cx="2451100" cy="31750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266700"/>
          </a:effectLst>
        </p:spPr>
      </p:pic>
      <p:pic>
        <p:nvPicPr>
          <p:cNvPr id="9" name="Picture 8">
            <a:extLst>
              <a:ext uri="{FF2B5EF4-FFF2-40B4-BE49-F238E27FC236}">
                <a16:creationId xmlns:a16="http://schemas.microsoft.com/office/drawing/2014/main" id="{8881C236-0AA8-4091-AF00-DE0998E7C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22" y="4001294"/>
            <a:ext cx="2095500" cy="2047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49564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611-E97D-4EAF-BD3A-594A2001B6D8}"/>
              </a:ext>
            </a:extLst>
          </p:cNvPr>
          <p:cNvSpPr>
            <a:spLocks noGrp="1"/>
          </p:cNvSpPr>
          <p:nvPr>
            <p:ph type="title"/>
          </p:nvPr>
        </p:nvSpPr>
        <p:spPr/>
        <p:txBody>
          <a:bodyPr/>
          <a:lstStyle/>
          <a:p>
            <a:pPr algn="ctr"/>
            <a:r>
              <a:rPr lang="ro-RO" b="1" dirty="0">
                <a:latin typeface="Algerian" panose="04020705040A02060702" pitchFamily="82" charset="0"/>
              </a:rPr>
              <a:t>Access</a:t>
            </a:r>
            <a:br>
              <a:rPr lang="en-US" dirty="0"/>
            </a:br>
            <a:endParaRPr lang="en-US" dirty="0"/>
          </a:p>
        </p:txBody>
      </p:sp>
      <p:sp>
        <p:nvSpPr>
          <p:cNvPr id="3" name="Content Placeholder 2">
            <a:extLst>
              <a:ext uri="{FF2B5EF4-FFF2-40B4-BE49-F238E27FC236}">
                <a16:creationId xmlns:a16="http://schemas.microsoft.com/office/drawing/2014/main" id="{63DBDF5D-3955-4445-A51A-3394441E1FF2}"/>
              </a:ext>
            </a:extLst>
          </p:cNvPr>
          <p:cNvSpPr>
            <a:spLocks noGrp="1"/>
          </p:cNvSpPr>
          <p:nvPr>
            <p:ph idx="1"/>
          </p:nvPr>
        </p:nvSpPr>
        <p:spPr>
          <a:xfrm>
            <a:off x="652668" y="1761641"/>
            <a:ext cx="11088757" cy="1325562"/>
          </a:xfrm>
        </p:spPr>
        <p:txBody>
          <a:bodyPr>
            <a:normAutofit/>
          </a:bodyPr>
          <a:lstStyle/>
          <a:p>
            <a:r>
              <a:rPr lang="ro-RO" sz="1800" dirty="0">
                <a:latin typeface="Bahnschrift SemiBold" panose="020B0502040204020203" pitchFamily="34" charset="0"/>
              </a:rPr>
              <a:t>You can get to the base of the rock by DN66, a road which connects Simeria and Petrosani. From here, there is a narrow road along a railway, which leads to the lowest terraces of the citadel. From this point the slope becomes very steep and the access to the vestiges is extremely difficult, in some cases dangerous</a:t>
            </a:r>
            <a:endParaRPr lang="en-US" sz="1800" dirty="0">
              <a:latin typeface="Bahnschrift SemiBold" panose="020B0502040204020203" pitchFamily="34" charset="0"/>
            </a:endParaRPr>
          </a:p>
        </p:txBody>
      </p:sp>
      <p:pic>
        <p:nvPicPr>
          <p:cNvPr id="6" name="Picture 5">
            <a:extLst>
              <a:ext uri="{FF2B5EF4-FFF2-40B4-BE49-F238E27FC236}">
                <a16:creationId xmlns:a16="http://schemas.microsoft.com/office/drawing/2014/main" id="{A7FB4E5F-BA71-40C3-8879-C90CF0D2C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87769"/>
            <a:ext cx="4077493" cy="4077493"/>
          </a:xfrm>
          <a:prstGeom prst="rect">
            <a:avLst/>
          </a:prstGeom>
        </p:spPr>
      </p:pic>
      <p:pic>
        <p:nvPicPr>
          <p:cNvPr id="5" name="Picture 4">
            <a:extLst>
              <a:ext uri="{FF2B5EF4-FFF2-40B4-BE49-F238E27FC236}">
                <a16:creationId xmlns:a16="http://schemas.microsoft.com/office/drawing/2014/main" id="{DC1F61CC-08CD-4DAA-AC20-25687DA52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751293"/>
            <a:ext cx="4077493" cy="4077493"/>
          </a:xfrm>
          <a:prstGeom prst="rect">
            <a:avLst/>
          </a:prstGeom>
        </p:spPr>
      </p:pic>
      <p:pic>
        <p:nvPicPr>
          <p:cNvPr id="7" name="Picture 6">
            <a:extLst>
              <a:ext uri="{FF2B5EF4-FFF2-40B4-BE49-F238E27FC236}">
                <a16:creationId xmlns:a16="http://schemas.microsoft.com/office/drawing/2014/main" id="{B26ECAD5-B20D-4376-8809-FB063752C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530" y="3063875"/>
            <a:ext cx="4550763" cy="3429000"/>
          </a:xfrm>
          <a:prstGeom prst="rect">
            <a:avLst/>
          </a:prstGeom>
          <a:ln>
            <a:noFill/>
          </a:ln>
          <a:effectLst>
            <a:softEdge rad="112500"/>
          </a:effectLst>
        </p:spPr>
      </p:pic>
      <p:sp>
        <p:nvSpPr>
          <p:cNvPr id="8" name="Rectangle: Diagonal Corners Rounded 7">
            <a:extLst>
              <a:ext uri="{FF2B5EF4-FFF2-40B4-BE49-F238E27FC236}">
                <a16:creationId xmlns:a16="http://schemas.microsoft.com/office/drawing/2014/main" id="{EA2A55C7-4957-41B6-9FAC-5750B0939522}"/>
              </a:ext>
            </a:extLst>
          </p:cNvPr>
          <p:cNvSpPr/>
          <p:nvPr/>
        </p:nvSpPr>
        <p:spPr>
          <a:xfrm>
            <a:off x="733737" y="1652398"/>
            <a:ext cx="10926618" cy="1249827"/>
          </a:xfrm>
          <a:prstGeom prst="round2Diag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39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Substituent conținut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4214" y="285854"/>
            <a:ext cx="4639512" cy="3481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Substituent conținut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301999" y="4018227"/>
            <a:ext cx="5181600" cy="2590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I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275" y="304846"/>
            <a:ext cx="4467542" cy="34628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58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DB287-6C42-4E10-83E7-CBD4FCCE6F85}"/>
              </a:ext>
            </a:extLst>
          </p:cNvPr>
          <p:cNvSpPr txBox="1"/>
          <p:nvPr/>
        </p:nvSpPr>
        <p:spPr>
          <a:xfrm>
            <a:off x="4314549" y="399496"/>
            <a:ext cx="5974672" cy="707886"/>
          </a:xfrm>
          <a:prstGeom prst="rect">
            <a:avLst/>
          </a:prstGeom>
          <a:noFill/>
        </p:spPr>
        <p:txBody>
          <a:bodyPr wrap="square" rtlCol="0">
            <a:spAutoFit/>
          </a:bodyPr>
          <a:lstStyle/>
          <a:p>
            <a:r>
              <a:rPr lang="en-US" sz="4000" dirty="0">
                <a:latin typeface="Arial Rounded MT Bold" panose="020F0704030504030204" pitchFamily="34" charset="0"/>
              </a:rPr>
              <a:t>References</a:t>
            </a:r>
            <a:r>
              <a:rPr lang="en-US" sz="1200" dirty="0">
                <a:latin typeface="Arial Rounded MT Bold" panose="020F0704030504030204" pitchFamily="34" charset="0"/>
              </a:rPr>
              <a:t>(for legal reasons)</a:t>
            </a:r>
          </a:p>
        </p:txBody>
      </p:sp>
      <p:sp>
        <p:nvSpPr>
          <p:cNvPr id="4" name="TextBox 3">
            <a:extLst>
              <a:ext uri="{FF2B5EF4-FFF2-40B4-BE49-F238E27FC236}">
                <a16:creationId xmlns:a16="http://schemas.microsoft.com/office/drawing/2014/main" id="{95424200-9DD2-407B-A0ED-5A202C2312EE}"/>
              </a:ext>
            </a:extLst>
          </p:cNvPr>
          <p:cNvSpPr txBox="1"/>
          <p:nvPr/>
        </p:nvSpPr>
        <p:spPr>
          <a:xfrm>
            <a:off x="577049" y="1651247"/>
            <a:ext cx="10821879"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t>https://bpng.pngfly.com/dy/95a6abf8112b2d3d95392b9e985135d0/L0KzQYm3VcIyN5RxiJH0aYP2gLBuTfhqc5pzf59rYXPugLLqiBlvb15mhtt2YYTodH7tifxuNZRmiuZ4b36wRbO3U8JibWM2UaQ8ZUKxR4i4UcQ3PWQ2TaQBOUO3QoW5UcA0NqFzf3==/kisspng-hiking-backpacking-animated-film-cartoon-5b032ae21923e2.771146531526934242103.png</a:t>
            </a:r>
          </a:p>
          <a:p>
            <a:pPr marL="285750" indent="-285750">
              <a:buFont typeface="Arial" panose="020B0604020202020204" pitchFamily="34" charset="0"/>
              <a:buChar char="•"/>
            </a:pPr>
            <a:r>
              <a:rPr lang="en-US" sz="1400" dirty="0">
                <a:hlinkClick r:id="rId3">
                  <a:extLst>
                    <a:ext uri="{A12FA001-AC4F-418D-AE19-62706E023703}">
                      <ahyp:hlinkClr xmlns:ahyp="http://schemas.microsoft.com/office/drawing/2018/hyperlinkcolor" val="tx"/>
                    </a:ext>
                  </a:extLst>
                </a:hlinkClick>
              </a:rPr>
              <a:t>https://upload.wikimedia.org/wikipedia/commons/7/70/Romania_DN_66.png</a:t>
            </a:r>
            <a:endParaRPr lang="en-US" sz="1400" dirty="0"/>
          </a:p>
          <a:p>
            <a:pPr marL="285750" indent="-285750">
              <a:buFont typeface="Arial" panose="020B0604020202020204" pitchFamily="34" charset="0"/>
              <a:buChar char="•"/>
            </a:pPr>
            <a:r>
              <a:rPr lang="en-US" sz="1400" dirty="0">
                <a:hlinkClick r:id="rId4">
                  <a:extLst>
                    <a:ext uri="{A12FA001-AC4F-418D-AE19-62706E023703}">
                      <ahyp:hlinkClr xmlns:ahyp="http://schemas.microsoft.com/office/drawing/2018/hyperlinkcolor" val="tx"/>
                    </a:ext>
                  </a:extLst>
                </a:hlinkClick>
              </a:rPr>
              <a:t>https://p7.hiclipart.com/preview/234/279/803/5bbc2aff729f0-thumbnail.jpg</a:t>
            </a:r>
            <a:endParaRPr lang="en-US" sz="1400" dirty="0"/>
          </a:p>
          <a:p>
            <a:pPr marL="285750" indent="-285750">
              <a:buFont typeface="Arial" panose="020B0604020202020204" pitchFamily="34" charset="0"/>
              <a:buChar char="•"/>
            </a:pPr>
            <a:r>
              <a:rPr lang="en-US" sz="1400" dirty="0">
                <a:hlinkClick r:id="rId5">
                  <a:extLst>
                    <a:ext uri="{A12FA001-AC4F-418D-AE19-62706E023703}">
                      <ahyp:hlinkClr xmlns:ahyp="http://schemas.microsoft.com/office/drawing/2018/hyperlinkcolor" val="tx"/>
                    </a:ext>
                  </a:extLst>
                </a:hlinkClick>
              </a:rPr>
              <a:t>http://www.cetati-dacice.ro/sites/default/files/f18.jpg</a:t>
            </a:r>
            <a:endParaRPr lang="en-US" sz="1400" dirty="0"/>
          </a:p>
          <a:p>
            <a:pPr marL="285750" indent="-285750">
              <a:buFont typeface="Arial" panose="020B0604020202020204" pitchFamily="34" charset="0"/>
              <a:buChar char="•"/>
            </a:pPr>
            <a:r>
              <a:rPr lang="en-US" sz="1400" dirty="0">
                <a:hlinkClick r:id="rId6">
                  <a:extLst>
                    <a:ext uri="{A12FA001-AC4F-418D-AE19-62706E023703}">
                      <ahyp:hlinkClr xmlns:ahyp="http://schemas.microsoft.com/office/drawing/2018/hyperlinkcolor" val="tx"/>
                    </a:ext>
                  </a:extLst>
                </a:hlinkClick>
              </a:rPr>
              <a:t>http://www.cetati-dacice.ro/sites/default/files/f19.jpg</a:t>
            </a:r>
            <a:endParaRPr lang="en-US" sz="1400" dirty="0"/>
          </a:p>
          <a:p>
            <a:pPr marL="285750" indent="-285750">
              <a:buFont typeface="Arial" panose="020B0604020202020204" pitchFamily="34" charset="0"/>
              <a:buChar char="•"/>
            </a:pPr>
            <a:r>
              <a:rPr lang="en-US" sz="1400" dirty="0">
                <a:hlinkClick r:id="rId7">
                  <a:extLst>
                    <a:ext uri="{A12FA001-AC4F-418D-AE19-62706E023703}">
                      <ahyp:hlinkClr xmlns:ahyp="http://schemas.microsoft.com/office/drawing/2018/hyperlinkcolor" val="tx"/>
                    </a:ext>
                  </a:extLst>
                </a:hlinkClick>
              </a:rPr>
              <a:t>http://www.cetati-dacice.ro/sites/default/files/f16.jpg</a:t>
            </a:r>
            <a:endParaRPr lang="en-US" sz="1400" dirty="0"/>
          </a:p>
          <a:p>
            <a:pPr marL="285750" indent="-285750">
              <a:buFont typeface="Arial" panose="020B0604020202020204" pitchFamily="34" charset="0"/>
              <a:buChar char="•"/>
            </a:pPr>
            <a:r>
              <a:rPr lang="en-US" sz="1400" dirty="0">
                <a:hlinkClick r:id="rId8">
                  <a:extLst>
                    <a:ext uri="{A12FA001-AC4F-418D-AE19-62706E023703}">
                      <ahyp:hlinkClr xmlns:ahyp="http://schemas.microsoft.com/office/drawing/2018/hyperlinkcolor" val="tx"/>
                    </a:ext>
                  </a:extLst>
                </a:hlinkClick>
              </a:rPr>
              <a:t>https://banita.ro/istoric/images_istoric/moneda_romana.gif</a:t>
            </a:r>
            <a:endParaRPr lang="en-US" sz="1400" dirty="0"/>
          </a:p>
          <a:p>
            <a:pPr marL="285750" indent="-285750">
              <a:buFont typeface="Arial" panose="020B0604020202020204" pitchFamily="34" charset="0"/>
              <a:buChar char="•"/>
            </a:pPr>
            <a:r>
              <a:rPr lang="en-US" sz="1400" dirty="0">
                <a:hlinkClick r:id="rId9">
                  <a:extLst>
                    <a:ext uri="{A12FA001-AC4F-418D-AE19-62706E023703}">
                      <ahyp:hlinkClr xmlns:ahyp="http://schemas.microsoft.com/office/drawing/2018/hyperlinkcolor" val="tx"/>
                    </a:ext>
                  </a:extLst>
                </a:hlinkClick>
              </a:rPr>
              <a:t>https://image.epochtimes-romania.com/2015/06/2015_06_15_cetateadevei_rsz_crp.jpg</a:t>
            </a:r>
            <a:endParaRPr lang="en-US" sz="1400" dirty="0"/>
          </a:p>
          <a:p>
            <a:pPr marL="285750" indent="-285750">
              <a:buFont typeface="Arial" panose="020B0604020202020204" pitchFamily="34" charset="0"/>
              <a:buChar char="•"/>
            </a:pPr>
            <a:r>
              <a:rPr lang="en-US" sz="1400" dirty="0">
                <a:hlinkClick r:id="rId10">
                  <a:extLst>
                    <a:ext uri="{A12FA001-AC4F-418D-AE19-62706E023703}">
                      <ahyp:hlinkClr xmlns:ahyp="http://schemas.microsoft.com/office/drawing/2018/hyperlinkcolor" val="tx"/>
                    </a:ext>
                  </a:extLst>
                </a:hlinkClick>
              </a:rPr>
              <a:t>https://cache.bzi.ro/cache/3/305/s604x0_banita.jpg</a:t>
            </a:r>
            <a:endParaRPr lang="en-US" sz="1400" dirty="0"/>
          </a:p>
          <a:p>
            <a:pPr marL="285750" indent="-285750">
              <a:buFont typeface="Arial" panose="020B0604020202020204" pitchFamily="34" charset="0"/>
              <a:buChar char="•"/>
            </a:pPr>
            <a:r>
              <a:rPr lang="en-US" sz="1400" dirty="0">
                <a:hlinkClick r:id="rId11">
                  <a:extLst>
                    <a:ext uri="{A12FA001-AC4F-418D-AE19-62706E023703}">
                      <ahyp:hlinkClr xmlns:ahyp="http://schemas.microsoft.com/office/drawing/2018/hyperlinkcolor" val="tx"/>
                    </a:ext>
                  </a:extLst>
                </a:hlinkClick>
              </a:rPr>
              <a:t>https://upload.wikimedia.org/wikipedia/commons/0/01/Turn_de_cetate_%28ruine%29.JPG</a:t>
            </a:r>
            <a:endParaRPr lang="en-US" sz="1400" dirty="0"/>
          </a:p>
          <a:p>
            <a:pPr marL="285750" indent="-285750">
              <a:buFont typeface="Arial" panose="020B0604020202020204" pitchFamily="34" charset="0"/>
              <a:buChar char="•"/>
            </a:pPr>
            <a:r>
              <a:rPr lang="en-US" sz="1400" dirty="0">
                <a:hlinkClick r:id="rId12">
                  <a:extLst>
                    <a:ext uri="{A12FA001-AC4F-418D-AE19-62706E023703}">
                      <ahyp:hlinkClr xmlns:ahyp="http://schemas.microsoft.com/office/drawing/2018/hyperlinkcolor" val="tx"/>
                    </a:ext>
                  </a:extLst>
                </a:hlinkClick>
              </a:rPr>
              <a:t>https://mapio.net/images-p/52359962.jpg</a:t>
            </a:r>
            <a:endParaRPr lang="en-US" sz="1400" dirty="0"/>
          </a:p>
          <a:p>
            <a:pPr marL="285750" indent="-285750">
              <a:buFont typeface="Arial" panose="020B0604020202020204" pitchFamily="34" charset="0"/>
              <a:buChar char="•"/>
            </a:pPr>
            <a:r>
              <a:rPr lang="en-US" sz="1400" dirty="0">
                <a:hlinkClick r:id="rId13">
                  <a:extLst>
                    <a:ext uri="{A12FA001-AC4F-418D-AE19-62706E023703}">
                      <ahyp:hlinkClr xmlns:ahyp="http://schemas.microsoft.com/office/drawing/2018/hyperlinkcolor" val="tx"/>
                    </a:ext>
                  </a:extLst>
                </a:hlinkClick>
              </a:rPr>
              <a:t>https://banita.ro/istoric/images_istoric/varful_bolii.jpg</a:t>
            </a:r>
            <a:endParaRPr lang="en-US" sz="1400" dirty="0"/>
          </a:p>
          <a:p>
            <a:pPr marL="285750" indent="-285750">
              <a:buFont typeface="Arial" panose="020B0604020202020204" pitchFamily="34" charset="0"/>
              <a:buChar char="•"/>
            </a:pPr>
            <a:r>
              <a:rPr lang="en-US" sz="1400" dirty="0">
                <a:hlinkClick r:id="rId14">
                  <a:extLst>
                    <a:ext uri="{A12FA001-AC4F-418D-AE19-62706E023703}">
                      <ahyp:hlinkClr xmlns:ahyp="http://schemas.microsoft.com/office/drawing/2018/hyperlinkcolor" val="tx"/>
                    </a:ext>
                  </a:extLst>
                </a:hlinkClick>
              </a:rPr>
              <a:t>https://upload.wikimedia.org/wikipedia/commons/b/b3/Sarmisegetusa_Regia_-_Zidul_cetatii_%E2%80%93_Gradistea_de_Munte%2C_Muntii_Sureanu%2C_Hunedoara%2C_Romania_03.JPG</a:t>
            </a:r>
            <a:endParaRPr lang="en-US" sz="1400" dirty="0"/>
          </a:p>
          <a:p>
            <a:pPr marL="285750" indent="-285750">
              <a:buFont typeface="Arial" panose="020B0604020202020204" pitchFamily="34" charset="0"/>
              <a:buChar char="•"/>
            </a:pPr>
            <a:r>
              <a:rPr lang="en-US" sz="1400" dirty="0">
                <a:hlinkClick r:id="rId15">
                  <a:extLst>
                    <a:ext uri="{A12FA001-AC4F-418D-AE19-62706E023703}">
                      <ahyp:hlinkClr xmlns:ahyp="http://schemas.microsoft.com/office/drawing/2018/hyperlinkcolor" val="tx"/>
                    </a:ext>
                  </a:extLst>
                </a:hlinkClick>
              </a:rPr>
              <a:t>http://www.cnme-petrosani.ro/wp-content/uploads/2015/04/ANTET-copy.png</a:t>
            </a:r>
            <a:endParaRPr lang="en-US" sz="1400" dirty="0"/>
          </a:p>
          <a:p>
            <a:pPr marL="285750" indent="-285750">
              <a:buFont typeface="Arial" panose="020B0604020202020204" pitchFamily="34" charset="0"/>
              <a:buChar char="•"/>
            </a:pPr>
            <a:r>
              <a:rPr lang="en-US" sz="1400" dirty="0">
                <a:hlinkClick r:id="rId16">
                  <a:extLst>
                    <a:ext uri="{A12FA001-AC4F-418D-AE19-62706E023703}">
                      <ahyp:hlinkClr xmlns:ahyp="http://schemas.microsoft.com/office/drawing/2018/hyperlinkcolor" val="tx"/>
                    </a:ext>
                  </a:extLst>
                </a:hlinkClick>
              </a:rPr>
              <a:t>https://cdn.imgbin.com/19/3/15/imgbin-logo-erasmus-programme-erasmus-organization-project-others-6t2N1HqbsrxKL2R1KwrWVBLfn.jpg</a:t>
            </a:r>
            <a:endParaRPr lang="en-US" sz="1400" dirty="0"/>
          </a:p>
          <a:p>
            <a:pPr marL="285750" indent="-285750">
              <a:buFont typeface="Arial" panose="020B0604020202020204" pitchFamily="34" charset="0"/>
              <a:buChar char="•"/>
            </a:pPr>
            <a:r>
              <a:rPr lang="en-US" sz="1400" dirty="0"/>
              <a:t>https://cdn.imgbin.com/14/3/4/imgbin-european-union-erasmus-programme-erasmus-university-fear-turkey-aKdqZDBSc7enfshMj2nz2P1Mg.jpg</a:t>
            </a:r>
          </a:p>
        </p:txBody>
      </p:sp>
    </p:spTree>
    <p:extLst>
      <p:ext uri="{BB962C8B-B14F-4D97-AF65-F5344CB8AC3E}">
        <p14:creationId xmlns:p14="http://schemas.microsoft.com/office/powerpoint/2010/main" val="276738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F97D9E-47B3-4427-8A63-27870F89E83F}"/>
              </a:ext>
            </a:extLst>
          </p:cNvPr>
          <p:cNvSpPr/>
          <p:nvPr/>
        </p:nvSpPr>
        <p:spPr>
          <a:xfrm>
            <a:off x="0" y="2743200"/>
            <a:ext cx="12192000" cy="1371600"/>
          </a:xfrm>
          <a:prstGeom prst="rect">
            <a:avLst/>
          </a:prstGeom>
          <a:solidFill>
            <a:schemeClr val="bg1">
              <a:alpha val="67000"/>
            </a:schemeClr>
          </a:solidFill>
          <a:ln>
            <a:noFill/>
          </a:ln>
          <a:effectLst>
            <a:outerShdw dir="4740000" algn="ctr" rotWithShape="0">
              <a:schemeClr val="bg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dirty="0">
                <a:solidFill>
                  <a:schemeClr val="tx1"/>
                </a:solidFill>
                <a:latin typeface="Blackadder ITC" panose="04020505051007020D02" pitchFamily="82" charset="0"/>
              </a:rPr>
              <a:t>Thank </a:t>
            </a:r>
            <a:r>
              <a:rPr lang="ro-RO" sz="5400" b="1" dirty="0">
                <a:solidFill>
                  <a:schemeClr val="tx1"/>
                </a:solidFill>
                <a:latin typeface="Blackadder ITC" panose="04020505051007020D02" pitchFamily="82" charset="0"/>
              </a:rPr>
              <a:t>y</a:t>
            </a:r>
            <a:r>
              <a:rPr lang="en-US" sz="5400" b="1" dirty="0" err="1">
                <a:solidFill>
                  <a:schemeClr val="tx1"/>
                </a:solidFill>
                <a:latin typeface="Blackadder ITC" panose="04020505051007020D02" pitchFamily="82" charset="0"/>
              </a:rPr>
              <a:t>ou</a:t>
            </a:r>
            <a:r>
              <a:rPr lang="ro-RO" sz="5400" b="1" dirty="0">
                <a:solidFill>
                  <a:schemeClr val="tx1"/>
                </a:solidFill>
                <a:latin typeface="Blackadder ITC" panose="04020505051007020D02" pitchFamily="82" charset="0"/>
              </a:rPr>
              <a:t> for your attention!</a:t>
            </a:r>
            <a:endParaRPr lang="en-US" sz="2000" b="1" dirty="0">
              <a:solidFill>
                <a:schemeClr val="tx1"/>
              </a:solidFill>
              <a:latin typeface="Blackadder ITC" panose="04020505051007020D02" pitchFamily="82" charset="0"/>
            </a:endParaRPr>
          </a:p>
        </p:txBody>
      </p:sp>
    </p:spTree>
    <p:extLst>
      <p:ext uri="{BB962C8B-B14F-4D97-AF65-F5344CB8AC3E}">
        <p14:creationId xmlns:p14="http://schemas.microsoft.com/office/powerpoint/2010/main" val="319943159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718</Words>
  <Application>Microsoft Office PowerPoint</Application>
  <PresentationFormat>Widescreen</PresentationFormat>
  <Paragraphs>43</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Algerian</vt:lpstr>
      <vt:lpstr>Arial</vt:lpstr>
      <vt:lpstr>Arial Rounded MT Bold</vt:lpstr>
      <vt:lpstr>Bahnschrift Light SemiCondensed</vt:lpstr>
      <vt:lpstr>Bahnschrift SemiBold</vt:lpstr>
      <vt:lpstr>Blackadder ITC</vt:lpstr>
      <vt:lpstr>Calibri</vt:lpstr>
      <vt:lpstr>Calibri Light</vt:lpstr>
      <vt:lpstr>Office Theme</vt:lpstr>
      <vt:lpstr>PowerPoint Presentation</vt:lpstr>
      <vt:lpstr>PowerPoint Presentation</vt:lpstr>
      <vt:lpstr>Archaeological objectives </vt:lpstr>
      <vt:lpstr>PowerPoint Presentation</vt:lpstr>
      <vt:lpstr>Artifacts  </vt:lpstr>
      <vt:lpstr>Access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Stelian</dc:creator>
  <cp:lastModifiedBy>Stelian</cp:lastModifiedBy>
  <cp:revision>32</cp:revision>
  <dcterms:created xsi:type="dcterms:W3CDTF">2019-10-11T12:43:02Z</dcterms:created>
  <dcterms:modified xsi:type="dcterms:W3CDTF">2019-11-26T19:15:45Z</dcterms:modified>
</cp:coreProperties>
</file>