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59" d="100"/>
          <a:sy n="59" d="100"/>
        </p:scale>
        <p:origin x="-1686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BB33-DD5E-4062-8F23-F85B9B3DC8D4}" type="datetimeFigureOut">
              <a:rPr lang="it-IT" smtClean="0"/>
              <a:t>19/02/2019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6116-7D92-4FA1-B9D7-8D1ACADA16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BB33-DD5E-4062-8F23-F85B9B3DC8D4}" type="datetimeFigureOut">
              <a:rPr lang="it-IT" smtClean="0"/>
              <a:t>19/02/2019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6116-7D92-4FA1-B9D7-8D1ACADA16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BB33-DD5E-4062-8F23-F85B9B3DC8D4}" type="datetimeFigureOut">
              <a:rPr lang="it-IT" smtClean="0"/>
              <a:t>19/02/2019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6116-7D92-4FA1-B9D7-8D1ACADA16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BB33-DD5E-4062-8F23-F85B9B3DC8D4}" type="datetimeFigureOut">
              <a:rPr lang="it-IT" smtClean="0"/>
              <a:t>19/02/2019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6116-7D92-4FA1-B9D7-8D1ACADA16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BB33-DD5E-4062-8F23-F85B9B3DC8D4}" type="datetimeFigureOut">
              <a:rPr lang="it-IT" smtClean="0"/>
              <a:t>19/02/2019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6116-7D92-4FA1-B9D7-8D1ACADA16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BB33-DD5E-4062-8F23-F85B9B3DC8D4}" type="datetimeFigureOut">
              <a:rPr lang="it-IT" smtClean="0"/>
              <a:t>19/02/2019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6116-7D92-4FA1-B9D7-8D1ACADA16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BB33-DD5E-4062-8F23-F85B9B3DC8D4}" type="datetimeFigureOut">
              <a:rPr lang="it-IT" smtClean="0"/>
              <a:t>19/02/2019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6116-7D92-4FA1-B9D7-8D1ACADA16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BB33-DD5E-4062-8F23-F85B9B3DC8D4}" type="datetimeFigureOut">
              <a:rPr lang="it-IT" smtClean="0"/>
              <a:t>19/02/2019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6116-7D92-4FA1-B9D7-8D1ACADA16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BB33-DD5E-4062-8F23-F85B9B3DC8D4}" type="datetimeFigureOut">
              <a:rPr lang="it-IT" smtClean="0"/>
              <a:t>19/02/2019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6116-7D92-4FA1-B9D7-8D1ACADA16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BB33-DD5E-4062-8F23-F85B9B3DC8D4}" type="datetimeFigureOut">
              <a:rPr lang="it-IT" smtClean="0"/>
              <a:t>19/02/2019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6116-7D92-4FA1-B9D7-8D1ACADA16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BB33-DD5E-4062-8F23-F85B9B3DC8D4}" type="datetimeFigureOut">
              <a:rPr lang="it-IT" smtClean="0"/>
              <a:t>19/02/2019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6116-7D92-4FA1-B9D7-8D1ACADA16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6BB33-DD5E-4062-8F23-F85B9B3DC8D4}" type="datetimeFigureOut">
              <a:rPr lang="it-IT" smtClean="0"/>
              <a:t>19/02/2019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76116-7D92-4FA1-B9D7-8D1ACADA16CD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Risultati immagini per leonforte"/>
          <p:cNvPicPr>
            <a:picLocks noChangeAspect="1" noChangeArrowheads="1"/>
          </p:cNvPicPr>
          <p:nvPr/>
        </p:nvPicPr>
        <p:blipFill>
          <a:blip r:embed="rId2" cstate="print">
            <a:lum bright="26000" contrast="-20000"/>
          </a:blip>
          <a:srcRect/>
          <a:stretch>
            <a:fillRect/>
          </a:stretch>
        </p:blipFill>
        <p:spPr bwMode="auto">
          <a:xfrm>
            <a:off x="-1" y="-27384"/>
            <a:ext cx="9315981" cy="6885384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4248472"/>
          </a:xfrm>
        </p:spPr>
        <p:txBody>
          <a:bodyPr>
            <a:normAutofit/>
          </a:bodyPr>
          <a:lstStyle/>
          <a:p>
            <a:r>
              <a:rPr lang="it-IT" sz="8000" dirty="0" smtClean="0">
                <a:latin typeface="Arial Black" pitchFamily="34" charset="0"/>
                <a:cs typeface="Times New Roman" pitchFamily="18" charset="0"/>
              </a:rPr>
              <a:t>SHARE AND FOLK TRADITIONS </a:t>
            </a:r>
            <a:endParaRPr lang="it-IT" sz="80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55576" y="5323855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dirty="0" smtClean="0">
                <a:latin typeface="Arial Black" pitchFamily="34" charset="0"/>
                <a:cs typeface="Times New Roman" pitchFamily="18" charset="0"/>
              </a:rPr>
              <a:t>LEONFORTE TRADITIONS</a:t>
            </a:r>
            <a:endParaRPr lang="it-IT" sz="4400" dirty="0"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isultati immagini per leonforte"/>
          <p:cNvPicPr>
            <a:picLocks noChangeAspect="1" noChangeArrowheads="1"/>
          </p:cNvPicPr>
          <p:nvPr/>
        </p:nvPicPr>
        <p:blipFill>
          <a:blip r:embed="rId2" cstate="print">
            <a:lum bright="20000" contrast="-18000"/>
          </a:blip>
          <a:srcRect/>
          <a:stretch>
            <a:fillRect/>
          </a:stretch>
        </p:blipFill>
        <p:spPr bwMode="auto">
          <a:xfrm>
            <a:off x="-36512" y="0"/>
            <a:ext cx="9468545" cy="6858000"/>
          </a:xfrm>
          <a:prstGeom prst="rect">
            <a:avLst/>
          </a:prstGeom>
          <a:noFill/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180528" y="4951709"/>
            <a:ext cx="9540552" cy="3805883"/>
          </a:xfrm>
        </p:spPr>
        <p:txBody>
          <a:bodyPr/>
          <a:lstStyle/>
          <a:p>
            <a:pPr algn="ctr">
              <a:buNone/>
            </a:pPr>
            <a:r>
              <a:rPr lang="it-IT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it-IT" sz="4000" dirty="0" err="1" smtClean="0">
                <a:latin typeface="Arial Black" pitchFamily="34" charset="0"/>
                <a:cs typeface="Times New Roman" pitchFamily="18" charset="0"/>
              </a:rPr>
              <a:t>Although</a:t>
            </a:r>
            <a:r>
              <a:rPr lang="it-IT" sz="4000" dirty="0" smtClean="0">
                <a:latin typeface="Arial Black" pitchFamily="34" charset="0"/>
                <a:cs typeface="Times New Roman" pitchFamily="18" charset="0"/>
              </a:rPr>
              <a:t> Leonforte </a:t>
            </a:r>
            <a:r>
              <a:rPr lang="it-IT" sz="4000" dirty="0" err="1" smtClean="0">
                <a:latin typeface="Arial Black" pitchFamily="34" charset="0"/>
                <a:cs typeface="Times New Roman" pitchFamily="18" charset="0"/>
              </a:rPr>
              <a:t>is</a:t>
            </a:r>
            <a:r>
              <a:rPr lang="it-IT" sz="4000" dirty="0" smtClean="0">
                <a:latin typeface="Arial Black" pitchFamily="34" charset="0"/>
                <a:cs typeface="Times New Roman" pitchFamily="18" charset="0"/>
              </a:rPr>
              <a:t> a </a:t>
            </a:r>
            <a:r>
              <a:rPr lang="it-IT" sz="4000" dirty="0" err="1" smtClean="0">
                <a:latin typeface="Arial Black" pitchFamily="34" charset="0"/>
                <a:cs typeface="Times New Roman" pitchFamily="18" charset="0"/>
              </a:rPr>
              <a:t>small</a:t>
            </a:r>
            <a:r>
              <a:rPr lang="it-IT" sz="40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it-IT" sz="4000" dirty="0" err="1" smtClean="0">
                <a:latin typeface="Arial Black" pitchFamily="34" charset="0"/>
                <a:cs typeface="Times New Roman" pitchFamily="18" charset="0"/>
              </a:rPr>
              <a:t>town</a:t>
            </a:r>
            <a:r>
              <a:rPr lang="it-IT" sz="4000" dirty="0" smtClean="0">
                <a:latin typeface="Arial Black" pitchFamily="34" charset="0"/>
                <a:cs typeface="Times New Roman" pitchFamily="18" charset="0"/>
              </a:rPr>
              <a:t> in </a:t>
            </a:r>
            <a:r>
              <a:rPr lang="it-IT" sz="4000" dirty="0" err="1" smtClean="0">
                <a:latin typeface="Arial Black" pitchFamily="34" charset="0"/>
                <a:cs typeface="Times New Roman" pitchFamily="18" charset="0"/>
              </a:rPr>
              <a:t>Sicily</a:t>
            </a:r>
            <a:r>
              <a:rPr lang="it-IT" sz="4000" dirty="0" smtClean="0">
                <a:latin typeface="Arial Black" pitchFamily="34" charset="0"/>
                <a:cs typeface="Times New Roman" pitchFamily="18" charset="0"/>
              </a:rPr>
              <a:t>, </a:t>
            </a:r>
            <a:r>
              <a:rPr lang="it-IT" sz="4000" dirty="0" err="1" smtClean="0">
                <a:latin typeface="Arial Black" pitchFamily="34" charset="0"/>
                <a:cs typeface="Times New Roman" pitchFamily="18" charset="0"/>
              </a:rPr>
              <a:t>it</a:t>
            </a:r>
            <a:r>
              <a:rPr lang="it-IT" sz="40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it-IT" sz="4000" dirty="0" err="1" smtClean="0">
                <a:latin typeface="Arial Black" pitchFamily="34" charset="0"/>
                <a:cs typeface="Times New Roman" pitchFamily="18" charset="0"/>
              </a:rPr>
              <a:t>is</a:t>
            </a:r>
            <a:r>
              <a:rPr lang="it-IT" sz="40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it-IT" sz="4000" dirty="0" err="1" smtClean="0">
                <a:latin typeface="Arial Black" pitchFamily="34" charset="0"/>
                <a:cs typeface="Times New Roman" pitchFamily="18" charset="0"/>
              </a:rPr>
              <a:t>rich</a:t>
            </a:r>
            <a:r>
              <a:rPr lang="it-IT" sz="40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it-IT" sz="4000" dirty="0" err="1" smtClean="0">
                <a:latin typeface="Arial Black" pitchFamily="34" charset="0"/>
                <a:cs typeface="Times New Roman" pitchFamily="18" charset="0"/>
              </a:rPr>
              <a:t>of</a:t>
            </a:r>
            <a:r>
              <a:rPr lang="it-IT" sz="40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it-IT" sz="4000" dirty="0" err="1" smtClean="0">
                <a:latin typeface="Arial Black" pitchFamily="34" charset="0"/>
                <a:cs typeface="Times New Roman" pitchFamily="18" charset="0"/>
              </a:rPr>
              <a:t>traditions</a:t>
            </a:r>
            <a:r>
              <a:rPr lang="it-IT" sz="4000" dirty="0">
                <a:latin typeface="Arial Black" pitchFamily="34" charset="0"/>
                <a:cs typeface="Times New Roman" pitchFamily="18" charset="0"/>
              </a:rPr>
              <a:t>.</a:t>
            </a:r>
            <a:endParaRPr lang="it-IT" sz="4000" dirty="0" smtClean="0">
              <a:latin typeface="Arial Black" pitchFamily="34" charset="0"/>
              <a:cs typeface="Times New Roman" pitchFamily="18" charset="0"/>
            </a:endParaRPr>
          </a:p>
          <a:p>
            <a:pPr>
              <a:buNone/>
            </a:pPr>
            <a:endParaRPr lang="it-IT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isultati immagini per san giuseppe leonforte"/>
          <p:cNvPicPr>
            <a:picLocks noChangeAspect="1" noChangeArrowheads="1"/>
          </p:cNvPicPr>
          <p:nvPr/>
        </p:nvPicPr>
        <p:blipFill>
          <a:blip r:embed="rId2" cstate="print">
            <a:lum bright="30000" contrast="-20000"/>
          </a:blip>
          <a:srcRect/>
          <a:stretch>
            <a:fillRect/>
          </a:stretch>
        </p:blipFill>
        <p:spPr bwMode="auto">
          <a:xfrm>
            <a:off x="0" y="-1899592"/>
            <a:ext cx="9144000" cy="11430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908720" y="2069976"/>
            <a:ext cx="10153128" cy="1143000"/>
          </a:xfrm>
        </p:spPr>
        <p:txBody>
          <a:bodyPr>
            <a:normAutofit fontScale="90000"/>
          </a:bodyPr>
          <a:lstStyle/>
          <a:p>
            <a:r>
              <a:rPr lang="it-IT" dirty="0" err="1" smtClean="0">
                <a:latin typeface="Arial Black" pitchFamily="34" charset="0"/>
                <a:cs typeface="Times New Roman" pitchFamily="18" charset="0"/>
              </a:rPr>
              <a:t>One</a:t>
            </a:r>
            <a:r>
              <a:rPr lang="it-IT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Arial Black" pitchFamily="34" charset="0"/>
                <a:cs typeface="Times New Roman" pitchFamily="18" charset="0"/>
              </a:rPr>
              <a:t>of</a:t>
            </a:r>
            <a:r>
              <a:rPr lang="it-IT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Arial Black" pitchFamily="34" charset="0"/>
                <a:cs typeface="Times New Roman" pitchFamily="18" charset="0"/>
              </a:rPr>
              <a:t>these</a:t>
            </a:r>
            <a:r>
              <a:rPr lang="it-IT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Arial Black" pitchFamily="34" charset="0"/>
                <a:cs typeface="Times New Roman" pitchFamily="18" charset="0"/>
              </a:rPr>
              <a:t>is</a:t>
            </a:r>
            <a:r>
              <a:rPr lang="it-IT" dirty="0" smtClean="0">
                <a:latin typeface="Arial Black" pitchFamily="34" charset="0"/>
                <a:cs typeface="Times New Roman" pitchFamily="18" charset="0"/>
              </a:rPr>
              <a:t> </a:t>
            </a:r>
            <a:br>
              <a:rPr lang="it-IT" dirty="0" smtClean="0">
                <a:latin typeface="Arial Black" pitchFamily="34" charset="0"/>
                <a:cs typeface="Times New Roman" pitchFamily="18" charset="0"/>
              </a:rPr>
            </a:br>
            <a:r>
              <a:rPr lang="it-IT" sz="5300" dirty="0" smtClean="0">
                <a:latin typeface="Arial Black" pitchFamily="34" charset="0"/>
                <a:cs typeface="Times New Roman" pitchFamily="18" charset="0"/>
              </a:rPr>
              <a:t>“L’ARTARA</a:t>
            </a:r>
            <a:r>
              <a:rPr lang="it-IT" sz="53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it-IT" sz="5300" dirty="0" err="1" smtClean="0">
                <a:latin typeface="Arial Black" pitchFamily="34" charset="0"/>
                <a:cs typeface="Times New Roman" pitchFamily="18" charset="0"/>
              </a:rPr>
              <a:t>DI</a:t>
            </a:r>
            <a:r>
              <a:rPr lang="it-IT" sz="5300" dirty="0" smtClean="0">
                <a:latin typeface="Arial Black" pitchFamily="34" charset="0"/>
                <a:cs typeface="Times New Roman" pitchFamily="18" charset="0"/>
              </a:rPr>
              <a:t> SAN GIUSEPPE“</a:t>
            </a:r>
            <a:endParaRPr lang="it-IT" sz="53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5301208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it-IT" sz="4000" dirty="0" err="1" smtClean="0">
                <a:latin typeface="Arial Black" pitchFamily="34" charset="0"/>
                <a:cs typeface="Times New Roman" pitchFamily="18" charset="0"/>
              </a:rPr>
              <a:t>This</a:t>
            </a:r>
            <a:r>
              <a:rPr lang="it-IT" sz="40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it-IT" sz="4000" dirty="0" err="1" smtClean="0">
                <a:latin typeface="Arial Black" pitchFamily="34" charset="0"/>
                <a:cs typeface="Times New Roman" pitchFamily="18" charset="0"/>
              </a:rPr>
              <a:t>saint</a:t>
            </a:r>
            <a:r>
              <a:rPr lang="it-IT" sz="40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it-IT" sz="4000" dirty="0" err="1" smtClean="0">
                <a:latin typeface="Arial Black" pitchFamily="34" charset="0"/>
                <a:cs typeface="Times New Roman" pitchFamily="18" charset="0"/>
              </a:rPr>
              <a:t>is</a:t>
            </a:r>
            <a:r>
              <a:rPr lang="it-IT" sz="40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it-IT" sz="4000" dirty="0" err="1" smtClean="0">
                <a:latin typeface="Arial Black" pitchFamily="34" charset="0"/>
                <a:cs typeface="Times New Roman" pitchFamily="18" charset="0"/>
              </a:rPr>
              <a:t>one</a:t>
            </a:r>
            <a:r>
              <a:rPr lang="it-IT" sz="40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it-IT" sz="4000" dirty="0" err="1" smtClean="0">
                <a:latin typeface="Arial Black" pitchFamily="34" charset="0"/>
                <a:cs typeface="Times New Roman" pitchFamily="18" charset="0"/>
              </a:rPr>
              <a:t>of</a:t>
            </a:r>
            <a:r>
              <a:rPr lang="it-IT" sz="4000" dirty="0" smtClean="0">
                <a:latin typeface="Arial Black" pitchFamily="34" charset="0"/>
                <a:cs typeface="Times New Roman" pitchFamily="18" charset="0"/>
              </a:rPr>
              <a:t> the </a:t>
            </a:r>
            <a:r>
              <a:rPr lang="it-IT" sz="4000" dirty="0" err="1" smtClean="0">
                <a:latin typeface="Arial Black" pitchFamily="34" charset="0"/>
                <a:cs typeface="Times New Roman" pitchFamily="18" charset="0"/>
              </a:rPr>
              <a:t>most</a:t>
            </a:r>
            <a:r>
              <a:rPr lang="it-IT" sz="40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it-IT" sz="4000" dirty="0" err="1" smtClean="0">
                <a:latin typeface="Arial Black" pitchFamily="34" charset="0"/>
                <a:cs typeface="Times New Roman" pitchFamily="18" charset="0"/>
              </a:rPr>
              <a:t>important</a:t>
            </a:r>
            <a:r>
              <a:rPr lang="it-IT" sz="40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it-IT" sz="4000" dirty="0" err="1" smtClean="0">
                <a:latin typeface="Arial Black" pitchFamily="34" charset="0"/>
                <a:cs typeface="Times New Roman" pitchFamily="18" charset="0"/>
              </a:rPr>
              <a:t>saints</a:t>
            </a:r>
            <a:r>
              <a:rPr lang="it-IT" sz="40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it-IT" sz="4000" dirty="0" err="1" smtClean="0">
                <a:latin typeface="Arial Black" pitchFamily="34" charset="0"/>
                <a:cs typeface="Times New Roman" pitchFamily="18" charset="0"/>
              </a:rPr>
              <a:t>of</a:t>
            </a:r>
            <a:r>
              <a:rPr lang="it-IT" sz="4000" dirty="0" smtClean="0">
                <a:latin typeface="Arial Black" pitchFamily="34" charset="0"/>
                <a:cs typeface="Times New Roman" pitchFamily="18" charset="0"/>
              </a:rPr>
              <a:t> Leonforte</a:t>
            </a:r>
            <a:r>
              <a:rPr lang="it-IT" sz="4000" dirty="0">
                <a:latin typeface="Arial Black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magine correlata"/>
          <p:cNvPicPr>
            <a:picLocks noChangeAspect="1" noChangeArrowheads="1"/>
          </p:cNvPicPr>
          <p:nvPr/>
        </p:nvPicPr>
        <p:blipFill>
          <a:blip r:embed="rId2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016" y="1421904"/>
            <a:ext cx="4932040" cy="1143000"/>
          </a:xfrm>
        </p:spPr>
        <p:txBody>
          <a:bodyPr>
            <a:noAutofit/>
          </a:bodyPr>
          <a:lstStyle/>
          <a:p>
            <a:r>
              <a:rPr lang="it-IT" sz="2800" dirty="0" err="1" smtClean="0">
                <a:latin typeface="Arial Black" pitchFamily="34" charset="0"/>
                <a:cs typeface="Times New Roman" pitchFamily="18" charset="0"/>
              </a:rPr>
              <a:t>During</a:t>
            </a:r>
            <a:r>
              <a:rPr lang="it-IT" sz="28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it-IT" sz="2800" dirty="0" err="1" smtClean="0">
                <a:latin typeface="Arial Black" pitchFamily="34" charset="0"/>
                <a:cs typeface="Times New Roman" pitchFamily="18" charset="0"/>
              </a:rPr>
              <a:t>this</a:t>
            </a:r>
            <a:r>
              <a:rPr lang="it-IT" sz="28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it-IT" sz="2800" dirty="0" err="1" smtClean="0">
                <a:latin typeface="Arial Black" pitchFamily="34" charset="0"/>
                <a:cs typeface="Times New Roman" pitchFamily="18" charset="0"/>
              </a:rPr>
              <a:t>event</a:t>
            </a:r>
            <a:r>
              <a:rPr lang="it-IT" sz="28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it-IT" sz="2800" dirty="0" err="1" smtClean="0">
                <a:latin typeface="Arial Black" pitchFamily="34" charset="0"/>
                <a:cs typeface="Times New Roman" pitchFamily="18" charset="0"/>
              </a:rPr>
              <a:t>that</a:t>
            </a:r>
            <a:r>
              <a:rPr lang="it-IT" sz="28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it-IT" sz="2800" dirty="0" err="1" smtClean="0">
                <a:latin typeface="Arial Black" pitchFamily="34" charset="0"/>
                <a:cs typeface="Times New Roman" pitchFamily="18" charset="0"/>
              </a:rPr>
              <a:t>coincides</a:t>
            </a:r>
            <a:r>
              <a:rPr lang="it-IT" sz="28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it-IT" sz="2800" dirty="0" err="1" smtClean="0">
                <a:latin typeface="Arial Black" pitchFamily="34" charset="0"/>
                <a:cs typeface="Times New Roman" pitchFamily="18" charset="0"/>
              </a:rPr>
              <a:t>with</a:t>
            </a:r>
            <a:r>
              <a:rPr lang="it-IT" sz="2800" dirty="0" smtClean="0">
                <a:latin typeface="Arial Black" pitchFamily="34" charset="0"/>
                <a:cs typeface="Times New Roman" pitchFamily="18" charset="0"/>
              </a:rPr>
              <a:t> March 19th, the people </a:t>
            </a:r>
            <a:r>
              <a:rPr lang="it-IT" sz="2800" dirty="0" err="1" smtClean="0">
                <a:latin typeface="Arial Black" pitchFamily="34" charset="0"/>
                <a:cs typeface="Times New Roman" pitchFamily="18" charset="0"/>
              </a:rPr>
              <a:t>prepare</a:t>
            </a:r>
            <a:r>
              <a:rPr lang="it-IT" sz="28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it-IT" sz="2800" dirty="0" err="1" smtClean="0">
                <a:latin typeface="Arial Black" pitchFamily="34" charset="0"/>
                <a:cs typeface="Times New Roman" pitchFamily="18" charset="0"/>
              </a:rPr>
              <a:t>tables</a:t>
            </a:r>
            <a:r>
              <a:rPr lang="it-IT" sz="2800" dirty="0" smtClean="0">
                <a:latin typeface="Arial Black" pitchFamily="34" charset="0"/>
                <a:cs typeface="Times New Roman" pitchFamily="18" charset="0"/>
              </a:rPr>
              <a:t> full </a:t>
            </a:r>
            <a:r>
              <a:rPr lang="it-IT" sz="2800" dirty="0" err="1" smtClean="0">
                <a:latin typeface="Arial Black" pitchFamily="34" charset="0"/>
                <a:cs typeface="Times New Roman" pitchFamily="18" charset="0"/>
              </a:rPr>
              <a:t>of</a:t>
            </a:r>
            <a:r>
              <a:rPr lang="it-IT" sz="28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it-IT" sz="2800" dirty="0" err="1" smtClean="0">
                <a:latin typeface="Arial Black" pitchFamily="34" charset="0"/>
                <a:cs typeface="Times New Roman" pitchFamily="18" charset="0"/>
              </a:rPr>
              <a:t>traditional</a:t>
            </a:r>
            <a:r>
              <a:rPr lang="it-IT" sz="28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it-IT" sz="2800" dirty="0" err="1" smtClean="0">
                <a:latin typeface="Arial Black" pitchFamily="34" charset="0"/>
                <a:cs typeface="Times New Roman" pitchFamily="18" charset="0"/>
              </a:rPr>
              <a:t>food</a:t>
            </a:r>
            <a:r>
              <a:rPr lang="it-IT" sz="2800" dirty="0" smtClean="0">
                <a:latin typeface="Arial Black" pitchFamily="34" charset="0"/>
                <a:cs typeface="Times New Roman" pitchFamily="18" charset="0"/>
              </a:rPr>
              <a:t>, in </a:t>
            </a:r>
            <a:r>
              <a:rPr lang="it-IT" sz="2800" dirty="0" err="1" smtClean="0">
                <a:latin typeface="Arial Black" pitchFamily="34" charset="0"/>
                <a:cs typeface="Times New Roman" pitchFamily="18" charset="0"/>
              </a:rPr>
              <a:t>particular</a:t>
            </a:r>
            <a:r>
              <a:rPr lang="it-IT" sz="2800" dirty="0" smtClean="0">
                <a:latin typeface="Arial Black" pitchFamily="34" charset="0"/>
                <a:cs typeface="Times New Roman" pitchFamily="18" charset="0"/>
              </a:rPr>
              <a:t> the </a:t>
            </a:r>
            <a:r>
              <a:rPr lang="it-IT" sz="2800" dirty="0" err="1" smtClean="0">
                <a:latin typeface="Arial Black" pitchFamily="34" charset="0"/>
                <a:cs typeface="Times New Roman" pitchFamily="18" charset="0"/>
              </a:rPr>
              <a:t>bread</a:t>
            </a:r>
            <a:r>
              <a:rPr lang="it-IT" sz="28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it-IT" sz="2800" dirty="0" err="1" smtClean="0">
                <a:latin typeface="Arial Black" pitchFamily="34" charset="0"/>
                <a:cs typeface="Times New Roman" pitchFamily="18" charset="0"/>
              </a:rPr>
              <a:t>that</a:t>
            </a:r>
            <a:r>
              <a:rPr lang="it-IT" sz="28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it-IT" sz="2800" dirty="0" err="1" smtClean="0">
                <a:latin typeface="Arial Black" pitchFamily="34" charset="0"/>
                <a:cs typeface="Times New Roman" pitchFamily="18" charset="0"/>
              </a:rPr>
              <a:t>is</a:t>
            </a:r>
            <a:r>
              <a:rPr lang="it-IT" sz="2800" dirty="0" smtClean="0">
                <a:latin typeface="Arial Black" pitchFamily="34" charset="0"/>
                <a:cs typeface="Times New Roman" pitchFamily="18" charset="0"/>
              </a:rPr>
              <a:t> the </a:t>
            </a:r>
            <a:r>
              <a:rPr lang="it-IT" sz="2800" dirty="0" err="1" smtClean="0">
                <a:latin typeface="Arial Black" pitchFamily="34" charset="0"/>
                <a:cs typeface="Times New Roman" pitchFamily="18" charset="0"/>
              </a:rPr>
              <a:t>fundamental</a:t>
            </a:r>
            <a:r>
              <a:rPr lang="it-IT" sz="28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it-IT" sz="2800" dirty="0" err="1" smtClean="0">
                <a:latin typeface="Arial Black" pitchFamily="34" charset="0"/>
                <a:cs typeface="Times New Roman" pitchFamily="18" charset="0"/>
              </a:rPr>
              <a:t>element</a:t>
            </a:r>
            <a:r>
              <a:rPr lang="it-IT" sz="2800" dirty="0" smtClean="0">
                <a:latin typeface="Arial Black" pitchFamily="34" charset="0"/>
                <a:cs typeface="Times New Roman" pitchFamily="18" charset="0"/>
              </a:rPr>
              <a:t>.    </a:t>
            </a:r>
            <a:endParaRPr lang="it-IT" sz="2800" dirty="0"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isultati immagini per altari di san giusep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8064" cy="3501008"/>
          </a:xfrm>
          <a:prstGeom prst="rect">
            <a:avLst/>
          </a:prstGeom>
          <a:noFill/>
        </p:spPr>
      </p:pic>
      <p:pic>
        <p:nvPicPr>
          <p:cNvPr id="19460" name="Picture 4" descr="Risultati immagini per altari di san giusep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5148064" cy="3429000"/>
          </a:xfrm>
          <a:prstGeom prst="rect">
            <a:avLst/>
          </a:prstGeom>
          <a:noFill/>
        </p:spPr>
      </p:pic>
      <p:pic>
        <p:nvPicPr>
          <p:cNvPr id="19462" name="Picture 6" descr="Immagine correlata"/>
          <p:cNvPicPr>
            <a:picLocks noChangeAspect="1" noChangeArrowheads="1"/>
          </p:cNvPicPr>
          <p:nvPr/>
        </p:nvPicPr>
        <p:blipFill>
          <a:blip r:embed="rId4" cstate="print"/>
          <a:srcRect l="23582"/>
          <a:stretch>
            <a:fillRect/>
          </a:stretch>
        </p:blipFill>
        <p:spPr bwMode="auto">
          <a:xfrm>
            <a:off x="4932041" y="0"/>
            <a:ext cx="42119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pesche leonforte"/>
          <p:cNvPicPr>
            <a:picLocks noChangeAspect="1" noChangeArrowheads="1"/>
          </p:cNvPicPr>
          <p:nvPr/>
        </p:nvPicPr>
        <p:blipFill>
          <a:blip r:embed="rId2" cstate="print">
            <a:lum bright="2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6320"/>
            <a:ext cx="8229600" cy="1143000"/>
          </a:xfrm>
        </p:spPr>
        <p:txBody>
          <a:bodyPr>
            <a:noAutofit/>
          </a:bodyPr>
          <a:lstStyle/>
          <a:p>
            <a:r>
              <a:rPr lang="it-IT" sz="4000" dirty="0" err="1" smtClean="0">
                <a:latin typeface="Arial Black" pitchFamily="34" charset="0"/>
                <a:cs typeface="Times New Roman" pitchFamily="18" charset="0"/>
              </a:rPr>
              <a:t>Another</a:t>
            </a:r>
            <a:r>
              <a:rPr lang="it-IT" sz="40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it-IT" sz="4000" dirty="0" err="1" smtClean="0">
                <a:latin typeface="Arial Black" pitchFamily="34" charset="0"/>
                <a:cs typeface="Times New Roman" pitchFamily="18" charset="0"/>
              </a:rPr>
              <a:t>important</a:t>
            </a:r>
            <a:r>
              <a:rPr lang="it-IT" sz="40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it-IT" sz="4000" dirty="0" err="1" smtClean="0">
                <a:latin typeface="Arial Black" pitchFamily="34" charset="0"/>
                <a:cs typeface="Times New Roman" pitchFamily="18" charset="0"/>
              </a:rPr>
              <a:t>tradition</a:t>
            </a:r>
            <a:r>
              <a:rPr lang="it-IT" sz="40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it-IT" sz="4000" dirty="0" err="1" smtClean="0">
                <a:latin typeface="Arial Black" pitchFamily="34" charset="0"/>
                <a:cs typeface="Times New Roman" pitchFamily="18" charset="0"/>
              </a:rPr>
              <a:t>is</a:t>
            </a:r>
            <a:r>
              <a:rPr lang="it-IT" sz="4000" dirty="0" smtClean="0">
                <a:latin typeface="Arial Black" pitchFamily="34" charset="0"/>
                <a:cs typeface="Times New Roman" pitchFamily="18" charset="0"/>
              </a:rPr>
              <a:t> the </a:t>
            </a:r>
            <a:r>
              <a:rPr lang="it-IT" sz="4800" dirty="0" smtClean="0">
                <a:latin typeface="Arial Black" pitchFamily="34" charset="0"/>
                <a:cs typeface="Times New Roman" pitchFamily="18" charset="0"/>
              </a:rPr>
              <a:t>PEACH FESTIVAL </a:t>
            </a:r>
            <a:endParaRPr lang="it-IT" sz="4800" dirty="0"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sagra delle pesche leonforte"/>
          <p:cNvPicPr>
            <a:picLocks noChangeAspect="1" noChangeArrowheads="1"/>
          </p:cNvPicPr>
          <p:nvPr/>
        </p:nvPicPr>
        <p:blipFill>
          <a:blip r:embed="rId2" cstate="print">
            <a:lum bright="30000" contrast="-1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03848" y="5013176"/>
            <a:ext cx="5904656" cy="994122"/>
          </a:xfrm>
        </p:spPr>
        <p:txBody>
          <a:bodyPr>
            <a:noAutofit/>
          </a:bodyPr>
          <a:lstStyle/>
          <a:p>
            <a:r>
              <a:rPr lang="it-IT" sz="2800" dirty="0" smtClean="0">
                <a:latin typeface="Arial Black" pitchFamily="34" charset="0"/>
                <a:cs typeface="Times New Roman" pitchFamily="18" charset="0"/>
              </a:rPr>
              <a:t>In </a:t>
            </a:r>
            <a:r>
              <a:rPr lang="it-IT" sz="2800" dirty="0" err="1" smtClean="0">
                <a:latin typeface="Arial Black" pitchFamily="34" charset="0"/>
                <a:cs typeface="Times New Roman" pitchFamily="18" charset="0"/>
              </a:rPr>
              <a:t>this</a:t>
            </a:r>
            <a:r>
              <a:rPr lang="it-IT" sz="28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it-IT" sz="2800" dirty="0" err="1" smtClean="0">
                <a:latin typeface="Arial Black" pitchFamily="34" charset="0"/>
                <a:cs typeface="Times New Roman" pitchFamily="18" charset="0"/>
              </a:rPr>
              <a:t>tradition</a:t>
            </a:r>
            <a:r>
              <a:rPr lang="it-IT" sz="2800" dirty="0" smtClean="0">
                <a:latin typeface="Arial Black" pitchFamily="34" charset="0"/>
                <a:cs typeface="Times New Roman" pitchFamily="18" charset="0"/>
              </a:rPr>
              <a:t>, </a:t>
            </a:r>
            <a:r>
              <a:rPr lang="it-IT" sz="2800" dirty="0" err="1" smtClean="0">
                <a:latin typeface="Arial Black" pitchFamily="34" charset="0"/>
                <a:cs typeface="Times New Roman" pitchFamily="18" charset="0"/>
              </a:rPr>
              <a:t>which</a:t>
            </a:r>
            <a:r>
              <a:rPr lang="it-IT" sz="28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it-IT" sz="2800" dirty="0" err="1" smtClean="0">
                <a:latin typeface="Arial Black" pitchFamily="34" charset="0"/>
                <a:cs typeface="Times New Roman" pitchFamily="18" charset="0"/>
              </a:rPr>
              <a:t>coincides</a:t>
            </a:r>
            <a:r>
              <a:rPr lang="it-IT" sz="28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it-IT" sz="2800" dirty="0" err="1" smtClean="0">
                <a:latin typeface="Arial Black" pitchFamily="34" charset="0"/>
                <a:cs typeface="Times New Roman" pitchFamily="18" charset="0"/>
              </a:rPr>
              <a:t>with</a:t>
            </a:r>
            <a:r>
              <a:rPr lang="it-IT" sz="2800" dirty="0" smtClean="0">
                <a:latin typeface="Arial Black" pitchFamily="34" charset="0"/>
                <a:cs typeface="Times New Roman" pitchFamily="18" charset="0"/>
              </a:rPr>
              <a:t> the first weekend </a:t>
            </a:r>
            <a:r>
              <a:rPr lang="it-IT" sz="2800" dirty="0" err="1" smtClean="0">
                <a:latin typeface="Arial Black" pitchFamily="34" charset="0"/>
                <a:cs typeface="Times New Roman" pitchFamily="18" charset="0"/>
              </a:rPr>
              <a:t>of</a:t>
            </a:r>
            <a:r>
              <a:rPr lang="it-IT" sz="28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it-IT" sz="2800" dirty="0" err="1" smtClean="0">
                <a:latin typeface="Arial Black" pitchFamily="34" charset="0"/>
                <a:cs typeface="Times New Roman" pitchFamily="18" charset="0"/>
              </a:rPr>
              <a:t>October</a:t>
            </a:r>
            <a:r>
              <a:rPr lang="it-IT" sz="2800" dirty="0" smtClean="0">
                <a:latin typeface="Arial Black" pitchFamily="34" charset="0"/>
                <a:cs typeface="Times New Roman" pitchFamily="18" charset="0"/>
              </a:rPr>
              <a:t>, the </a:t>
            </a:r>
            <a:r>
              <a:rPr lang="it-IT" sz="2800" dirty="0" err="1" smtClean="0">
                <a:latin typeface="Arial Black" pitchFamily="34" charset="0"/>
                <a:cs typeface="Times New Roman" pitchFamily="18" charset="0"/>
              </a:rPr>
              <a:t>typical</a:t>
            </a:r>
            <a:r>
              <a:rPr lang="it-IT" sz="28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it-IT" sz="2800" dirty="0" err="1" smtClean="0">
                <a:latin typeface="Arial Black" pitchFamily="34" charset="0"/>
                <a:cs typeface="Times New Roman" pitchFamily="18" charset="0"/>
              </a:rPr>
              <a:t>products</a:t>
            </a:r>
            <a:r>
              <a:rPr lang="it-IT" sz="28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it-IT" sz="2800" dirty="0" err="1" smtClean="0">
                <a:latin typeface="Arial Black" pitchFamily="34" charset="0"/>
                <a:cs typeface="Times New Roman" pitchFamily="18" charset="0"/>
              </a:rPr>
              <a:t>of</a:t>
            </a:r>
            <a:r>
              <a:rPr lang="it-IT" sz="2800" dirty="0" smtClean="0">
                <a:latin typeface="Arial Black" pitchFamily="34" charset="0"/>
                <a:cs typeface="Times New Roman" pitchFamily="18" charset="0"/>
              </a:rPr>
              <a:t> Leonforte are </a:t>
            </a:r>
            <a:r>
              <a:rPr lang="it-IT" sz="2800" dirty="0" err="1" smtClean="0">
                <a:latin typeface="Arial Black" pitchFamily="34" charset="0"/>
                <a:cs typeface="Times New Roman" pitchFamily="18" charset="0"/>
              </a:rPr>
              <a:t>promoted</a:t>
            </a:r>
            <a:r>
              <a:rPr lang="it-IT" sz="2800" dirty="0" smtClean="0">
                <a:latin typeface="Arial Black" pitchFamily="34" charset="0"/>
                <a:cs typeface="Times New Roman" pitchFamily="18" charset="0"/>
              </a:rPr>
              <a:t> and </a:t>
            </a:r>
            <a:r>
              <a:rPr lang="it-IT" sz="2800" dirty="0" err="1" smtClean="0">
                <a:latin typeface="Arial Black" pitchFamily="34" charset="0"/>
                <a:cs typeface="Times New Roman" pitchFamily="18" charset="0"/>
              </a:rPr>
              <a:t>enhanced</a:t>
            </a:r>
            <a:r>
              <a:rPr lang="it-IT" sz="3600" dirty="0" smtClean="0">
                <a:latin typeface="Arial Black" pitchFamily="34" charset="0"/>
                <a:cs typeface="Times New Roman" pitchFamily="18" charset="0"/>
              </a:rPr>
              <a:t>.</a:t>
            </a:r>
            <a:endParaRPr lang="it-IT" sz="3600" dirty="0"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isultati immagini per fava leonforte"/>
          <p:cNvPicPr>
            <a:picLocks noChangeAspect="1" noChangeArrowheads="1"/>
          </p:cNvPicPr>
          <p:nvPr/>
        </p:nvPicPr>
        <p:blipFill>
          <a:blip r:embed="rId2" cstate="print"/>
          <a:srcRect t="10629" b="18954"/>
          <a:stretch>
            <a:fillRect/>
          </a:stretch>
        </p:blipFill>
        <p:spPr bwMode="auto">
          <a:xfrm>
            <a:off x="4716016" y="0"/>
            <a:ext cx="4427984" cy="3789040"/>
          </a:xfrm>
          <a:prstGeom prst="rect">
            <a:avLst/>
          </a:prstGeom>
          <a:noFill/>
        </p:spPr>
      </p:pic>
      <p:pic>
        <p:nvPicPr>
          <p:cNvPr id="20484" name="Picture 4" descr="Risultati immagini per pesca di leonfor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4788024" cy="3816424"/>
          </a:xfrm>
          <a:prstGeom prst="rect">
            <a:avLst/>
          </a:prstGeom>
          <a:noFill/>
        </p:spPr>
      </p:pic>
      <p:pic>
        <p:nvPicPr>
          <p:cNvPr id="20486" name="Picture 6" descr="Risultati immagini per lenticchia nera di leonforte"/>
          <p:cNvPicPr>
            <a:picLocks noChangeAspect="1" noChangeArrowheads="1"/>
          </p:cNvPicPr>
          <p:nvPr/>
        </p:nvPicPr>
        <p:blipFill>
          <a:blip r:embed="rId4" cstate="print"/>
          <a:srcRect l="21844"/>
          <a:stretch>
            <a:fillRect/>
          </a:stretch>
        </p:blipFill>
        <p:spPr bwMode="auto">
          <a:xfrm>
            <a:off x="0" y="3638549"/>
            <a:ext cx="4764360" cy="3219451"/>
          </a:xfrm>
          <a:prstGeom prst="rect">
            <a:avLst/>
          </a:prstGeom>
          <a:noFill/>
        </p:spPr>
      </p:pic>
      <p:pic>
        <p:nvPicPr>
          <p:cNvPr id="20488" name="Picture 8" descr="Immagine correlata"/>
          <p:cNvPicPr>
            <a:picLocks noChangeAspect="1" noChangeArrowheads="1"/>
          </p:cNvPicPr>
          <p:nvPr/>
        </p:nvPicPr>
        <p:blipFill>
          <a:blip r:embed="rId5" cstate="print"/>
          <a:srcRect l="20935" r="6382"/>
          <a:stretch>
            <a:fillRect/>
          </a:stretch>
        </p:blipFill>
        <p:spPr bwMode="auto">
          <a:xfrm>
            <a:off x="4716016" y="3645024"/>
            <a:ext cx="4427984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97</Words>
  <Application>Microsoft Office PowerPoint</Application>
  <PresentationFormat>Presentazione su schermo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SHARE AND FOLK TRADITIONS </vt:lpstr>
      <vt:lpstr>Diapositiva 2</vt:lpstr>
      <vt:lpstr>One of these is  “L’ARTARA DI SAN GIUSEPPE“</vt:lpstr>
      <vt:lpstr>During this event that coincides with March 19th, the people prepare tables full of traditional food, in particular the bread that is the fundamental element.    </vt:lpstr>
      <vt:lpstr>Diapositiva 5</vt:lpstr>
      <vt:lpstr>Another important tradition is the PEACH FESTIVAL </vt:lpstr>
      <vt:lpstr>In this tradition, which coincides with the first weekend of October, the typical products of Leonforte are promoted and enhanced.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SHARE AND FOLK TRADITIONS</dc:title>
  <dc:creator>Docente</dc:creator>
  <cp:lastModifiedBy>Docente</cp:lastModifiedBy>
  <cp:revision>10</cp:revision>
  <dcterms:created xsi:type="dcterms:W3CDTF">2019-02-19T14:18:02Z</dcterms:created>
  <dcterms:modified xsi:type="dcterms:W3CDTF">2019-02-19T15:43:58Z</dcterms:modified>
</cp:coreProperties>
</file>