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6" r:id="rId2"/>
    <p:sldId id="311" r:id="rId3"/>
    <p:sldId id="307" r:id="rId4"/>
    <p:sldId id="325" r:id="rId5"/>
    <p:sldId id="326" r:id="rId6"/>
    <p:sldId id="328" r:id="rId7"/>
    <p:sldId id="329" r:id="rId8"/>
    <p:sldId id="327" r:id="rId9"/>
    <p:sldId id="330" r:id="rId10"/>
    <p:sldId id="331" r:id="rId11"/>
    <p:sldId id="332" r:id="rId12"/>
    <p:sldId id="333" r:id="rId13"/>
    <p:sldId id="334" r:id="rId14"/>
    <p:sldId id="335" r:id="rId15"/>
    <p:sldId id="337" r:id="rId16"/>
    <p:sldId id="336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8" r:id="rId27"/>
    <p:sldId id="347" r:id="rId28"/>
    <p:sldId id="349" r:id="rId29"/>
    <p:sldId id="351" r:id="rId30"/>
    <p:sldId id="352" r:id="rId31"/>
    <p:sldId id="353" r:id="rId32"/>
    <p:sldId id="356" r:id="rId33"/>
    <p:sldId id="357" r:id="rId34"/>
    <p:sldId id="323" r:id="rId35"/>
  </p:sldIdLst>
  <p:sldSz cx="9144000" cy="6858000" type="screen4x3"/>
  <p:notesSz cx="6797675" cy="9928225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AF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40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411"/>
          </a:xfrm>
          <a:prstGeom prst="rect">
            <a:avLst/>
          </a:prstGeom>
        </p:spPr>
        <p:txBody>
          <a:bodyPr vert="horz" lIns="92994" tIns="46497" rIns="92994" bIns="46497" rtlCol="0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411"/>
          </a:xfrm>
          <a:prstGeom prst="rect">
            <a:avLst/>
          </a:prstGeom>
        </p:spPr>
        <p:txBody>
          <a:bodyPr vert="horz" lIns="92994" tIns="46497" rIns="92994" bIns="46497" rtlCol="0"/>
          <a:lstStyle>
            <a:lvl1pPr algn="r">
              <a:defRPr sz="1200"/>
            </a:lvl1pPr>
          </a:lstStyle>
          <a:p>
            <a:fld id="{B2C1A278-FB81-44FB-92E3-1A0C3639CAFB}" type="datetimeFigureOut">
              <a:rPr lang="el-GR" smtClean="0"/>
              <a:pPr/>
              <a:t>25/11/2019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94" tIns="46497" rIns="92994" bIns="46497" rtlCol="0" anchor="ctr"/>
          <a:lstStyle/>
          <a:p>
            <a:endParaRPr lang="el-GR" dirty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2994" tIns="46497" rIns="92994" bIns="46497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2994" tIns="46497" rIns="92994" bIns="46497" rtlCol="0" anchor="b"/>
          <a:lstStyle>
            <a:lvl1pPr algn="l">
              <a:defRPr sz="1200"/>
            </a:lvl1pPr>
          </a:lstStyle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2994" tIns="46497" rIns="92994" bIns="46497" rtlCol="0" anchor="b"/>
          <a:lstStyle>
            <a:lvl1pPr algn="r">
              <a:defRPr sz="1200"/>
            </a:lvl1pPr>
          </a:lstStyle>
          <a:p>
            <a:fld id="{0001C47F-0CD4-4212-8143-B178E8FDDC54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1</a:t>
            </a:fld>
            <a:endParaRPr lang="el-G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10</a:t>
            </a:fld>
            <a:endParaRPr lang="el-G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11</a:t>
            </a:fld>
            <a:endParaRPr lang="el-G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12</a:t>
            </a:fld>
            <a:endParaRPr lang="el-G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13</a:t>
            </a:fld>
            <a:endParaRPr lang="el-G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14</a:t>
            </a:fld>
            <a:endParaRPr lang="el-G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15</a:t>
            </a:fld>
            <a:endParaRPr lang="el-G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16</a:t>
            </a:fld>
            <a:endParaRPr lang="el-GR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17</a:t>
            </a:fld>
            <a:endParaRPr lang="el-GR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18</a:t>
            </a:fld>
            <a:endParaRPr lang="el-GR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19</a:t>
            </a:fld>
            <a:endParaRPr lang="el-G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2</a:t>
            </a:fld>
            <a:endParaRPr lang="el-G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20</a:t>
            </a:fld>
            <a:endParaRPr lang="el-GR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21</a:t>
            </a:fld>
            <a:endParaRPr lang="el-GR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22</a:t>
            </a:fld>
            <a:endParaRPr lang="el-GR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23</a:t>
            </a:fld>
            <a:endParaRPr lang="el-GR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24</a:t>
            </a:fld>
            <a:endParaRPr lang="el-GR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25</a:t>
            </a:fld>
            <a:endParaRPr lang="el-GR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26</a:t>
            </a:fld>
            <a:endParaRPr lang="el-GR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27</a:t>
            </a:fld>
            <a:endParaRPr lang="el-GR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28</a:t>
            </a:fld>
            <a:endParaRPr lang="el-GR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29</a:t>
            </a:fld>
            <a:endParaRPr lang="el-G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3</a:t>
            </a:fld>
            <a:endParaRPr lang="el-GR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30</a:t>
            </a:fld>
            <a:endParaRPr lang="el-GR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31</a:t>
            </a:fld>
            <a:endParaRPr lang="el-GR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32</a:t>
            </a:fld>
            <a:endParaRPr lang="el-GR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33</a:t>
            </a:fld>
            <a:endParaRPr lang="el-GR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34</a:t>
            </a:fld>
            <a:endParaRPr lang="el-G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4</a:t>
            </a:fld>
            <a:endParaRPr lang="el-G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5</a:t>
            </a:fld>
            <a:endParaRPr lang="el-G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6</a:t>
            </a:fld>
            <a:endParaRPr lang="el-G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7</a:t>
            </a:fld>
            <a:endParaRPr lang="el-G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8</a:t>
            </a:fld>
            <a:endParaRPr lang="el-G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C47F-0CD4-4212-8143-B178E8FDDC54}" type="slidenum">
              <a:rPr lang="el-GR" smtClean="0"/>
              <a:pPr/>
              <a:t>9</a:t>
            </a:fld>
            <a:endParaRPr lang="el-G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BD6C7-4804-4A00-9DD6-3C140A17390A}" type="datetime1">
              <a:rPr lang="el-GR" smtClean="0"/>
              <a:pPr/>
              <a:t>25/11/2019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C3 short term mobility - Presentation of the project activities of Geniko Likio Hortiati, 28-11-19</a:t>
            </a: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FFB-6A35-4823-972D-5C13F830B247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1D9E-E610-47D8-A8FA-BF08E8AB684D}" type="datetime1">
              <a:rPr lang="el-GR" smtClean="0"/>
              <a:pPr/>
              <a:t>25/11/2019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C3 short term mobility - Presentation of the project activities of Geniko Likio Hortiati, 28-11-19</a:t>
            </a: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FFB-6A35-4823-972D-5C13F830B247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DF20E-BA4E-4668-BCDB-5A622EB29B40}" type="datetime1">
              <a:rPr lang="el-GR" smtClean="0"/>
              <a:pPr/>
              <a:t>25/11/2019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C3 short term mobility - Presentation of the project activities of Geniko Likio Hortiati, 28-11-19</a:t>
            </a: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FFB-6A35-4823-972D-5C13F830B247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5906E-5FB5-48E5-A28E-DDCD9739CA75}" type="datetime1">
              <a:rPr lang="el-GR" smtClean="0"/>
              <a:pPr/>
              <a:t>25/11/2019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C3 short term mobility - Presentation of the project activities of Geniko Likio Hortiati, 28-11-19</a:t>
            </a: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FFB-6A35-4823-972D-5C13F830B247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3833-1C4E-4BE7-A146-2C34C1EA8D83}" type="datetime1">
              <a:rPr lang="el-GR" smtClean="0"/>
              <a:pPr/>
              <a:t>25/11/2019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C3 short term mobility - Presentation of the project activities of Geniko Likio Hortiati, 28-11-19</a:t>
            </a: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FFB-6A35-4823-972D-5C13F830B247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EC6F-C805-4BC7-8C0D-492B0C9A0481}" type="datetime1">
              <a:rPr lang="el-GR" smtClean="0"/>
              <a:pPr/>
              <a:t>25/11/2019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C3 short term mobility - Presentation of the project activities of Geniko Likio Hortiati, 28-11-19</a:t>
            </a: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FFB-6A35-4823-972D-5C13F830B247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BCEF-14E6-4DEA-8AC1-F1D60242A403}" type="datetime1">
              <a:rPr lang="el-GR" smtClean="0"/>
              <a:pPr/>
              <a:t>25/11/2019</a:t>
            </a:fld>
            <a:endParaRPr lang="el-GR" dirty="0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C3 short term mobility - Presentation of the project activities of Geniko Likio Hortiati, 28-11-19</a:t>
            </a:r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FFB-6A35-4823-972D-5C13F830B247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AA235-7DF5-4B41-97CC-A31288B032B2}" type="datetime1">
              <a:rPr lang="el-GR" smtClean="0"/>
              <a:pPr/>
              <a:t>25/11/2019</a:t>
            </a:fld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C3 short term mobility - Presentation of the project activities of Geniko Likio Hortiati, 28-11-19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FFB-6A35-4823-972D-5C13F830B247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14B81-7808-432C-950F-CC3250FFBFAD}" type="datetime1">
              <a:rPr lang="el-GR" smtClean="0"/>
              <a:pPr/>
              <a:t>25/11/2019</a:t>
            </a:fld>
            <a:endParaRPr lang="el-GR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C3 short term mobility - Presentation of the project activities of Geniko Likio Hortiati, 28-11-19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FFB-6A35-4823-972D-5C13F830B247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A361-D00F-44E3-927B-8B071BE24EB7}" type="datetime1">
              <a:rPr lang="el-GR" smtClean="0"/>
              <a:pPr/>
              <a:t>25/11/2019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C3 short term mobility - Presentation of the project activities of Geniko Likio Hortiati, 28-11-19</a:t>
            </a: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FFB-6A35-4823-972D-5C13F830B247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AEBDF-3069-4773-9FAB-B131EDE00195}" type="datetime1">
              <a:rPr lang="el-GR" smtClean="0"/>
              <a:pPr/>
              <a:t>25/11/2019</a:t>
            </a:fld>
            <a:endParaRPr lang="el-GR" dirty="0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C3 short term mobility - Presentation of the project activities of Geniko Likio Hortiati, 28-11-19</a:t>
            </a: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70FFB-6A35-4823-972D-5C13F830B247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414D5-BB68-467B-8999-9CCEEA3E7EBE}" type="datetime1">
              <a:rPr lang="el-GR" smtClean="0"/>
              <a:pPr/>
              <a:t>25/11/2019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C3 short term mobility - Presentation of the project activities of Geniko Likio Hortiati, 28-11-19</a:t>
            </a: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70FFB-6A35-4823-972D-5C13F830B247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YAe4YsZJD3U" TargetMode="External"/><Relationship Id="rId5" Type="http://schemas.openxmlformats.org/officeDocument/2006/relationships/hyperlink" Target="https://youtu.be/5r8YbffDK3Q" TargetMode="External"/><Relationship Id="rId4" Type="http://schemas.openxmlformats.org/officeDocument/2006/relationships/hyperlink" Target="https://youtu.be/vxmMlIUJf-w" TargetMode="Externa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jpeg"/><Relationship Id="rId4" Type="http://schemas.openxmlformats.org/officeDocument/2006/relationships/hyperlink" Target="https://youtu.be/4ds6ieXJbrw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3.jpeg"/><Relationship Id="rId4" Type="http://schemas.openxmlformats.org/officeDocument/2006/relationships/hyperlink" Target="https://youtu.be/yy-Zcnp4QZ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3.jpeg"/><Relationship Id="rId4" Type="http://schemas.openxmlformats.org/officeDocument/2006/relationships/hyperlink" Target="https://drive.google.com/file/d/1KQXGmv3UqAgpip3qsOjsoxZ_1wUhvs_5/view?usp=sharin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6.png"/><Relationship Id="rId4" Type="http://schemas.openxmlformats.org/officeDocument/2006/relationships/hyperlink" Target="https://www.pilea-hortiatis.gr/web/guest/opengov/announcements/archive/31751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nspace.etwinning.net/77604/pages/page/484366" TargetMode="External"/><Relationship Id="rId13" Type="http://schemas.openxmlformats.org/officeDocument/2006/relationships/hyperlink" Target="https://twinspace.etwinning.net/77604/pages/page/495322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s://twinspace.etwinning.net/77604/pages/page/484364" TargetMode="External"/><Relationship Id="rId12" Type="http://schemas.openxmlformats.org/officeDocument/2006/relationships/hyperlink" Target="https://twinspace.etwinning.net/77604/pages/page/484375" TargetMode="External"/><Relationship Id="rId17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6" Type="http://schemas.openxmlformats.org/officeDocument/2006/relationships/hyperlink" Target="https://twinspace.etwinning.net/77604/pages/page/671176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nspace.etwinning.net/77604/pages/page/484363" TargetMode="External"/><Relationship Id="rId11" Type="http://schemas.openxmlformats.org/officeDocument/2006/relationships/hyperlink" Target="https://twinspace.etwinning.net/77604/pages/page/484371" TargetMode="External"/><Relationship Id="rId5" Type="http://schemas.openxmlformats.org/officeDocument/2006/relationships/hyperlink" Target="https://twinspace.etwinning.net/77604/pages/page/484344" TargetMode="External"/><Relationship Id="rId15" Type="http://schemas.openxmlformats.org/officeDocument/2006/relationships/hyperlink" Target="https://twinspace.etwinning.net/77604/pages/page/646258" TargetMode="External"/><Relationship Id="rId10" Type="http://schemas.openxmlformats.org/officeDocument/2006/relationships/hyperlink" Target="https://twinspace.etwinning.net/77604/pages/page/484370" TargetMode="External"/><Relationship Id="rId4" Type="http://schemas.openxmlformats.org/officeDocument/2006/relationships/hyperlink" Target="https://twinspace.etwinning.net/77604/pages/page/484343" TargetMode="External"/><Relationship Id="rId9" Type="http://schemas.openxmlformats.org/officeDocument/2006/relationships/hyperlink" Target="https://twinspace.etwinning.net/77604/pages/page/484367" TargetMode="External"/><Relationship Id="rId14" Type="http://schemas.openxmlformats.org/officeDocument/2006/relationships/hyperlink" Target="https://twinspace.etwinning.net/77604/pages/page/484360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3.jpeg"/><Relationship Id="rId4" Type="http://schemas.openxmlformats.org/officeDocument/2006/relationships/hyperlink" Target="https://youtu.be/-fkIja0Kc2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3.jpeg"/><Relationship Id="rId4" Type="http://schemas.openxmlformats.org/officeDocument/2006/relationships/hyperlink" Target="https://youtu.be/z69JNhKp0b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.jpeg"/><Relationship Id="rId4" Type="http://schemas.openxmlformats.org/officeDocument/2006/relationships/hyperlink" Target="https://youtu.be/RMkUbVt7ts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.jpeg"/><Relationship Id="rId4" Type="http://schemas.openxmlformats.org/officeDocument/2006/relationships/hyperlink" Target="https://youtu.be/Tll_7GqXyX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899592" y="3645024"/>
            <a:ext cx="7344816" cy="1872208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rPr>
              <a:t>C</a:t>
            </a:r>
            <a:r>
              <a:rPr lang="el-GR" b="1" dirty="0" smtClean="0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rPr>
              <a:t>3</a:t>
            </a:r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rPr>
              <a:t> short term mobility - Welcome ceremony</a:t>
            </a:r>
          </a:p>
          <a:p>
            <a:endParaRPr lang="en-US" b="1" dirty="0" smtClean="0">
              <a:solidFill>
                <a:schemeClr val="tx1"/>
              </a:solidFill>
              <a:latin typeface="Comic Sans MS" pitchFamily="66" charset="0"/>
              <a:ea typeface="+mj-ea"/>
              <a:cs typeface="+mj-cs"/>
            </a:endParaRPr>
          </a:p>
          <a:p>
            <a:r>
              <a:rPr lang="en-US" b="1" dirty="0" smtClean="0">
                <a:solidFill>
                  <a:srgbClr val="548DD4"/>
                </a:solidFill>
                <a:latin typeface="Comic Sans MS"/>
                <a:ea typeface="Calibri"/>
                <a:cs typeface="Times New Roman"/>
              </a:rPr>
              <a:t>Presentation of the project’s activities</a:t>
            </a:r>
          </a:p>
          <a:p>
            <a:r>
              <a:rPr lang="en-US" b="1" dirty="0" smtClean="0">
                <a:solidFill>
                  <a:srgbClr val="548DD4"/>
                </a:solidFill>
                <a:latin typeface="Comic Sans MS"/>
                <a:ea typeface="Calibri"/>
                <a:cs typeface="Times New Roman"/>
              </a:rPr>
              <a:t>of </a:t>
            </a:r>
            <a:r>
              <a:rPr lang="en-US" b="1" dirty="0" err="1" smtClean="0">
                <a:solidFill>
                  <a:srgbClr val="548DD4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b="1" dirty="0" smtClean="0">
                <a:solidFill>
                  <a:srgbClr val="548DD4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b="1" dirty="0" err="1" smtClean="0">
                <a:solidFill>
                  <a:srgbClr val="548DD4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b="1" dirty="0" smtClean="0">
                <a:solidFill>
                  <a:srgbClr val="548DD4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b="1" dirty="0" err="1" smtClean="0">
                <a:solidFill>
                  <a:srgbClr val="548DD4"/>
                </a:solidFill>
                <a:latin typeface="Comic Sans MS"/>
                <a:ea typeface="Calibri"/>
                <a:cs typeface="Times New Roman"/>
              </a:rPr>
              <a:t>Hortiati</a:t>
            </a:r>
            <a:endParaRPr lang="en-US" b="1" dirty="0" smtClean="0">
              <a:solidFill>
                <a:srgbClr val="548DD4"/>
              </a:solidFill>
              <a:latin typeface="Comic Sans MS"/>
              <a:ea typeface="Calibri"/>
              <a:cs typeface="Times New Roman"/>
            </a:endParaRPr>
          </a:p>
          <a:p>
            <a:endParaRPr lang="el-GR" dirty="0"/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323528" y="2060848"/>
            <a:ext cx="8568952" cy="122413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300"/>
              </a:spcAft>
            </a:pPr>
            <a:r>
              <a:rPr lang="en-US" sz="2800" b="1" dirty="0" smtClean="0">
                <a:latin typeface="Comic Sans MS"/>
                <a:ea typeface="Calibri"/>
                <a:cs typeface="Times New Roman"/>
              </a:rPr>
              <a:t>Erasmus+ project</a:t>
            </a:r>
            <a:r>
              <a:rPr lang="el-GR" sz="2800" b="1" dirty="0" smtClean="0">
                <a:latin typeface="Comic Sans MS"/>
                <a:ea typeface="Calibri"/>
                <a:cs typeface="Times New Roman"/>
              </a:rPr>
              <a:t>:</a:t>
            </a:r>
            <a:r>
              <a:rPr lang="el-GR" sz="2800" dirty="0"/>
              <a:t/>
            </a:r>
            <a:br>
              <a:rPr lang="el-GR" sz="2800" dirty="0"/>
            </a:br>
            <a:r>
              <a:rPr lang="en-US" sz="2800" b="1" dirty="0" smtClean="0"/>
              <a:t> </a:t>
            </a:r>
            <a:r>
              <a:rPr lang="en-US" sz="2800" b="1" dirty="0" smtClean="0">
                <a:latin typeface="Comic Sans MS"/>
                <a:ea typeface="Calibri"/>
                <a:cs typeface="Times New Roman"/>
              </a:rPr>
              <a:t>“</a:t>
            </a:r>
            <a:r>
              <a:rPr lang="el-GR" sz="2800" b="1" dirty="0" smtClean="0">
                <a:solidFill>
                  <a:srgbClr val="548DD4"/>
                </a:solidFill>
                <a:latin typeface="Comic Sans MS"/>
                <a:ea typeface="Calibri"/>
                <a:cs typeface="Times New Roman"/>
              </a:rPr>
              <a:t>PR</a:t>
            </a:r>
            <a:r>
              <a:rPr lang="en-US" sz="2800" b="1" dirty="0" err="1" smtClean="0">
                <a:latin typeface="Comic Sans MS"/>
                <a:ea typeface="Calibri"/>
                <a:cs typeface="Times New Roman"/>
              </a:rPr>
              <a:t>omotion</a:t>
            </a:r>
            <a:r>
              <a:rPr lang="en-US" sz="2800" b="1" dirty="0" smtClean="0">
                <a:solidFill>
                  <a:srgbClr val="548DD4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rgbClr val="3CA634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O</a:t>
            </a:r>
            <a:r>
              <a:rPr lang="en-US" sz="2800" b="1" dirty="0" smtClean="0">
                <a:latin typeface="Comic Sans MS"/>
                <a:ea typeface="Calibri"/>
                <a:cs typeface="Times New Roman"/>
              </a:rPr>
              <a:t>f</a:t>
            </a:r>
            <a:r>
              <a:rPr lang="en-US" sz="2800" b="1" dirty="0" smtClean="0">
                <a:solidFill>
                  <a:srgbClr val="548DD4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I</a:t>
            </a:r>
            <a:r>
              <a:rPr lang="en-US" sz="2800" b="1" dirty="0" smtClean="0">
                <a:latin typeface="Comic Sans MS"/>
                <a:ea typeface="Calibri"/>
                <a:cs typeface="Times New Roman"/>
              </a:rPr>
              <a:t>dentity,</a:t>
            </a:r>
            <a:r>
              <a:rPr lang="en-US" sz="2800" b="1" dirty="0" smtClean="0">
                <a:solidFill>
                  <a:srgbClr val="548DD4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l-GR" sz="2800" dirty="0" smtClean="0">
                <a:ea typeface="Calibri"/>
                <a:cs typeface="Times New Roman"/>
              </a:rPr>
              <a:t/>
            </a:r>
            <a:br>
              <a:rPr lang="el-GR" sz="2800" dirty="0" smtClean="0">
                <a:ea typeface="Calibri"/>
                <a:cs typeface="Times New Roman"/>
              </a:rPr>
            </a:br>
            <a:r>
              <a:rPr lang="en-US" sz="2800" b="1" dirty="0" smtClean="0">
                <a:solidFill>
                  <a:srgbClr val="17365D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E</a:t>
            </a:r>
            <a:r>
              <a:rPr lang="en-US" sz="2800" b="1" dirty="0" smtClean="0">
                <a:latin typeface="Comic Sans MS"/>
                <a:ea typeface="Calibri"/>
                <a:cs typeface="Times New Roman"/>
              </a:rPr>
              <a:t>uropean</a:t>
            </a:r>
            <a:r>
              <a:rPr lang="en-US" sz="2800" b="1" dirty="0" smtClean="0">
                <a:solidFill>
                  <a:srgbClr val="548DD4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C</a:t>
            </a:r>
            <a:r>
              <a:rPr lang="en-US" sz="2800" b="1" dirty="0" smtClean="0">
                <a:latin typeface="Comic Sans MS"/>
                <a:ea typeface="Calibri"/>
                <a:cs typeface="Times New Roman"/>
              </a:rPr>
              <a:t>ulture</a:t>
            </a:r>
            <a:r>
              <a:rPr lang="en-US" sz="2800" b="1" dirty="0" smtClean="0">
                <a:solidFill>
                  <a:srgbClr val="548DD4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2800" b="1" dirty="0" smtClean="0">
                <a:latin typeface="Comic Sans MS"/>
                <a:ea typeface="Calibri"/>
                <a:cs typeface="Times New Roman"/>
              </a:rPr>
              <a:t>and</a:t>
            </a:r>
            <a:r>
              <a:rPr lang="en-US" sz="2800" b="1" dirty="0" smtClean="0">
                <a:solidFill>
                  <a:srgbClr val="548DD4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omic Sans MS"/>
                <a:ea typeface="Calibri"/>
                <a:cs typeface="Times New Roman"/>
              </a:rPr>
              <a:t>T</a:t>
            </a:r>
            <a:r>
              <a:rPr lang="en-US" sz="2800" b="1" dirty="0" smtClean="0">
                <a:latin typeface="Comic Sans MS"/>
                <a:ea typeface="Calibri"/>
                <a:cs typeface="Times New Roman"/>
              </a:rPr>
              <a:t>radition (PR.O.I.E.C.T.)”</a:t>
            </a:r>
            <a:r>
              <a:rPr lang="en-US" sz="3600" dirty="0"/>
              <a:t/>
            </a:r>
            <a:br>
              <a:rPr lang="en-US" sz="3600" dirty="0"/>
            </a:br>
            <a:endParaRPr lang="el-GR" sz="3600" dirty="0"/>
          </a:p>
        </p:txBody>
      </p:sp>
      <p:sp>
        <p:nvSpPr>
          <p:cNvPr id="16" name="15 - TextBox"/>
          <p:cNvSpPr txBox="1"/>
          <p:nvPr/>
        </p:nvSpPr>
        <p:spPr>
          <a:xfrm>
            <a:off x="1979712" y="566124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Comic Sans MS" pitchFamily="66" charset="0"/>
              </a:rPr>
              <a:t>Petrosani</a:t>
            </a:r>
            <a:r>
              <a:rPr lang="en-US" b="1" dirty="0" smtClean="0">
                <a:latin typeface="Comic Sans MS" pitchFamily="66" charset="0"/>
              </a:rPr>
              <a:t> - Romania, 28-11-2019</a:t>
            </a:r>
            <a:endParaRPr lang="el-GR" b="1" dirty="0">
              <a:latin typeface="Comic Sans MS" pitchFamily="66" charset="0"/>
            </a:endParaRPr>
          </a:p>
        </p:txBody>
      </p:sp>
      <p:pic>
        <p:nvPicPr>
          <p:cNvPr id="2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sp>
        <p:nvSpPr>
          <p:cNvPr id="12" name="1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C3 short term mobility - Presentation of the project activities of Geniko Likio Hortiati, 28-11-19</a:t>
            </a:r>
            <a:endParaRPr lang="el-GR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Geniko Likio Hortiati, 28-11-19</a:t>
            </a:r>
            <a:endParaRPr lang="en-US" sz="1400" dirty="0" smtClean="0">
              <a:solidFill>
                <a:schemeClr val="tx1"/>
              </a:solidFill>
              <a:latin typeface="Comic Sans MS"/>
              <a:ea typeface="Calibri"/>
              <a:cs typeface="Times New Roman"/>
            </a:endParaRP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227013" y="1916832"/>
            <a:ext cx="8916987" cy="4248472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Visiting the exhibition “Chisel and memory. The contribution of marble crafts in the restoration of monuments”. </a:t>
            </a:r>
          </a:p>
          <a:p>
            <a:pPr algn="l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Visiting the exhibition “Van Gogh Alive – The Experience”.</a:t>
            </a:r>
          </a:p>
          <a:p>
            <a:pPr algn="l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Visiting the “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Roupel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” historical site.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l-GR" sz="18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340768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P4 Activities – December 2018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[2/2]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2" name="1 - Εικόνα" descr="DSC_3823a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3528" y="3212976"/>
            <a:ext cx="4267200" cy="2847975"/>
          </a:xfrm>
          <a:prstGeom prst="rect">
            <a:avLst/>
          </a:prstGeom>
        </p:spPr>
      </p:pic>
      <p:pic>
        <p:nvPicPr>
          <p:cNvPr id="16" name="9 - Εικόνα" descr="20181218_101952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44008" y="3212976"/>
            <a:ext cx="4345613" cy="285133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0" y="1988840"/>
            <a:ext cx="9144000" cy="424847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Attending the religious feast of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Fota</a:t>
            </a:r>
            <a:r>
              <a:rPr lang="en-US" sz="1800" b="1" dirty="0" smtClean="0"/>
              <a:t>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day</a:t>
            </a:r>
            <a:r>
              <a:rPr lang="en-US" sz="1800" b="1" dirty="0" smtClean="0"/>
              <a:t>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(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Theofania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) and the feast of Saint John  and producing a relative video </a:t>
            </a:r>
            <a:r>
              <a:rPr lang="en-US" sz="1800" u="sng" dirty="0" smtClean="0">
                <a:latin typeface="Comic Sans MS" pitchFamily="66" charset="0"/>
                <a:hlinkClick r:id="rId4"/>
              </a:rPr>
              <a:t>https://youtu.be/vxmMlIUJf-w</a:t>
            </a:r>
            <a:endParaRPr lang="el-GR" sz="1800" dirty="0" smtClean="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Singing the “First Day of the Year Carols” and “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Fota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Carols” and producing  relative videos </a:t>
            </a:r>
            <a:r>
              <a:rPr lang="en-US" sz="1800" u="sng" dirty="0" smtClean="0">
                <a:latin typeface="Comic Sans MS" pitchFamily="66" charset="0"/>
                <a:hlinkClick r:id="rId5"/>
              </a:rPr>
              <a:t>https://youtu.be/5r8YbffDK3Q</a:t>
            </a:r>
            <a:r>
              <a:rPr lang="en-US" sz="1800" dirty="0" smtClean="0">
                <a:latin typeface="Comic Sans MS" pitchFamily="66" charset="0"/>
              </a:rPr>
              <a:t>, </a:t>
            </a:r>
            <a:r>
              <a:rPr lang="en-US" sz="1800" u="sng" dirty="0" smtClean="0">
                <a:latin typeface="Comic Sans MS" pitchFamily="66" charset="0"/>
                <a:hlinkClick r:id="rId6"/>
              </a:rPr>
              <a:t>https://youtu.be/YAe4YsZJD3U</a:t>
            </a:r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Organizing the C2 mobility by two online meetings at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Twinspace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pratform</a:t>
            </a:r>
            <a:endParaRPr lang="el-GR" sz="18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l">
              <a:buFont typeface="Wingdings" pitchFamily="2" charset="2"/>
              <a:buChar char="ü"/>
            </a:pP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l-GR" sz="18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340768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P5 Activities – January 2019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[1/2]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5" name="14 - Εικόνα" descr="D:\documents\ERASMUS KA2\ΦΩΤΑ.png"/>
          <p:cNvPicPr/>
          <p:nvPr/>
        </p:nvPicPr>
        <p:blipFill>
          <a:blip r:embed="rId8" cstate="print"/>
          <a:srcRect t="13251" b="7243"/>
          <a:stretch>
            <a:fillRect/>
          </a:stretch>
        </p:blipFill>
        <p:spPr bwMode="auto">
          <a:xfrm>
            <a:off x="395536" y="3717032"/>
            <a:ext cx="422844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- Εικόνα"/>
          <p:cNvPicPr/>
          <p:nvPr/>
        </p:nvPicPr>
        <p:blipFill>
          <a:blip r:embed="rId9" cstate="print"/>
          <a:srcRect t="12804" r="42030" b="10932"/>
          <a:stretch>
            <a:fillRect/>
          </a:stretch>
        </p:blipFill>
        <p:spPr bwMode="auto">
          <a:xfrm>
            <a:off x="4716016" y="3717032"/>
            <a:ext cx="3580765" cy="264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23751" y="1870087"/>
            <a:ext cx="8916987" cy="424847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Studying four personalities of the Greek culture: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just"/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Manos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Hatzidakis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, composer, maestro, pianist,  poet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just"/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Nikos Kazantzakis, novelist, translator, poet, philosopher, journalist, screenwriter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just"/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George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Seferis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, poet-diplomat, Nobel Prize of literature in 1963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just"/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Melina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Merkouri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, actor and politician, and producing a relative presentation</a:t>
            </a:r>
          </a:p>
          <a:p>
            <a:pPr algn="l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Educational visit at the exhibition “Evidence of Thessaloniki’s postal history”</a:t>
            </a: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340768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P5 Activities – January 2019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[2/2]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2" name="11 - Εικόνα" descr="https://twinspace.etwinning.net/files/collabspace/4/04/604/77604/images/c0ef11f4_op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933056"/>
            <a:ext cx="3888432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950260"/>
            <a:ext cx="4092232" cy="243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23751" y="1870087"/>
            <a:ext cx="8916987" cy="424847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Attending local carnival traditions and producing a video: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  <a:hlinkClick r:id="rId4"/>
              </a:rPr>
              <a:t>https://youtu.be/4ds6ieXJbrw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Educational visit to a buffalo farm at lake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Kerkini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C2 mobility organization and visiting the No50 Cultural Route Bus of the Urban Transportation in Thessaloniki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340768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P7 Activities – February 2019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5" name="14 - Εικόνα" descr="D:\documents\ERASMUS KA2\CARNIVAL.png"/>
          <p:cNvPicPr/>
          <p:nvPr/>
        </p:nvPicPr>
        <p:blipFill>
          <a:blip r:embed="rId6" cstate="print"/>
          <a:srcRect t="13953" b="6977"/>
          <a:stretch>
            <a:fillRect/>
          </a:stretch>
        </p:blipFill>
        <p:spPr bwMode="auto">
          <a:xfrm>
            <a:off x="251520" y="3645024"/>
            <a:ext cx="396044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- Εικόνα" descr="https://twinspace.etwinning.net/files/collabspace/4/04/604/77604/images/b9aa6c24_opt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3789040"/>
            <a:ext cx="3672408" cy="210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0" y="1700808"/>
            <a:ext cx="8916987" cy="460851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Deepening in the traditional rites of the Holy Week, traditional Greek soup “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Magiritsa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” and producing relative presentations, visiting Corfu and producing a video about the bands in Corfu on Palm Sunday </a:t>
            </a:r>
            <a:r>
              <a:rPr lang="en-US" sz="1800" b="1" u="sng" dirty="0" smtClean="0">
                <a:latin typeface="Comic Sans MS" pitchFamily="66" charset="0"/>
                <a:hlinkClick r:id="rId4"/>
              </a:rPr>
              <a:t>https://youtu.be/yy-Zcnp4QZ0</a:t>
            </a:r>
            <a:endParaRPr lang="el-GR" sz="1800" dirty="0" smtClean="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C2 mobility organization and preparation of the presentations of the monuments of Thessaloniki,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Hortiatis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and the Folklore Museum of Panorama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Project’s logo competition and producing the banners of the project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Watching the theatrical performance “BAL you…!!!”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Workshop about the social entrepreneurship 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268760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P6 Activities – March 2019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[1/2]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2" name="11 - Εικόνα" descr="D:\documents\ERASMUS KA2\DISSEMINATION\BANNER\66260721_1120710571449944_2582726365237215232_n 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717032"/>
            <a:ext cx="2520279" cy="2534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- Εικόνα" descr="D:\documents\ERASMUS KA2\ΕΡΓΑΣΙΕΣ ACTIVITIES\GR_ACTIVITIES\P_ACTIVITIES\BANDS CORFU.png"/>
          <p:cNvPicPr/>
          <p:nvPr/>
        </p:nvPicPr>
        <p:blipFill>
          <a:blip r:embed="rId7" cstate="print"/>
          <a:srcRect l="8165" t="8023" b="9068"/>
          <a:stretch>
            <a:fillRect/>
          </a:stretch>
        </p:blipFill>
        <p:spPr bwMode="auto">
          <a:xfrm>
            <a:off x="827584" y="4149080"/>
            <a:ext cx="374441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0" y="2060848"/>
            <a:ext cx="8916987" cy="460851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Educational visit at the exhibition: "When the light dances, I speak fairly.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Giorgos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Seferis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and his poetry through painting and photography” and participating in a relative workshop</a:t>
            </a:r>
          </a:p>
          <a:p>
            <a:pPr algn="just"/>
            <a:endParaRPr lang="el-GR" sz="1800" dirty="0" smtClean="0"/>
          </a:p>
          <a:p>
            <a:pPr algn="just">
              <a:buFont typeface="Wingdings" pitchFamily="2" charset="2"/>
              <a:buChar char="ü"/>
            </a:pP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412776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P6 Activities – March 2019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[2/2]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8" name="Picture 4" descr="D:\documents\ERASMUS KA2\ΦΩΤΟ ΣΕΦΕΡΗΣ\DSC016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212976"/>
            <a:ext cx="4211960" cy="2592288"/>
          </a:xfrm>
          <a:prstGeom prst="rect">
            <a:avLst/>
          </a:prstGeom>
          <a:noFill/>
        </p:spPr>
      </p:pic>
      <p:pic>
        <p:nvPicPr>
          <p:cNvPr id="19" name="Picture 2" descr="D:\documents\ERASMUS KA2\ΦΩΤΟ ΣΕΦΕΡΗΣ\DSC016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3212976"/>
            <a:ext cx="4552506" cy="25922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0" y="2780928"/>
            <a:ext cx="8916987" cy="424847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Welcome ceremony, presentation of the three schools,  folklore Greek dances  - “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Tsamiko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”: Traditional Easter dance, buffet with traditional dishes of the Easter’s fasting, traditional Greek songs, teaching of a traditional Greek dance 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179512" y="1772816"/>
            <a:ext cx="8964488" cy="792088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C2 short term mobility in Greece </a:t>
            </a:r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“Greek cultural and linguistic heritage knowledge related with Easter to know similarities and differences with other partners' heritage”–</a:t>
            </a:r>
            <a:b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</a:b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6 to 15 April 2019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</a:t>
            </a:r>
            <a:r>
              <a:rPr lang="el-GR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1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/</a:t>
            </a:r>
            <a:r>
              <a:rPr lang="el-GR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9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]</a:t>
            </a:r>
            <a:endParaRPr lang="el-G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2" name="11 - Εικόνα" descr="F:\ERASMUS KA2\C2 MOBILITY GREECE\PHOTOS\CONCETTA C2 MOBILITY\IMG_758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789040"/>
            <a:ext cx="3864681" cy="25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- Εικόνα" descr="F:\ERASMUS KA2\C2 MOBILITY GREECE\PHOTOS\CONCETTA C2 MOBILITY\IMG_766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789040"/>
            <a:ext cx="3600400" cy="25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227013" y="2060848"/>
            <a:ext cx="8916987" cy="424847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History, philosophy, linguistic and Olympic Games lessons</a:t>
            </a:r>
          </a:p>
          <a:p>
            <a:pPr lvl="0"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Presentation of the “Tourism Services of Thessaloniki”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Educational visit at the University of Macedonia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179512" y="1340768"/>
            <a:ext cx="8964488" cy="792088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C2 short term mobility in Greece </a:t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6 to 15 April 2019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[2/</a:t>
            </a:r>
            <a:r>
              <a:rPr lang="el-GR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9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]</a:t>
            </a:r>
            <a:endParaRPr lang="el-G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6" name="15 - Εικόνα" descr="F:\ERASMUS KA2\C2 MOBILITY GREECE\PHOTOS\CONCETTA C2 MOBILITY\IMG_77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212976"/>
            <a:ext cx="3867150" cy="290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- Εικόνα" descr="F:\ERASMUS KA2\C2 MOBILITY GREECE\PHOTOS\CONCETTA C2 MOBILITY\IMG_777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212976"/>
            <a:ext cx="388843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227013" y="2204864"/>
            <a:ext cx="8916987" cy="424847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Guided walking and sightseeing in the center of Thessaloniki</a:t>
            </a: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179512" y="1340768"/>
            <a:ext cx="8964488" cy="792088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C2 short term mobility in Greece </a:t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6 to 15 April 2019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</a:t>
            </a:r>
            <a:r>
              <a:rPr lang="el-GR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3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/</a:t>
            </a:r>
            <a:r>
              <a:rPr lang="el-GR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9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]</a:t>
            </a:r>
            <a:endParaRPr lang="el-G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2" name="11 - Εικόνα" descr="F:\ERASMUS KA2\C2 MOBILITY GREECE\PHOTOS\CONCETTA C2 MOBILITY\IMG_78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852936"/>
            <a:ext cx="396044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- Εικόνα" descr="F:\ERASMUS KA2\C2 MOBILITY GREECE\PHOTOS\CONCETTA C2 MOBILITY\IMG_786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2852936"/>
            <a:ext cx="396044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227013" y="2060848"/>
            <a:ext cx="8916987" cy="424847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Visiting the Agricultural Cooperative of Beekeepers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Nikiti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of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Chalkidiki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and the folklore museum - walking at the traditional settlement of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Nikiti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, guided walking at the traditional settlement of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Afytos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Chalkidiki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179512" y="1340768"/>
            <a:ext cx="8964488" cy="792088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C2 short term mobility in Greece </a:t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6 to 15 April 2019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</a:t>
            </a:r>
            <a:r>
              <a:rPr lang="el-GR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4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/</a:t>
            </a:r>
            <a:r>
              <a:rPr lang="el-GR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9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]</a:t>
            </a:r>
            <a:endParaRPr lang="el-G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2" name="11 - Εικόνα" descr="F:\ERASMUS KA2\C2 MOBILITY GREECE\PHOTOS\MARIA_PHOTO_NIKITI_9_4_19\DSC0182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284984"/>
            <a:ext cx="460851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7 - Εικόνα" descr="F:\ERASMUS KA2\C2 MOBILITY GREECE\PHOTOS\MARIA_PHOTO_NIKITI_9_4_19\DSC01803.JPG"/>
          <p:cNvPicPr/>
          <p:nvPr/>
        </p:nvPicPr>
        <p:blipFill>
          <a:blip r:embed="rId6" cstate="print"/>
          <a:srcRect t="6318" b="13323"/>
          <a:stretch>
            <a:fillRect/>
          </a:stretch>
        </p:blipFill>
        <p:spPr bwMode="auto">
          <a:xfrm>
            <a:off x="899592" y="2996952"/>
            <a:ext cx="252028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323528" y="1988840"/>
            <a:ext cx="8496944" cy="4248472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Information to teachers, parents and students; </a:t>
            </a:r>
          </a:p>
          <a:p>
            <a:pPr algn="l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Activity programming, selection of participants</a:t>
            </a:r>
          </a:p>
          <a:p>
            <a:pPr algn="l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Meeting with the selected students and division of the research sectors</a:t>
            </a: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340768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P1 Activities - September 2018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3" descr="D:\documents\ERASMUS KA2\ΦΩΤΟ ΠΑΡΟΥΣΙΑΣΗ ΓΟΝΕΙΣ ΜΑΘΗΤΕΣ ICT\20180920_1959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140968"/>
            <a:ext cx="4200467" cy="2520280"/>
          </a:xfrm>
          <a:prstGeom prst="rect">
            <a:avLst/>
          </a:prstGeom>
          <a:noFill/>
        </p:spPr>
      </p:pic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6" name="15 - Εικόνα" descr="D:\documents\ERASMUS KA2\ΦΩΤΟ ΠΑΡΟΥΣΙΑΣΗ ΓΟΝΕΙΣ ΜΑΘΗΤΕΣ ICT\20180928_12201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140968"/>
            <a:ext cx="4392488" cy="251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51520" y="6492875"/>
            <a:ext cx="864096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Geniko Likio Hortiati, 28-11-19</a:t>
            </a:r>
            <a:endParaRPr lang="en-US" sz="1400" dirty="0" smtClean="0">
              <a:solidFill>
                <a:schemeClr val="tx1"/>
              </a:solidFill>
              <a:latin typeface="Comic Sans MS"/>
              <a:ea typeface="Calibri"/>
              <a:cs typeface="Times New Roman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227013" y="2060848"/>
            <a:ext cx="8916987" cy="4248472"/>
          </a:xfrm>
        </p:spPr>
        <p:txBody>
          <a:bodyPr>
            <a:normAutofit/>
          </a:bodyPr>
          <a:lstStyle/>
          <a:p>
            <a:pPr lvl="0"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Educational program at the winery “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Ktima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Gerovassiliou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” and the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Gerovassiliou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wine museum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Workshop. Life Skills – Developing Social Entrepreneurs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179512" y="1340768"/>
            <a:ext cx="8964488" cy="792088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C2 short term mobility in Greece </a:t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6 to 15 April 2019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</a:t>
            </a:r>
            <a:r>
              <a:rPr lang="el-GR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5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/</a:t>
            </a:r>
            <a:r>
              <a:rPr lang="el-GR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9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]</a:t>
            </a:r>
            <a:endParaRPr lang="el-G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5" name="14 - Εικόνα" descr="F:\ERASMUS KA2\C2 MOBILITY GREECE\PHOTOS\CONCETTA C2 MOBILITY\IMG_8008.JPG"/>
          <p:cNvPicPr/>
          <p:nvPr/>
        </p:nvPicPr>
        <p:blipFill>
          <a:blip r:embed="rId5" cstate="print"/>
          <a:srcRect b="8801"/>
          <a:stretch>
            <a:fillRect/>
          </a:stretch>
        </p:blipFill>
        <p:spPr bwMode="auto">
          <a:xfrm>
            <a:off x="467544" y="3284984"/>
            <a:ext cx="400050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- Εικόνα" descr="D:\documents\ERASMUS KA2\DISSEMINATION\ΦΩΤΟ FB\DSC0189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284984"/>
            <a:ext cx="432048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227013" y="2060848"/>
            <a:ext cx="8916987" cy="4248472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Guided visit at the archaeological site and museum of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Vergina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–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Aigai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Guided visit at the Olympus National Park Management Agency,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guided walking at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Enipeas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gorge - Mount Olympus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179512" y="1340768"/>
            <a:ext cx="8964488" cy="792088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C2 short term mobility in Greece </a:t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6 to 15 April 2019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</a:t>
            </a:r>
            <a:r>
              <a:rPr lang="el-GR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6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/</a:t>
            </a:r>
            <a:r>
              <a:rPr lang="el-GR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9]</a:t>
            </a:r>
            <a:endParaRPr lang="el-G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2" name="11 - Εικόνα" descr="D:\documents\ERASMUS KA2\DISSEMINATION\ΦΩΤΟ FB\DSCF15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212976"/>
            <a:ext cx="410445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- Εικόνα" descr="D:\documents\ERASMUS KA2\DISSEMINATION\ΦΩΤΟ FB\IMG-20190414-WA001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2132" y="3201856"/>
            <a:ext cx="3756292" cy="281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227013" y="2204864"/>
            <a:ext cx="8916987" cy="4248472"/>
          </a:xfrm>
        </p:spPr>
        <p:txBody>
          <a:bodyPr>
            <a:normAutofit/>
          </a:bodyPr>
          <a:lstStyle/>
          <a:p>
            <a:pPr lvl="0" algn="l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Guided visit at the museums and the monuments of UNESCO World Heritage of Thessaloniki</a:t>
            </a:r>
          </a:p>
          <a:p>
            <a:pPr lvl="0" algn="l"/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179512" y="1340768"/>
            <a:ext cx="8964488" cy="792088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C2 short term mobility in Greece </a:t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6 to 15 April 2019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</a:t>
            </a:r>
            <a:r>
              <a:rPr lang="el-GR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7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/</a:t>
            </a:r>
            <a:r>
              <a:rPr lang="el-GR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9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]</a:t>
            </a:r>
            <a:endParaRPr lang="el-G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5" name="14 - Εικόνα" descr="F:\ERASMUS KA2\C2 MOBILITY GREECE\PHOTOS\ΦΩΤΟ ΔΗΜΟΣΙΕΥΣΗ\DSCF159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996952"/>
            <a:ext cx="408179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- Εικόνα" descr="F:\ERASMUS KA2\C2 MOBILITY GREECE\PHOTOS\ΦΩΤΟ ΔΗΜΟΣΙΕΥΣΗ\DSCF16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2996952"/>
            <a:ext cx="403244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250764" y="2181870"/>
            <a:ext cx="8916987" cy="4248472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Meeting with the vice Mayor –  presentation of  the municipality’s project of social entrepreneurship 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Educational visit at the Folklore Museum of Panorama</a:t>
            </a:r>
          </a:p>
          <a:p>
            <a:pPr lvl="0"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179512" y="1340768"/>
            <a:ext cx="8964488" cy="792088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C2 short term mobility in Greece </a:t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6 to 15 April 2019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</a:t>
            </a:r>
            <a:r>
              <a:rPr lang="el-GR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8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/</a:t>
            </a:r>
            <a:r>
              <a:rPr lang="el-GR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9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]</a:t>
            </a:r>
            <a:endParaRPr lang="el-G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8" name="17 - Εικόνα" descr="F:\ERASMUS KA2\C2 MOBILITY GREECE\PHOTOS\GAETANO'S PHOTOS\MAYOR.jpg"/>
          <p:cNvPicPr/>
          <p:nvPr/>
        </p:nvPicPr>
        <p:blipFill>
          <a:blip r:embed="rId5" cstate="print"/>
          <a:srcRect t="17230"/>
          <a:stretch>
            <a:fillRect/>
          </a:stretch>
        </p:blipFill>
        <p:spPr bwMode="auto">
          <a:xfrm>
            <a:off x="539552" y="3284984"/>
            <a:ext cx="403244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- Εικόνα" descr="F:\ERASMUS KA2\C2 MOBILITY GREECE\PHOTOS\GAETANO'S PHOTOS\FOLKLORE MUSEUM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284984"/>
            <a:ext cx="382905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227013" y="2132856"/>
            <a:ext cx="8916987" cy="4248472"/>
          </a:xfrm>
        </p:spPr>
        <p:txBody>
          <a:bodyPr>
            <a:normAutofit fontScale="92500" lnSpcReduction="10000"/>
          </a:bodyPr>
          <a:lstStyle/>
          <a:p>
            <a:pPr lvl="0" algn="l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Farewell ceremony -  awarding the attendance certificates and gifts</a:t>
            </a:r>
          </a:p>
          <a:p>
            <a:pPr lvl="0"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0" algn="l"/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The video of the C2 mobility produced by the Italian school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:</a:t>
            </a:r>
          </a:p>
          <a:p>
            <a:pPr lvl="0" algn="l"/>
            <a:r>
              <a:rPr lang="en-US" sz="1800" dirty="0" smtClean="0">
                <a:hlinkClick r:id="rId4"/>
              </a:rPr>
              <a:t>https://drive.google.com/file/d/1KQXGmv3UqAgpip3qsOjsoxZ_1wUhvs_5/view?usp=sharing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179512" y="1340768"/>
            <a:ext cx="8964488" cy="792088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C2 short term mobility in Greece </a:t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6 to 15 April 2019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</a:t>
            </a:r>
            <a:r>
              <a:rPr lang="el-GR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9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/</a:t>
            </a:r>
            <a:r>
              <a:rPr lang="el-GR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9]</a:t>
            </a:r>
            <a:endParaRPr lang="el-G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2" name="11 - Εικόνα" descr="F:\ERASMUS KA2\C2 MOBILITY GREECE\PHOTOS\MYRTO PHOTOS\DSC0023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2564904"/>
            <a:ext cx="3914775" cy="293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- Εικόνα" descr="F:\ERASMUS KA2\C2 MOBILITY GREECE\PHOTOS\GAETANO'S PHOTOS\DSCF173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2564904"/>
            <a:ext cx="410108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0" y="1916832"/>
            <a:ext cx="8916987" cy="460851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Educational visit at the exhibition “The history of the tuberculosis sanatorium and the G.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Papanikolaou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Hospital” and producing a relative presentation</a:t>
            </a:r>
            <a:endParaRPr lang="el-GR" sz="1800" dirty="0" smtClean="0"/>
          </a:p>
          <a:p>
            <a:pPr algn="just">
              <a:buFont typeface="Wingdings" pitchFamily="2" charset="2"/>
              <a:buChar char="ü"/>
            </a:pP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412776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</a:t>
            </a:r>
            <a:r>
              <a:rPr lang="el-GR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8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 Activities – April 2019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2" name="11 - Εικόνα" descr="F:\ERASMUS KA2\PARADOTEA\ΣΑΝΙΤΑΡΙΟ\Εικόνα1.jpg"/>
          <p:cNvPicPr/>
          <p:nvPr/>
        </p:nvPicPr>
        <p:blipFill>
          <a:blip r:embed="rId5" cstate="print"/>
          <a:srcRect l="8119" t="6593" r="13675" b="15018"/>
          <a:stretch>
            <a:fillRect/>
          </a:stretch>
        </p:blipFill>
        <p:spPr bwMode="auto">
          <a:xfrm>
            <a:off x="910711" y="2972446"/>
            <a:ext cx="4392488" cy="2801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C:\Users\Τόλης\Desktop\nos\PHOTO-2019-05-09-15-42-35.jpg"/>
          <p:cNvPicPr>
            <a:picLocks noChangeAspect="1" noChangeArrowheads="1"/>
          </p:cNvPicPr>
          <p:nvPr/>
        </p:nvPicPr>
        <p:blipFill>
          <a:blip r:embed="rId6" cstate="print"/>
          <a:srcRect t="14130"/>
          <a:stretch>
            <a:fillRect/>
          </a:stretch>
        </p:blipFill>
        <p:spPr bwMode="auto">
          <a:xfrm>
            <a:off x="5724128" y="2708920"/>
            <a:ext cx="2143127" cy="3271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0" y="1916832"/>
            <a:ext cx="8916987" cy="460851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Project information about the C2 mobility through the internet and local press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Administration of satisfaction and self-assessment questionnaires about the C2 mobility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Educational visit at the Acropolis and the museum of Acropolis in Athens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412776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P9 Activities – May 2019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6" name="15 - Εικόνα"/>
          <p:cNvPicPr/>
          <p:nvPr/>
        </p:nvPicPr>
        <p:blipFill>
          <a:blip r:embed="rId5" cstate="print"/>
          <a:srcRect l="20407" t="23151" r="49588" b="27010"/>
          <a:stretch>
            <a:fillRect/>
          </a:stretch>
        </p:blipFill>
        <p:spPr bwMode="auto">
          <a:xfrm>
            <a:off x="539552" y="3284984"/>
            <a:ext cx="331236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- Εικόνα" descr="F:\ERASMUS KA2\PHOTOS\ΦΩΤΟ ΜΟΥΣΕΙΟ ΑΚΡΟΠΟΛΗΣ\DSC021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3284984"/>
            <a:ext cx="43204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0" y="1700808"/>
            <a:ext cx="8916987" cy="460851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Administration of satisfaction and self-assessment questionnaires for all the project’s activities until May 2019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Sharing with students, teachers, parents and the local community of the experience and the progress of the project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Attending the “Artistic June Festival” of the municipality of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Pilea-Hortiatis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, in particular a theatrical performance about the literacy work of the famous Greek writer Nikos Kazantzakis, folklore dances and a drama performance “The Women of Troy” by the ancient writer Euripides</a:t>
            </a: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268760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</a:t>
            </a:r>
            <a:r>
              <a:rPr lang="el-GR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10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 Activities – June 2019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2" name="Picture 2" descr="F:\ERASMUS KA2\PHOTOS\ΦΩΤΟ ΤΡΩΑΔΕΣ\DSC022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077072"/>
            <a:ext cx="4032448" cy="2268253"/>
          </a:xfrm>
          <a:prstGeom prst="rect">
            <a:avLst/>
          </a:prstGeom>
          <a:noFill/>
        </p:spPr>
      </p:pic>
      <p:pic>
        <p:nvPicPr>
          <p:cNvPr id="1027" name="Picture 3" descr="F:\ERASMUS KA2\PHOTOS\ΦΩΤΟ ΜΑΣΑΛΙΑ ΠΥΛΑΙΑΣ\IMG_20190614_221319.jpg"/>
          <p:cNvPicPr>
            <a:picLocks noChangeAspect="1" noChangeArrowheads="1"/>
          </p:cNvPicPr>
          <p:nvPr/>
        </p:nvPicPr>
        <p:blipFill>
          <a:blip r:embed="rId6" cstate="print"/>
          <a:srcRect l="4467" t="31765"/>
          <a:stretch>
            <a:fillRect/>
          </a:stretch>
        </p:blipFill>
        <p:spPr bwMode="auto">
          <a:xfrm>
            <a:off x="179512" y="4077072"/>
            <a:ext cx="4320480" cy="2314441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0" y="1916832"/>
            <a:ext cx="8916987" cy="460851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Attending the theatrical play "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Eptapyrgio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- A Century in a Day 1899-1989“. A theatrical narrative of a place with powerful memories that has been breathing for many centuries, forming part of the history of Thessaloniki. </a:t>
            </a: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412776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P11 Activities – July 2019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2050" name="Picture 2" descr="F:\ERASMUS KA2\PHOTOS\ΦΩΤΟ ΕΠΤΑΠΥΡΓΙΟ\DSC024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2996952"/>
            <a:ext cx="5504612" cy="309634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0" y="1916832"/>
            <a:ext cx="8916987" cy="460851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Attending the theatrical play “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Erotokritos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” by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Vincenzos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Cornaros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. This masterpiece combines the Greek and Western literary tradition and highlights the particular cultural identity of Crete.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Erotokritos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marks an entire era for the Greek musical tradition, greatly defining the linguistic idiom of Crete. It praises love, friendship, virtue, bravery. </a:t>
            </a: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412776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P12 Activities – August 2019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3074" name="Picture 2" descr="D:\documents\ERASMUS KA2\ΦΩΤΟ ΕΡΩΤΟΚΡΙΤΟΣ\DSC024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3356992"/>
            <a:ext cx="5256584" cy="295682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492875"/>
            <a:ext cx="864096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Geniko Likio Hortiati, 28-11-19</a:t>
            </a:r>
            <a:endParaRPr lang="en-US" sz="1400" dirty="0" smtClean="0">
              <a:solidFill>
                <a:schemeClr val="tx1"/>
              </a:solidFill>
              <a:latin typeface="Comic Sans MS"/>
              <a:ea typeface="Calibri"/>
              <a:cs typeface="Times New Roman"/>
            </a:endParaRP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323528" y="1988840"/>
            <a:ext cx="8496944" cy="424847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Signing of a contract with the National Agency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Press release of the project at the school website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Press release of the project at the municipality’s website</a:t>
            </a:r>
          </a:p>
          <a:p>
            <a:pPr algn="just"/>
            <a:r>
              <a:rPr lang="en-US" sz="1800" dirty="0" smtClean="0">
                <a:solidFill>
                  <a:schemeClr val="tx1"/>
                </a:solidFill>
                <a:hlinkClick r:id="rId4"/>
              </a:rPr>
              <a:t>https://www.pilea-hortiatis.gr/web/guest/opengov/announcements/archive/31751</a:t>
            </a:r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Press release of the project at the magazine of the municipality</a:t>
            </a: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340768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	P2 Activities – October 2018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[1/2]</a:t>
            </a:r>
            <a:endParaRPr lang="el-GR" sz="1600" b="1" dirty="0">
              <a:solidFill>
                <a:schemeClr val="accent1">
                  <a:lumMod val="75000"/>
                </a:schemeClr>
              </a:solidFill>
              <a:latin typeface="Comic Sans MS"/>
              <a:ea typeface="Calibri"/>
              <a:cs typeface="Times New Roman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3717032"/>
            <a:ext cx="5561465" cy="2627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0" y="1916832"/>
            <a:ext cx="8916987" cy="460851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Deepening in the history of the Holocaust of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Hortiatis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on 2nd September 1944 by the Nazis and producing a relative video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: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https://youtu.be/4iCC3lc3Wzs</a:t>
            </a: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412776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P13 Activities – September 2019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2780928"/>
            <a:ext cx="5989188" cy="336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0" y="1916832"/>
            <a:ext cx="8916987" cy="460851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Educational visit at the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I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World War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Cemetery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“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Zeitenlik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” in Thessaloniki and producing a relative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video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: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https://youtu.be/gdiUdpMnZIY</a:t>
            </a:r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412776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P1</a:t>
            </a:r>
            <a:r>
              <a:rPr lang="el-GR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4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 Activities – October 2019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2636912"/>
            <a:ext cx="6336704" cy="356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1" y="1772816"/>
            <a:ext cx="5724127" cy="460851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Educational visit at a workshop of handmade guitars and a workshop of silk-screen printing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Preparing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ppt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presentations, videos,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artefacts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and dances for the C3 mobility in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Petrosani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-Romania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Meeting with parents for the organization of the C3 mobility</a:t>
            </a: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340768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P15 Activities – November 2019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6146" name="Picture 2" descr="D:\documents\ERASMUS KA2\ΦΩΤΟ MADE IN THESS\DSC02701.JPG"/>
          <p:cNvPicPr>
            <a:picLocks noChangeAspect="1" noChangeArrowheads="1"/>
          </p:cNvPicPr>
          <p:nvPr/>
        </p:nvPicPr>
        <p:blipFill>
          <a:blip r:embed="rId5" cstate="print"/>
          <a:srcRect t="3077" b="7692"/>
          <a:stretch>
            <a:fillRect/>
          </a:stretch>
        </p:blipFill>
        <p:spPr bwMode="auto">
          <a:xfrm>
            <a:off x="6228184" y="2132856"/>
            <a:ext cx="2632793" cy="4176464"/>
          </a:xfrm>
          <a:prstGeom prst="rect">
            <a:avLst/>
          </a:prstGeom>
          <a:noFill/>
        </p:spPr>
      </p:pic>
      <p:pic>
        <p:nvPicPr>
          <p:cNvPr id="6147" name="Picture 3" descr="D:\documents\ERASMUS KA2\ΦΩΤΟ ΣΧΟΛΕΙΟ\ΠΡΟΕΤΟΙΜΑΣΙΑ ΡΟΥΜΑΝΙΑ\DSC026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645024"/>
            <a:ext cx="4687844" cy="263691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35627" y="1737190"/>
            <a:ext cx="9025246" cy="460851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All the activities of the participating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sch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ools are published at the following pages of  the project’s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twinspace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platform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: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Local traditions and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events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: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hlinkClick r:id="rId4"/>
              </a:rPr>
              <a:t>https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hlinkClick r:id="rId4"/>
              </a:rPr>
              <a:t>://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hlinkClick r:id="rId4"/>
              </a:rPr>
              <a:t>twinspace.etwinning.net/77604/pages/page/484343</a:t>
            </a:r>
            <a:endParaRPr lang="en-US" sz="1800" dirty="0" smtClean="0">
              <a:solidFill>
                <a:schemeClr val="tx1"/>
              </a:solidFill>
              <a:latin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Local religious feasts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: </a:t>
            </a:r>
            <a:r>
              <a:rPr lang="en-US" sz="1800" dirty="0" smtClean="0">
                <a:hlinkClick r:id="rId5"/>
              </a:rPr>
              <a:t>https://</a:t>
            </a:r>
            <a:r>
              <a:rPr lang="en-US" sz="1800" dirty="0" smtClean="0">
                <a:hlinkClick r:id="rId5"/>
              </a:rPr>
              <a:t>twinspace.etwinning.net/77604/pages/page/484344</a:t>
            </a:r>
            <a:endParaRPr lang="el-GR" sz="1800" dirty="0" smtClean="0"/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Local culture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: </a:t>
            </a:r>
            <a:r>
              <a:rPr lang="en-US" sz="1800" dirty="0" smtClean="0">
                <a:hlinkClick r:id="rId6"/>
              </a:rPr>
              <a:t>https://</a:t>
            </a:r>
            <a:r>
              <a:rPr lang="en-US" sz="1800" dirty="0" smtClean="0">
                <a:hlinkClick r:id="rId6"/>
              </a:rPr>
              <a:t>twinspace.etwinning.net/77604/pages/page/484363</a:t>
            </a:r>
            <a:endParaRPr lang="el-GR" sz="1800" dirty="0" smtClean="0"/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Local traditional food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: </a:t>
            </a:r>
            <a:r>
              <a:rPr lang="en-US" sz="1800" dirty="0" smtClean="0">
                <a:hlinkClick r:id="rId7"/>
              </a:rPr>
              <a:t>https://</a:t>
            </a:r>
            <a:r>
              <a:rPr lang="en-US" sz="1800" dirty="0" smtClean="0">
                <a:hlinkClick r:id="rId7"/>
              </a:rPr>
              <a:t>twinspace.etwinning.net/77604/pages/page/484364</a:t>
            </a:r>
            <a:endParaRPr lang="el-GR" sz="1800" dirty="0" smtClean="0"/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Local traditional songs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:</a:t>
            </a:r>
            <a:r>
              <a:rPr lang="en-US" sz="1800" dirty="0" smtClean="0">
                <a:hlinkClick r:id="rId8"/>
              </a:rPr>
              <a:t>https://</a:t>
            </a:r>
            <a:r>
              <a:rPr lang="en-US" sz="1800" dirty="0" smtClean="0">
                <a:hlinkClick r:id="rId8"/>
              </a:rPr>
              <a:t>twinspace.etwinning.net/77604/pages/page/484366</a:t>
            </a:r>
            <a:endParaRPr lang="el-GR" sz="1800" dirty="0" smtClean="0"/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Local traditional events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: </a:t>
            </a:r>
            <a:r>
              <a:rPr lang="en-US" sz="1800" dirty="0" smtClean="0">
                <a:hlinkClick r:id="rId9"/>
              </a:rPr>
              <a:t>https://</a:t>
            </a:r>
            <a:r>
              <a:rPr lang="en-US" sz="1800" dirty="0" smtClean="0">
                <a:hlinkClick r:id="rId9"/>
              </a:rPr>
              <a:t>twinspace.etwinning.net/77604/pages/page/484367</a:t>
            </a:r>
            <a:endParaRPr lang="el-GR" sz="1800" dirty="0" smtClean="0"/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Local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traditional rites of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H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olly Week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:</a:t>
            </a:r>
          </a:p>
          <a:p>
            <a:pPr algn="just"/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  <a:hlinkClick r:id="rId10"/>
              </a:rPr>
              <a:t> 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  <a:hlinkClick r:id="rId10"/>
              </a:rPr>
              <a:t>  </a:t>
            </a:r>
            <a:r>
              <a:rPr lang="en-US" sz="1800" dirty="0" smtClean="0">
                <a:hlinkClick r:id="rId10"/>
              </a:rPr>
              <a:t>https</a:t>
            </a:r>
            <a:r>
              <a:rPr lang="en-US" sz="1800" dirty="0" smtClean="0">
                <a:hlinkClick r:id="rId10"/>
              </a:rPr>
              <a:t>://</a:t>
            </a:r>
            <a:r>
              <a:rPr lang="en-US" sz="1800" dirty="0" smtClean="0">
                <a:hlinkClick r:id="rId10"/>
              </a:rPr>
              <a:t>twinspace.etwinning.net/77604/pages/page/484370</a:t>
            </a:r>
            <a:endParaRPr lang="en-US" sz="1800" dirty="0" smtClean="0"/>
          </a:p>
          <a:p>
            <a:pPr algn="just"/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Local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artistic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heritage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: </a:t>
            </a:r>
            <a:r>
              <a:rPr lang="en-US" sz="1800" dirty="0" smtClean="0">
                <a:hlinkClick r:id="rId11"/>
              </a:rPr>
              <a:t>https</a:t>
            </a:r>
            <a:r>
              <a:rPr lang="en-US" sz="1800" dirty="0" smtClean="0">
                <a:hlinkClick r:id="rId11"/>
              </a:rPr>
              <a:t>://twinspace.etwinning.net/77604/pages/page/484371</a:t>
            </a:r>
            <a:endParaRPr lang="el-GR" sz="1800" dirty="0" smtClean="0"/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Mobility in Greece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: </a:t>
            </a:r>
            <a:r>
              <a:rPr lang="en-US" sz="1800" dirty="0" smtClean="0">
                <a:hlinkClick r:id="rId12"/>
              </a:rPr>
              <a:t>https://</a:t>
            </a:r>
            <a:r>
              <a:rPr lang="en-US" sz="1800" dirty="0" smtClean="0">
                <a:hlinkClick r:id="rId12"/>
              </a:rPr>
              <a:t>twinspace.etwinning.net/77604/pages/page/484375</a:t>
            </a:r>
            <a:endParaRPr lang="el-GR" sz="1800" dirty="0" smtClean="0"/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Local traditional dances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: </a:t>
            </a:r>
            <a:r>
              <a:rPr lang="en-US" sz="1800" dirty="0" smtClean="0">
                <a:hlinkClick r:id="rId13"/>
              </a:rPr>
              <a:t>https://</a:t>
            </a:r>
            <a:r>
              <a:rPr lang="en-US" sz="1800" dirty="0" smtClean="0">
                <a:hlinkClick r:id="rId13"/>
              </a:rPr>
              <a:t>twinspace.etwinning.net/77604/pages/page/495322</a:t>
            </a:r>
            <a:endParaRPr lang="el-GR" sz="1800" dirty="0" smtClean="0"/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Local history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: </a:t>
            </a:r>
            <a:r>
              <a:rPr lang="en-US" sz="1800" dirty="0" smtClean="0">
                <a:hlinkClick r:id="rId14"/>
              </a:rPr>
              <a:t>https://</a:t>
            </a:r>
            <a:r>
              <a:rPr lang="en-US" sz="1800" dirty="0" smtClean="0">
                <a:hlinkClick r:id="rId14"/>
              </a:rPr>
              <a:t>twinspace.etwinning.net/77604/pages/page/484360</a:t>
            </a:r>
            <a:endParaRPr lang="el-GR" sz="1800" dirty="0" smtClean="0"/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Handmade souvenirs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: </a:t>
            </a:r>
            <a:r>
              <a:rPr lang="en-US" sz="1800" dirty="0" smtClean="0">
                <a:hlinkClick r:id="rId15"/>
              </a:rPr>
              <a:t>https://</a:t>
            </a:r>
            <a:r>
              <a:rPr lang="en-US" sz="1800" dirty="0" smtClean="0">
                <a:hlinkClick r:id="rId15"/>
              </a:rPr>
              <a:t>twinspace.etwinning.net/77604/pages/page/646258</a:t>
            </a:r>
            <a:endParaRPr lang="el-GR" sz="1800" dirty="0" smtClean="0"/>
          </a:p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Local heritage</a:t>
            </a:r>
            <a:r>
              <a:rPr lang="el-GR" sz="1800" dirty="0" smtClean="0">
                <a:solidFill>
                  <a:schemeClr val="tx1"/>
                </a:solidFill>
                <a:latin typeface="Comic Sans MS" pitchFamily="66" charset="0"/>
              </a:rPr>
              <a:t>: </a:t>
            </a:r>
            <a:r>
              <a:rPr lang="en-US" sz="1800" dirty="0" smtClean="0">
                <a:hlinkClick r:id="rId16"/>
              </a:rPr>
              <a:t>https://twinspace.etwinning.net/77604/pages/page/671176</a:t>
            </a:r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268760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Twinspace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 platform of the project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51520" y="6492875"/>
            <a:ext cx="864096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Geniko Likio Hortiati, 28-11-19</a:t>
            </a:r>
            <a:endParaRPr lang="en-US" sz="1400" dirty="0" smtClean="0">
              <a:solidFill>
                <a:schemeClr val="tx1"/>
              </a:solidFill>
              <a:latin typeface="Comic Sans MS"/>
              <a:ea typeface="Calibri"/>
              <a:cs typeface="Times New Roman"/>
            </a:endParaRP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395536" y="2132856"/>
            <a:ext cx="8496944" cy="3600400"/>
          </a:xfrm>
        </p:spPr>
        <p:txBody>
          <a:bodyPr>
            <a:normAutofit/>
          </a:bodyPr>
          <a:lstStyle/>
          <a:p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Comic Sans MS"/>
              <a:ea typeface="Calibri"/>
              <a:cs typeface="Times New Roman"/>
            </a:endParaRPr>
          </a:p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Thank you for your attention!</a:t>
            </a:r>
            <a:endParaRPr lang="el-GR" sz="2400" b="1" dirty="0" smtClean="0">
              <a:solidFill>
                <a:schemeClr val="accent1">
                  <a:lumMod val="75000"/>
                </a:schemeClr>
              </a:solidFill>
              <a:latin typeface="Comic Sans MS"/>
              <a:ea typeface="Calibri"/>
              <a:cs typeface="Times New Roman"/>
            </a:endParaRPr>
          </a:p>
          <a:p>
            <a:endParaRPr lang="el-GR" sz="2400" b="1" dirty="0" smtClean="0">
              <a:solidFill>
                <a:schemeClr val="accent1">
                  <a:lumMod val="75000"/>
                </a:schemeClr>
              </a:solidFill>
              <a:latin typeface="Comic Sans MS"/>
              <a:ea typeface="Calibri"/>
              <a:cs typeface="Times New Roman"/>
            </a:endParaRPr>
          </a:p>
          <a:p>
            <a:endParaRPr lang="en-US" sz="2000" b="1" dirty="0" smtClean="0">
              <a:solidFill>
                <a:schemeClr val="accent1">
                  <a:lumMod val="75000"/>
                </a:schemeClr>
              </a:solidFill>
              <a:latin typeface="Comic Sans MS"/>
              <a:ea typeface="Calibri"/>
              <a:cs typeface="Times New Roman"/>
            </a:endParaRPr>
          </a:p>
          <a:p>
            <a:pPr algn="just"/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2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501008"/>
            <a:ext cx="2143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492875"/>
            <a:ext cx="864096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Geniko Likio Hortiati, 28-11-19</a:t>
            </a:r>
            <a:endParaRPr lang="en-US" sz="1400" dirty="0" smtClean="0">
              <a:solidFill>
                <a:schemeClr val="tx1"/>
              </a:solidFill>
              <a:latin typeface="Comic Sans MS"/>
              <a:ea typeface="Calibri"/>
              <a:cs typeface="Times New Roman"/>
            </a:endParaRP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251520" y="1844824"/>
            <a:ext cx="8496944" cy="424847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Attending the cultural events of the feast of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Agios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Dimitrios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“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Dimitria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Festival” and producing a relative video. 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You can find the video “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Dimitria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Festival” at: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  <a:hlinkClick r:id="rId4"/>
              </a:rPr>
              <a:t>https://youtu.be/-fkIja0Kc2I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340768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	P2 Activities – October 2018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[2/2]</a:t>
            </a:r>
            <a:endParaRPr lang="el-GR" sz="1600" b="1" dirty="0">
              <a:solidFill>
                <a:schemeClr val="accent1">
                  <a:lumMod val="75000"/>
                </a:schemeClr>
              </a:solidFill>
              <a:latin typeface="Comic Sans MS"/>
              <a:ea typeface="Calibri"/>
              <a:cs typeface="Times New Roman"/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2" name="Picture 2" descr="D:\documents\ERASMUS KA2\ΦΩΤΟ ΔΗΜΗΤΡΙΑ\ΑΠΘ_ΖΕΙΤΕΛΙΝΚ\DSC007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506" y="2852936"/>
            <a:ext cx="4608512" cy="2592288"/>
          </a:xfrm>
          <a:prstGeom prst="rect">
            <a:avLst/>
          </a:prstGeom>
          <a:noFill/>
        </p:spPr>
      </p:pic>
      <p:pic>
        <p:nvPicPr>
          <p:cNvPr id="16" name="Picture 3" descr="D:\documents\ERASMUS KA2\ΦΩΤΟ ΔΗΜΗΤΡΙΑ\ΑΠΘ_ΖΕΙΤΕΛΙΝΚ\20181008_2221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5" y="2852936"/>
            <a:ext cx="4320481" cy="25922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Geniko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Likio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Hortiati</a:t>
            </a:r>
            <a:r>
              <a:rPr lang="en-US" sz="1400" dirty="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, 28-11-19</a:t>
            </a: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323528" y="1988840"/>
            <a:ext cx="8496944" cy="4248472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Attending Information and Communication Technology lessons by the more experienced pupils</a:t>
            </a: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412776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P3 Activities – November 2018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[1/4]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Picture 2" descr="D:\documents\ERASMUS KA2\ΦΩΤΟ ΠΑΡΟΥΣΙΑΣΗ ΓΟΝΕΙΣ ΜΑΘΗΤΕΣ ICT\ΜΑΘΗΜΑΤΑ ICT\20181023_1138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2924944"/>
            <a:ext cx="5040559" cy="3024336"/>
          </a:xfrm>
          <a:prstGeom prst="rect">
            <a:avLst/>
          </a:prstGeom>
          <a:noFill/>
        </p:spPr>
      </p:pic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Geniko Likio Hortiati, 28-11-19</a:t>
            </a:r>
            <a:endParaRPr lang="en-US" sz="1400" dirty="0" smtClean="0">
              <a:solidFill>
                <a:schemeClr val="tx1"/>
              </a:solidFill>
              <a:latin typeface="Comic Sans MS"/>
              <a:ea typeface="Calibri"/>
              <a:cs typeface="Times New Roman"/>
            </a:endParaRP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323528" y="1988840"/>
            <a:ext cx="8496944" cy="4248472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Attending the 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Arsakliotika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Festival and producing a relative video. 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  You can find the video at: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  <a:hlinkClick r:id="rId4"/>
              </a:rPr>
              <a:t>https://youtu.be/z69JNhKp0bo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412776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P3 Activities – November 2018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[2/4]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6" name="Picture 2" descr="D:\documents\ERASMUS KA2\ΦΩΤΟ ΑΡΣΑΚΛΙΩΤΙΚΑ\ΜΑΡΙΑ\M_ΧΟΡΟΙ\20180928_2109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10" y="2852936"/>
            <a:ext cx="4440492" cy="2664296"/>
          </a:xfrm>
          <a:prstGeom prst="rect">
            <a:avLst/>
          </a:prstGeom>
          <a:noFill/>
        </p:spPr>
      </p:pic>
      <p:pic>
        <p:nvPicPr>
          <p:cNvPr id="17" name="Picture 3" descr="D:\documents\ERASMUS KA2\ΦΩΤΟ ΑΡΣΑΚΛΙΩΤΙΚΑ\ΜΗΤΣΙΟΥ\STAND UP\44085489_2079974575387345_3701672307710754816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852936"/>
            <a:ext cx="4420758" cy="266429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Geniko Likio Hortiati, 28-11-19</a:t>
            </a:r>
            <a:endParaRPr lang="en-US" sz="1400" dirty="0" smtClean="0">
              <a:solidFill>
                <a:schemeClr val="tx1"/>
              </a:solidFill>
              <a:latin typeface="Comic Sans MS"/>
              <a:ea typeface="Calibri"/>
              <a:cs typeface="Times New Roman"/>
            </a:endParaRP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323528" y="1988840"/>
            <a:ext cx="8496944" cy="4248472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Deepening on the European Day of Wine Tourism and producing a relative video</a:t>
            </a:r>
            <a:r>
              <a:rPr lang="en-US" sz="1800" b="1" dirty="0" smtClean="0"/>
              <a:t>.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You can find the video at :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  <a:hlinkClick r:id="rId4"/>
              </a:rPr>
              <a:t>https://youtu.be/RMkUbVt7ts4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412776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P3 Activities – November 2018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[3/4]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2" name="11 - Εικόνα" descr="D:\documents\ERASMUS KA2\ΕΡΓΑΣΙΕΣ ACTIVITIES\GR_ACTIVITIES\P_ACTIVITIES\P3 EUROPEAN WINE DAY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772" y="2780928"/>
            <a:ext cx="41044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2852936"/>
            <a:ext cx="4362442" cy="2756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Geniko Likio Hortiati, 28-11-19</a:t>
            </a:r>
            <a:endParaRPr lang="en-US" sz="1400" dirty="0" smtClean="0">
              <a:solidFill>
                <a:schemeClr val="tx1"/>
              </a:solidFill>
              <a:latin typeface="Comic Sans MS"/>
              <a:ea typeface="Calibri"/>
              <a:cs typeface="Times New Roman"/>
            </a:endParaRP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179511" y="1988840"/>
            <a:ext cx="8916987" cy="4248472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Visiting the Macedonian Struggle Museum and producing a relative presentation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Visiting the art exhibition </a:t>
            </a:r>
            <a:r>
              <a:rPr lang="en-US" sz="1800" b="1" dirty="0" smtClean="0"/>
              <a:t>“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ALEXANDER IOLAS</a:t>
            </a:r>
            <a:r>
              <a:rPr lang="en-US" sz="1800" b="1" dirty="0" smtClean="0">
                <a:ea typeface="Calibri"/>
                <a:cs typeface="FreeSans"/>
              </a:rPr>
              <a:t>: 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THE HERITAGE” and participating in a  surrealistic art workshop </a:t>
            </a:r>
          </a:p>
          <a:p>
            <a:pPr algn="just">
              <a:lnSpc>
                <a:spcPct val="115000"/>
              </a:lnSpc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Watching the play “The Curious Incident of the Dog in the Night-Time”</a:t>
            </a:r>
            <a:endParaRPr lang="el-GR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endParaRPr lang="el-GR" sz="18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412776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P3 Activities – November 2018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[4/4]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2" name="11 - Εικόνα" descr="D:\documents\ERASMUS KA2\ΕΡΓΑΣΙΕΣ ACTIVITIES\GR_ACTIVITIES\P_ACTIVITIES\P3_4_THE MACEDONIAN STRUGGLE MUSEUM.png"/>
          <p:cNvPicPr/>
          <p:nvPr/>
        </p:nvPicPr>
        <p:blipFill>
          <a:blip r:embed="rId5" cstate="print"/>
          <a:srcRect t="23467" r="8121"/>
          <a:stretch>
            <a:fillRect/>
          </a:stretch>
        </p:blipFill>
        <p:spPr bwMode="auto">
          <a:xfrm>
            <a:off x="251519" y="3479470"/>
            <a:ext cx="4189851" cy="249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- Εικόνα" descr="D:\documents\ERASMUS KA2\ΦΩΤΟ IOLAS\DSC0099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429000"/>
            <a:ext cx="393329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4 - Εικόνα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3275857" cy="953344"/>
          </a:xfrm>
          <a:prstGeom prst="rect">
            <a:avLst/>
          </a:prstGeom>
        </p:spPr>
      </p:pic>
      <p:sp>
        <p:nvSpPr>
          <p:cNvPr id="1026" name="WordArt 2" descr="2 ΓΕΛ&#10; ΧΟΡΤΙΑΤΗ"/>
          <p:cNvSpPr>
            <a:spLocks noChangeArrowheads="1" noChangeShapeType="1" noTextEdit="1"/>
          </p:cNvSpPr>
          <p:nvPr/>
        </p:nvSpPr>
        <p:spPr bwMode="auto">
          <a:xfrm>
            <a:off x="5364088" y="476672"/>
            <a:ext cx="3600400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47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Arial Black"/>
              </a:rPr>
              <a:t>GENIKO LIKIO HORTIATI</a:t>
            </a:r>
            <a:endParaRPr lang="el-GR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Arial Black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0" y="908720"/>
            <a:ext cx="32758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tx2"/>
                </a:solidFill>
              </a:rPr>
              <a:t>2018-2020</a:t>
            </a:r>
            <a:r>
              <a:rPr lang="el-GR" b="1" dirty="0">
                <a:solidFill>
                  <a:schemeClr val="bg1"/>
                </a:solidFill>
              </a:rPr>
              <a:t>0,</a:t>
            </a:r>
          </a:p>
        </p:txBody>
      </p:sp>
      <p:sp>
        <p:nvSpPr>
          <p:cNvPr id="10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8640960" cy="365125"/>
          </a:xfrm>
        </p:spPr>
        <p:txBody>
          <a:bodyPr/>
          <a:lstStyle/>
          <a:p>
            <a:r>
              <a:rPr lang="en-US" sz="1400" smtClean="0">
                <a:solidFill>
                  <a:schemeClr val="tx1"/>
                </a:solidFill>
                <a:latin typeface="Comic Sans MS"/>
                <a:ea typeface="Calibri"/>
                <a:cs typeface="Times New Roman"/>
              </a:rPr>
              <a:t>C3 short term mobility - Presentation of the project activities of Geniko Likio Hortiati, 28-11-19</a:t>
            </a:r>
            <a:endParaRPr lang="en-US" sz="1400" dirty="0" smtClean="0">
              <a:solidFill>
                <a:schemeClr val="tx1"/>
              </a:solidFill>
              <a:latin typeface="Comic Sans MS"/>
              <a:ea typeface="Calibri"/>
              <a:cs typeface="Times New Roman"/>
            </a:endParaRPr>
          </a:p>
        </p:txBody>
      </p:sp>
      <p:sp>
        <p:nvSpPr>
          <p:cNvPr id="11" name="10 - Υπότιτλος"/>
          <p:cNvSpPr>
            <a:spLocks noGrp="1"/>
          </p:cNvSpPr>
          <p:nvPr>
            <p:ph type="subTitle" idx="1"/>
          </p:nvPr>
        </p:nvSpPr>
        <p:spPr>
          <a:xfrm>
            <a:off x="227013" y="1916832"/>
            <a:ext cx="8916987" cy="4248472"/>
          </a:xfrm>
        </p:spPr>
        <p:txBody>
          <a:bodyPr>
            <a:norm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Deepening in Christmas customs in Greece as well as in traditional Christmas sweets, “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vasilopita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” and “</a:t>
            </a:r>
            <a:r>
              <a:rPr lang="en-US" sz="1800" dirty="0" err="1" smtClean="0">
                <a:solidFill>
                  <a:schemeClr val="tx1"/>
                </a:solidFill>
                <a:latin typeface="Comic Sans MS" pitchFamily="66" charset="0"/>
              </a:rPr>
              <a:t>melomakarona</a:t>
            </a: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” and producing relative presentations.</a:t>
            </a:r>
          </a:p>
          <a:p>
            <a:pPr algn="l"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 Singing the Christmas Carols and producing a video </a:t>
            </a:r>
            <a:r>
              <a:rPr lang="en-US" sz="1800" u="sng" dirty="0" smtClean="0">
                <a:hlinkClick r:id="rId4"/>
              </a:rPr>
              <a:t>https://youtu.be/Tll_7GqXyXo</a:t>
            </a:r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en-US" sz="1800" dirty="0" smtClean="0">
                <a:solidFill>
                  <a:schemeClr val="tx1"/>
                </a:solidFill>
                <a:latin typeface="Comic Sans MS" pitchFamily="66" charset="0"/>
              </a:rPr>
              <a:t>Organizing a Christmas bazaar with traditional Christmas food-drinks and handmade gifts and presenting the project’s activities to the parents, teachers and pupils of the school and nearby schools.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l-GR" sz="18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just"/>
            <a:endParaRPr lang="en-US" sz="1800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ctrTitle"/>
          </p:nvPr>
        </p:nvSpPr>
        <p:spPr>
          <a:xfrm>
            <a:off x="0" y="1340768"/>
            <a:ext cx="8964488" cy="50405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P4 Activities – December 2018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  <a:latin typeface="Comic Sans MS"/>
                <a:ea typeface="Calibri"/>
                <a:cs typeface="Times New Roman"/>
              </a:rPr>
              <a:t>[1/2]</a:t>
            </a:r>
            <a:endParaRPr lang="el-G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 descr="D:\documents\ERASMUS KA2\ΕΓΓΡΑΦΑ ERASMUS\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6440" y="0"/>
            <a:ext cx="1479616" cy="1268760"/>
          </a:xfrm>
          <a:prstGeom prst="rect">
            <a:avLst/>
          </a:prstGeom>
          <a:noFill/>
        </p:spPr>
      </p:pic>
      <p:pic>
        <p:nvPicPr>
          <p:cNvPr id="15" name="14 - Εικόνα"/>
          <p:cNvPicPr/>
          <p:nvPr/>
        </p:nvPicPr>
        <p:blipFill>
          <a:blip r:embed="rId6" cstate="print"/>
          <a:srcRect t="13036" r="38237" b="15121"/>
          <a:stretch>
            <a:fillRect/>
          </a:stretch>
        </p:blipFill>
        <p:spPr bwMode="auto">
          <a:xfrm>
            <a:off x="395536" y="3861048"/>
            <a:ext cx="3819457" cy="24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- Εικόνα" descr="https://twinspace.etwinning.net/files/collabspace/4/04/604/77604/images/b8ea234c_opt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4077072"/>
            <a:ext cx="377554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</TotalTime>
  <Words>2119</Words>
  <Application>Microsoft Office PowerPoint</Application>
  <PresentationFormat>Προβολή στην οθόνη (4:3)</PresentationFormat>
  <Paragraphs>329</Paragraphs>
  <Slides>34</Slides>
  <Notes>34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35" baseType="lpstr">
      <vt:lpstr>Θέμα του Office</vt:lpstr>
      <vt:lpstr>Erasmus+ project:  “PRomotion Of Identity,  European Culture and Tradition (PR.O.I.E.C.T.)” </vt:lpstr>
      <vt:lpstr>P1 Activities - September 2018</vt:lpstr>
      <vt:lpstr> P2 Activities – October 2018 [1/2]</vt:lpstr>
      <vt:lpstr> P2 Activities – October 2018 [2/2]</vt:lpstr>
      <vt:lpstr>P3 Activities – November 2018 [1/4]</vt:lpstr>
      <vt:lpstr>P3 Activities – November 2018 [2/4]</vt:lpstr>
      <vt:lpstr>P3 Activities – November 2018 [3/4]</vt:lpstr>
      <vt:lpstr>P3 Activities – November 2018 [4/4]</vt:lpstr>
      <vt:lpstr>P4 Activities – December 2018 [1/2]</vt:lpstr>
      <vt:lpstr>P4 Activities – December 2018 [2/2]</vt:lpstr>
      <vt:lpstr>P5 Activities – January 2019 [1/2]</vt:lpstr>
      <vt:lpstr>P5 Activities – January 2019 [2/2]</vt:lpstr>
      <vt:lpstr>P7 Activities – February 2019</vt:lpstr>
      <vt:lpstr>P6 Activities – March 2019 [1/2]</vt:lpstr>
      <vt:lpstr>P6 Activities – March 2019 [2/2]</vt:lpstr>
      <vt:lpstr>C2 short term mobility in Greece  “Greek cultural and linguistic heritage knowledge related with Easter to know similarities and differences with other partners' heritage”– 6 to 15 April 2019 [1/9]</vt:lpstr>
      <vt:lpstr>C2 short term mobility in Greece  6 to 15 April 2019 [2/9]</vt:lpstr>
      <vt:lpstr>C2 short term mobility in Greece  6 to 15 April 2019 [3/9]</vt:lpstr>
      <vt:lpstr>C2 short term mobility in Greece  6 to 15 April 2019 [4/9]</vt:lpstr>
      <vt:lpstr>C2 short term mobility in Greece  6 to 15 April 2019 [5/9]</vt:lpstr>
      <vt:lpstr>C2 short term mobility in Greece  6 to 15 April 2019 [6/9]</vt:lpstr>
      <vt:lpstr>C2 short term mobility in Greece  6 to 15 April 2019 [7/9]</vt:lpstr>
      <vt:lpstr>C2 short term mobility in Greece  6 to 15 April 2019 [8/9]</vt:lpstr>
      <vt:lpstr>C2 short term mobility in Greece  6 to 15 April 2019 [9/9]</vt:lpstr>
      <vt:lpstr>P8 Activities – April 2019</vt:lpstr>
      <vt:lpstr>P9 Activities – May 2019</vt:lpstr>
      <vt:lpstr>P10 Activities – June 2019</vt:lpstr>
      <vt:lpstr>P11 Activities – July 2019</vt:lpstr>
      <vt:lpstr>P12 Activities – August 2019</vt:lpstr>
      <vt:lpstr>P13 Activities – September 2019</vt:lpstr>
      <vt:lpstr>P14 Activities – October 2019</vt:lpstr>
      <vt:lpstr>P15 Activities – November 2019</vt:lpstr>
      <vt:lpstr>Twinspace platform of the project</vt:lpstr>
      <vt:lpstr>Διαφάνεια 34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maragos dimitris</dc:creator>
  <cp:lastModifiedBy>Μαρία</cp:lastModifiedBy>
  <cp:revision>702</cp:revision>
  <dcterms:created xsi:type="dcterms:W3CDTF">2013-11-21T12:12:21Z</dcterms:created>
  <dcterms:modified xsi:type="dcterms:W3CDTF">2019-11-25T15:13:53Z</dcterms:modified>
</cp:coreProperties>
</file>