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42">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ZqT7cYkeVZY2GOBiedKUWr9Bl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4660"/>
  </p:normalViewPr>
  <p:slideViewPr>
    <p:cSldViewPr snapToGrid="0">
      <p:cViewPr>
        <p:scale>
          <a:sx n="90" d="100"/>
          <a:sy n="90" d="100"/>
        </p:scale>
        <p:origin x="-442" y="0"/>
      </p:cViewPr>
      <p:guideLst>
        <p:guide orient="horz" pos="214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ro-R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62719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9" name="Google Shape;2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1" name="Google Shape;2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3" name="Google Shape;30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5" name="Google Shape;3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5" name="Google Shape;3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5" name="Google Shape;3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4" name="Google Shape;1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6" name="Google Shape;1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8" name="Google Shape;2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4" name="Google Shape;2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7" name="Google Shape;2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7dc735150ebe39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3" name="Google Shape;263;g27dc735150ebe39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2" name="Google Shape;92;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01" name="Google Shape;10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02" name="Google Shape;10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03"/>
        <p:cNvGrpSpPr/>
        <p:nvPr/>
      </p:nvGrpSpPr>
      <p:grpSpPr>
        <a:xfrm>
          <a:off x="0" y="0"/>
          <a:ext cx="0" cy="0"/>
          <a:chOff x="0" y="0"/>
          <a:chExt cx="0" cy="0"/>
        </a:xfrm>
      </p:grpSpPr>
      <p:sp>
        <p:nvSpPr>
          <p:cNvPr id="104" name="Google Shape;104;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5" name="Google Shape;105;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6" name="Google Shape;10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07" name="Google Shape;10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08" name="Google Shape;10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109"/>
        <p:cNvGrpSpPr/>
        <p:nvPr/>
      </p:nvGrpSpPr>
      <p:grpSpPr>
        <a:xfrm>
          <a:off x="0" y="0"/>
          <a:ext cx="0" cy="0"/>
          <a:chOff x="0" y="0"/>
          <a:chExt cx="0" cy="0"/>
        </a:xfrm>
      </p:grpSpPr>
      <p:sp>
        <p:nvSpPr>
          <p:cNvPr id="110" name="Google Shape;110;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1" name="Google Shape;111;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2" name="Google Shape;1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13" name="Google Shape;1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14" name="Google Shape;1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7" name="Google Shape;117;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22" name="Google Shape;12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23" name="Google Shape;12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6" name="Google Shape;12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27" name="Google Shape;12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28" name="Google Shape;12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5" name="Google Shape;135;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38" name="Google Shape;13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39" name="Google Shape;13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140"/>
        <p:cNvGrpSpPr/>
        <p:nvPr/>
      </p:nvGrpSpPr>
      <p:grpSpPr>
        <a:xfrm>
          <a:off x="0" y="0"/>
          <a:ext cx="0" cy="0"/>
          <a:chOff x="0" y="0"/>
          <a:chExt cx="0" cy="0"/>
        </a:xfrm>
      </p:grpSpPr>
      <p:sp>
        <p:nvSpPr>
          <p:cNvPr id="141" name="Google Shape;141;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2" name="Google Shape;142;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45" name="Google Shape;14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46" name="Google Shape;14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147"/>
        <p:cNvGrpSpPr/>
        <p:nvPr/>
      </p:nvGrpSpPr>
      <p:grpSpPr>
        <a:xfrm>
          <a:off x="0" y="0"/>
          <a:ext cx="0" cy="0"/>
          <a:chOff x="0" y="0"/>
          <a:chExt cx="0" cy="0"/>
        </a:xfrm>
      </p:grpSpPr>
      <p:sp>
        <p:nvSpPr>
          <p:cNvPr id="148" name="Google Shape;14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9" name="Google Shape;149;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51" name="Google Shape;1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52" name="Google Shape;1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153"/>
        <p:cNvGrpSpPr/>
        <p:nvPr/>
      </p:nvGrpSpPr>
      <p:grpSpPr>
        <a:xfrm>
          <a:off x="0" y="0"/>
          <a:ext cx="0" cy="0"/>
          <a:chOff x="0" y="0"/>
          <a:chExt cx="0" cy="0"/>
        </a:xfrm>
      </p:grpSpPr>
      <p:sp>
        <p:nvSpPr>
          <p:cNvPr id="154" name="Google Shape;154;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5" name="Google Shape;155;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57" name="Google Shape;1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58" name="Google Shape;1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28"/>
        <p:cNvGrpSpPr/>
        <p:nvPr/>
      </p:nvGrpSpPr>
      <p:grpSpPr>
        <a:xfrm>
          <a:off x="0" y="0"/>
          <a:ext cx="0" cy="0"/>
          <a:chOff x="0" y="0"/>
          <a:chExt cx="0" cy="0"/>
        </a:xfrm>
      </p:grpSpPr>
      <p:sp>
        <p:nvSpPr>
          <p:cNvPr id="29" name="Google Shape;29;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32" name="Google Shape;3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33" name="Google Shape;3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1pPr>
            <a:lvl2pPr marL="0" lvl="1"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2pPr>
            <a:lvl3pPr marL="0" lvl="2"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3pPr>
            <a:lvl4pPr marL="0" lvl="3"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4pPr>
            <a:lvl5pPr marL="0" lvl="4"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5pPr>
            <a:lvl6pPr marL="0" lvl="5"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6pPr>
            <a:lvl7pPr marL="0" lvl="6"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7pPr>
            <a:lvl8pPr marL="0" lvl="7"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8pPr>
            <a:lvl9pPr marL="0" lvl="8" indent="0" algn="r">
              <a:lnSpc>
                <a:spcPct val="100000"/>
              </a:lnSpc>
              <a:spcBef>
                <a:spcPts val="0"/>
              </a:spcBef>
              <a:spcAft>
                <a:spcPts val="0"/>
              </a:spcAft>
              <a:buClr>
                <a:srgbClr val="898989"/>
              </a:buClr>
              <a:buSzPts val="1200"/>
              <a:buFont typeface="Calibri"/>
              <a:buNone/>
              <a:defRPr strike="noStrike">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a:p>
        </p:txBody>
      </p:sp>
      <p:pic>
        <p:nvPicPr>
          <p:cNvPr id="164" name="Google Shape;164;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5" name="Google Shape;165;p1"/>
          <p:cNvSpPr/>
          <p:nvPr/>
        </p:nvSpPr>
        <p:spPr>
          <a:xfrm flipH="1">
            <a:off x="0" y="2192338"/>
            <a:ext cx="6908800" cy="2162175"/>
          </a:xfrm>
          <a:custGeom>
            <a:avLst/>
            <a:gdLst/>
            <a:ahLst/>
            <a:cxnLst/>
            <a:rect l="l" t="t" r="r" b="b"/>
            <a:pathLst>
              <a:path w="9017266" h="1490472" extrusionOk="0">
                <a:moveTo>
                  <a:pt x="531634" y="0"/>
                </a:moveTo>
                <a:lnTo>
                  <a:pt x="9017266" y="0"/>
                </a:lnTo>
                <a:lnTo>
                  <a:pt x="9017266" y="1490472"/>
                </a:lnTo>
                <a:lnTo>
                  <a:pt x="531634" y="1490472"/>
                </a:lnTo>
                <a:cubicBezTo>
                  <a:pt x="-199886" y="1432560"/>
                  <a:pt x="-154166" y="76200"/>
                  <a:pt x="531634" y="0"/>
                </a:cubicBezTo>
                <a:close/>
              </a:path>
            </a:pathLst>
          </a:custGeom>
          <a:solidFill>
            <a:schemeClr val="lt1">
              <a:alpha val="1764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66" name="Google Shape;166;p1"/>
          <p:cNvSpPr txBox="1"/>
          <p:nvPr/>
        </p:nvSpPr>
        <p:spPr>
          <a:xfrm>
            <a:off x="550863" y="2389188"/>
            <a:ext cx="5170487"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F0"/>
              </a:buClr>
              <a:buSzPts val="2800"/>
              <a:buFont typeface="Microsoft YaHei"/>
              <a:buNone/>
            </a:pPr>
            <a:r>
              <a:rPr lang="en-US" sz="2800" b="1" i="0" u="none" strike="noStrike" cap="none" dirty="0" smtClean="0">
                <a:solidFill>
                  <a:srgbClr val="00B0F0"/>
                </a:solidFill>
                <a:latin typeface="Microsoft YaHei"/>
                <a:ea typeface="Microsoft YaHei"/>
                <a:cs typeface="Microsoft YaHei"/>
                <a:sym typeface="Microsoft YaHei"/>
              </a:rPr>
              <a:t>THE WORKERS’COLONIES FORM THE JIU VALLEY</a:t>
            </a:r>
            <a:endParaRPr sz="2800" b="1" i="0" u="none" dirty="0">
              <a:solidFill>
                <a:srgbClr val="00B0F0"/>
              </a:solidFill>
              <a:latin typeface="Microsoft YaHei"/>
              <a:ea typeface="Microsoft YaHei"/>
              <a:cs typeface="Microsoft YaHei"/>
              <a:sym typeface="Microsoft YaHei"/>
            </a:endParaRPr>
          </a:p>
        </p:txBody>
      </p:sp>
      <p:cxnSp>
        <p:nvCxnSpPr>
          <p:cNvPr id="167" name="Google Shape;167;p1"/>
          <p:cNvCxnSpPr/>
          <p:nvPr/>
        </p:nvCxnSpPr>
        <p:spPr>
          <a:xfrm>
            <a:off x="623888" y="3262313"/>
            <a:ext cx="5138738" cy="0"/>
          </a:xfrm>
          <a:prstGeom prst="straightConnector1">
            <a:avLst/>
          </a:prstGeom>
          <a:noFill/>
          <a:ln w="19050" cap="flat" cmpd="sng">
            <a:solidFill>
              <a:schemeClr val="lt1"/>
            </a:solidFill>
            <a:prstDash val="solid"/>
            <a:miter lim="800000"/>
            <a:headEnd type="none" w="sm" len="sm"/>
            <a:tailEnd type="none" w="sm" len="sm"/>
          </a:ln>
        </p:spPr>
      </p:cxnSp>
      <p:sp>
        <p:nvSpPr>
          <p:cNvPr id="168" name="Google Shape;168;p1"/>
          <p:cNvSpPr txBox="1"/>
          <p:nvPr/>
        </p:nvSpPr>
        <p:spPr>
          <a:xfrm>
            <a:off x="588963" y="3400425"/>
            <a:ext cx="4481512" cy="64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Microsoft YaHei"/>
              <a:buNone/>
            </a:pPr>
            <a:r>
              <a:rPr lang="en-US" sz="1800" dirty="0" smtClean="0">
                <a:solidFill>
                  <a:schemeClr val="lt1"/>
                </a:solidFill>
                <a:latin typeface="Microsoft YaHei"/>
                <a:ea typeface="Microsoft YaHei"/>
                <a:cs typeface="Microsoft YaHei"/>
                <a:sym typeface="Microsoft YaHei"/>
              </a:rPr>
              <a:t>by</a:t>
            </a:r>
            <a:r>
              <a:rPr lang="ro-RO" sz="1800" b="0" i="0" u="none" dirty="0" smtClean="0">
                <a:solidFill>
                  <a:schemeClr val="lt1"/>
                </a:solidFill>
                <a:latin typeface="Microsoft YaHei"/>
                <a:ea typeface="Microsoft YaHei"/>
                <a:cs typeface="Microsoft YaHei"/>
                <a:sym typeface="Microsoft YaHei"/>
              </a:rPr>
              <a:t> </a:t>
            </a:r>
            <a:r>
              <a:rPr lang="ro-RO" sz="1800" b="0" i="0" u="none" dirty="0">
                <a:solidFill>
                  <a:schemeClr val="lt1"/>
                </a:solidFill>
                <a:latin typeface="Microsoft YaHei"/>
                <a:ea typeface="Microsoft YaHei"/>
                <a:cs typeface="Microsoft YaHei"/>
                <a:sym typeface="Microsoft YaHei"/>
              </a:rPr>
              <a:t>Alexandra Mihai, Georgiana </a:t>
            </a:r>
            <a:r>
              <a:rPr lang="ro-RO" sz="1800" b="0" i="0" u="none" dirty="0" err="1">
                <a:solidFill>
                  <a:schemeClr val="lt1"/>
                </a:solidFill>
                <a:latin typeface="Microsoft YaHei"/>
                <a:ea typeface="Microsoft YaHei"/>
                <a:cs typeface="Microsoft YaHei"/>
                <a:sym typeface="Microsoft YaHei"/>
              </a:rPr>
              <a:t>Pițec</a:t>
            </a:r>
            <a:r>
              <a:rPr lang="ro-RO" sz="1800" b="0" i="0" u="none" dirty="0">
                <a:solidFill>
                  <a:schemeClr val="lt1"/>
                </a:solidFill>
                <a:latin typeface="Microsoft YaHei"/>
                <a:ea typeface="Microsoft YaHei"/>
                <a:cs typeface="Microsoft YaHei"/>
                <a:sym typeface="Microsoft YaHei"/>
              </a:rPr>
              <a:t>, </a:t>
            </a:r>
            <a:r>
              <a:rPr lang="ro-RO" sz="1800" b="0" i="0" u="none" dirty="0" err="1">
                <a:solidFill>
                  <a:schemeClr val="lt1"/>
                </a:solidFill>
                <a:latin typeface="Microsoft YaHei"/>
                <a:ea typeface="Microsoft YaHei"/>
                <a:cs typeface="Microsoft YaHei"/>
                <a:sym typeface="Microsoft YaHei"/>
              </a:rPr>
              <a:t>Erika</a:t>
            </a:r>
            <a:r>
              <a:rPr lang="ro-RO" sz="1800" b="0" i="0" u="none" dirty="0">
                <a:solidFill>
                  <a:schemeClr val="lt1"/>
                </a:solidFill>
                <a:latin typeface="Microsoft YaHei"/>
                <a:ea typeface="Microsoft YaHei"/>
                <a:cs typeface="Microsoft YaHei"/>
                <a:sym typeface="Microsoft YaHei"/>
              </a:rPr>
              <a:t> </a:t>
            </a:r>
            <a:r>
              <a:rPr lang="ro-RO" sz="1800" b="0" i="0" u="none" dirty="0" err="1">
                <a:solidFill>
                  <a:schemeClr val="lt1"/>
                </a:solidFill>
                <a:latin typeface="Microsoft YaHei"/>
                <a:ea typeface="Microsoft YaHei"/>
                <a:cs typeface="Microsoft YaHei"/>
                <a:sym typeface="Microsoft YaHei"/>
              </a:rPr>
              <a:t>Soo</a:t>
            </a:r>
            <a:r>
              <a:rPr lang="ro-RO" sz="1800" b="0" i="0" u="none" dirty="0">
                <a:solidFill>
                  <a:schemeClr val="lt1"/>
                </a:solidFill>
                <a:latin typeface="Microsoft YaHei"/>
                <a:ea typeface="Microsoft YaHei"/>
                <a:cs typeface="Microsoft YaHei"/>
                <a:sym typeface="Microsoft YaHei"/>
              </a:rPr>
              <a:t>, </a:t>
            </a:r>
            <a:r>
              <a:rPr lang="ro-RO" sz="1800" b="0" i="0" u="none" dirty="0" err="1">
                <a:solidFill>
                  <a:schemeClr val="lt1"/>
                </a:solidFill>
                <a:latin typeface="Microsoft YaHei"/>
                <a:ea typeface="Microsoft YaHei"/>
                <a:cs typeface="Microsoft YaHei"/>
                <a:sym typeface="Microsoft YaHei"/>
              </a:rPr>
              <a:t>Sergio</a:t>
            </a:r>
            <a:r>
              <a:rPr lang="ro-RO" sz="1800" b="0" i="0" u="none" dirty="0">
                <a:solidFill>
                  <a:schemeClr val="lt1"/>
                </a:solidFill>
                <a:latin typeface="Microsoft YaHei"/>
                <a:ea typeface="Microsoft YaHei"/>
                <a:cs typeface="Microsoft YaHei"/>
                <a:sym typeface="Microsoft YaHei"/>
              </a:rPr>
              <a:t> </a:t>
            </a:r>
            <a:r>
              <a:rPr lang="ro-RO" sz="1800" b="0" i="0" u="none" dirty="0" err="1">
                <a:solidFill>
                  <a:schemeClr val="lt1"/>
                </a:solidFill>
                <a:latin typeface="Microsoft YaHei"/>
                <a:ea typeface="Microsoft YaHei"/>
                <a:cs typeface="Microsoft YaHei"/>
                <a:sym typeface="Microsoft YaHei"/>
              </a:rPr>
              <a:t>Ionașc</a:t>
            </a:r>
            <a:endParaRPr sz="1800" b="0" i="0" u="none" dirty="0">
              <a:solidFill>
                <a:schemeClr val="lt1"/>
              </a:solidFill>
              <a:latin typeface="Microsoft YaHei"/>
              <a:ea typeface="Microsoft YaHei"/>
              <a:cs typeface="Microsoft YaHei"/>
              <a:sym typeface="Microsoft YaHei"/>
            </a:endParaRPr>
          </a:p>
        </p:txBody>
      </p:sp>
      <p:pic>
        <p:nvPicPr>
          <p:cNvPr id="169" name="Google Shape;169;p1" descr="1280px-Erasmus+_Logo.svg"/>
          <p:cNvPicPr preferRelativeResize="0">
            <a:picLocks noGrp="1"/>
          </p:cNvPicPr>
          <p:nvPr>
            <p:ph type="body" idx="1"/>
          </p:nvPr>
        </p:nvPicPr>
        <p:blipFill rotWithShape="1">
          <a:blip r:embed="rId4">
            <a:alphaModFix/>
          </a:blip>
          <a:srcRect/>
          <a:stretch/>
        </p:blipFill>
        <p:spPr>
          <a:xfrm>
            <a:off x="9460230" y="98425"/>
            <a:ext cx="2607310" cy="747395"/>
          </a:xfrm>
          <a:prstGeom prst="rect">
            <a:avLst/>
          </a:prstGeom>
          <a:noFill/>
          <a:ln>
            <a:noFill/>
          </a:ln>
        </p:spPr>
      </p:pic>
      <p:pic>
        <p:nvPicPr>
          <p:cNvPr id="9" name="image2.png"/>
          <p:cNvPicPr/>
          <p:nvPr/>
        </p:nvPicPr>
        <p:blipFill>
          <a:blip r:embed="rId5"/>
          <a:srcRect/>
          <a:stretch>
            <a:fillRect/>
          </a:stretch>
        </p:blipFill>
        <p:spPr>
          <a:xfrm>
            <a:off x="10259528" y="1197928"/>
            <a:ext cx="1534795" cy="1191260"/>
          </a:xfrm>
          <a:prstGeom prst="rect">
            <a:avLst/>
          </a:prstGeom>
          <a:ln/>
        </p:spPr>
      </p:pic>
      <p:pic>
        <p:nvPicPr>
          <p:cNvPr id="10" name="image4.jpg"/>
          <p:cNvPicPr/>
          <p:nvPr/>
        </p:nvPicPr>
        <p:blipFill>
          <a:blip r:embed="rId6" cstate="print"/>
          <a:srcRect/>
          <a:stretch>
            <a:fillRect/>
          </a:stretch>
        </p:blipFill>
        <p:spPr>
          <a:xfrm>
            <a:off x="195508" y="111959"/>
            <a:ext cx="1229985" cy="1085969"/>
          </a:xfrm>
          <a:prstGeom prst="rect">
            <a:avLst/>
          </a:prstGeom>
          <a:ln/>
        </p:spPr>
      </p:pic>
      <p:sp>
        <p:nvSpPr>
          <p:cNvPr id="2" name="Dreptunghi 1"/>
          <p:cNvSpPr/>
          <p:nvPr/>
        </p:nvSpPr>
        <p:spPr>
          <a:xfrm>
            <a:off x="5762626" y="5177951"/>
            <a:ext cx="6096000" cy="1600438"/>
          </a:xfrm>
          <a:prstGeom prst="rect">
            <a:avLst/>
          </a:prstGeom>
        </p:spPr>
        <p:txBody>
          <a:bodyPr>
            <a:spAutoFit/>
          </a:bodyPr>
          <a:lstStyle/>
          <a:p>
            <a:pPr algn="ctr"/>
            <a:r>
              <a:rPr lang="en-US" b="1" dirty="0">
                <a:solidFill>
                  <a:schemeClr val="bg1"/>
                </a:solidFill>
              </a:rPr>
              <a:t>ERASMUS+ </a:t>
            </a:r>
            <a:br>
              <a:rPr lang="en-US" b="1" dirty="0">
                <a:solidFill>
                  <a:schemeClr val="bg1"/>
                </a:solidFill>
              </a:rPr>
            </a:br>
            <a:r>
              <a:rPr lang="en-US" b="1" dirty="0">
                <a:solidFill>
                  <a:schemeClr val="bg1"/>
                </a:solidFill>
              </a:rPr>
              <a:t> </a:t>
            </a:r>
            <a:r>
              <a:rPr lang="en-US" b="1" dirty="0" err="1">
                <a:solidFill>
                  <a:schemeClr val="bg1"/>
                </a:solidFill>
              </a:rPr>
              <a:t>PRomotion</a:t>
            </a:r>
            <a:r>
              <a:rPr lang="en-US" b="1" dirty="0">
                <a:solidFill>
                  <a:schemeClr val="bg1"/>
                </a:solidFill>
              </a:rPr>
              <a:t> Of Identity, European Culture and Tradition </a:t>
            </a:r>
            <a:br>
              <a:rPr lang="en-US" b="1" dirty="0">
                <a:solidFill>
                  <a:schemeClr val="bg1"/>
                </a:solidFill>
              </a:rPr>
            </a:br>
            <a:r>
              <a:rPr lang="en-US" b="1" dirty="0">
                <a:solidFill>
                  <a:schemeClr val="bg1"/>
                </a:solidFill>
              </a:rPr>
              <a:t>nr. ref. 2018-1-IT02-KA229-047925_3 </a:t>
            </a:r>
            <a:endParaRPr lang="en-US" b="1" dirty="0" smtClean="0">
              <a:solidFill>
                <a:schemeClr val="bg1"/>
              </a:solidFill>
            </a:endParaRPr>
          </a:p>
          <a:p>
            <a:pPr algn="ctr"/>
            <a:r>
              <a:rPr lang="en-US" b="1" dirty="0" smtClean="0">
                <a:solidFill>
                  <a:schemeClr val="bg1"/>
                </a:solidFill>
              </a:rPr>
              <a:t>KA2 </a:t>
            </a:r>
            <a:r>
              <a:rPr lang="en-US" b="1" dirty="0">
                <a:solidFill>
                  <a:schemeClr val="bg1"/>
                </a:solidFill>
              </a:rPr>
              <a:t>– </a:t>
            </a:r>
            <a:br>
              <a:rPr lang="en-US" b="1" dirty="0">
                <a:solidFill>
                  <a:schemeClr val="bg1"/>
                </a:solidFill>
              </a:rPr>
            </a:br>
            <a:r>
              <a:rPr lang="en-US" b="1" dirty="0">
                <a:solidFill>
                  <a:schemeClr val="bg1"/>
                </a:solidFill>
              </a:rPr>
              <a:t>Cooperation for innovation and the exchange of good practices KA229 - School Exchange Partnerships</a:t>
            </a:r>
            <a:r>
              <a:rPr lang="en-US" b="1" dirty="0"/>
              <a:t/>
            </a:r>
            <a:br>
              <a:rPr lang="en-US" b="1" dirty="0"/>
            </a:br>
            <a:endParaRPr lang="en-US" dirty="0"/>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0"/>
        <p:cNvGrpSpPr/>
        <p:nvPr/>
      </p:nvGrpSpPr>
      <p:grpSpPr>
        <a:xfrm>
          <a:off x="0" y="0"/>
          <a:ext cx="0" cy="0"/>
          <a:chOff x="0" y="0"/>
          <a:chExt cx="0" cy="0"/>
        </a:xfrm>
      </p:grpSpPr>
      <p:grpSp>
        <p:nvGrpSpPr>
          <p:cNvPr id="281" name="Google Shape;281;p9"/>
          <p:cNvGrpSpPr/>
          <p:nvPr/>
        </p:nvGrpSpPr>
        <p:grpSpPr>
          <a:xfrm>
            <a:off x="8370887" y="0"/>
            <a:ext cx="2063751" cy="1465263"/>
            <a:chOff x="8661079" y="0"/>
            <a:chExt cx="1666264" cy="1183341"/>
          </a:xfrm>
        </p:grpSpPr>
        <p:cxnSp>
          <p:nvCxnSpPr>
            <p:cNvPr id="282" name="Google Shape;282;p9"/>
            <p:cNvCxnSpPr/>
            <p:nvPr/>
          </p:nvCxnSpPr>
          <p:spPr>
            <a:xfrm flipH="1">
              <a:off x="8661079"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283" name="Google Shape;283;p9"/>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grpSp>
        <p:nvGrpSpPr>
          <p:cNvPr id="284" name="Google Shape;284;p9"/>
          <p:cNvGrpSpPr/>
          <p:nvPr/>
        </p:nvGrpSpPr>
        <p:grpSpPr>
          <a:xfrm rot="10800000">
            <a:off x="846138" y="5392738"/>
            <a:ext cx="2062163" cy="1465262"/>
            <a:chOff x="8662361" y="0"/>
            <a:chExt cx="1664982" cy="1183341"/>
          </a:xfrm>
        </p:grpSpPr>
        <p:cxnSp>
          <p:nvCxnSpPr>
            <p:cNvPr id="285" name="Google Shape;285;p9"/>
            <p:cNvCxnSpPr/>
            <p:nvPr/>
          </p:nvCxnSpPr>
          <p:spPr>
            <a:xfrm flipH="1">
              <a:off x="8662361"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286" name="Google Shape;286;p9"/>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cxnSp>
        <p:nvCxnSpPr>
          <p:cNvPr id="287" name="Google Shape;287;p9"/>
          <p:cNvCxnSpPr/>
          <p:nvPr/>
        </p:nvCxnSpPr>
        <p:spPr>
          <a:xfrm>
            <a:off x="3201988" y="1601788"/>
            <a:ext cx="2555875" cy="0"/>
          </a:xfrm>
          <a:prstGeom prst="straightConnector1">
            <a:avLst/>
          </a:prstGeom>
          <a:noFill/>
          <a:ln w="9525" cap="flat" cmpd="sng">
            <a:solidFill>
              <a:schemeClr val="lt1"/>
            </a:solidFill>
            <a:prstDash val="solid"/>
            <a:miter lim="800000"/>
            <a:headEnd type="none" w="sm" len="sm"/>
            <a:tailEnd type="none" w="sm" len="sm"/>
          </a:ln>
        </p:spPr>
      </p:cxnSp>
      <p:sp>
        <p:nvSpPr>
          <p:cNvPr id="288" name="Google Shape;288;p9"/>
          <p:cNvSpPr txBox="1"/>
          <p:nvPr/>
        </p:nvSpPr>
        <p:spPr>
          <a:xfrm>
            <a:off x="2573655" y="2459990"/>
            <a:ext cx="7983220" cy="1200288"/>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en-US" sz="2400" dirty="0" smtClean="0">
                <a:solidFill>
                  <a:schemeClr val="bg1"/>
                </a:solidFill>
              </a:rPr>
              <a:t>Housing </a:t>
            </a:r>
            <a:r>
              <a:rPr lang="en-US" sz="2400" dirty="0">
                <a:solidFill>
                  <a:schemeClr val="bg1"/>
                </a:solidFill>
              </a:rPr>
              <a:t>construction continued after the First World War, due to the effort made by the companies "</a:t>
            </a:r>
            <a:r>
              <a:rPr lang="en-US" sz="2400" dirty="0" err="1">
                <a:solidFill>
                  <a:schemeClr val="bg1"/>
                </a:solidFill>
              </a:rPr>
              <a:t>Petroşani</a:t>
            </a:r>
            <a:r>
              <a:rPr lang="en-US" sz="2400" dirty="0">
                <a:solidFill>
                  <a:schemeClr val="bg1"/>
                </a:solidFill>
              </a:rPr>
              <a:t>" and "</a:t>
            </a:r>
            <a:r>
              <a:rPr lang="en-US" sz="2400" dirty="0" err="1">
                <a:solidFill>
                  <a:schemeClr val="bg1"/>
                </a:solidFill>
              </a:rPr>
              <a:t>Uricani</a:t>
            </a:r>
            <a:r>
              <a:rPr lang="en-US" sz="2400" dirty="0">
                <a:solidFill>
                  <a:schemeClr val="bg1"/>
                </a:solidFill>
              </a:rPr>
              <a:t> - </a:t>
            </a:r>
            <a:r>
              <a:rPr lang="en-US" sz="2400" dirty="0" err="1">
                <a:solidFill>
                  <a:schemeClr val="bg1"/>
                </a:solidFill>
              </a:rPr>
              <a:t>Valea</a:t>
            </a:r>
            <a:r>
              <a:rPr lang="en-US" sz="2400" dirty="0">
                <a:solidFill>
                  <a:schemeClr val="bg1"/>
                </a:solidFill>
              </a:rPr>
              <a:t> </a:t>
            </a:r>
            <a:r>
              <a:rPr lang="en-US" sz="2400" dirty="0" err="1">
                <a:solidFill>
                  <a:schemeClr val="bg1"/>
                </a:solidFill>
              </a:rPr>
              <a:t>Jiului</a:t>
            </a:r>
            <a:r>
              <a:rPr lang="en-US" sz="2400" dirty="0">
                <a:solidFill>
                  <a:schemeClr val="bg1"/>
                </a:solidFill>
              </a:rPr>
              <a:t>" (the future company "</a:t>
            </a:r>
            <a:r>
              <a:rPr lang="en-US" sz="2400" dirty="0" err="1">
                <a:solidFill>
                  <a:schemeClr val="bg1"/>
                </a:solidFill>
              </a:rPr>
              <a:t>Lupeni</a:t>
            </a:r>
            <a:r>
              <a:rPr lang="en-US" sz="2400" dirty="0">
                <a:solidFill>
                  <a:schemeClr val="bg1"/>
                </a:solidFill>
              </a:rPr>
              <a:t>").</a:t>
            </a:r>
            <a:endParaRPr sz="2400" b="0" i="0" u="none" dirty="0">
              <a:solidFill>
                <a:schemeClr val="bg1"/>
              </a:solidFill>
              <a:latin typeface="Calibri"/>
              <a:ea typeface="Calibri"/>
              <a:cs typeface="Calibri"/>
              <a:sym typeface="Calibri"/>
            </a:endParaRP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grpSp>
        <p:nvGrpSpPr>
          <p:cNvPr id="293" name="Google Shape;293;p10"/>
          <p:cNvGrpSpPr/>
          <p:nvPr/>
        </p:nvGrpSpPr>
        <p:grpSpPr>
          <a:xfrm>
            <a:off x="8370887" y="0"/>
            <a:ext cx="2063751" cy="1465263"/>
            <a:chOff x="8661079" y="0"/>
            <a:chExt cx="1666264" cy="1183341"/>
          </a:xfrm>
        </p:grpSpPr>
        <p:cxnSp>
          <p:nvCxnSpPr>
            <p:cNvPr id="294" name="Google Shape;294;p10"/>
            <p:cNvCxnSpPr/>
            <p:nvPr/>
          </p:nvCxnSpPr>
          <p:spPr>
            <a:xfrm flipH="1">
              <a:off x="8661079"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295" name="Google Shape;295;p10"/>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grpSp>
        <p:nvGrpSpPr>
          <p:cNvPr id="296" name="Google Shape;296;p10"/>
          <p:cNvGrpSpPr/>
          <p:nvPr/>
        </p:nvGrpSpPr>
        <p:grpSpPr>
          <a:xfrm rot="10800000">
            <a:off x="846138" y="5392738"/>
            <a:ext cx="2062163" cy="1465262"/>
            <a:chOff x="8662361" y="0"/>
            <a:chExt cx="1664982" cy="1183341"/>
          </a:xfrm>
        </p:grpSpPr>
        <p:cxnSp>
          <p:nvCxnSpPr>
            <p:cNvPr id="297" name="Google Shape;297;p10"/>
            <p:cNvCxnSpPr/>
            <p:nvPr/>
          </p:nvCxnSpPr>
          <p:spPr>
            <a:xfrm flipH="1">
              <a:off x="8662361"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298" name="Google Shape;298;p10"/>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cxnSp>
        <p:nvCxnSpPr>
          <p:cNvPr id="299" name="Google Shape;299;p10"/>
          <p:cNvCxnSpPr/>
          <p:nvPr/>
        </p:nvCxnSpPr>
        <p:spPr>
          <a:xfrm>
            <a:off x="3201988" y="1601788"/>
            <a:ext cx="2555875" cy="0"/>
          </a:xfrm>
          <a:prstGeom prst="straightConnector1">
            <a:avLst/>
          </a:prstGeom>
          <a:noFill/>
          <a:ln w="9525" cap="flat" cmpd="sng">
            <a:solidFill>
              <a:schemeClr val="lt1"/>
            </a:solidFill>
            <a:prstDash val="solid"/>
            <a:miter lim="800000"/>
            <a:headEnd type="none" w="sm" len="sm"/>
            <a:tailEnd type="none" w="sm" len="sm"/>
          </a:ln>
        </p:spPr>
      </p:cxnSp>
      <p:sp>
        <p:nvSpPr>
          <p:cNvPr id="300" name="Google Shape;300;p10"/>
          <p:cNvSpPr txBox="1"/>
          <p:nvPr/>
        </p:nvSpPr>
        <p:spPr>
          <a:xfrm>
            <a:off x="2573655" y="2459990"/>
            <a:ext cx="7983220" cy="1200288"/>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en-US" sz="2400" dirty="0" smtClean="0">
                <a:solidFill>
                  <a:schemeClr val="bg1"/>
                </a:solidFill>
              </a:rPr>
              <a:t>Housing </a:t>
            </a:r>
            <a:r>
              <a:rPr lang="en-US" sz="2400" dirty="0">
                <a:solidFill>
                  <a:schemeClr val="bg1"/>
                </a:solidFill>
              </a:rPr>
              <a:t>construction continued after the First World War, due to the effort made by the companies "</a:t>
            </a:r>
            <a:r>
              <a:rPr lang="en-US" sz="2400" dirty="0" err="1">
                <a:solidFill>
                  <a:schemeClr val="bg1"/>
                </a:solidFill>
              </a:rPr>
              <a:t>Petroşani</a:t>
            </a:r>
            <a:r>
              <a:rPr lang="en-US" sz="2400" dirty="0">
                <a:solidFill>
                  <a:schemeClr val="bg1"/>
                </a:solidFill>
              </a:rPr>
              <a:t>" and "</a:t>
            </a:r>
            <a:r>
              <a:rPr lang="en-US" sz="2400" dirty="0" err="1">
                <a:solidFill>
                  <a:schemeClr val="bg1"/>
                </a:solidFill>
              </a:rPr>
              <a:t>Uricani</a:t>
            </a:r>
            <a:r>
              <a:rPr lang="en-US" sz="2400" dirty="0">
                <a:solidFill>
                  <a:schemeClr val="bg1"/>
                </a:solidFill>
              </a:rPr>
              <a:t> - </a:t>
            </a:r>
            <a:r>
              <a:rPr lang="en-US" sz="2400" dirty="0" err="1">
                <a:solidFill>
                  <a:schemeClr val="bg1"/>
                </a:solidFill>
              </a:rPr>
              <a:t>Valea</a:t>
            </a:r>
            <a:r>
              <a:rPr lang="en-US" sz="2400" dirty="0">
                <a:solidFill>
                  <a:schemeClr val="bg1"/>
                </a:solidFill>
              </a:rPr>
              <a:t> </a:t>
            </a:r>
            <a:r>
              <a:rPr lang="en-US" sz="2400" dirty="0" err="1">
                <a:solidFill>
                  <a:schemeClr val="bg1"/>
                </a:solidFill>
              </a:rPr>
              <a:t>Jiului</a:t>
            </a:r>
            <a:r>
              <a:rPr lang="en-US" sz="2400" dirty="0">
                <a:solidFill>
                  <a:schemeClr val="bg1"/>
                </a:solidFill>
              </a:rPr>
              <a:t>" (the future company "</a:t>
            </a:r>
            <a:r>
              <a:rPr lang="en-US" sz="2400" dirty="0" err="1">
                <a:solidFill>
                  <a:schemeClr val="bg1"/>
                </a:solidFill>
              </a:rPr>
              <a:t>Lupeni</a:t>
            </a:r>
            <a:r>
              <a:rPr lang="en-US" sz="2400" dirty="0">
                <a:solidFill>
                  <a:schemeClr val="bg1"/>
                </a:solidFill>
              </a:rPr>
              <a:t>").</a:t>
            </a:r>
            <a:endParaRPr sz="2400" b="0" i="0" u="none" dirty="0">
              <a:solidFill>
                <a:schemeClr val="bg1"/>
              </a:solidFill>
              <a:latin typeface="Calibri"/>
              <a:ea typeface="Calibri"/>
              <a:cs typeface="Calibri"/>
              <a:sym typeface="Calibri"/>
            </a:endParaRP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grpSp>
        <p:nvGrpSpPr>
          <p:cNvPr id="305" name="Google Shape;305;p11"/>
          <p:cNvGrpSpPr/>
          <p:nvPr/>
        </p:nvGrpSpPr>
        <p:grpSpPr>
          <a:xfrm>
            <a:off x="8370887" y="0"/>
            <a:ext cx="2063751" cy="1465263"/>
            <a:chOff x="8661079" y="0"/>
            <a:chExt cx="1666264" cy="1183341"/>
          </a:xfrm>
        </p:grpSpPr>
        <p:cxnSp>
          <p:nvCxnSpPr>
            <p:cNvPr id="306" name="Google Shape;306;p11"/>
            <p:cNvCxnSpPr/>
            <p:nvPr/>
          </p:nvCxnSpPr>
          <p:spPr>
            <a:xfrm flipH="1">
              <a:off x="8661079"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307" name="Google Shape;307;p11"/>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grpSp>
        <p:nvGrpSpPr>
          <p:cNvPr id="308" name="Google Shape;308;p11"/>
          <p:cNvGrpSpPr/>
          <p:nvPr/>
        </p:nvGrpSpPr>
        <p:grpSpPr>
          <a:xfrm rot="10800000">
            <a:off x="846138" y="5392738"/>
            <a:ext cx="2062163" cy="1465262"/>
            <a:chOff x="8662361" y="0"/>
            <a:chExt cx="1664982" cy="1183341"/>
          </a:xfrm>
        </p:grpSpPr>
        <p:cxnSp>
          <p:nvCxnSpPr>
            <p:cNvPr id="309" name="Google Shape;309;p11"/>
            <p:cNvCxnSpPr/>
            <p:nvPr/>
          </p:nvCxnSpPr>
          <p:spPr>
            <a:xfrm flipH="1">
              <a:off x="8662361"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310" name="Google Shape;310;p11"/>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cxnSp>
        <p:nvCxnSpPr>
          <p:cNvPr id="311" name="Google Shape;311;p11"/>
          <p:cNvCxnSpPr/>
          <p:nvPr/>
        </p:nvCxnSpPr>
        <p:spPr>
          <a:xfrm>
            <a:off x="3201988" y="1601788"/>
            <a:ext cx="2555875" cy="0"/>
          </a:xfrm>
          <a:prstGeom prst="straightConnector1">
            <a:avLst/>
          </a:prstGeom>
          <a:noFill/>
          <a:ln w="9525" cap="flat" cmpd="sng">
            <a:solidFill>
              <a:schemeClr val="lt1"/>
            </a:solidFill>
            <a:prstDash val="solid"/>
            <a:miter lim="800000"/>
            <a:headEnd type="none" w="sm" len="sm"/>
            <a:tailEnd type="none" w="sm" len="sm"/>
          </a:ln>
        </p:spPr>
      </p:cxnSp>
      <p:sp>
        <p:nvSpPr>
          <p:cNvPr id="312" name="Google Shape;312;p11"/>
          <p:cNvSpPr txBox="1"/>
          <p:nvPr/>
        </p:nvSpPr>
        <p:spPr>
          <a:xfrm>
            <a:off x="2451735" y="2275205"/>
            <a:ext cx="7983220" cy="2308284"/>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en-US" sz="2400" dirty="0" smtClean="0">
                <a:solidFill>
                  <a:schemeClr val="bg1"/>
                </a:solidFill>
              </a:rPr>
              <a:t>After </a:t>
            </a:r>
            <a:r>
              <a:rPr lang="en-US" sz="2400" dirty="0">
                <a:solidFill>
                  <a:schemeClr val="bg1"/>
                </a:solidFill>
              </a:rPr>
              <a:t>the Second World War and nationalization in 1948, the workers' colonies and mines served by their inhabitants became the property of the newly formed state, the People's Republic of Romania, which preceded only what would later become the Socialist Republic of Romania.</a:t>
            </a:r>
            <a:endParaRPr sz="2400" b="0" i="0" u="none" dirty="0">
              <a:solidFill>
                <a:schemeClr val="bg1"/>
              </a:solidFill>
              <a:latin typeface="Calibri"/>
              <a:ea typeface="Calibri"/>
              <a:cs typeface="Calibri"/>
              <a:sym typeface="Calibri"/>
            </a:endParaRP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grpSp>
        <p:nvGrpSpPr>
          <p:cNvPr id="317" name="Google Shape;317;p12"/>
          <p:cNvGrpSpPr/>
          <p:nvPr/>
        </p:nvGrpSpPr>
        <p:grpSpPr>
          <a:xfrm>
            <a:off x="8370887" y="0"/>
            <a:ext cx="2063751" cy="1465263"/>
            <a:chOff x="8661079" y="0"/>
            <a:chExt cx="1666264" cy="1183341"/>
          </a:xfrm>
        </p:grpSpPr>
        <p:cxnSp>
          <p:nvCxnSpPr>
            <p:cNvPr id="318" name="Google Shape;318;p12"/>
            <p:cNvCxnSpPr/>
            <p:nvPr/>
          </p:nvCxnSpPr>
          <p:spPr>
            <a:xfrm flipH="1">
              <a:off x="8661079"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319" name="Google Shape;319;p12"/>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grpSp>
        <p:nvGrpSpPr>
          <p:cNvPr id="320" name="Google Shape;320;p12"/>
          <p:cNvGrpSpPr/>
          <p:nvPr/>
        </p:nvGrpSpPr>
        <p:grpSpPr>
          <a:xfrm rot="10800000">
            <a:off x="846138" y="5392738"/>
            <a:ext cx="2062163" cy="1465262"/>
            <a:chOff x="8662361" y="0"/>
            <a:chExt cx="1664982" cy="1183341"/>
          </a:xfrm>
        </p:grpSpPr>
        <p:cxnSp>
          <p:nvCxnSpPr>
            <p:cNvPr id="321" name="Google Shape;321;p12"/>
            <p:cNvCxnSpPr/>
            <p:nvPr/>
          </p:nvCxnSpPr>
          <p:spPr>
            <a:xfrm flipH="1">
              <a:off x="8662361"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322" name="Google Shape;322;p12"/>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cxnSp>
        <p:nvCxnSpPr>
          <p:cNvPr id="323" name="Google Shape;323;p12"/>
          <p:cNvCxnSpPr/>
          <p:nvPr/>
        </p:nvCxnSpPr>
        <p:spPr>
          <a:xfrm>
            <a:off x="3201988" y="1601788"/>
            <a:ext cx="2555875" cy="0"/>
          </a:xfrm>
          <a:prstGeom prst="straightConnector1">
            <a:avLst/>
          </a:prstGeom>
          <a:noFill/>
          <a:ln w="9525" cap="flat" cmpd="sng">
            <a:solidFill>
              <a:schemeClr val="lt1"/>
            </a:solidFill>
            <a:prstDash val="solid"/>
            <a:miter lim="800000"/>
            <a:headEnd type="none" w="sm" len="sm"/>
            <a:tailEnd type="none" w="sm" len="sm"/>
          </a:ln>
        </p:spPr>
      </p:cxnSp>
      <p:sp>
        <p:nvSpPr>
          <p:cNvPr id="324" name="Google Shape;324;p12"/>
          <p:cNvSpPr txBox="1"/>
          <p:nvPr/>
        </p:nvSpPr>
        <p:spPr>
          <a:xfrm>
            <a:off x="2451735" y="2275205"/>
            <a:ext cx="7983220" cy="1938952"/>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en-US" sz="2400" dirty="0" smtClean="0">
                <a:solidFill>
                  <a:schemeClr val="bg1"/>
                </a:solidFill>
              </a:rPr>
              <a:t>Although </a:t>
            </a:r>
            <a:r>
              <a:rPr lang="en-US" sz="2400" dirty="0">
                <a:solidFill>
                  <a:schemeClr val="bg1"/>
                </a:solidFill>
              </a:rPr>
              <a:t>theoretically the inhabitants of these colonies should have done better in the new socialist state, this was not the case, many of the rights provided in the collective labor agreements being modified or canceled, especially those concerning payment in kind.</a:t>
            </a:r>
            <a:endParaRPr sz="2400" b="0" i="0" u="none" dirty="0">
              <a:solidFill>
                <a:schemeClr val="bg1"/>
              </a:solidFill>
              <a:latin typeface="Calibri"/>
              <a:ea typeface="Calibri"/>
              <a:cs typeface="Calibri"/>
              <a:sym typeface="Calibri"/>
            </a:endParaRP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grpSp>
        <p:nvGrpSpPr>
          <p:cNvPr id="317" name="Google Shape;317;p12"/>
          <p:cNvGrpSpPr/>
          <p:nvPr/>
        </p:nvGrpSpPr>
        <p:grpSpPr>
          <a:xfrm>
            <a:off x="8370887" y="0"/>
            <a:ext cx="2063751" cy="1465263"/>
            <a:chOff x="8661079" y="0"/>
            <a:chExt cx="1666264" cy="1183341"/>
          </a:xfrm>
        </p:grpSpPr>
        <p:cxnSp>
          <p:nvCxnSpPr>
            <p:cNvPr id="318" name="Google Shape;318;p12"/>
            <p:cNvCxnSpPr/>
            <p:nvPr/>
          </p:nvCxnSpPr>
          <p:spPr>
            <a:xfrm flipH="1">
              <a:off x="8661079"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319" name="Google Shape;319;p12"/>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grpSp>
        <p:nvGrpSpPr>
          <p:cNvPr id="320" name="Google Shape;320;p12"/>
          <p:cNvGrpSpPr/>
          <p:nvPr/>
        </p:nvGrpSpPr>
        <p:grpSpPr>
          <a:xfrm rot="10800000">
            <a:off x="846138" y="5392738"/>
            <a:ext cx="2062163" cy="1465262"/>
            <a:chOff x="8662361" y="0"/>
            <a:chExt cx="1664982" cy="1183341"/>
          </a:xfrm>
        </p:grpSpPr>
        <p:cxnSp>
          <p:nvCxnSpPr>
            <p:cNvPr id="321" name="Google Shape;321;p12"/>
            <p:cNvCxnSpPr/>
            <p:nvPr/>
          </p:nvCxnSpPr>
          <p:spPr>
            <a:xfrm flipH="1">
              <a:off x="8662361"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322" name="Google Shape;322;p12"/>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cxnSp>
        <p:nvCxnSpPr>
          <p:cNvPr id="323" name="Google Shape;323;p12"/>
          <p:cNvCxnSpPr/>
          <p:nvPr/>
        </p:nvCxnSpPr>
        <p:spPr>
          <a:xfrm>
            <a:off x="3201988" y="1601788"/>
            <a:ext cx="2555875" cy="0"/>
          </a:xfrm>
          <a:prstGeom prst="straightConnector1">
            <a:avLst/>
          </a:prstGeom>
          <a:noFill/>
          <a:ln w="9525" cap="flat" cmpd="sng">
            <a:solidFill>
              <a:schemeClr val="lt1"/>
            </a:solidFill>
            <a:prstDash val="solid"/>
            <a:miter lim="800000"/>
            <a:headEnd type="none" w="sm" len="sm"/>
            <a:tailEnd type="none" w="sm" len="sm"/>
          </a:ln>
        </p:spPr>
      </p:cxnSp>
      <p:sp>
        <p:nvSpPr>
          <p:cNvPr id="324" name="Google Shape;324;p12"/>
          <p:cNvSpPr txBox="1"/>
          <p:nvPr/>
        </p:nvSpPr>
        <p:spPr>
          <a:xfrm>
            <a:off x="2451735" y="2275205"/>
            <a:ext cx="7983220" cy="2308284"/>
          </a:xfrm>
          <a:prstGeom prst="rect">
            <a:avLst/>
          </a:prstGeom>
          <a:noFill/>
          <a:ln>
            <a:noFill/>
          </a:ln>
        </p:spPr>
        <p:txBody>
          <a:bodyPr spcFirstLastPara="1" wrap="square" lIns="91425" tIns="45700" rIns="91425" bIns="45700" anchor="t" anchorCtr="0">
            <a:spAutoFit/>
          </a:bodyPr>
          <a:lstStyle/>
          <a:p>
            <a:pPr algn="just"/>
            <a:r>
              <a:rPr lang="en-US" sz="2400" dirty="0">
                <a:solidFill>
                  <a:schemeClr val="bg1"/>
                </a:solidFill>
              </a:rPr>
              <a:t>The information included in this presentation is used for non-profit educational purposes. </a:t>
            </a:r>
          </a:p>
          <a:p>
            <a:pPr algn="just"/>
            <a:r>
              <a:rPr lang="en-US" sz="2400" dirty="0">
                <a:solidFill>
                  <a:schemeClr val="bg1"/>
                </a:solidFill>
              </a:rPr>
              <a:t>The photos were taken by </a:t>
            </a:r>
            <a:r>
              <a:rPr lang="en-US" sz="2400" dirty="0" smtClean="0">
                <a:solidFill>
                  <a:schemeClr val="bg1"/>
                </a:solidFill>
              </a:rPr>
              <a:t>Alexandra </a:t>
            </a:r>
            <a:r>
              <a:rPr lang="en-US" sz="2400" dirty="0" err="1" smtClean="0">
                <a:solidFill>
                  <a:schemeClr val="bg1"/>
                </a:solidFill>
              </a:rPr>
              <a:t>Mihai</a:t>
            </a:r>
            <a:r>
              <a:rPr lang="en-US" sz="2400" dirty="0" smtClean="0">
                <a:solidFill>
                  <a:schemeClr val="bg1"/>
                </a:solidFill>
              </a:rPr>
              <a:t>, Georgiana </a:t>
            </a:r>
            <a:r>
              <a:rPr lang="en-US" sz="2400" dirty="0" err="1" smtClean="0">
                <a:solidFill>
                  <a:schemeClr val="bg1"/>
                </a:solidFill>
              </a:rPr>
              <a:t>Pitec</a:t>
            </a:r>
            <a:r>
              <a:rPr lang="en-US" sz="2400" dirty="0" smtClean="0">
                <a:solidFill>
                  <a:schemeClr val="bg1"/>
                </a:solidFill>
              </a:rPr>
              <a:t>, Erika </a:t>
            </a:r>
            <a:r>
              <a:rPr lang="en-US" sz="2400" dirty="0" err="1" smtClean="0">
                <a:solidFill>
                  <a:schemeClr val="bg1"/>
                </a:solidFill>
              </a:rPr>
              <a:t>Soo</a:t>
            </a:r>
            <a:r>
              <a:rPr lang="en-US" sz="2400" dirty="0" smtClean="0">
                <a:solidFill>
                  <a:schemeClr val="bg1"/>
                </a:solidFill>
              </a:rPr>
              <a:t> and Sergio </a:t>
            </a:r>
            <a:r>
              <a:rPr lang="en-US" sz="2400" dirty="0" err="1" smtClean="0">
                <a:solidFill>
                  <a:schemeClr val="bg1"/>
                </a:solidFill>
              </a:rPr>
              <a:t>Ionasc</a:t>
            </a:r>
            <a:r>
              <a:rPr lang="en-US" sz="2400" dirty="0" smtClean="0">
                <a:solidFill>
                  <a:schemeClr val="bg1"/>
                </a:solidFill>
              </a:rPr>
              <a:t> as part of the </a:t>
            </a:r>
            <a:r>
              <a:rPr lang="en-US" sz="2400" dirty="0">
                <a:solidFill>
                  <a:schemeClr val="bg1"/>
                </a:solidFill>
              </a:rPr>
              <a:t>ERASMUS+ KA229 PROJECT:  </a:t>
            </a:r>
            <a:r>
              <a:rPr lang="en-US" sz="2400" b="1" dirty="0">
                <a:solidFill>
                  <a:schemeClr val="bg1"/>
                </a:solidFill>
              </a:rPr>
              <a:t>​</a:t>
            </a:r>
            <a:r>
              <a:rPr lang="en-US" sz="2400" b="1" dirty="0" err="1">
                <a:solidFill>
                  <a:schemeClr val="bg1"/>
                </a:solidFill>
              </a:rPr>
              <a:t>PRomotion</a:t>
            </a:r>
            <a:r>
              <a:rPr lang="en-US" sz="2400" b="1" dirty="0">
                <a:solidFill>
                  <a:schemeClr val="bg1"/>
                </a:solidFill>
              </a:rPr>
              <a:t> Of Identity, European Culture and Tradition​</a:t>
            </a:r>
            <a:r>
              <a:rPr lang="en-US" sz="2400" dirty="0">
                <a:solidFill>
                  <a:schemeClr val="bg1"/>
                </a:solidFill>
              </a:rPr>
              <a:t> (</a:t>
            </a:r>
            <a:r>
              <a:rPr lang="en-US" sz="2400" dirty="0" smtClean="0">
                <a:solidFill>
                  <a:schemeClr val="bg1"/>
                </a:solidFill>
              </a:rPr>
              <a:t>2018-2021). </a:t>
            </a:r>
            <a:endParaRPr lang="en-US" sz="2400" dirty="0">
              <a:solidFill>
                <a:schemeClr val="bg1"/>
              </a:solidFill>
            </a:endParaRPr>
          </a:p>
        </p:txBody>
      </p:sp>
    </p:spTree>
    <p:extLst>
      <p:ext uri="{BB962C8B-B14F-4D97-AF65-F5344CB8AC3E}">
        <p14:creationId xmlns:p14="http://schemas.microsoft.com/office/powerpoint/2010/main" val="1103733207"/>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grpSp>
        <p:nvGrpSpPr>
          <p:cNvPr id="317" name="Google Shape;317;p12"/>
          <p:cNvGrpSpPr/>
          <p:nvPr/>
        </p:nvGrpSpPr>
        <p:grpSpPr>
          <a:xfrm>
            <a:off x="8370887" y="0"/>
            <a:ext cx="2063751" cy="1465263"/>
            <a:chOff x="8661079" y="0"/>
            <a:chExt cx="1666264" cy="1183341"/>
          </a:xfrm>
        </p:grpSpPr>
        <p:cxnSp>
          <p:nvCxnSpPr>
            <p:cNvPr id="318" name="Google Shape;318;p12"/>
            <p:cNvCxnSpPr/>
            <p:nvPr/>
          </p:nvCxnSpPr>
          <p:spPr>
            <a:xfrm flipH="1">
              <a:off x="8661079"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319" name="Google Shape;319;p12"/>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grpSp>
        <p:nvGrpSpPr>
          <p:cNvPr id="320" name="Google Shape;320;p12"/>
          <p:cNvGrpSpPr/>
          <p:nvPr/>
        </p:nvGrpSpPr>
        <p:grpSpPr>
          <a:xfrm rot="10800000">
            <a:off x="846138" y="5392738"/>
            <a:ext cx="2062163" cy="1465262"/>
            <a:chOff x="8662361" y="0"/>
            <a:chExt cx="1664982" cy="1183341"/>
          </a:xfrm>
        </p:grpSpPr>
        <p:cxnSp>
          <p:nvCxnSpPr>
            <p:cNvPr id="321" name="Google Shape;321;p12"/>
            <p:cNvCxnSpPr/>
            <p:nvPr/>
          </p:nvCxnSpPr>
          <p:spPr>
            <a:xfrm flipH="1">
              <a:off x="8662361"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322" name="Google Shape;322;p12"/>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cxnSp>
        <p:nvCxnSpPr>
          <p:cNvPr id="323" name="Google Shape;323;p12"/>
          <p:cNvCxnSpPr/>
          <p:nvPr/>
        </p:nvCxnSpPr>
        <p:spPr>
          <a:xfrm>
            <a:off x="3201988" y="1601788"/>
            <a:ext cx="2555875" cy="0"/>
          </a:xfrm>
          <a:prstGeom prst="straightConnector1">
            <a:avLst/>
          </a:prstGeom>
          <a:noFill/>
          <a:ln w="9525" cap="flat" cmpd="sng">
            <a:solidFill>
              <a:schemeClr val="lt1"/>
            </a:solidFill>
            <a:prstDash val="solid"/>
            <a:miter lim="800000"/>
            <a:headEnd type="none" w="sm" len="sm"/>
            <a:tailEnd type="none" w="sm" len="sm"/>
          </a:ln>
        </p:spPr>
      </p:cxnSp>
      <p:sp>
        <p:nvSpPr>
          <p:cNvPr id="324" name="Google Shape;324;p12"/>
          <p:cNvSpPr txBox="1"/>
          <p:nvPr/>
        </p:nvSpPr>
        <p:spPr>
          <a:xfrm>
            <a:off x="2451735" y="2275205"/>
            <a:ext cx="7983220" cy="1938952"/>
          </a:xfrm>
          <a:prstGeom prst="rect">
            <a:avLst/>
          </a:prstGeom>
          <a:noFill/>
          <a:ln>
            <a:noFill/>
          </a:ln>
        </p:spPr>
        <p:txBody>
          <a:bodyPr spcFirstLastPara="1" wrap="square" lIns="91425" tIns="45700" rIns="91425" bIns="45700" anchor="t" anchorCtr="0">
            <a:spAutoFit/>
          </a:bodyPr>
          <a:lstStyle/>
          <a:p>
            <a:pPr algn="just"/>
            <a:r>
              <a:rPr lang="en-US" sz="2400" i="1" dirty="0">
                <a:solidFill>
                  <a:schemeClr val="bg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2400" dirty="0">
              <a:solidFill>
                <a:schemeClr val="bg1"/>
              </a:solidFill>
            </a:endParaRPr>
          </a:p>
        </p:txBody>
      </p:sp>
      <p:pic>
        <p:nvPicPr>
          <p:cNvPr id="10" name="Google Shape;118;p18" descr="C:\Users\ANAMARIA\AppData\Local\Temp\Rar$DIa0.153\EU flag-Erasmus+_vect_POS.jpg"/>
          <p:cNvPicPr preferRelativeResize="0"/>
          <p:nvPr/>
        </p:nvPicPr>
        <p:blipFill rotWithShape="1">
          <a:blip r:embed="rId4">
            <a:alphaModFix/>
          </a:blip>
          <a:srcRect/>
          <a:stretch/>
        </p:blipFill>
        <p:spPr>
          <a:xfrm>
            <a:off x="404008" y="258126"/>
            <a:ext cx="3132161" cy="1233174"/>
          </a:xfrm>
          <a:prstGeom prst="rect">
            <a:avLst/>
          </a:prstGeom>
          <a:noFill/>
          <a:ln>
            <a:noFill/>
          </a:ln>
        </p:spPr>
      </p:pic>
    </p:spTree>
    <p:extLst>
      <p:ext uri="{BB962C8B-B14F-4D97-AF65-F5344CB8AC3E}">
        <p14:creationId xmlns:p14="http://schemas.microsoft.com/office/powerpoint/2010/main" val="2845780508"/>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grpSp>
        <p:nvGrpSpPr>
          <p:cNvPr id="174" name="Google Shape;174;p2"/>
          <p:cNvGrpSpPr/>
          <p:nvPr/>
        </p:nvGrpSpPr>
        <p:grpSpPr>
          <a:xfrm>
            <a:off x="8370887" y="0"/>
            <a:ext cx="2063751" cy="1465263"/>
            <a:chOff x="8661079" y="0"/>
            <a:chExt cx="1666264" cy="1183341"/>
          </a:xfrm>
        </p:grpSpPr>
        <p:cxnSp>
          <p:nvCxnSpPr>
            <p:cNvPr id="175" name="Google Shape;175;p2"/>
            <p:cNvCxnSpPr/>
            <p:nvPr/>
          </p:nvCxnSpPr>
          <p:spPr>
            <a:xfrm flipH="1">
              <a:off x="8661079"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176" name="Google Shape;176;p2"/>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grpSp>
        <p:nvGrpSpPr>
          <p:cNvPr id="177" name="Google Shape;177;p2"/>
          <p:cNvGrpSpPr/>
          <p:nvPr/>
        </p:nvGrpSpPr>
        <p:grpSpPr>
          <a:xfrm rot="10800000">
            <a:off x="846138" y="5392738"/>
            <a:ext cx="2062163" cy="1465262"/>
            <a:chOff x="8662361" y="0"/>
            <a:chExt cx="1664982" cy="1183341"/>
          </a:xfrm>
        </p:grpSpPr>
        <p:cxnSp>
          <p:nvCxnSpPr>
            <p:cNvPr id="178" name="Google Shape;178;p2"/>
            <p:cNvCxnSpPr/>
            <p:nvPr/>
          </p:nvCxnSpPr>
          <p:spPr>
            <a:xfrm flipH="1">
              <a:off x="8662361"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179" name="Google Shape;179;p2"/>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cxnSp>
        <p:nvCxnSpPr>
          <p:cNvPr id="180" name="Google Shape;180;p2"/>
          <p:cNvCxnSpPr/>
          <p:nvPr/>
        </p:nvCxnSpPr>
        <p:spPr>
          <a:xfrm>
            <a:off x="3201988" y="1601788"/>
            <a:ext cx="2555875" cy="0"/>
          </a:xfrm>
          <a:prstGeom prst="straightConnector1">
            <a:avLst/>
          </a:prstGeom>
          <a:noFill/>
          <a:ln w="9525" cap="flat" cmpd="sng">
            <a:solidFill>
              <a:schemeClr val="lt1"/>
            </a:solidFill>
            <a:prstDash val="solid"/>
            <a:miter lim="800000"/>
            <a:headEnd type="none" w="sm" len="sm"/>
            <a:tailEnd type="none" w="sm" len="sm"/>
          </a:ln>
        </p:spPr>
      </p:cxnSp>
      <p:sp>
        <p:nvSpPr>
          <p:cNvPr id="181" name="Google Shape;181;p2"/>
          <p:cNvSpPr txBox="1"/>
          <p:nvPr/>
        </p:nvSpPr>
        <p:spPr>
          <a:xfrm>
            <a:off x="2908300" y="2275205"/>
            <a:ext cx="7204710" cy="2677616"/>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en-US" sz="2400" dirty="0">
                <a:solidFill>
                  <a:schemeClr val="bg1"/>
                </a:solidFill>
              </a:rPr>
              <a:t>Starting with the Middle Ages, the first information on the privileges granted to miners for the purpose of building their own homes appears. Among these privileges we mention the freedom to choose the place of the future construction and to cut for free the wood necessary for the construction without performing other additional work for the house.</a:t>
            </a:r>
            <a:endParaRPr sz="2400" b="0" i="0" u="none" dirty="0">
              <a:solidFill>
                <a:schemeClr val="bg1"/>
              </a:solidFill>
              <a:latin typeface="Calibri"/>
              <a:ea typeface="Calibri"/>
              <a:cs typeface="Calibri"/>
              <a:sym typeface="Calibri"/>
            </a:endParaRP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grpSp>
        <p:nvGrpSpPr>
          <p:cNvPr id="186" name="Google Shape;186;p3"/>
          <p:cNvGrpSpPr/>
          <p:nvPr/>
        </p:nvGrpSpPr>
        <p:grpSpPr>
          <a:xfrm>
            <a:off x="8370887" y="0"/>
            <a:ext cx="2063751" cy="1465263"/>
            <a:chOff x="8661079" y="0"/>
            <a:chExt cx="1666264" cy="1183341"/>
          </a:xfrm>
        </p:grpSpPr>
        <p:cxnSp>
          <p:nvCxnSpPr>
            <p:cNvPr id="187" name="Google Shape;187;p3"/>
            <p:cNvCxnSpPr/>
            <p:nvPr/>
          </p:nvCxnSpPr>
          <p:spPr>
            <a:xfrm flipH="1">
              <a:off x="8661079"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188" name="Google Shape;188;p3"/>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grpSp>
        <p:nvGrpSpPr>
          <p:cNvPr id="189" name="Google Shape;189;p3"/>
          <p:cNvGrpSpPr/>
          <p:nvPr/>
        </p:nvGrpSpPr>
        <p:grpSpPr>
          <a:xfrm rot="10800000">
            <a:off x="846138" y="5392738"/>
            <a:ext cx="2062163" cy="1465262"/>
            <a:chOff x="8662361" y="0"/>
            <a:chExt cx="1664982" cy="1183341"/>
          </a:xfrm>
        </p:grpSpPr>
        <p:cxnSp>
          <p:nvCxnSpPr>
            <p:cNvPr id="190" name="Google Shape;190;p3"/>
            <p:cNvCxnSpPr/>
            <p:nvPr/>
          </p:nvCxnSpPr>
          <p:spPr>
            <a:xfrm flipH="1">
              <a:off x="8662361"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191" name="Google Shape;191;p3"/>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cxnSp>
        <p:nvCxnSpPr>
          <p:cNvPr id="192" name="Google Shape;192;p3"/>
          <p:cNvCxnSpPr/>
          <p:nvPr/>
        </p:nvCxnSpPr>
        <p:spPr>
          <a:xfrm>
            <a:off x="3201988" y="1601788"/>
            <a:ext cx="2555875" cy="0"/>
          </a:xfrm>
          <a:prstGeom prst="straightConnector1">
            <a:avLst/>
          </a:prstGeom>
          <a:noFill/>
          <a:ln w="9525" cap="flat" cmpd="sng">
            <a:solidFill>
              <a:schemeClr val="lt1"/>
            </a:solidFill>
            <a:prstDash val="solid"/>
            <a:miter lim="800000"/>
            <a:headEnd type="none" w="sm" len="sm"/>
            <a:tailEnd type="none" w="sm" len="sm"/>
          </a:ln>
        </p:spPr>
      </p:cxnSp>
      <p:sp>
        <p:nvSpPr>
          <p:cNvPr id="193" name="Google Shape;193;p3"/>
          <p:cNvSpPr txBox="1"/>
          <p:nvPr/>
        </p:nvSpPr>
        <p:spPr>
          <a:xfrm>
            <a:off x="2908300" y="2275205"/>
            <a:ext cx="7204710" cy="3046948"/>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en-US" sz="2400" dirty="0">
                <a:solidFill>
                  <a:schemeClr val="bg1"/>
                </a:solidFill>
              </a:rPr>
              <a:t>In Transylvania, starting from 1880 - 1890, a </a:t>
            </a:r>
            <a:r>
              <a:rPr lang="en-US" sz="2400" dirty="0" err="1">
                <a:solidFill>
                  <a:schemeClr val="bg1"/>
                </a:solidFill>
              </a:rPr>
              <a:t>uniformization</a:t>
            </a:r>
            <a:r>
              <a:rPr lang="en-US" sz="2400" dirty="0">
                <a:solidFill>
                  <a:schemeClr val="bg1"/>
                </a:solidFill>
              </a:rPr>
              <a:t> and a systematization of the houses is achieved. Single workers as well as those who could not return home daily due to the great distance still lived in barracks. The oldest dwellings in the new separate system are those from the coal mines from the </a:t>
            </a:r>
            <a:r>
              <a:rPr lang="en-US" sz="2400" dirty="0" err="1">
                <a:solidFill>
                  <a:schemeClr val="bg1"/>
                </a:solidFill>
              </a:rPr>
              <a:t>Drâncova</a:t>
            </a:r>
            <a:r>
              <a:rPr lang="en-US" sz="2400" dirty="0">
                <a:solidFill>
                  <a:schemeClr val="bg1"/>
                </a:solidFill>
              </a:rPr>
              <a:t> mines and those from the </a:t>
            </a:r>
            <a:r>
              <a:rPr lang="en-US" sz="2400" dirty="0" err="1">
                <a:solidFill>
                  <a:schemeClr val="bg1"/>
                </a:solidFill>
              </a:rPr>
              <a:t>Jiu</a:t>
            </a:r>
            <a:r>
              <a:rPr lang="en-US" sz="2400" dirty="0">
                <a:solidFill>
                  <a:schemeClr val="bg1"/>
                </a:solidFill>
              </a:rPr>
              <a:t> Valley.</a:t>
            </a:r>
            <a:endParaRPr sz="2400" b="0" i="0" u="none" dirty="0">
              <a:solidFill>
                <a:schemeClr val="bg1"/>
              </a:solidFill>
              <a:latin typeface="Calibri"/>
              <a:ea typeface="Calibri"/>
              <a:cs typeface="Calibri"/>
              <a:sym typeface="Calibri"/>
            </a:endParaRPr>
          </a:p>
        </p:txBody>
      </p:sp>
    </p:spTree>
  </p:cSld>
  <p:clrMapOvr>
    <a:masterClrMapping/>
  </p:clrMapOvr>
  <p:transition spd="slow">
    <p:newsflash/>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grpSp>
        <p:nvGrpSpPr>
          <p:cNvPr id="198" name="Google Shape;198;p4"/>
          <p:cNvGrpSpPr/>
          <p:nvPr/>
        </p:nvGrpSpPr>
        <p:grpSpPr>
          <a:xfrm>
            <a:off x="8370887" y="0"/>
            <a:ext cx="2063751" cy="1465263"/>
            <a:chOff x="8661079" y="0"/>
            <a:chExt cx="1666264" cy="1183341"/>
          </a:xfrm>
        </p:grpSpPr>
        <p:cxnSp>
          <p:nvCxnSpPr>
            <p:cNvPr id="199" name="Google Shape;199;p4"/>
            <p:cNvCxnSpPr/>
            <p:nvPr/>
          </p:nvCxnSpPr>
          <p:spPr>
            <a:xfrm flipH="1">
              <a:off x="8661079"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200" name="Google Shape;200;p4"/>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grpSp>
        <p:nvGrpSpPr>
          <p:cNvPr id="201" name="Google Shape;201;p4"/>
          <p:cNvGrpSpPr/>
          <p:nvPr/>
        </p:nvGrpSpPr>
        <p:grpSpPr>
          <a:xfrm rot="10800000">
            <a:off x="846138" y="5392738"/>
            <a:ext cx="2062163" cy="1465262"/>
            <a:chOff x="8662361" y="0"/>
            <a:chExt cx="1664982" cy="1183341"/>
          </a:xfrm>
        </p:grpSpPr>
        <p:cxnSp>
          <p:nvCxnSpPr>
            <p:cNvPr id="202" name="Google Shape;202;p4"/>
            <p:cNvCxnSpPr/>
            <p:nvPr/>
          </p:nvCxnSpPr>
          <p:spPr>
            <a:xfrm flipH="1">
              <a:off x="8662361" y="0"/>
              <a:ext cx="1518862" cy="1183341"/>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4"/>
            <p:cNvCxnSpPr/>
            <p:nvPr/>
          </p:nvCxnSpPr>
          <p:spPr>
            <a:xfrm flipH="1">
              <a:off x="9419870" y="0"/>
              <a:ext cx="907472" cy="706415"/>
            </a:xfrm>
            <a:prstGeom prst="straightConnector1">
              <a:avLst/>
            </a:prstGeom>
            <a:noFill/>
            <a:ln w="9525" cap="flat" cmpd="sng">
              <a:solidFill>
                <a:schemeClr val="lt1"/>
              </a:solidFill>
              <a:prstDash val="solid"/>
              <a:miter lim="800000"/>
              <a:headEnd type="none" w="sm" len="sm"/>
              <a:tailEnd type="none" w="sm" len="sm"/>
            </a:ln>
          </p:spPr>
        </p:cxnSp>
      </p:grpSp>
      <p:cxnSp>
        <p:nvCxnSpPr>
          <p:cNvPr id="204" name="Google Shape;204;p4"/>
          <p:cNvCxnSpPr/>
          <p:nvPr/>
        </p:nvCxnSpPr>
        <p:spPr>
          <a:xfrm>
            <a:off x="3201988" y="1601788"/>
            <a:ext cx="2555875" cy="0"/>
          </a:xfrm>
          <a:prstGeom prst="straightConnector1">
            <a:avLst/>
          </a:prstGeom>
          <a:noFill/>
          <a:ln w="9525" cap="flat" cmpd="sng">
            <a:solidFill>
              <a:schemeClr val="lt1"/>
            </a:solidFill>
            <a:prstDash val="solid"/>
            <a:miter lim="800000"/>
            <a:headEnd type="none" w="sm" len="sm"/>
            <a:tailEnd type="none" w="sm" len="sm"/>
          </a:ln>
        </p:spPr>
      </p:cxnSp>
      <p:sp>
        <p:nvSpPr>
          <p:cNvPr id="205" name="Google Shape;205;p4"/>
          <p:cNvSpPr txBox="1"/>
          <p:nvPr/>
        </p:nvSpPr>
        <p:spPr>
          <a:xfrm>
            <a:off x="2346325" y="1602105"/>
            <a:ext cx="7983220" cy="3046948"/>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en-US" sz="2400" dirty="0" smtClean="0">
                <a:solidFill>
                  <a:schemeClr val="bg1"/>
                </a:solidFill>
              </a:rPr>
              <a:t>The </a:t>
            </a:r>
            <a:r>
              <a:rPr lang="en-US" sz="2400" dirty="0">
                <a:solidFill>
                  <a:schemeClr val="bg1"/>
                </a:solidFill>
              </a:rPr>
              <a:t>depression of the </a:t>
            </a:r>
            <a:r>
              <a:rPr lang="en-US" sz="2400" dirty="0" err="1">
                <a:solidFill>
                  <a:schemeClr val="bg1"/>
                </a:solidFill>
              </a:rPr>
              <a:t>Jiu</a:t>
            </a:r>
            <a:r>
              <a:rPr lang="en-US" sz="2400" dirty="0">
                <a:solidFill>
                  <a:schemeClr val="bg1"/>
                </a:solidFill>
              </a:rPr>
              <a:t> Valley has a small space for urban development, so the colonies had to adapt to the existing situation. The colony of </a:t>
            </a:r>
            <a:r>
              <a:rPr lang="en-US" sz="2400" dirty="0" err="1">
                <a:solidFill>
                  <a:schemeClr val="bg1"/>
                </a:solidFill>
              </a:rPr>
              <a:t>Aninoasa</a:t>
            </a:r>
            <a:r>
              <a:rPr lang="en-US" sz="2400" dirty="0">
                <a:solidFill>
                  <a:schemeClr val="bg1"/>
                </a:solidFill>
              </a:rPr>
              <a:t> developed along a watercourse. Smaller colonies appeared, such as the one in </a:t>
            </a:r>
            <a:r>
              <a:rPr lang="en-US" sz="2400" dirty="0" err="1">
                <a:solidFill>
                  <a:schemeClr val="bg1"/>
                </a:solidFill>
              </a:rPr>
              <a:t>Petrila</a:t>
            </a:r>
            <a:r>
              <a:rPr lang="en-US" sz="2400" dirty="0">
                <a:solidFill>
                  <a:schemeClr val="bg1"/>
                </a:solidFill>
              </a:rPr>
              <a:t>. Where space allowed, separate colonies for workers and officials appeared, such as the "Officers' Colony" in </a:t>
            </a:r>
            <a:r>
              <a:rPr lang="en-US" sz="2400" dirty="0" err="1">
                <a:solidFill>
                  <a:schemeClr val="bg1"/>
                </a:solidFill>
              </a:rPr>
              <a:t>Lupeni</a:t>
            </a:r>
            <a:r>
              <a:rPr lang="en-US" sz="2400" dirty="0">
                <a:solidFill>
                  <a:schemeClr val="bg1"/>
                </a:solidFill>
              </a:rPr>
              <a:t> or the "Teodorescu Colony" in </a:t>
            </a:r>
            <a:r>
              <a:rPr lang="en-US" sz="2400" dirty="0" err="1">
                <a:solidFill>
                  <a:schemeClr val="bg1"/>
                </a:solidFill>
              </a:rPr>
              <a:t>Petrosani</a:t>
            </a:r>
            <a:r>
              <a:rPr lang="en-US" sz="2400" dirty="0">
                <a:solidFill>
                  <a:schemeClr val="bg1"/>
                </a:solidFill>
              </a:rPr>
              <a:t>.</a:t>
            </a:r>
            <a:endParaRPr sz="2400" b="0" i="0" u="none" dirty="0">
              <a:solidFill>
                <a:schemeClr val="bg1"/>
              </a:solidFill>
              <a:latin typeface="Calibri"/>
              <a:ea typeface="Calibri"/>
              <a:cs typeface="Calibri"/>
              <a:sym typeface="Calibri"/>
            </a:endParaRPr>
          </a:p>
        </p:txBody>
      </p:sp>
    </p:spTree>
  </p:cSld>
  <p:clrMapOvr>
    <a:masterClrMapping/>
  </p:clrMapOvr>
  <p:transition spd="slow">
    <p:wheel spokes="8"/>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grpSp>
        <p:nvGrpSpPr>
          <p:cNvPr id="211" name="Google Shape;211;p5"/>
          <p:cNvGrpSpPr/>
          <p:nvPr/>
        </p:nvGrpSpPr>
        <p:grpSpPr>
          <a:xfrm>
            <a:off x="3835400" y="3662363"/>
            <a:ext cx="3690938" cy="2017712"/>
            <a:chOff x="3835400" y="3662363"/>
            <a:chExt cx="3690938" cy="2017712"/>
          </a:xfrm>
        </p:grpSpPr>
        <p:sp>
          <p:nvSpPr>
            <p:cNvPr id="212" name="Google Shape;212;p5"/>
            <p:cNvSpPr/>
            <p:nvPr/>
          </p:nvSpPr>
          <p:spPr>
            <a:xfrm>
              <a:off x="3835400" y="3662363"/>
              <a:ext cx="3690938" cy="2017712"/>
            </a:xfrm>
            <a:prstGeom prst="rect">
              <a:avLst/>
            </a:prstGeom>
            <a:solidFill>
              <a:schemeClr val="lt1">
                <a:alpha val="2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13" name="Google Shape;213;p5"/>
            <p:cNvSpPr txBox="1"/>
            <p:nvPr/>
          </p:nvSpPr>
          <p:spPr>
            <a:xfrm>
              <a:off x="4665449" y="4091999"/>
              <a:ext cx="2587664" cy="1200288"/>
            </a:xfrm>
            <a:prstGeom prst="rect">
              <a:avLst/>
            </a:prstGeom>
            <a:noFill/>
            <a:ln>
              <a:noFill/>
            </a:ln>
          </p:spPr>
          <p:txBody>
            <a:bodyPr spcFirstLastPara="1" wrap="square" lIns="91425" tIns="45700" rIns="91425" bIns="45700" anchor="t" anchorCtr="0">
              <a:spAutoFit/>
            </a:bodyPr>
            <a:lstStyle/>
            <a:p>
              <a:pPr lvl="0" algn="ctr">
                <a:buClr>
                  <a:schemeClr val="lt1"/>
                </a:buClr>
                <a:buSzPts val="1800"/>
              </a:pPr>
              <a:r>
                <a:rPr lang="en-US" sz="1800" b="1" dirty="0">
                  <a:solidFill>
                    <a:schemeClr val="lt1"/>
                  </a:solidFill>
                  <a:latin typeface="Microsoft YaHei"/>
                  <a:ea typeface="Microsoft YaHei"/>
                  <a:cs typeface="Microsoft YaHei"/>
                  <a:sym typeface="Microsoft YaHei"/>
                </a:rPr>
                <a:t>The </a:t>
              </a:r>
              <a:r>
                <a:rPr lang="en-US" sz="1800" b="1" dirty="0" err="1">
                  <a:solidFill>
                    <a:schemeClr val="lt1"/>
                  </a:solidFill>
                  <a:latin typeface="Microsoft YaHei"/>
                  <a:ea typeface="Microsoft YaHei"/>
                  <a:cs typeface="Microsoft YaHei"/>
                  <a:sym typeface="Microsoft YaHei"/>
                </a:rPr>
                <a:t>Workers’Colony</a:t>
              </a:r>
              <a:r>
                <a:rPr lang="en-US" sz="1800" b="1" dirty="0">
                  <a:solidFill>
                    <a:schemeClr val="lt1"/>
                  </a:solidFill>
                  <a:latin typeface="Microsoft YaHei"/>
                  <a:ea typeface="Microsoft YaHei"/>
                  <a:cs typeface="Microsoft YaHei"/>
                  <a:sym typeface="Microsoft YaHei"/>
                </a:rPr>
                <a:t> from </a:t>
              </a:r>
              <a:r>
                <a:rPr lang="ro-RO" sz="1800" b="1" dirty="0" smtClean="0">
                  <a:solidFill>
                    <a:schemeClr val="lt1"/>
                  </a:solidFill>
                  <a:latin typeface="Microsoft YaHei"/>
                  <a:ea typeface="Microsoft YaHei"/>
                  <a:cs typeface="Microsoft YaHei"/>
                  <a:sym typeface="Microsoft YaHei"/>
                </a:rPr>
                <a:t>Petroșani</a:t>
              </a:r>
              <a:r>
                <a:rPr lang="en-US" sz="1800" b="1" dirty="0" smtClean="0">
                  <a:solidFill>
                    <a:schemeClr val="lt1"/>
                  </a:solidFill>
                  <a:latin typeface="Microsoft YaHei"/>
                  <a:ea typeface="Microsoft YaHei"/>
                  <a:cs typeface="Microsoft YaHei"/>
                  <a:sym typeface="Microsoft YaHei"/>
                </a:rPr>
                <a:t> at present</a:t>
              </a:r>
              <a:endParaRPr sz="1800" b="1" i="0" u="none" dirty="0">
                <a:solidFill>
                  <a:schemeClr val="lt1"/>
                </a:solidFill>
                <a:latin typeface="Microsoft YaHei"/>
                <a:ea typeface="Microsoft YaHei"/>
                <a:cs typeface="Microsoft YaHei"/>
                <a:sym typeface="Microsoft YaHei"/>
              </a:endParaRPr>
            </a:p>
          </p:txBody>
        </p:sp>
      </p:grpSp>
      <p:grpSp>
        <p:nvGrpSpPr>
          <p:cNvPr id="214" name="Google Shape;214;p5"/>
          <p:cNvGrpSpPr/>
          <p:nvPr/>
        </p:nvGrpSpPr>
        <p:grpSpPr>
          <a:xfrm>
            <a:off x="4498975" y="1565275"/>
            <a:ext cx="3027363" cy="2020888"/>
            <a:chOff x="4498975" y="1565275"/>
            <a:chExt cx="3027363" cy="2020888"/>
          </a:xfrm>
        </p:grpSpPr>
        <p:sp>
          <p:nvSpPr>
            <p:cNvPr id="215" name="Google Shape;215;p5"/>
            <p:cNvSpPr/>
            <p:nvPr/>
          </p:nvSpPr>
          <p:spPr>
            <a:xfrm>
              <a:off x="4498975" y="1565275"/>
              <a:ext cx="3027363" cy="2020888"/>
            </a:xfrm>
            <a:prstGeom prst="rect">
              <a:avLst/>
            </a:prstGeom>
            <a:solidFill>
              <a:schemeClr val="lt1">
                <a:alpha val="2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16" name="Google Shape;216;p5"/>
            <p:cNvSpPr/>
            <p:nvPr/>
          </p:nvSpPr>
          <p:spPr>
            <a:xfrm>
              <a:off x="4665449" y="2274945"/>
              <a:ext cx="2525946" cy="3067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Calibri"/>
                <a:buNone/>
              </a:pPr>
              <a:endParaRPr sz="1400" b="0" i="0" u="none">
                <a:solidFill>
                  <a:schemeClr val="lt1"/>
                </a:solidFill>
                <a:latin typeface="Calibri"/>
                <a:ea typeface="Calibri"/>
                <a:cs typeface="Calibri"/>
                <a:sym typeface="Calibri"/>
              </a:endParaRPr>
            </a:p>
          </p:txBody>
        </p:sp>
        <p:sp>
          <p:nvSpPr>
            <p:cNvPr id="217" name="Google Shape;217;p5"/>
            <p:cNvSpPr txBox="1"/>
            <p:nvPr/>
          </p:nvSpPr>
          <p:spPr>
            <a:xfrm>
              <a:off x="4741333" y="2016977"/>
              <a:ext cx="2548467"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Microsoft YaHei"/>
                <a:buNone/>
              </a:pPr>
              <a:r>
                <a:rPr lang="en-US" sz="1800" b="1" dirty="0" smtClean="0">
                  <a:solidFill>
                    <a:schemeClr val="lt1"/>
                  </a:solidFill>
                  <a:latin typeface="Microsoft YaHei"/>
                  <a:ea typeface="Microsoft YaHei"/>
                  <a:cs typeface="Microsoft YaHei"/>
                  <a:sym typeface="Microsoft YaHei"/>
                </a:rPr>
                <a:t>The </a:t>
              </a:r>
              <a:r>
                <a:rPr lang="en-US" sz="1800" b="1" dirty="0" err="1" smtClean="0">
                  <a:solidFill>
                    <a:schemeClr val="lt1"/>
                  </a:solidFill>
                  <a:latin typeface="Microsoft YaHei"/>
                  <a:ea typeface="Microsoft YaHei"/>
                  <a:cs typeface="Microsoft YaHei"/>
                  <a:sym typeface="Microsoft YaHei"/>
                </a:rPr>
                <a:t>Workers’Colony</a:t>
              </a:r>
              <a:r>
                <a:rPr lang="en-US" sz="1800" b="1" dirty="0" smtClean="0">
                  <a:solidFill>
                    <a:schemeClr val="lt1"/>
                  </a:solidFill>
                  <a:latin typeface="Microsoft YaHei"/>
                  <a:ea typeface="Microsoft YaHei"/>
                  <a:cs typeface="Microsoft YaHei"/>
                  <a:sym typeface="Microsoft YaHei"/>
                </a:rPr>
                <a:t> from </a:t>
              </a:r>
              <a:r>
                <a:rPr lang="ro-RO" sz="1800" b="1" i="0" u="none" dirty="0" smtClean="0">
                  <a:solidFill>
                    <a:schemeClr val="lt1"/>
                  </a:solidFill>
                  <a:latin typeface="Microsoft YaHei"/>
                  <a:ea typeface="Microsoft YaHei"/>
                  <a:cs typeface="Microsoft YaHei"/>
                  <a:sym typeface="Microsoft YaHei"/>
                </a:rPr>
                <a:t>Petroșani </a:t>
              </a:r>
              <a:r>
                <a:rPr lang="en-US" sz="1800" b="1" i="0" u="none" dirty="0" smtClean="0">
                  <a:solidFill>
                    <a:schemeClr val="lt1"/>
                  </a:solidFill>
                  <a:latin typeface="Microsoft YaHei"/>
                  <a:ea typeface="Microsoft YaHei"/>
                  <a:cs typeface="Microsoft YaHei"/>
                  <a:sym typeface="Microsoft YaHei"/>
                </a:rPr>
                <a:t>in the</a:t>
              </a:r>
              <a:r>
                <a:rPr lang="ro-RO" sz="1800" b="1" i="0" u="none" dirty="0" smtClean="0">
                  <a:solidFill>
                    <a:schemeClr val="lt1"/>
                  </a:solidFill>
                  <a:latin typeface="Microsoft YaHei"/>
                  <a:ea typeface="Microsoft YaHei"/>
                  <a:cs typeface="Microsoft YaHei"/>
                  <a:sym typeface="Microsoft YaHei"/>
                </a:rPr>
                <a:t> </a:t>
              </a:r>
              <a:r>
                <a:rPr lang="en-US" sz="1800" b="1" i="0" u="none" dirty="0" smtClean="0">
                  <a:solidFill>
                    <a:schemeClr val="lt1"/>
                  </a:solidFill>
                  <a:latin typeface="Microsoft YaHei"/>
                  <a:ea typeface="Microsoft YaHei"/>
                  <a:cs typeface="Microsoft YaHei"/>
                  <a:sym typeface="Microsoft YaHei"/>
                </a:rPr>
                <a:t>past</a:t>
              </a:r>
              <a:endParaRPr sz="1800" b="1" i="0" u="none" dirty="0">
                <a:solidFill>
                  <a:schemeClr val="lt1"/>
                </a:solidFill>
                <a:latin typeface="Microsoft YaHei"/>
                <a:ea typeface="Microsoft YaHei"/>
                <a:cs typeface="Microsoft YaHei"/>
                <a:sym typeface="Microsoft YaHei"/>
              </a:endParaRPr>
            </a:p>
          </p:txBody>
        </p:sp>
      </p:grpSp>
      <p:pic>
        <p:nvPicPr>
          <p:cNvPr id="218" name="Google Shape;218;p5" descr="cartier muncitoresc colonie 2"/>
          <p:cNvPicPr preferRelativeResize="0">
            <a:picLocks noGrp="1"/>
          </p:cNvPicPr>
          <p:nvPr>
            <p:ph type="body" idx="1"/>
          </p:nvPr>
        </p:nvPicPr>
        <p:blipFill rotWithShape="1">
          <a:blip r:embed="rId4">
            <a:alphaModFix/>
          </a:blip>
          <a:srcRect/>
          <a:stretch/>
        </p:blipFill>
        <p:spPr>
          <a:xfrm>
            <a:off x="1254125" y="1369695"/>
            <a:ext cx="3124835" cy="2216785"/>
          </a:xfrm>
          <a:prstGeom prst="rect">
            <a:avLst/>
          </a:prstGeom>
          <a:noFill/>
          <a:ln>
            <a:noFill/>
          </a:ln>
        </p:spPr>
      </p:pic>
      <p:pic>
        <p:nvPicPr>
          <p:cNvPr id="219" name="Google Shape;219;p5" descr="cartier muncitoresc colonie 3"/>
          <p:cNvPicPr preferRelativeResize="0">
            <a:picLocks noGrp="1"/>
          </p:cNvPicPr>
          <p:nvPr>
            <p:ph type="body" idx="2"/>
          </p:nvPr>
        </p:nvPicPr>
        <p:blipFill rotWithShape="1">
          <a:blip r:embed="rId5">
            <a:alphaModFix/>
          </a:blip>
          <a:srcRect/>
          <a:stretch/>
        </p:blipFill>
        <p:spPr>
          <a:xfrm>
            <a:off x="7656830" y="1550035"/>
            <a:ext cx="3448050" cy="2036445"/>
          </a:xfrm>
          <a:prstGeom prst="rect">
            <a:avLst/>
          </a:prstGeom>
          <a:noFill/>
          <a:ln>
            <a:noFill/>
          </a:ln>
        </p:spPr>
      </p:pic>
      <p:pic>
        <p:nvPicPr>
          <p:cNvPr id="220" name="Google Shape;220;p5" descr="WhatsApp Image 2021-01-18 at 10.43.19"/>
          <p:cNvPicPr preferRelativeResize="0"/>
          <p:nvPr/>
        </p:nvPicPr>
        <p:blipFill rotWithShape="1">
          <a:blip r:embed="rId6">
            <a:alphaModFix/>
          </a:blip>
          <a:srcRect/>
          <a:stretch/>
        </p:blipFill>
        <p:spPr>
          <a:xfrm>
            <a:off x="7635875" y="3755390"/>
            <a:ext cx="3469005" cy="2006600"/>
          </a:xfrm>
          <a:prstGeom prst="rect">
            <a:avLst/>
          </a:prstGeom>
          <a:noFill/>
          <a:ln>
            <a:noFill/>
          </a:ln>
        </p:spPr>
      </p:pic>
      <p:pic>
        <p:nvPicPr>
          <p:cNvPr id="221" name="Google Shape;221;p5" descr="WhatsApp Image 2021-01-18 at 10.43.20"/>
          <p:cNvPicPr preferRelativeResize="0"/>
          <p:nvPr/>
        </p:nvPicPr>
        <p:blipFill rotWithShape="1">
          <a:blip r:embed="rId7">
            <a:alphaModFix/>
          </a:blip>
          <a:srcRect/>
          <a:stretch/>
        </p:blipFill>
        <p:spPr>
          <a:xfrm>
            <a:off x="1717675" y="3586480"/>
            <a:ext cx="2197100" cy="292989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xfrm>
            <a:off x="132461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dirty="0" smtClean="0">
                <a:solidFill>
                  <a:schemeClr val="lt1"/>
                </a:solidFill>
                <a:latin typeface="Calibri"/>
                <a:ea typeface="Calibri"/>
                <a:cs typeface="Calibri"/>
                <a:sym typeface="Calibri"/>
              </a:rPr>
              <a:t>THE WORKERS’ CASINO FROM PETROSANI</a:t>
            </a:r>
            <a:endParaRPr dirty="0">
              <a:solidFill>
                <a:schemeClr val="lt1"/>
              </a:solidFill>
              <a:latin typeface="Calibri"/>
              <a:ea typeface="Calibri"/>
              <a:cs typeface="Calibri"/>
              <a:sym typeface="Calibri"/>
            </a:endParaRPr>
          </a:p>
        </p:txBody>
      </p:sp>
      <p:pic>
        <p:nvPicPr>
          <p:cNvPr id="227" name="Google Shape;227;p6" descr="WhatsApp Image 2021-01-18 at 10.43.20 (1)"/>
          <p:cNvPicPr preferRelativeResize="0">
            <a:picLocks noGrp="1"/>
          </p:cNvPicPr>
          <p:nvPr>
            <p:ph type="body" idx="1"/>
          </p:nvPr>
        </p:nvPicPr>
        <p:blipFill rotWithShape="1">
          <a:blip r:embed="rId4">
            <a:alphaModFix/>
          </a:blip>
          <a:srcRect/>
          <a:stretch/>
        </p:blipFill>
        <p:spPr>
          <a:xfrm>
            <a:off x="2921000" y="1769745"/>
            <a:ext cx="6407150" cy="4805680"/>
          </a:xfrm>
          <a:prstGeom prst="rect">
            <a:avLst/>
          </a:prstGeom>
          <a:noFill/>
          <a:ln>
            <a:noFill/>
          </a:ln>
        </p:spPr>
      </p:pic>
      <p:sp>
        <p:nvSpPr>
          <p:cNvPr id="228" name="Google Shape;228;p6"/>
          <p:cNvSpPr txBox="1"/>
          <p:nvPr/>
        </p:nvSpPr>
        <p:spPr>
          <a:xfrm>
            <a:off x="1324610" y="1124585"/>
            <a:ext cx="9599930" cy="646290"/>
          </a:xfrm>
          <a:prstGeom prst="rect">
            <a:avLst/>
          </a:prstGeom>
          <a:noFill/>
          <a:ln>
            <a:noFill/>
          </a:ln>
        </p:spPr>
        <p:txBody>
          <a:bodyPr spcFirstLastPara="1" wrap="square" lIns="91425" tIns="45700" rIns="91425" bIns="45700" anchor="t" anchorCtr="0">
            <a:spAutoFit/>
          </a:bodyPr>
          <a:lstStyle/>
          <a:p>
            <a:pPr lvl="0">
              <a:buClr>
                <a:schemeClr val="lt1"/>
              </a:buClr>
              <a:buSzPts val="1800"/>
            </a:pPr>
            <a:r>
              <a:rPr lang="en-US" sz="1800" dirty="0">
                <a:solidFill>
                  <a:schemeClr val="bg1"/>
                </a:solidFill>
              </a:rPr>
              <a:t>In the colony of </a:t>
            </a:r>
            <a:r>
              <a:rPr lang="en-US" sz="1800" dirty="0" err="1">
                <a:solidFill>
                  <a:schemeClr val="bg1"/>
                </a:solidFill>
              </a:rPr>
              <a:t>Petrosani</a:t>
            </a:r>
            <a:r>
              <a:rPr lang="en-US" sz="1800" dirty="0">
                <a:solidFill>
                  <a:schemeClr val="bg1"/>
                </a:solidFill>
              </a:rPr>
              <a:t> there was even a beautiful communal bathroom, as well as a casino, which now houses the headquarters of a company</a:t>
            </a:r>
            <a:endParaRPr sz="1800" b="0" i="0" u="none" dirty="0">
              <a:solidFill>
                <a:schemeClr val="bg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grpSp>
        <p:nvGrpSpPr>
          <p:cNvPr id="233" name="Google Shape;233;p7"/>
          <p:cNvGrpSpPr/>
          <p:nvPr/>
        </p:nvGrpSpPr>
        <p:grpSpPr>
          <a:xfrm>
            <a:off x="3928533" y="3662363"/>
            <a:ext cx="3597806" cy="2017712"/>
            <a:chOff x="3835400" y="3662363"/>
            <a:chExt cx="3690939" cy="2017712"/>
          </a:xfrm>
        </p:grpSpPr>
        <p:sp>
          <p:nvSpPr>
            <p:cNvPr id="234" name="Google Shape;234;p7"/>
            <p:cNvSpPr/>
            <p:nvPr/>
          </p:nvSpPr>
          <p:spPr>
            <a:xfrm>
              <a:off x="3835400" y="3662363"/>
              <a:ext cx="3690938" cy="2017712"/>
            </a:xfrm>
            <a:prstGeom prst="rect">
              <a:avLst/>
            </a:prstGeom>
            <a:solidFill>
              <a:schemeClr val="lt1">
                <a:alpha val="2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5" name="Google Shape;235;p7"/>
            <p:cNvSpPr txBox="1"/>
            <p:nvPr/>
          </p:nvSpPr>
          <p:spPr>
            <a:xfrm>
              <a:off x="4114801" y="4137930"/>
              <a:ext cx="3411538" cy="646290"/>
            </a:xfrm>
            <a:prstGeom prst="rect">
              <a:avLst/>
            </a:prstGeom>
            <a:noFill/>
            <a:ln>
              <a:noFill/>
            </a:ln>
          </p:spPr>
          <p:txBody>
            <a:bodyPr spcFirstLastPara="1" wrap="square" lIns="91425" tIns="45700" rIns="91425" bIns="45700" anchor="t" anchorCtr="0">
              <a:spAutoFit/>
            </a:bodyPr>
            <a:lstStyle/>
            <a:p>
              <a:pPr lvl="0" algn="ctr">
                <a:buClr>
                  <a:schemeClr val="lt1"/>
                </a:buClr>
                <a:buSzPts val="1800"/>
              </a:pPr>
              <a:r>
                <a:rPr lang="en-US" sz="1800" b="1" dirty="0">
                  <a:solidFill>
                    <a:schemeClr val="lt1"/>
                  </a:solidFill>
                  <a:latin typeface="Microsoft YaHei"/>
                  <a:ea typeface="Microsoft YaHei"/>
                  <a:cs typeface="Microsoft YaHei"/>
                  <a:sym typeface="Microsoft YaHei"/>
                </a:rPr>
                <a:t>The Workers’ Colony from</a:t>
              </a:r>
              <a:r>
                <a:rPr lang="ro-RO" sz="1800" b="1" dirty="0">
                  <a:solidFill>
                    <a:schemeClr val="lt1"/>
                  </a:solidFill>
                  <a:latin typeface="Microsoft YaHei"/>
                  <a:ea typeface="Microsoft YaHei"/>
                  <a:cs typeface="Microsoft YaHei"/>
                  <a:sym typeface="Microsoft YaHei"/>
                </a:rPr>
                <a:t> </a:t>
              </a:r>
              <a:r>
                <a:rPr lang="ro-RO" sz="1800" b="1" dirty="0" smtClean="0">
                  <a:solidFill>
                    <a:schemeClr val="lt1"/>
                  </a:solidFill>
                  <a:latin typeface="Microsoft YaHei"/>
                  <a:ea typeface="Microsoft YaHei"/>
                  <a:cs typeface="Microsoft YaHei"/>
                  <a:sym typeface="Microsoft YaHei"/>
                </a:rPr>
                <a:t>Lupeni</a:t>
              </a:r>
              <a:r>
                <a:rPr lang="en-US" sz="1800" b="1" dirty="0">
                  <a:solidFill>
                    <a:schemeClr val="lt1"/>
                  </a:solidFill>
                  <a:latin typeface="Microsoft YaHei"/>
                  <a:ea typeface="Microsoft YaHei"/>
                  <a:cs typeface="Microsoft YaHei"/>
                  <a:sym typeface="Microsoft YaHei"/>
                </a:rPr>
                <a:t> </a:t>
              </a:r>
              <a:r>
                <a:rPr lang="en-US" sz="1800" b="1" dirty="0" smtClean="0">
                  <a:solidFill>
                    <a:schemeClr val="lt1"/>
                  </a:solidFill>
                  <a:latin typeface="Microsoft YaHei"/>
                  <a:ea typeface="Microsoft YaHei"/>
                  <a:cs typeface="Microsoft YaHei"/>
                  <a:sym typeface="Microsoft YaHei"/>
                </a:rPr>
                <a:t>at present</a:t>
              </a:r>
              <a:endParaRPr sz="1800" b="1" i="0" u="none" dirty="0">
                <a:solidFill>
                  <a:schemeClr val="lt1"/>
                </a:solidFill>
                <a:latin typeface="Microsoft YaHei"/>
                <a:ea typeface="Microsoft YaHei"/>
                <a:cs typeface="Microsoft YaHei"/>
                <a:sym typeface="Microsoft YaHei"/>
              </a:endParaRPr>
            </a:p>
          </p:txBody>
        </p:sp>
      </p:grpSp>
      <p:grpSp>
        <p:nvGrpSpPr>
          <p:cNvPr id="236" name="Google Shape;236;p7"/>
          <p:cNvGrpSpPr/>
          <p:nvPr/>
        </p:nvGrpSpPr>
        <p:grpSpPr>
          <a:xfrm>
            <a:off x="4498975" y="1565275"/>
            <a:ext cx="3027363" cy="2020888"/>
            <a:chOff x="4498975" y="1565275"/>
            <a:chExt cx="3027363" cy="2020888"/>
          </a:xfrm>
        </p:grpSpPr>
        <p:sp>
          <p:nvSpPr>
            <p:cNvPr id="237" name="Google Shape;237;p7"/>
            <p:cNvSpPr/>
            <p:nvPr/>
          </p:nvSpPr>
          <p:spPr>
            <a:xfrm>
              <a:off x="4498975" y="1565275"/>
              <a:ext cx="3027363" cy="2020888"/>
            </a:xfrm>
            <a:prstGeom prst="rect">
              <a:avLst/>
            </a:prstGeom>
            <a:solidFill>
              <a:schemeClr val="lt1">
                <a:alpha val="2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8" name="Google Shape;238;p7"/>
            <p:cNvSpPr/>
            <p:nvPr/>
          </p:nvSpPr>
          <p:spPr>
            <a:xfrm>
              <a:off x="4665449" y="2274945"/>
              <a:ext cx="2525946" cy="3067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Calibri"/>
                <a:buNone/>
              </a:pPr>
              <a:endParaRPr sz="1400" b="0" i="0" u="none">
                <a:solidFill>
                  <a:schemeClr val="lt1"/>
                </a:solidFill>
                <a:latin typeface="Calibri"/>
                <a:ea typeface="Calibri"/>
                <a:cs typeface="Calibri"/>
                <a:sym typeface="Calibri"/>
              </a:endParaRPr>
            </a:p>
          </p:txBody>
        </p:sp>
        <p:sp>
          <p:nvSpPr>
            <p:cNvPr id="239" name="Google Shape;239;p7"/>
            <p:cNvSpPr txBox="1"/>
            <p:nvPr/>
          </p:nvSpPr>
          <p:spPr>
            <a:xfrm>
              <a:off x="4572000" y="2016977"/>
              <a:ext cx="295433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Microsoft YaHei"/>
                <a:buNone/>
              </a:pPr>
              <a:r>
                <a:rPr lang="en-US" sz="1800" b="1" dirty="0" smtClean="0">
                  <a:solidFill>
                    <a:schemeClr val="lt1"/>
                  </a:solidFill>
                  <a:latin typeface="Microsoft YaHei"/>
                  <a:ea typeface="Microsoft YaHei"/>
                  <a:cs typeface="Microsoft YaHei"/>
                  <a:sym typeface="Microsoft YaHei"/>
                </a:rPr>
                <a:t>The Workers’ Colony from</a:t>
              </a:r>
              <a:r>
                <a:rPr lang="ro-RO" sz="1800" b="1" i="0" u="none" dirty="0" smtClean="0">
                  <a:solidFill>
                    <a:schemeClr val="lt1"/>
                  </a:solidFill>
                  <a:latin typeface="Microsoft YaHei"/>
                  <a:ea typeface="Microsoft YaHei"/>
                  <a:cs typeface="Microsoft YaHei"/>
                  <a:sym typeface="Microsoft YaHei"/>
                </a:rPr>
                <a:t> </a:t>
              </a:r>
              <a:r>
                <a:rPr lang="ro-RO" sz="1800" b="1" i="0" u="none" dirty="0">
                  <a:solidFill>
                    <a:schemeClr val="lt1"/>
                  </a:solidFill>
                  <a:latin typeface="Microsoft YaHei"/>
                  <a:ea typeface="Microsoft YaHei"/>
                  <a:cs typeface="Microsoft YaHei"/>
                  <a:sym typeface="Microsoft YaHei"/>
                </a:rPr>
                <a:t>Lupeni </a:t>
              </a:r>
              <a:r>
                <a:rPr lang="en-US" sz="1800" b="1" dirty="0" smtClean="0">
                  <a:solidFill>
                    <a:schemeClr val="lt1"/>
                  </a:solidFill>
                  <a:latin typeface="Microsoft YaHei"/>
                  <a:ea typeface="Microsoft YaHei"/>
                  <a:cs typeface="Microsoft YaHei"/>
                  <a:sym typeface="Microsoft YaHei"/>
                </a:rPr>
                <a:t>in the past</a:t>
              </a:r>
              <a:endParaRPr sz="1800" b="1" i="0" u="none" dirty="0">
                <a:solidFill>
                  <a:schemeClr val="lt1"/>
                </a:solidFill>
                <a:latin typeface="Microsoft YaHei"/>
                <a:ea typeface="Microsoft YaHei"/>
                <a:cs typeface="Microsoft YaHei"/>
                <a:sym typeface="Microsoft YaHei"/>
              </a:endParaRPr>
            </a:p>
          </p:txBody>
        </p:sp>
      </p:grpSp>
      <p:pic>
        <p:nvPicPr>
          <p:cNvPr id="240" name="Google Shape;240;p7" descr="colonie stefan"/>
          <p:cNvPicPr preferRelativeResize="0">
            <a:picLocks noGrp="1"/>
          </p:cNvPicPr>
          <p:nvPr>
            <p:ph type="body" idx="2"/>
          </p:nvPr>
        </p:nvPicPr>
        <p:blipFill rotWithShape="1">
          <a:blip r:embed="rId4">
            <a:alphaModFix/>
          </a:blip>
          <a:srcRect/>
          <a:stretch/>
        </p:blipFill>
        <p:spPr>
          <a:xfrm>
            <a:off x="7627620" y="1579245"/>
            <a:ext cx="2811145" cy="1993900"/>
          </a:xfrm>
          <a:prstGeom prst="rect">
            <a:avLst/>
          </a:prstGeom>
          <a:noFill/>
          <a:ln>
            <a:noFill/>
          </a:ln>
        </p:spPr>
      </p:pic>
      <p:pic>
        <p:nvPicPr>
          <p:cNvPr id="241" name="Google Shape;241;p7" descr="WhatsApp Image 2021-01-15 at 14.07.39"/>
          <p:cNvPicPr preferRelativeResize="0"/>
          <p:nvPr/>
        </p:nvPicPr>
        <p:blipFill rotWithShape="1">
          <a:blip r:embed="rId5">
            <a:alphaModFix/>
          </a:blip>
          <a:srcRect/>
          <a:stretch/>
        </p:blipFill>
        <p:spPr>
          <a:xfrm>
            <a:off x="7627620" y="3734435"/>
            <a:ext cx="3150870" cy="2363470"/>
          </a:xfrm>
          <a:prstGeom prst="rect">
            <a:avLst/>
          </a:prstGeom>
          <a:noFill/>
          <a:ln>
            <a:noFill/>
          </a:ln>
        </p:spPr>
      </p:pic>
      <p:pic>
        <p:nvPicPr>
          <p:cNvPr id="242" name="Google Shape;242;p7" descr="WhatsApp Image 2021-01-15 at 14.07.19"/>
          <p:cNvPicPr preferRelativeResize="0"/>
          <p:nvPr/>
        </p:nvPicPr>
        <p:blipFill rotWithShape="1">
          <a:blip r:embed="rId6">
            <a:alphaModFix/>
          </a:blip>
          <a:srcRect/>
          <a:stretch/>
        </p:blipFill>
        <p:spPr>
          <a:xfrm>
            <a:off x="1535430" y="2275205"/>
            <a:ext cx="2234565" cy="3616325"/>
          </a:xfrm>
          <a:prstGeom prst="rect">
            <a:avLst/>
          </a:prstGeom>
          <a:noFill/>
          <a:ln>
            <a:noFill/>
          </a:ln>
        </p:spPr>
      </p:pic>
      <p:pic>
        <p:nvPicPr>
          <p:cNvPr id="243" name="Google Shape;243;p7" descr="cartier muncitoresc colonie lupeni 1"/>
          <p:cNvPicPr preferRelativeResize="0">
            <a:picLocks noGrp="1"/>
          </p:cNvPicPr>
          <p:nvPr>
            <p:ph type="body" idx="1"/>
          </p:nvPr>
        </p:nvPicPr>
        <p:blipFill rotWithShape="1">
          <a:blip r:embed="rId7">
            <a:alphaModFix/>
          </a:blip>
          <a:srcRect/>
          <a:stretch/>
        </p:blipFill>
        <p:spPr>
          <a:xfrm>
            <a:off x="1536065" y="1579245"/>
            <a:ext cx="2842895" cy="1981200"/>
          </a:xfrm>
          <a:prstGeom prst="rect">
            <a:avLst/>
          </a:prstGeom>
          <a:noFill/>
          <a:ln>
            <a:noFill/>
          </a:ln>
        </p:spPr>
      </p:pic>
      <p:sp>
        <p:nvSpPr>
          <p:cNvPr id="244" name="Google Shape;244;p7"/>
          <p:cNvSpPr txBox="1"/>
          <p:nvPr/>
        </p:nvSpPr>
        <p:spPr>
          <a:xfrm>
            <a:off x="3201670" y="226060"/>
            <a:ext cx="6057900" cy="1200288"/>
          </a:xfrm>
          <a:prstGeom prst="rect">
            <a:avLst/>
          </a:prstGeom>
          <a:noFill/>
          <a:ln>
            <a:noFill/>
          </a:ln>
        </p:spPr>
        <p:txBody>
          <a:bodyPr spcFirstLastPara="1" wrap="square" lIns="91425" tIns="45700" rIns="91425" bIns="45700" anchor="t" anchorCtr="0">
            <a:spAutoFit/>
          </a:bodyPr>
          <a:lstStyle/>
          <a:p>
            <a:pPr lvl="0">
              <a:buClr>
                <a:schemeClr val="lt1"/>
              </a:buClr>
              <a:buSzPts val="1800"/>
            </a:pPr>
            <a:r>
              <a:rPr lang="en-US" sz="1800" dirty="0">
                <a:solidFill>
                  <a:schemeClr val="bg1"/>
                </a:solidFill>
              </a:rPr>
              <a:t>After 1892, in </a:t>
            </a:r>
            <a:r>
              <a:rPr lang="en-US" sz="1800" dirty="0" err="1">
                <a:solidFill>
                  <a:schemeClr val="bg1"/>
                </a:solidFill>
              </a:rPr>
              <a:t>Lupeni</a:t>
            </a:r>
            <a:r>
              <a:rPr lang="en-US" sz="1800" dirty="0">
                <a:solidFill>
                  <a:schemeClr val="bg1"/>
                </a:solidFill>
              </a:rPr>
              <a:t>, the “</a:t>
            </a:r>
            <a:r>
              <a:rPr lang="en-US" sz="1800" dirty="0" err="1">
                <a:solidFill>
                  <a:schemeClr val="bg1"/>
                </a:solidFill>
              </a:rPr>
              <a:t>Uricani</a:t>
            </a:r>
            <a:r>
              <a:rPr lang="en-US" sz="1800" dirty="0">
                <a:solidFill>
                  <a:schemeClr val="bg1"/>
                </a:solidFill>
              </a:rPr>
              <a:t> –</a:t>
            </a:r>
            <a:r>
              <a:rPr lang="en-US" sz="1800" dirty="0" err="1">
                <a:solidFill>
                  <a:schemeClr val="bg1"/>
                </a:solidFill>
              </a:rPr>
              <a:t>Valea</a:t>
            </a:r>
            <a:r>
              <a:rPr lang="en-US" sz="1800" dirty="0">
                <a:solidFill>
                  <a:schemeClr val="bg1"/>
                </a:solidFill>
              </a:rPr>
              <a:t> </a:t>
            </a:r>
            <a:r>
              <a:rPr lang="en-US" sz="1800" dirty="0" err="1">
                <a:solidFill>
                  <a:schemeClr val="bg1"/>
                </a:solidFill>
              </a:rPr>
              <a:t>Jiului</a:t>
            </a:r>
            <a:r>
              <a:rPr lang="en-US" sz="1800" dirty="0">
                <a:solidFill>
                  <a:schemeClr val="bg1"/>
                </a:solidFill>
              </a:rPr>
              <a:t>” Society began to build, instead of wooden barracks, the first brick houses that were the basis of the ten colonies that were completed by the First World War.</a:t>
            </a:r>
            <a:endParaRPr sz="1800" b="0" i="0" u="none" dirty="0">
              <a:solidFill>
                <a:schemeClr val="bg1"/>
              </a:solidFill>
              <a:latin typeface="Calibri"/>
              <a:ea typeface="Calibri"/>
              <a:cs typeface="Calibri"/>
              <a:sym typeface="Calibri"/>
            </a:endParaRP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grpSp>
        <p:nvGrpSpPr>
          <p:cNvPr id="250" name="Google Shape;250;p8"/>
          <p:cNvGrpSpPr/>
          <p:nvPr/>
        </p:nvGrpSpPr>
        <p:grpSpPr>
          <a:xfrm>
            <a:off x="3835400" y="3662363"/>
            <a:ext cx="3690938" cy="2017712"/>
            <a:chOff x="3835400" y="3662363"/>
            <a:chExt cx="3690938" cy="2017712"/>
          </a:xfrm>
        </p:grpSpPr>
        <p:sp>
          <p:nvSpPr>
            <p:cNvPr id="251" name="Google Shape;251;p8"/>
            <p:cNvSpPr/>
            <p:nvPr/>
          </p:nvSpPr>
          <p:spPr>
            <a:xfrm>
              <a:off x="3835400" y="3662363"/>
              <a:ext cx="3690938" cy="2017712"/>
            </a:xfrm>
            <a:prstGeom prst="rect">
              <a:avLst/>
            </a:prstGeom>
            <a:solidFill>
              <a:schemeClr val="lt1">
                <a:alpha val="2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2" name="Google Shape;252;p8"/>
            <p:cNvSpPr txBox="1"/>
            <p:nvPr/>
          </p:nvSpPr>
          <p:spPr>
            <a:xfrm>
              <a:off x="4691164" y="4137930"/>
              <a:ext cx="2143184" cy="923289"/>
            </a:xfrm>
            <a:prstGeom prst="rect">
              <a:avLst/>
            </a:prstGeom>
            <a:noFill/>
            <a:ln>
              <a:noFill/>
            </a:ln>
          </p:spPr>
          <p:txBody>
            <a:bodyPr spcFirstLastPara="1" wrap="square" lIns="91425" tIns="45700" rIns="91425" bIns="45700" anchor="t" anchorCtr="0">
              <a:spAutoFit/>
            </a:bodyPr>
            <a:lstStyle/>
            <a:p>
              <a:pPr lvl="0" algn="ctr">
                <a:buClr>
                  <a:schemeClr val="lt1"/>
                </a:buClr>
                <a:buSzPts val="1800"/>
              </a:pPr>
              <a:r>
                <a:rPr lang="en-US" sz="1800" b="1" dirty="0">
                  <a:solidFill>
                    <a:schemeClr val="lt1"/>
                  </a:solidFill>
                  <a:latin typeface="Microsoft YaHei"/>
                  <a:ea typeface="Microsoft YaHei"/>
                  <a:cs typeface="Microsoft YaHei"/>
                  <a:sym typeface="Microsoft YaHei"/>
                </a:rPr>
                <a:t>The Workers’ Colony from</a:t>
              </a:r>
              <a:r>
                <a:rPr lang="ro-RO" sz="1800" b="1" dirty="0">
                  <a:solidFill>
                    <a:schemeClr val="lt1"/>
                  </a:solidFill>
                  <a:latin typeface="Microsoft YaHei"/>
                  <a:ea typeface="Microsoft YaHei"/>
                  <a:cs typeface="Microsoft YaHei"/>
                  <a:sym typeface="Microsoft YaHei"/>
                </a:rPr>
                <a:t> </a:t>
              </a:r>
              <a:r>
                <a:rPr lang="en-US" sz="1800" b="1" dirty="0" smtClean="0">
                  <a:solidFill>
                    <a:schemeClr val="lt1"/>
                  </a:solidFill>
                  <a:latin typeface="Microsoft YaHei"/>
                  <a:ea typeface="Microsoft YaHei"/>
                  <a:cs typeface="Microsoft YaHei"/>
                  <a:sym typeface="Microsoft YaHei"/>
                </a:rPr>
                <a:t>Vulcan today</a:t>
              </a:r>
              <a:endParaRPr sz="1800" b="1" i="0" u="none" dirty="0">
                <a:solidFill>
                  <a:schemeClr val="lt1"/>
                </a:solidFill>
                <a:latin typeface="Microsoft YaHei"/>
                <a:ea typeface="Microsoft YaHei"/>
                <a:cs typeface="Microsoft YaHei"/>
                <a:sym typeface="Microsoft YaHei"/>
              </a:endParaRPr>
            </a:p>
          </p:txBody>
        </p:sp>
      </p:grpSp>
      <p:grpSp>
        <p:nvGrpSpPr>
          <p:cNvPr id="253" name="Google Shape;253;p8"/>
          <p:cNvGrpSpPr/>
          <p:nvPr/>
        </p:nvGrpSpPr>
        <p:grpSpPr>
          <a:xfrm>
            <a:off x="4498975" y="1565275"/>
            <a:ext cx="3027363" cy="2020888"/>
            <a:chOff x="4498975" y="1565275"/>
            <a:chExt cx="3027363" cy="2020888"/>
          </a:xfrm>
        </p:grpSpPr>
        <p:sp>
          <p:nvSpPr>
            <p:cNvPr id="254" name="Google Shape;254;p8"/>
            <p:cNvSpPr/>
            <p:nvPr/>
          </p:nvSpPr>
          <p:spPr>
            <a:xfrm>
              <a:off x="4498975" y="1565275"/>
              <a:ext cx="3027363" cy="2020888"/>
            </a:xfrm>
            <a:prstGeom prst="rect">
              <a:avLst/>
            </a:prstGeom>
            <a:solidFill>
              <a:schemeClr val="lt1">
                <a:alpha val="2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5" name="Google Shape;255;p8"/>
            <p:cNvSpPr/>
            <p:nvPr/>
          </p:nvSpPr>
          <p:spPr>
            <a:xfrm>
              <a:off x="4665449" y="2274945"/>
              <a:ext cx="2525946" cy="3067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Calibri"/>
                <a:buNone/>
              </a:pPr>
              <a:endParaRPr sz="1400" b="0" i="0" u="none">
                <a:solidFill>
                  <a:schemeClr val="lt1"/>
                </a:solidFill>
                <a:latin typeface="Calibri"/>
                <a:ea typeface="Calibri"/>
                <a:cs typeface="Calibri"/>
                <a:sym typeface="Calibri"/>
              </a:endParaRPr>
            </a:p>
          </p:txBody>
        </p:sp>
        <p:sp>
          <p:nvSpPr>
            <p:cNvPr id="256" name="Google Shape;256;p8"/>
            <p:cNvSpPr txBox="1"/>
            <p:nvPr/>
          </p:nvSpPr>
          <p:spPr>
            <a:xfrm>
              <a:off x="4665449" y="2016977"/>
              <a:ext cx="2455333" cy="923289"/>
            </a:xfrm>
            <a:prstGeom prst="rect">
              <a:avLst/>
            </a:prstGeom>
            <a:noFill/>
            <a:ln>
              <a:noFill/>
            </a:ln>
          </p:spPr>
          <p:txBody>
            <a:bodyPr spcFirstLastPara="1" wrap="square" lIns="91425" tIns="45700" rIns="91425" bIns="45700" anchor="t" anchorCtr="0">
              <a:spAutoFit/>
            </a:bodyPr>
            <a:lstStyle/>
            <a:p>
              <a:pPr lvl="0" algn="ctr">
                <a:buClr>
                  <a:schemeClr val="lt1"/>
                </a:buClr>
                <a:buSzPts val="1800"/>
              </a:pPr>
              <a:r>
                <a:rPr lang="en-US" sz="1800" b="1" dirty="0">
                  <a:solidFill>
                    <a:schemeClr val="lt1"/>
                  </a:solidFill>
                  <a:latin typeface="Microsoft YaHei"/>
                  <a:ea typeface="Microsoft YaHei"/>
                  <a:cs typeface="Microsoft YaHei"/>
                  <a:sym typeface="Microsoft YaHei"/>
                </a:rPr>
                <a:t>The Workers’ Colony from</a:t>
              </a:r>
              <a:r>
                <a:rPr lang="ro-RO" sz="1800" b="1" dirty="0">
                  <a:solidFill>
                    <a:schemeClr val="lt1"/>
                  </a:solidFill>
                  <a:latin typeface="Microsoft YaHei"/>
                  <a:ea typeface="Microsoft YaHei"/>
                  <a:cs typeface="Microsoft YaHei"/>
                  <a:sym typeface="Microsoft YaHei"/>
                </a:rPr>
                <a:t> </a:t>
              </a:r>
              <a:r>
                <a:rPr lang="ro-RO" sz="1800" b="1" dirty="0" smtClean="0">
                  <a:solidFill>
                    <a:schemeClr val="lt1"/>
                  </a:solidFill>
                  <a:latin typeface="Microsoft YaHei"/>
                  <a:ea typeface="Microsoft YaHei"/>
                  <a:cs typeface="Microsoft YaHei"/>
                  <a:sym typeface="Microsoft YaHei"/>
                </a:rPr>
                <a:t>Vulcan </a:t>
              </a:r>
              <a:r>
                <a:rPr lang="en-US" sz="1800" b="1" dirty="0" smtClean="0">
                  <a:solidFill>
                    <a:schemeClr val="lt1"/>
                  </a:solidFill>
                  <a:latin typeface="Microsoft YaHei"/>
                  <a:ea typeface="Microsoft YaHei"/>
                  <a:cs typeface="Microsoft YaHei"/>
                  <a:sym typeface="Microsoft YaHei"/>
                </a:rPr>
                <a:t>in the past</a:t>
              </a:r>
              <a:endParaRPr sz="1800" b="1" i="0" u="none" dirty="0">
                <a:solidFill>
                  <a:schemeClr val="lt1"/>
                </a:solidFill>
                <a:latin typeface="Microsoft YaHei"/>
                <a:ea typeface="Microsoft YaHei"/>
                <a:cs typeface="Microsoft YaHei"/>
                <a:sym typeface="Microsoft YaHei"/>
              </a:endParaRPr>
            </a:p>
          </p:txBody>
        </p:sp>
      </p:grpSp>
      <p:pic>
        <p:nvPicPr>
          <p:cNvPr id="257" name="Google Shape;257;p8" descr="53f7b23a-4cff-4f0f-a984-916919d3c574"/>
          <p:cNvPicPr preferRelativeResize="0">
            <a:picLocks noGrp="1"/>
          </p:cNvPicPr>
          <p:nvPr>
            <p:ph type="body" idx="1"/>
          </p:nvPr>
        </p:nvPicPr>
        <p:blipFill rotWithShape="1">
          <a:blip r:embed="rId4">
            <a:alphaModFix/>
          </a:blip>
          <a:srcRect/>
          <a:stretch/>
        </p:blipFill>
        <p:spPr>
          <a:xfrm>
            <a:off x="1776730" y="3170555"/>
            <a:ext cx="2537460" cy="3383915"/>
          </a:xfrm>
          <a:prstGeom prst="rect">
            <a:avLst/>
          </a:prstGeom>
          <a:noFill/>
          <a:ln>
            <a:noFill/>
          </a:ln>
        </p:spPr>
      </p:pic>
      <p:pic>
        <p:nvPicPr>
          <p:cNvPr id="258" name="Google Shape;258;p8" descr="904faf58-b78d-406a-a646-53f136d94ee6"/>
          <p:cNvPicPr preferRelativeResize="0">
            <a:picLocks noGrp="1"/>
          </p:cNvPicPr>
          <p:nvPr>
            <p:ph type="body" idx="2"/>
          </p:nvPr>
        </p:nvPicPr>
        <p:blipFill rotWithShape="1">
          <a:blip r:embed="rId5">
            <a:alphaModFix/>
          </a:blip>
          <a:srcRect/>
          <a:stretch/>
        </p:blipFill>
        <p:spPr>
          <a:xfrm>
            <a:off x="7526655" y="3482975"/>
            <a:ext cx="3169285" cy="2376805"/>
          </a:xfrm>
          <a:prstGeom prst="rect">
            <a:avLst/>
          </a:prstGeom>
          <a:noFill/>
          <a:ln>
            <a:noFill/>
          </a:ln>
        </p:spPr>
      </p:pic>
      <p:pic>
        <p:nvPicPr>
          <p:cNvPr id="259" name="Google Shape;259;p8" descr="colonie vulcan 3"/>
          <p:cNvPicPr preferRelativeResize="0"/>
          <p:nvPr/>
        </p:nvPicPr>
        <p:blipFill rotWithShape="1">
          <a:blip r:embed="rId6">
            <a:alphaModFix/>
          </a:blip>
          <a:srcRect/>
          <a:stretch/>
        </p:blipFill>
        <p:spPr>
          <a:xfrm>
            <a:off x="1067435" y="1590040"/>
            <a:ext cx="3355975" cy="1971675"/>
          </a:xfrm>
          <a:prstGeom prst="rect">
            <a:avLst/>
          </a:prstGeom>
          <a:noFill/>
          <a:ln>
            <a:noFill/>
          </a:ln>
        </p:spPr>
      </p:pic>
      <p:pic>
        <p:nvPicPr>
          <p:cNvPr id="260" name="Google Shape;260;p8" descr="colonie vulcan 5"/>
          <p:cNvPicPr preferRelativeResize="0"/>
          <p:nvPr/>
        </p:nvPicPr>
        <p:blipFill rotWithShape="1">
          <a:blip r:embed="rId7">
            <a:alphaModFix/>
          </a:blip>
          <a:srcRect/>
          <a:stretch/>
        </p:blipFill>
        <p:spPr>
          <a:xfrm>
            <a:off x="7446010" y="1515110"/>
            <a:ext cx="3330575" cy="2071370"/>
          </a:xfrm>
          <a:prstGeom prst="rect">
            <a:avLst/>
          </a:prstGeom>
          <a:noFill/>
          <a:ln>
            <a:noFill/>
          </a:ln>
        </p:spPr>
      </p:pic>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4"/>
        <p:cNvGrpSpPr/>
        <p:nvPr/>
      </p:nvGrpSpPr>
      <p:grpSpPr>
        <a:xfrm>
          <a:off x="0" y="0"/>
          <a:ext cx="0" cy="0"/>
          <a:chOff x="0" y="0"/>
          <a:chExt cx="0" cy="0"/>
        </a:xfrm>
      </p:grpSpPr>
      <p:grpSp>
        <p:nvGrpSpPr>
          <p:cNvPr id="266" name="Google Shape;266;g27dc735150ebe392_0"/>
          <p:cNvGrpSpPr/>
          <p:nvPr/>
        </p:nvGrpSpPr>
        <p:grpSpPr>
          <a:xfrm>
            <a:off x="3835400" y="3662363"/>
            <a:ext cx="3690900" cy="2017800"/>
            <a:chOff x="3835400" y="3662363"/>
            <a:chExt cx="3690900" cy="2017800"/>
          </a:xfrm>
        </p:grpSpPr>
        <p:sp>
          <p:nvSpPr>
            <p:cNvPr id="267" name="Google Shape;267;g27dc735150ebe392_0"/>
            <p:cNvSpPr/>
            <p:nvPr/>
          </p:nvSpPr>
          <p:spPr>
            <a:xfrm>
              <a:off x="3835400" y="3662363"/>
              <a:ext cx="3690900" cy="2017800"/>
            </a:xfrm>
            <a:prstGeom prst="rect">
              <a:avLst/>
            </a:prstGeom>
            <a:solidFill>
              <a:schemeClr val="lt1">
                <a:alpha val="2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8" name="Google Shape;268;g27dc735150ebe392_0"/>
            <p:cNvSpPr txBox="1"/>
            <p:nvPr/>
          </p:nvSpPr>
          <p:spPr>
            <a:xfrm>
              <a:off x="4498976" y="4137930"/>
              <a:ext cx="2418482" cy="923289"/>
            </a:xfrm>
            <a:prstGeom prst="rect">
              <a:avLst/>
            </a:prstGeom>
            <a:noFill/>
            <a:ln>
              <a:noFill/>
            </a:ln>
          </p:spPr>
          <p:txBody>
            <a:bodyPr spcFirstLastPara="1" wrap="square" lIns="91425" tIns="45700" rIns="91425" bIns="45700" anchor="t" anchorCtr="0">
              <a:spAutoFit/>
            </a:bodyPr>
            <a:lstStyle/>
            <a:p>
              <a:pPr lvl="0" algn="ctr">
                <a:buClr>
                  <a:schemeClr val="lt1"/>
                </a:buClr>
                <a:buSzPts val="1800"/>
              </a:pPr>
              <a:r>
                <a:rPr lang="en-US" sz="1800" b="1" dirty="0">
                  <a:solidFill>
                    <a:schemeClr val="lt1"/>
                  </a:solidFill>
                  <a:latin typeface="Microsoft YaHei"/>
                  <a:ea typeface="Microsoft YaHei"/>
                  <a:cs typeface="Microsoft YaHei"/>
                  <a:sym typeface="Microsoft YaHei"/>
                </a:rPr>
                <a:t>The Workers’ Colony from</a:t>
              </a:r>
              <a:r>
                <a:rPr lang="ro-RO" sz="1800" b="1" dirty="0">
                  <a:solidFill>
                    <a:schemeClr val="lt1"/>
                  </a:solidFill>
                  <a:latin typeface="Microsoft YaHei"/>
                  <a:ea typeface="Microsoft YaHei"/>
                  <a:cs typeface="Microsoft YaHei"/>
                  <a:sym typeface="Microsoft YaHei"/>
                </a:rPr>
                <a:t> </a:t>
              </a:r>
              <a:r>
                <a:rPr lang="en-US" sz="1800" b="1" dirty="0" err="1" smtClean="0">
                  <a:solidFill>
                    <a:schemeClr val="lt1"/>
                  </a:solidFill>
                  <a:latin typeface="Microsoft YaHei"/>
                  <a:ea typeface="Microsoft YaHei"/>
                  <a:cs typeface="Microsoft YaHei"/>
                  <a:sym typeface="Microsoft YaHei"/>
                </a:rPr>
                <a:t>Petrila</a:t>
              </a:r>
              <a:r>
                <a:rPr lang="en-US" sz="1800" b="1" dirty="0" smtClean="0">
                  <a:solidFill>
                    <a:schemeClr val="lt1"/>
                  </a:solidFill>
                  <a:latin typeface="Microsoft YaHei"/>
                  <a:ea typeface="Microsoft YaHei"/>
                  <a:cs typeface="Microsoft YaHei"/>
                  <a:sym typeface="Microsoft YaHei"/>
                </a:rPr>
                <a:t> at present</a:t>
              </a:r>
              <a:endParaRPr sz="1800" b="1" i="0" u="none" dirty="0">
                <a:solidFill>
                  <a:schemeClr val="lt1"/>
                </a:solidFill>
                <a:latin typeface="Microsoft YaHei"/>
                <a:ea typeface="Microsoft YaHei"/>
                <a:cs typeface="Microsoft YaHei"/>
                <a:sym typeface="Microsoft YaHei"/>
              </a:endParaRPr>
            </a:p>
          </p:txBody>
        </p:sp>
      </p:grpSp>
      <p:pic>
        <p:nvPicPr>
          <p:cNvPr id="269" name="Google Shape;269;g27dc735150ebe392_0"/>
          <p:cNvPicPr preferRelativeResize="0"/>
          <p:nvPr/>
        </p:nvPicPr>
        <p:blipFill rotWithShape="1">
          <a:blip r:embed="rId4">
            <a:alphaModFix/>
          </a:blip>
          <a:srcRect l="5587" r="5587"/>
          <a:stretch/>
        </p:blipFill>
        <p:spPr>
          <a:xfrm>
            <a:off x="1054885" y="1589828"/>
            <a:ext cx="3355975" cy="1971675"/>
          </a:xfrm>
          <a:prstGeom prst="rect">
            <a:avLst/>
          </a:prstGeom>
          <a:noFill/>
          <a:ln>
            <a:noFill/>
          </a:ln>
        </p:spPr>
      </p:pic>
      <p:pic>
        <p:nvPicPr>
          <p:cNvPr id="270" name="Google Shape;270;g27dc735150ebe392_0"/>
          <p:cNvPicPr preferRelativeResize="0"/>
          <p:nvPr/>
        </p:nvPicPr>
        <p:blipFill rotWithShape="1">
          <a:blip r:embed="rId5">
            <a:alphaModFix/>
          </a:blip>
          <a:srcRect l="9799" r="9807"/>
          <a:stretch/>
        </p:blipFill>
        <p:spPr>
          <a:xfrm>
            <a:off x="7446010" y="1515110"/>
            <a:ext cx="3330575" cy="2071370"/>
          </a:xfrm>
          <a:prstGeom prst="rect">
            <a:avLst/>
          </a:prstGeom>
          <a:noFill/>
          <a:ln>
            <a:noFill/>
          </a:ln>
        </p:spPr>
      </p:pic>
      <p:grpSp>
        <p:nvGrpSpPr>
          <p:cNvPr id="271" name="Google Shape;271;g27dc735150ebe392_0"/>
          <p:cNvGrpSpPr/>
          <p:nvPr/>
        </p:nvGrpSpPr>
        <p:grpSpPr>
          <a:xfrm>
            <a:off x="4498975" y="1565275"/>
            <a:ext cx="3027300" cy="2020800"/>
            <a:chOff x="4498975" y="1565275"/>
            <a:chExt cx="3027300" cy="2020800"/>
          </a:xfrm>
        </p:grpSpPr>
        <p:sp>
          <p:nvSpPr>
            <p:cNvPr id="272" name="Google Shape;272;g27dc735150ebe392_0"/>
            <p:cNvSpPr/>
            <p:nvPr/>
          </p:nvSpPr>
          <p:spPr>
            <a:xfrm>
              <a:off x="4498975" y="1565275"/>
              <a:ext cx="3027300" cy="2020800"/>
            </a:xfrm>
            <a:prstGeom prst="rect">
              <a:avLst/>
            </a:prstGeom>
            <a:solidFill>
              <a:schemeClr val="lt1">
                <a:alpha val="2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strike="noStrike" cap="none">
                <a:solidFill>
                  <a:schemeClr val="lt1"/>
                </a:solidFill>
                <a:latin typeface="Calibri"/>
                <a:ea typeface="Calibri"/>
                <a:cs typeface="Calibri"/>
                <a:sym typeface="Calibri"/>
              </a:endParaRPr>
            </a:p>
          </p:txBody>
        </p:sp>
        <p:sp>
          <p:nvSpPr>
            <p:cNvPr id="273" name="Google Shape;273;g27dc735150ebe392_0"/>
            <p:cNvSpPr/>
            <p:nvPr/>
          </p:nvSpPr>
          <p:spPr>
            <a:xfrm>
              <a:off x="4665449" y="2274945"/>
              <a:ext cx="2526000" cy="30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a:solidFill>
                  <a:schemeClr val="lt1"/>
                </a:solidFill>
                <a:latin typeface="Calibri"/>
                <a:ea typeface="Calibri"/>
                <a:cs typeface="Calibri"/>
                <a:sym typeface="Calibri"/>
              </a:endParaRPr>
            </a:p>
          </p:txBody>
        </p:sp>
        <p:sp>
          <p:nvSpPr>
            <p:cNvPr id="274" name="Google Shape;274;g27dc735150ebe392_0"/>
            <p:cNvSpPr txBox="1"/>
            <p:nvPr/>
          </p:nvSpPr>
          <p:spPr>
            <a:xfrm>
              <a:off x="4939439" y="1966600"/>
              <a:ext cx="1978019" cy="1200288"/>
            </a:xfrm>
            <a:prstGeom prst="rect">
              <a:avLst/>
            </a:prstGeom>
            <a:noFill/>
            <a:ln>
              <a:noFill/>
            </a:ln>
          </p:spPr>
          <p:txBody>
            <a:bodyPr spcFirstLastPara="1" wrap="square" lIns="91425" tIns="45700" rIns="91425" bIns="45700" anchor="t" anchorCtr="0">
              <a:spAutoFit/>
            </a:bodyPr>
            <a:lstStyle/>
            <a:p>
              <a:pPr lvl="0" algn="ctr"/>
              <a:r>
                <a:rPr lang="en-US" sz="1800" b="1" dirty="0">
                  <a:solidFill>
                    <a:schemeClr val="lt1"/>
                  </a:solidFill>
                  <a:latin typeface="Microsoft YaHei"/>
                  <a:ea typeface="Microsoft YaHei"/>
                  <a:cs typeface="Microsoft YaHei"/>
                  <a:sym typeface="Microsoft YaHei"/>
                </a:rPr>
                <a:t>The Workers’ Colony from</a:t>
              </a:r>
              <a:r>
                <a:rPr lang="ro-RO" sz="1800" b="1" dirty="0">
                  <a:solidFill>
                    <a:schemeClr val="lt1"/>
                  </a:solidFill>
                  <a:latin typeface="Microsoft YaHei"/>
                  <a:ea typeface="Microsoft YaHei"/>
                  <a:cs typeface="Microsoft YaHei"/>
                  <a:sym typeface="Microsoft YaHei"/>
                </a:rPr>
                <a:t> </a:t>
              </a:r>
              <a:r>
                <a:rPr lang="en-US" sz="1800" b="1" dirty="0" err="1" smtClean="0">
                  <a:solidFill>
                    <a:schemeClr val="lt1"/>
                  </a:solidFill>
                  <a:latin typeface="Microsoft YaHei"/>
                  <a:ea typeface="Microsoft YaHei"/>
                  <a:cs typeface="Microsoft YaHei"/>
                  <a:sym typeface="Microsoft YaHei"/>
                </a:rPr>
                <a:t>Petrila</a:t>
              </a:r>
              <a:r>
                <a:rPr lang="en-US" sz="1800" b="1" dirty="0" smtClean="0">
                  <a:solidFill>
                    <a:schemeClr val="lt1"/>
                  </a:solidFill>
                  <a:latin typeface="Microsoft YaHei"/>
                  <a:ea typeface="Microsoft YaHei"/>
                  <a:cs typeface="Microsoft YaHei"/>
                  <a:sym typeface="Microsoft YaHei"/>
                </a:rPr>
                <a:t> in the past</a:t>
              </a:r>
              <a:endParaRPr sz="1800" dirty="0">
                <a:solidFill>
                  <a:schemeClr val="lt1"/>
                </a:solidFill>
                <a:latin typeface="Microsoft YaHei"/>
                <a:ea typeface="Microsoft YaHei"/>
                <a:cs typeface="Microsoft YaHei"/>
                <a:sym typeface="Microsoft YaHei"/>
              </a:endParaRPr>
            </a:p>
          </p:txBody>
        </p:sp>
      </p:grpSp>
      <p:pic>
        <p:nvPicPr>
          <p:cNvPr id="275" name="Google Shape;275;g27dc735150ebe392_0"/>
          <p:cNvPicPr preferRelativeResize="0"/>
          <p:nvPr/>
        </p:nvPicPr>
        <p:blipFill>
          <a:blip r:embed="rId6">
            <a:alphaModFix/>
          </a:blip>
          <a:stretch>
            <a:fillRect/>
          </a:stretch>
        </p:blipFill>
        <p:spPr>
          <a:xfrm>
            <a:off x="578675" y="3561503"/>
            <a:ext cx="3530604" cy="2647953"/>
          </a:xfrm>
          <a:prstGeom prst="rect">
            <a:avLst/>
          </a:prstGeom>
          <a:noFill/>
          <a:ln>
            <a:noFill/>
          </a:ln>
        </p:spPr>
      </p:pic>
      <p:pic>
        <p:nvPicPr>
          <p:cNvPr id="276" name="Google Shape;276;g27dc735150ebe392_0"/>
          <p:cNvPicPr preferRelativeResize="0"/>
          <p:nvPr/>
        </p:nvPicPr>
        <p:blipFill>
          <a:blip r:embed="rId7">
            <a:alphaModFix/>
          </a:blip>
          <a:stretch>
            <a:fillRect/>
          </a:stretch>
        </p:blipFill>
        <p:spPr>
          <a:xfrm>
            <a:off x="7526300" y="3586480"/>
            <a:ext cx="3955630" cy="2966723"/>
          </a:xfrm>
          <a:prstGeom prst="rect">
            <a:avLst/>
          </a:prstGeom>
          <a:noFill/>
          <a:ln>
            <a:noFill/>
          </a:ln>
        </p:spPr>
      </p:pic>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622</Words>
  <Application>Microsoft Office PowerPoint</Application>
  <PresentationFormat>Particularizare</PresentationFormat>
  <Paragraphs>25</Paragraphs>
  <Slides>15</Slides>
  <Notes>15</Notes>
  <HiddenSlides>0</HiddenSlides>
  <MMClips>0</MMClips>
  <ScaleCrop>false</ScaleCrop>
  <HeadingPairs>
    <vt:vector size="4" baseType="variant">
      <vt:variant>
        <vt:lpstr>Temă</vt:lpstr>
      </vt:variant>
      <vt:variant>
        <vt:i4>2</vt:i4>
      </vt:variant>
      <vt:variant>
        <vt:lpstr>Titluri diapozitive</vt:lpstr>
      </vt:variant>
      <vt:variant>
        <vt:i4>15</vt:i4>
      </vt:variant>
    </vt:vector>
  </HeadingPairs>
  <TitlesOfParts>
    <vt:vector size="17" baseType="lpstr">
      <vt:lpstr>Office 主题</vt:lpstr>
      <vt:lpstr>1_Office 主题</vt:lpstr>
      <vt:lpstr>Prezentare PowerPoint</vt:lpstr>
      <vt:lpstr>Prezentare PowerPoint</vt:lpstr>
      <vt:lpstr>Prezentare PowerPoint</vt:lpstr>
      <vt:lpstr>Prezentare PowerPoint</vt:lpstr>
      <vt:lpstr>Prezentare PowerPoint</vt:lpstr>
      <vt:lpstr>THE WORKERS’ CASINO FROM PETROSANI</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admin</dc:creator>
  <cp:lastModifiedBy>Microsoft</cp:lastModifiedBy>
  <cp:revision>5</cp:revision>
  <dcterms:created xsi:type="dcterms:W3CDTF">2015-04-20T08:43:17Z</dcterms:created>
  <dcterms:modified xsi:type="dcterms:W3CDTF">2021-04-05T14:39:02Z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1033-11.2.0.9937</vt:lpwstr>
  </property>
</Properties>
</file>