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4" r:id="rId1"/>
  </p:sldMasterIdLst>
  <p:notesMasterIdLst>
    <p:notesMasterId r:id="rId18"/>
  </p:notesMasterIdLst>
  <p:sldIdLst>
    <p:sldId id="256" r:id="rId2"/>
    <p:sldId id="259" r:id="rId3"/>
    <p:sldId id="260" r:id="rId4"/>
    <p:sldId id="271" r:id="rId5"/>
    <p:sldId id="258" r:id="rId6"/>
    <p:sldId id="261" r:id="rId7"/>
    <p:sldId id="262" r:id="rId8"/>
    <p:sldId id="276" r:id="rId9"/>
    <p:sldId id="268" r:id="rId10"/>
    <p:sldId id="269" r:id="rId11"/>
    <p:sldId id="274" r:id="rId12"/>
    <p:sldId id="263" r:id="rId13"/>
    <p:sldId id="277" r:id="rId14"/>
    <p:sldId id="267" r:id="rId15"/>
    <p:sldId id="265"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73B2F-2182-4B13-A387-88DDD8B53D9F}" type="datetimeFigureOut">
              <a:rPr lang="en-US" smtClean="0"/>
              <a:t>4/18/2021</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AD8E9-7BEA-4313-8AFD-5824E509A449}" type="slidenum">
              <a:rPr lang="en-US" smtClean="0"/>
              <a:t>‹#›</a:t>
            </a:fld>
            <a:endParaRPr lang="en-US"/>
          </a:p>
        </p:txBody>
      </p:sp>
    </p:spTree>
    <p:extLst>
      <p:ext uri="{BB962C8B-B14F-4D97-AF65-F5344CB8AC3E}">
        <p14:creationId xmlns:p14="http://schemas.microsoft.com/office/powerpoint/2010/main" val="291623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10"/>
          </p:nvPr>
        </p:nvSpPr>
        <p:spPr/>
        <p:txBody>
          <a:bodyPr/>
          <a:lstStyle/>
          <a:p>
            <a:fld id="{E7AAD8E9-7BEA-4313-8AFD-5824E509A449}" type="slidenum">
              <a:rPr lang="en-US" smtClean="0"/>
              <a:t>7</a:t>
            </a:fld>
            <a:endParaRPr lang="en-US"/>
          </a:p>
        </p:txBody>
      </p:sp>
    </p:spTree>
    <p:extLst>
      <p:ext uri="{BB962C8B-B14F-4D97-AF65-F5344CB8AC3E}">
        <p14:creationId xmlns:p14="http://schemas.microsoft.com/office/powerpoint/2010/main" val="413706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3839430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16582641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D8D6F0-A759-4B40-A209-1431F2B80A59}" type="slidenum">
              <a:rPr lang="ro-RO" smtClean="0"/>
              <a:t>‹#›</a:t>
            </a:fld>
            <a:endParaRPr lang="ro-R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97718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34330313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D8D6F0-A759-4B40-A209-1431F2B80A59}" type="slidenum">
              <a:rPr lang="ro-RO" smtClean="0"/>
              <a:t>‹#›</a:t>
            </a:fld>
            <a:endParaRPr lang="ro-R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755602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279496840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7875840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217784280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67717423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0A972-5533-4809-AB18-9D74023D5516}" type="datetime1">
              <a:rPr lang="ro-RO" smtClean="0"/>
              <a:t>18.04.2021</a:t>
            </a:fld>
            <a:endParaRPr lang="ro-RO"/>
          </a:p>
        </p:txBody>
      </p:sp>
      <p:sp>
        <p:nvSpPr>
          <p:cNvPr id="5" name="Footer Placeholder 4"/>
          <p:cNvSpPr>
            <a:spLocks noGrp="1"/>
          </p:cNvSpPr>
          <p:nvPr>
            <p:ph type="ftr" sz="quarter" idx="11"/>
          </p:nvPr>
        </p:nvSpPr>
        <p:spPr/>
        <p:txBody>
          <a:bodyPr/>
          <a:lstStyle/>
          <a:p>
            <a:r>
              <a:rPr lang="en-US"/>
              <a:t>C5- Virtual activities- Italy- 20-23 April 2021</a:t>
            </a:r>
            <a:endParaRPr lang="ro-R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77203081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124753903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B0A972-5533-4809-AB18-9D74023D5516}" type="datetime1">
              <a:rPr lang="ro-RO" smtClean="0"/>
              <a:t>18.04.2021</a:t>
            </a:fld>
            <a:endParaRPr lang="ro-RO"/>
          </a:p>
        </p:txBody>
      </p:sp>
      <p:sp>
        <p:nvSpPr>
          <p:cNvPr id="8" name="Footer Placeholder 7"/>
          <p:cNvSpPr>
            <a:spLocks noGrp="1"/>
          </p:cNvSpPr>
          <p:nvPr>
            <p:ph type="ftr" sz="quarter" idx="11"/>
          </p:nvPr>
        </p:nvSpPr>
        <p:spPr/>
        <p:txBody>
          <a:bodyPr/>
          <a:lstStyle/>
          <a:p>
            <a:r>
              <a:rPr lang="en-US"/>
              <a:t>C5- Virtual activities- Italy- 20-23 April 2021</a:t>
            </a:r>
            <a:endParaRPr lang="ro-R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42801513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B0A972-5533-4809-AB18-9D74023D5516}" type="datetime1">
              <a:rPr lang="ro-RO" smtClean="0"/>
              <a:t>18.04.2021</a:t>
            </a:fld>
            <a:endParaRPr lang="ro-RO"/>
          </a:p>
        </p:txBody>
      </p:sp>
      <p:sp>
        <p:nvSpPr>
          <p:cNvPr id="4" name="Footer Placeholder 3"/>
          <p:cNvSpPr>
            <a:spLocks noGrp="1"/>
          </p:cNvSpPr>
          <p:nvPr>
            <p:ph type="ftr" sz="quarter" idx="11"/>
          </p:nvPr>
        </p:nvSpPr>
        <p:spPr/>
        <p:txBody>
          <a:bodyPr/>
          <a:lstStyle/>
          <a:p>
            <a:r>
              <a:rPr lang="en-US"/>
              <a:t>C5- Virtual activities- Italy- 20-23 April 2021</a:t>
            </a:r>
            <a:endParaRPr lang="ro-R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85373637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0A972-5533-4809-AB18-9D74023D5516}" type="datetime1">
              <a:rPr lang="ro-RO" smtClean="0"/>
              <a:t>18.04.2021</a:t>
            </a:fld>
            <a:endParaRPr lang="ro-RO"/>
          </a:p>
        </p:txBody>
      </p:sp>
      <p:sp>
        <p:nvSpPr>
          <p:cNvPr id="3" name="Footer Placeholder 2"/>
          <p:cNvSpPr>
            <a:spLocks noGrp="1"/>
          </p:cNvSpPr>
          <p:nvPr>
            <p:ph type="ftr" sz="quarter" idx="11"/>
          </p:nvPr>
        </p:nvSpPr>
        <p:spPr/>
        <p:txBody>
          <a:bodyPr/>
          <a:lstStyle/>
          <a:p>
            <a:r>
              <a:rPr lang="en-US"/>
              <a:t>C5- Virtual activities- Italy- 20-23 April 2021</a:t>
            </a:r>
            <a:endParaRPr lang="ro-R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11912140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24911673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0A972-5533-4809-AB18-9D74023D5516}" type="datetime1">
              <a:rPr lang="ro-RO" smtClean="0"/>
              <a:t>18.04.2021</a:t>
            </a:fld>
            <a:endParaRPr lang="ro-RO"/>
          </a:p>
        </p:txBody>
      </p:sp>
      <p:sp>
        <p:nvSpPr>
          <p:cNvPr id="6" name="Footer Placeholder 5"/>
          <p:cNvSpPr>
            <a:spLocks noGrp="1"/>
          </p:cNvSpPr>
          <p:nvPr>
            <p:ph type="ftr" sz="quarter" idx="11"/>
          </p:nvPr>
        </p:nvSpPr>
        <p:spPr/>
        <p:txBody>
          <a:bodyPr/>
          <a:lstStyle/>
          <a:p>
            <a:r>
              <a:rPr lang="en-US"/>
              <a:t>C5- Virtual activities- Italy- 20-23 April 2021</a:t>
            </a:r>
            <a:endParaRPr lang="ro-R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D8D6F0-A759-4B40-A209-1431F2B80A59}" type="slidenum">
              <a:rPr lang="ro-RO" smtClean="0"/>
              <a:t>‹#›</a:t>
            </a:fld>
            <a:endParaRPr lang="ro-RO"/>
          </a:p>
        </p:txBody>
      </p:sp>
    </p:spTree>
    <p:extLst>
      <p:ext uri="{BB962C8B-B14F-4D97-AF65-F5344CB8AC3E}">
        <p14:creationId xmlns:p14="http://schemas.microsoft.com/office/powerpoint/2010/main" val="354505156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3B0A972-5533-4809-AB18-9D74023D5516}" type="datetime1">
              <a:rPr lang="ro-RO" smtClean="0"/>
              <a:t>18.04.2021</a:t>
            </a:fld>
            <a:endParaRPr lang="ro-RO"/>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C5- Virtual activities- Italy- 20-23 April 2021</a:t>
            </a:r>
            <a:endParaRPr lang="ro-RO"/>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D8D6F0-A759-4B40-A209-1431F2B80A59}" type="slidenum">
              <a:rPr lang="ro-RO" smtClean="0"/>
              <a:t>‹#›</a:t>
            </a:fld>
            <a:endParaRPr lang="ro-RO"/>
          </a:p>
        </p:txBody>
      </p:sp>
    </p:spTree>
    <p:extLst>
      <p:ext uri="{BB962C8B-B14F-4D97-AF65-F5344CB8AC3E}">
        <p14:creationId xmlns:p14="http://schemas.microsoft.com/office/powerpoint/2010/main" val="1463570466"/>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1RmcsfV6FVA?start=5&amp;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KKBgFWo6JM4?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835696" y="1620466"/>
            <a:ext cx="6816475" cy="2262781"/>
          </a:xfrm>
        </p:spPr>
        <p:txBody>
          <a:bodyPr/>
          <a:lstStyle/>
          <a:p>
            <a:r>
              <a:rPr lang="en-US" b="1" dirty="0"/>
              <a:t>EASTER TRADITIONS IN ROMANIA</a:t>
            </a:r>
          </a:p>
        </p:txBody>
      </p:sp>
      <p:sp>
        <p:nvSpPr>
          <p:cNvPr id="3" name="Subtitlu 2"/>
          <p:cNvSpPr>
            <a:spLocks noGrp="1"/>
          </p:cNvSpPr>
          <p:nvPr>
            <p:ph type="subTitle" idx="1"/>
          </p:nvPr>
        </p:nvSpPr>
        <p:spPr>
          <a:xfrm>
            <a:off x="2069471" y="4146504"/>
            <a:ext cx="6600451" cy="1126283"/>
          </a:xfrm>
        </p:spPr>
        <p:txBody>
          <a:bodyPr>
            <a:normAutofit fontScale="85000" lnSpcReduction="10000"/>
          </a:bodyPr>
          <a:lstStyle/>
          <a:p>
            <a:r>
              <a:rPr lang="en-US" b="1" dirty="0">
                <a:solidFill>
                  <a:srgbClr val="3A3A3A"/>
                </a:solidFill>
                <a:latin typeface="Arial"/>
                <a:ea typeface="Arial"/>
                <a:cs typeface="Arial"/>
                <a:sym typeface="Arial"/>
              </a:rPr>
              <a:t>ERASMUS+ </a:t>
            </a:r>
            <a:br>
              <a:rPr lang="en-US" b="1" dirty="0">
                <a:solidFill>
                  <a:srgbClr val="3A3A3A"/>
                </a:solidFill>
                <a:latin typeface="Arial"/>
                <a:ea typeface="Arial"/>
                <a:cs typeface="Arial"/>
                <a:sym typeface="Arial"/>
              </a:rPr>
            </a:br>
            <a:r>
              <a:rPr lang="en-US" b="1" dirty="0">
                <a:solidFill>
                  <a:srgbClr val="3A3A3A"/>
                </a:solidFill>
                <a:latin typeface="Arial"/>
                <a:ea typeface="Arial"/>
                <a:cs typeface="Arial"/>
                <a:sym typeface="Arial"/>
              </a:rPr>
              <a:t> </a:t>
            </a:r>
            <a:r>
              <a:rPr lang="en-US" b="1" dirty="0" err="1">
                <a:solidFill>
                  <a:srgbClr val="3A3A3A"/>
                </a:solidFill>
                <a:latin typeface="Arial"/>
                <a:ea typeface="Arial"/>
                <a:cs typeface="Arial"/>
                <a:sym typeface="Arial"/>
              </a:rPr>
              <a:t>PRomotion</a:t>
            </a:r>
            <a:r>
              <a:rPr lang="en-US" b="1" dirty="0">
                <a:solidFill>
                  <a:srgbClr val="3A3A3A"/>
                </a:solidFill>
                <a:latin typeface="Arial"/>
                <a:ea typeface="Arial"/>
                <a:cs typeface="Arial"/>
                <a:sym typeface="Arial"/>
              </a:rPr>
              <a:t> Of Identity, European Culture and Tradition </a:t>
            </a:r>
            <a:br>
              <a:rPr lang="en-US" b="1" dirty="0">
                <a:solidFill>
                  <a:srgbClr val="3A3A3A"/>
                </a:solidFill>
                <a:latin typeface="Arial"/>
                <a:ea typeface="Arial"/>
                <a:cs typeface="Arial"/>
                <a:sym typeface="Arial"/>
              </a:rPr>
            </a:br>
            <a:r>
              <a:rPr lang="en-US" b="1" dirty="0">
                <a:solidFill>
                  <a:srgbClr val="3A3A3A"/>
                </a:solidFill>
                <a:latin typeface="Arial"/>
                <a:ea typeface="Arial"/>
                <a:cs typeface="Arial"/>
                <a:sym typeface="Arial"/>
              </a:rPr>
              <a:t>nr. ref. 2018-1-IT02-KA229-047925_3 KA2 – </a:t>
            </a:r>
            <a:br>
              <a:rPr lang="en-US" b="1" dirty="0">
                <a:solidFill>
                  <a:srgbClr val="3A3A3A"/>
                </a:solidFill>
                <a:latin typeface="Arial"/>
                <a:ea typeface="Arial"/>
                <a:cs typeface="Arial"/>
                <a:sym typeface="Arial"/>
              </a:rPr>
            </a:br>
            <a:r>
              <a:rPr lang="en-US" b="1" dirty="0">
                <a:solidFill>
                  <a:srgbClr val="3A3A3A"/>
                </a:solidFill>
                <a:latin typeface="Arial"/>
                <a:ea typeface="Arial"/>
                <a:cs typeface="Arial"/>
                <a:sym typeface="Arial"/>
              </a:rPr>
              <a:t>Cooperation for innovation and the exchange of good practices KA229 - School Exchange Partnerships</a:t>
            </a:r>
            <a:endParaRPr lang="en-US" dirty="0"/>
          </a:p>
        </p:txBody>
      </p:sp>
      <p:sp>
        <p:nvSpPr>
          <p:cNvPr id="7" name="Substituent subsol 6"/>
          <p:cNvSpPr>
            <a:spLocks noGrp="1"/>
          </p:cNvSpPr>
          <p:nvPr>
            <p:ph type="ftr" sz="quarter" idx="11"/>
          </p:nvPr>
        </p:nvSpPr>
        <p:spPr/>
        <p:txBody>
          <a:bodyPr/>
          <a:lstStyle/>
          <a:p>
            <a:r>
              <a:rPr lang="en-US"/>
              <a:t>C5- Virtual activities- Italy- 20-23 April 2021</a:t>
            </a:r>
            <a:endParaRPr lang="ro-RO"/>
          </a:p>
        </p:txBody>
      </p:sp>
      <p:sp>
        <p:nvSpPr>
          <p:cNvPr id="8" name="Substituent număr diapozitiv 7"/>
          <p:cNvSpPr>
            <a:spLocks noGrp="1"/>
          </p:cNvSpPr>
          <p:nvPr>
            <p:ph type="sldNum" sz="quarter" idx="12"/>
          </p:nvPr>
        </p:nvSpPr>
        <p:spPr>
          <a:xfrm>
            <a:off x="6886200" y="96219"/>
            <a:ext cx="802005" cy="503578"/>
          </a:xfrm>
        </p:spPr>
        <p:txBody>
          <a:bodyPr/>
          <a:lstStyle/>
          <a:p>
            <a:fld id="{B6D8D6F0-A759-4B40-A209-1431F2B80A59}" type="slidenum">
              <a:rPr lang="ro-RO" smtClean="0"/>
              <a:t>1</a:t>
            </a:fld>
            <a:endParaRPr lang="ro-RO"/>
          </a:p>
        </p:txBody>
      </p:sp>
      <p:pic>
        <p:nvPicPr>
          <p:cNvPr id="4" name="Google Shape;121;p1"/>
          <p:cNvPicPr preferRelativeResize="0"/>
          <p:nvPr/>
        </p:nvPicPr>
        <p:blipFill rotWithShape="1">
          <a:blip r:embed="rId2">
            <a:alphaModFix/>
          </a:blip>
          <a:srcRect l="3892" t="3247" r="5882" b="3525"/>
          <a:stretch/>
        </p:blipFill>
        <p:spPr>
          <a:xfrm>
            <a:off x="827584" y="230926"/>
            <a:ext cx="1468405" cy="1126283"/>
          </a:xfrm>
          <a:prstGeom prst="rect">
            <a:avLst/>
          </a:prstGeom>
          <a:noFill/>
          <a:ln>
            <a:noFill/>
          </a:ln>
        </p:spPr>
      </p:pic>
      <p:pic>
        <p:nvPicPr>
          <p:cNvPr id="5" name="Google Shape;122;p1"/>
          <p:cNvPicPr preferRelativeResize="0"/>
          <p:nvPr/>
        </p:nvPicPr>
        <p:blipFill rotWithShape="1">
          <a:blip r:embed="rId3">
            <a:alphaModFix/>
          </a:blip>
          <a:srcRect/>
          <a:stretch/>
        </p:blipFill>
        <p:spPr>
          <a:xfrm>
            <a:off x="3338287" y="389323"/>
            <a:ext cx="3325239" cy="998997"/>
          </a:xfrm>
          <a:prstGeom prst="rect">
            <a:avLst/>
          </a:prstGeom>
          <a:noFill/>
          <a:ln>
            <a:noFill/>
          </a:ln>
        </p:spPr>
      </p:pic>
      <p:pic>
        <p:nvPicPr>
          <p:cNvPr id="6" name="Google Shape;123;p1"/>
          <p:cNvPicPr preferRelativeResize="0"/>
          <p:nvPr/>
        </p:nvPicPr>
        <p:blipFill rotWithShape="1">
          <a:blip r:embed="rId4">
            <a:alphaModFix/>
          </a:blip>
          <a:srcRect/>
          <a:stretch/>
        </p:blipFill>
        <p:spPr>
          <a:xfrm>
            <a:off x="7668344" y="197755"/>
            <a:ext cx="1152128" cy="1159454"/>
          </a:xfrm>
          <a:prstGeom prst="rect">
            <a:avLst/>
          </a:prstGeom>
          <a:noFill/>
          <a:ln>
            <a:noFill/>
          </a:ln>
        </p:spPr>
      </p:pic>
    </p:spTree>
    <p:extLst>
      <p:ext uri="{BB962C8B-B14F-4D97-AF65-F5344CB8AC3E}">
        <p14:creationId xmlns:p14="http://schemas.microsoft.com/office/powerpoint/2010/main" val="12100355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cs typeface="Arial" pitchFamily="34" charset="0"/>
              </a:rPr>
              <a:t>The Way of the Cross- </a:t>
            </a:r>
            <a:r>
              <a:rPr lang="en-US" b="1" dirty="0" err="1">
                <a:cs typeface="Arial" pitchFamily="34" charset="0"/>
              </a:rPr>
              <a:t>Straja</a:t>
            </a:r>
            <a:endParaRPr lang="en-US" b="1" dirty="0"/>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10</a:t>
            </a:fld>
            <a:endParaRPr lang="ro-RO" dirty="0"/>
          </a:p>
        </p:txBody>
      </p:sp>
      <p:pic>
        <p:nvPicPr>
          <p:cNvPr id="5122" name="Picture 2" descr="drumul-crucii3-400x40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53" y="1524000"/>
            <a:ext cx="3810000" cy="42092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umul-crucii1-400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24000"/>
            <a:ext cx="3954016" cy="420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243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omplex Montana - Foto Drumul Cruc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9053"/>
            <a:ext cx="4481051" cy="2987367"/>
          </a:xfrm>
          <a:prstGeom prst="rect">
            <a:avLst/>
          </a:prstGeom>
          <a:noFill/>
          <a:extLst>
            <a:ext uri="{909E8E84-426E-40DD-AFC4-6F175D3DCCD1}">
              <a14:hiddenFill xmlns:a14="http://schemas.microsoft.com/office/drawing/2010/main">
                <a:solidFill>
                  <a:srgbClr val="FFFFFF"/>
                </a:solidFill>
              </a14:hiddenFill>
            </a:ext>
          </a:extLst>
        </p:spPr>
      </p:pic>
      <p:sp>
        <p:nvSpPr>
          <p:cNvPr id="2" name="Substituent subsol 1"/>
          <p:cNvSpPr>
            <a:spLocks noGrp="1"/>
          </p:cNvSpPr>
          <p:nvPr>
            <p:ph type="ftr" sz="quarter" idx="11"/>
          </p:nvPr>
        </p:nvSpPr>
        <p:spPr/>
        <p:txBody>
          <a:bodyPr/>
          <a:lstStyle/>
          <a:p>
            <a:r>
              <a:rPr lang="en-US"/>
              <a:t>C5- Virtual activities- Italy- 20-23 April 2021</a:t>
            </a:r>
            <a:endParaRPr lang="ro-RO"/>
          </a:p>
        </p:txBody>
      </p:sp>
      <p:sp>
        <p:nvSpPr>
          <p:cNvPr id="3" name="Substituent număr diapozitiv 2"/>
          <p:cNvSpPr>
            <a:spLocks noGrp="1"/>
          </p:cNvSpPr>
          <p:nvPr>
            <p:ph type="sldNum" sz="quarter" idx="12"/>
          </p:nvPr>
        </p:nvSpPr>
        <p:spPr/>
        <p:txBody>
          <a:bodyPr/>
          <a:lstStyle/>
          <a:p>
            <a:fld id="{B6D8D6F0-A759-4B40-A209-1431F2B80A59}" type="slidenum">
              <a:rPr lang="ro-RO" smtClean="0"/>
              <a:t>11</a:t>
            </a:fld>
            <a:endParaRPr lang="ro-RO"/>
          </a:p>
        </p:txBody>
      </p:sp>
      <p:pic>
        <p:nvPicPr>
          <p:cNvPr id="6146" name="Picture 2" descr="https://www.skistraja.ro/foto/schit/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92" y="3263202"/>
            <a:ext cx="4505051" cy="30033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1.wp.com/ziarulexclusiv.ro/wp-content/uploads/2020/04/crucea21.jpg?resize=239%2C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29052"/>
            <a:ext cx="3384376" cy="603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353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945200" y="624110"/>
            <a:ext cx="6589200" cy="690547"/>
          </a:xfrm>
        </p:spPr>
        <p:txBody>
          <a:bodyPr>
            <a:normAutofit/>
          </a:bodyPr>
          <a:lstStyle/>
          <a:p>
            <a:r>
              <a:rPr lang="en-US" b="1" dirty="0"/>
              <a:t>Easter Saturday</a:t>
            </a:r>
            <a:endParaRPr lang="en-US" dirty="0"/>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12</a:t>
            </a:fld>
            <a:endParaRPr lang="ro-RO"/>
          </a:p>
        </p:txBody>
      </p:sp>
      <p:sp>
        <p:nvSpPr>
          <p:cNvPr id="3" name="Dreptunghi 2"/>
          <p:cNvSpPr/>
          <p:nvPr/>
        </p:nvSpPr>
        <p:spPr>
          <a:xfrm>
            <a:off x="973560" y="1478002"/>
            <a:ext cx="7560840" cy="923330"/>
          </a:xfrm>
          <a:prstGeom prst="rect">
            <a:avLst/>
          </a:prstGeom>
        </p:spPr>
        <p:txBody>
          <a:bodyPr wrap="square">
            <a:spAutoFit/>
          </a:bodyPr>
          <a:lstStyle/>
          <a:p>
            <a:pPr algn="just" fontAlgn="base"/>
            <a:r>
              <a:rPr lang="en-US" b="1" dirty="0"/>
              <a:t>Millions of Romanians put on festive clothes and attend the midnight service at the church. A few minutes after the clock strikes midnight, all the lights in the Church are turned off.</a:t>
            </a:r>
          </a:p>
        </p:txBody>
      </p:sp>
      <p:pic>
        <p:nvPicPr>
          <p:cNvPr id="9" name="Picture 2" descr="https://i1.wp.com/positivenewsromania.com/wp-content/uploads/2017/03/dsc_7353-696x464.jpg?resize=696%2C464&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64677"/>
            <a:ext cx="518457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0244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Toaca și clopotele în Săptămâna Luminată">
            <a:hlinkClick r:id="" action="ppaction://media"/>
            <a:extLst>
              <a:ext uri="{FF2B5EF4-FFF2-40B4-BE49-F238E27FC236}">
                <a16:creationId xmlns:a16="http://schemas.microsoft.com/office/drawing/2014/main" xmlns="" id="{A9D4F5F8-1D62-4867-87EB-E7035EE72B97}"/>
              </a:ext>
            </a:extLst>
          </p:cNvPr>
          <p:cNvPicPr>
            <a:picLocks noRot="1" noChangeAspect="1"/>
          </p:cNvPicPr>
          <p:nvPr>
            <a:videoFile r:link="rId1"/>
          </p:nvPr>
        </p:nvPicPr>
        <p:blipFill>
          <a:blip r:embed="rId3"/>
          <a:stretch>
            <a:fillRect/>
          </a:stretch>
        </p:blipFill>
        <p:spPr>
          <a:xfrm>
            <a:off x="179512" y="1249185"/>
            <a:ext cx="8964488" cy="5608815"/>
          </a:xfrm>
          <a:prstGeom prst="rect">
            <a:avLst/>
          </a:prstGeom>
        </p:spPr>
      </p:pic>
      <p:sp>
        <p:nvSpPr>
          <p:cNvPr id="3" name="Footer Placeholder 2">
            <a:extLst>
              <a:ext uri="{FF2B5EF4-FFF2-40B4-BE49-F238E27FC236}">
                <a16:creationId xmlns:a16="http://schemas.microsoft.com/office/drawing/2014/main" xmlns="" id="{A21C7B89-D9BE-43C1-9DA8-C6D700ED1E1F}"/>
              </a:ext>
            </a:extLst>
          </p:cNvPr>
          <p:cNvSpPr>
            <a:spLocks noGrp="1"/>
          </p:cNvSpPr>
          <p:nvPr>
            <p:ph type="ftr" sz="quarter" idx="11"/>
          </p:nvPr>
        </p:nvSpPr>
        <p:spPr/>
        <p:txBody>
          <a:bodyPr/>
          <a:lstStyle/>
          <a:p>
            <a:r>
              <a:rPr lang="en-US"/>
              <a:t>C5- Virtual activities- Italy- 20-23 April 2021</a:t>
            </a:r>
            <a:endParaRPr lang="ro-RO"/>
          </a:p>
        </p:txBody>
      </p:sp>
      <p:sp>
        <p:nvSpPr>
          <p:cNvPr id="4" name="Slide Number Placeholder 3">
            <a:extLst>
              <a:ext uri="{FF2B5EF4-FFF2-40B4-BE49-F238E27FC236}">
                <a16:creationId xmlns:a16="http://schemas.microsoft.com/office/drawing/2014/main" xmlns="" id="{AAAA1071-D6D8-49C3-9E85-AC482A3985B2}"/>
              </a:ext>
            </a:extLst>
          </p:cNvPr>
          <p:cNvSpPr>
            <a:spLocks noGrp="1"/>
          </p:cNvSpPr>
          <p:nvPr>
            <p:ph type="sldNum" sz="quarter" idx="12"/>
          </p:nvPr>
        </p:nvSpPr>
        <p:spPr/>
        <p:txBody>
          <a:bodyPr/>
          <a:lstStyle/>
          <a:p>
            <a:fld id="{B6D8D6F0-A759-4B40-A209-1431F2B80A59}" type="slidenum">
              <a:rPr lang="ro-RO" smtClean="0"/>
              <a:t>13</a:t>
            </a:fld>
            <a:endParaRPr lang="ro-RO"/>
          </a:p>
        </p:txBody>
      </p:sp>
      <p:sp>
        <p:nvSpPr>
          <p:cNvPr id="6" name="Titlu 1">
            <a:extLst>
              <a:ext uri="{FF2B5EF4-FFF2-40B4-BE49-F238E27FC236}">
                <a16:creationId xmlns:a16="http://schemas.microsoft.com/office/drawing/2014/main" xmlns="" id="{8EA595D7-300C-4945-88C6-546921862117}"/>
              </a:ext>
            </a:extLst>
          </p:cNvPr>
          <p:cNvSpPr>
            <a:spLocks noGrp="1"/>
          </p:cNvSpPr>
          <p:nvPr>
            <p:ph type="title"/>
          </p:nvPr>
        </p:nvSpPr>
        <p:spPr>
          <a:xfrm>
            <a:off x="1403648" y="625071"/>
            <a:ext cx="6589200" cy="690547"/>
          </a:xfrm>
        </p:spPr>
        <p:txBody>
          <a:bodyPr>
            <a:normAutofit/>
          </a:bodyPr>
          <a:lstStyle/>
          <a:p>
            <a:r>
              <a:rPr lang="en-US" b="1" dirty="0"/>
              <a:t>Easter Saturday</a:t>
            </a:r>
            <a:endParaRPr lang="en-US" dirty="0"/>
          </a:p>
        </p:txBody>
      </p:sp>
    </p:spTree>
    <p:extLst>
      <p:ext uri="{BB962C8B-B14F-4D97-AF65-F5344CB8AC3E}">
        <p14:creationId xmlns:p14="http://schemas.microsoft.com/office/powerpoint/2010/main" val="4268601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506058" y="635890"/>
            <a:ext cx="6589200" cy="657167"/>
          </a:xfrm>
        </p:spPr>
        <p:txBody>
          <a:bodyPr/>
          <a:lstStyle/>
          <a:p>
            <a:r>
              <a:rPr lang="en-US" b="1" dirty="0"/>
              <a:t>Easter Day</a:t>
            </a:r>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14</a:t>
            </a:fld>
            <a:endParaRPr lang="ro-RO"/>
          </a:p>
        </p:txBody>
      </p:sp>
      <p:sp>
        <p:nvSpPr>
          <p:cNvPr id="3" name="Dreptunghi 2"/>
          <p:cNvSpPr/>
          <p:nvPr/>
        </p:nvSpPr>
        <p:spPr>
          <a:xfrm>
            <a:off x="866527" y="1433206"/>
            <a:ext cx="7868263" cy="1200329"/>
          </a:xfrm>
          <a:prstGeom prst="rect">
            <a:avLst/>
          </a:prstGeom>
        </p:spPr>
        <p:txBody>
          <a:bodyPr wrap="square">
            <a:spAutoFit/>
          </a:bodyPr>
          <a:lstStyle/>
          <a:p>
            <a:pPr algn="just"/>
            <a:r>
              <a:rPr lang="en-US" b="1" dirty="0"/>
              <a:t>On the first day of Easter, children and adults alike wash their face and hands with fresh water, in which they put a red egg and basil. It is said that those who follow this tradition will be forever beautiful and healthy.</a:t>
            </a:r>
          </a:p>
        </p:txBody>
      </p:sp>
      <p:pic>
        <p:nvPicPr>
          <p:cNvPr id="7" name="Picture 2" descr="https://thebite.aisb.ro/wp-content/uploads/drob_m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10" y="2785463"/>
            <a:ext cx="4163829" cy="33387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ÂMBĂTA MARE: Ultima zi din Postul Paştilor. Ce e bine să faci înainte de  Învierea Domnului - Alba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59" y="2785464"/>
            <a:ext cx="4163829" cy="333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680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19672" y="146634"/>
            <a:ext cx="6589200" cy="1280890"/>
          </a:xfrm>
        </p:spPr>
        <p:txBody>
          <a:bodyPr>
            <a:normAutofit/>
          </a:bodyPr>
          <a:lstStyle/>
          <a:p>
            <a:r>
              <a:rPr lang="en-US" b="1" dirty="0"/>
              <a:t>Knocking Dyed Eggs Together End-to-End</a:t>
            </a:r>
            <a:endParaRPr lang="en-US" dirty="0"/>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15</a:t>
            </a:fld>
            <a:endParaRPr lang="ro-RO"/>
          </a:p>
        </p:txBody>
      </p:sp>
      <p:sp>
        <p:nvSpPr>
          <p:cNvPr id="3" name="Dreptunghi 2"/>
          <p:cNvSpPr/>
          <p:nvPr/>
        </p:nvSpPr>
        <p:spPr>
          <a:xfrm>
            <a:off x="935128" y="1423861"/>
            <a:ext cx="7885344" cy="1477328"/>
          </a:xfrm>
          <a:prstGeom prst="rect">
            <a:avLst/>
          </a:prstGeom>
        </p:spPr>
        <p:txBody>
          <a:bodyPr wrap="square">
            <a:spAutoFit/>
          </a:bodyPr>
          <a:lstStyle/>
          <a:p>
            <a:pPr algn="just" fontAlgn="base"/>
            <a:r>
              <a:rPr lang="en-US" b="1" dirty="0"/>
              <a:t>It is customary for people to knock eggs during Easter. While the two eggs are cracked together, one person says “</a:t>
            </a:r>
            <a:r>
              <a:rPr lang="en-US" b="1" i="1" dirty="0"/>
              <a:t>Christ is risen</a:t>
            </a:r>
            <a:r>
              <a:rPr lang="en-US" b="1" dirty="0"/>
              <a:t>” to which the other person responds with “</a:t>
            </a:r>
            <a:r>
              <a:rPr lang="en-US" b="1" i="1" dirty="0"/>
              <a:t>Indeed is risen</a:t>
            </a:r>
            <a:r>
              <a:rPr lang="en-US" b="1" dirty="0"/>
              <a:t>“. The person who manages to crack the other person’s egg on both ends is considered to be the winner.</a:t>
            </a:r>
          </a:p>
        </p:txBody>
      </p:sp>
      <p:pic>
        <p:nvPicPr>
          <p:cNvPr id="7170" name="Picture 2" descr="Marea Sărbătoare a Învierii Domnului - Mesagerul de Covas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051" y="3172142"/>
            <a:ext cx="543789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9845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27222" y="1340768"/>
            <a:ext cx="8229600" cy="1143000"/>
          </a:xfrm>
        </p:spPr>
        <p:txBody>
          <a:bodyPr>
            <a:normAutofit/>
          </a:bodyPr>
          <a:lstStyle/>
          <a:p>
            <a:r>
              <a:rPr lang="en-US" b="1" dirty="0"/>
              <a:t>THANK YOU FOR YOUR ATTENTION!</a:t>
            </a:r>
          </a:p>
        </p:txBody>
      </p:sp>
      <p:sp>
        <p:nvSpPr>
          <p:cNvPr id="3" name="Substituent subsol 2"/>
          <p:cNvSpPr>
            <a:spLocks noGrp="1"/>
          </p:cNvSpPr>
          <p:nvPr>
            <p:ph type="ftr" sz="quarter" idx="11"/>
          </p:nvPr>
        </p:nvSpPr>
        <p:spPr/>
        <p:txBody>
          <a:bodyPr/>
          <a:lstStyle/>
          <a:p>
            <a:r>
              <a:rPr lang="en-US"/>
              <a:t>C5- Virtual activities- Italy- 20-23 April 2021</a:t>
            </a:r>
            <a:endParaRPr lang="ro-RO"/>
          </a:p>
        </p:txBody>
      </p:sp>
      <p:sp>
        <p:nvSpPr>
          <p:cNvPr id="4" name="Substituent număr diapozitiv 3"/>
          <p:cNvSpPr>
            <a:spLocks noGrp="1"/>
          </p:cNvSpPr>
          <p:nvPr>
            <p:ph type="sldNum" sz="quarter" idx="12"/>
          </p:nvPr>
        </p:nvSpPr>
        <p:spPr/>
        <p:txBody>
          <a:bodyPr/>
          <a:lstStyle/>
          <a:p>
            <a:fld id="{B6D8D6F0-A759-4B40-A209-1431F2B80A59}" type="slidenum">
              <a:rPr lang="ro-RO" smtClean="0"/>
              <a:t>16</a:t>
            </a:fld>
            <a:endParaRPr lang="ro-RO"/>
          </a:p>
        </p:txBody>
      </p:sp>
      <p:pic>
        <p:nvPicPr>
          <p:cNvPr id="5" name="Picture 4"/>
          <p:cNvPicPr>
            <a:picLocks noChangeAspect="1"/>
          </p:cNvPicPr>
          <p:nvPr/>
        </p:nvPicPr>
        <p:blipFill>
          <a:blip r:embed="rId2"/>
          <a:stretch>
            <a:fillRect/>
          </a:stretch>
        </p:blipFill>
        <p:spPr>
          <a:xfrm>
            <a:off x="2411760" y="2204864"/>
            <a:ext cx="4448175" cy="3810000"/>
          </a:xfrm>
          <a:prstGeom prst="rect">
            <a:avLst/>
          </a:prstGeom>
        </p:spPr>
      </p:pic>
    </p:spTree>
    <p:extLst>
      <p:ext uri="{BB962C8B-B14F-4D97-AF65-F5344CB8AC3E}">
        <p14:creationId xmlns:p14="http://schemas.microsoft.com/office/powerpoint/2010/main" val="19543168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t>Easter in Romania</a:t>
            </a:r>
          </a:p>
        </p:txBody>
      </p:sp>
      <p:sp>
        <p:nvSpPr>
          <p:cNvPr id="5" name="Substituent subsol 4"/>
          <p:cNvSpPr>
            <a:spLocks noGrp="1"/>
          </p:cNvSpPr>
          <p:nvPr>
            <p:ph type="ftr" sz="quarter" idx="11"/>
          </p:nvPr>
        </p:nvSpPr>
        <p:spPr/>
        <p:txBody>
          <a:bodyPr/>
          <a:lstStyle/>
          <a:p>
            <a:r>
              <a:rPr lang="en-US"/>
              <a:t>C5- Virtual activities- Italy- 20-23 April 2021</a:t>
            </a:r>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2</a:t>
            </a:fld>
            <a:endParaRPr lang="ro-RO"/>
          </a:p>
        </p:txBody>
      </p:sp>
      <p:sp>
        <p:nvSpPr>
          <p:cNvPr id="3" name="Dreptunghi 2"/>
          <p:cNvSpPr/>
          <p:nvPr/>
        </p:nvSpPr>
        <p:spPr>
          <a:xfrm>
            <a:off x="820500" y="1736159"/>
            <a:ext cx="7776864" cy="923330"/>
          </a:xfrm>
          <a:prstGeom prst="rect">
            <a:avLst/>
          </a:prstGeom>
        </p:spPr>
        <p:txBody>
          <a:bodyPr wrap="square">
            <a:spAutoFit/>
          </a:bodyPr>
          <a:lstStyle/>
          <a:p>
            <a:pPr algn="just"/>
            <a:r>
              <a:rPr lang="en-US" b="1" dirty="0"/>
              <a:t>Around 86% of Romanians are of Orthodox confession and Easter (or the Resurrection) is one of the most important religious holidays in the country.</a:t>
            </a:r>
          </a:p>
        </p:txBody>
      </p:sp>
      <p:sp>
        <p:nvSpPr>
          <p:cNvPr id="4" name="Dreptunghi 3"/>
          <p:cNvSpPr/>
          <p:nvPr/>
        </p:nvSpPr>
        <p:spPr>
          <a:xfrm>
            <a:off x="826416" y="3148950"/>
            <a:ext cx="7778032" cy="1754326"/>
          </a:xfrm>
          <a:prstGeom prst="rect">
            <a:avLst/>
          </a:prstGeom>
        </p:spPr>
        <p:txBody>
          <a:bodyPr wrap="square">
            <a:spAutoFit/>
          </a:bodyPr>
          <a:lstStyle/>
          <a:p>
            <a:pPr algn="just" fontAlgn="base"/>
            <a:r>
              <a:rPr lang="en-US" b="1" dirty="0"/>
              <a:t>Easter in Romania has a sacred quality, as it is firmly rooted in religion, with most of the associated traditions being of Orthodox origin.</a:t>
            </a:r>
          </a:p>
          <a:p>
            <a:pPr fontAlgn="base"/>
            <a:endParaRPr lang="en-US" b="1" dirty="0"/>
          </a:p>
          <a:p>
            <a:pPr algn="just" fontAlgn="base"/>
            <a:r>
              <a:rPr lang="en-US" b="1" dirty="0"/>
              <a:t>The traditions surrounding Easter are pretty complex and hold special meaning in the hearts of most Romanians. </a:t>
            </a:r>
          </a:p>
        </p:txBody>
      </p:sp>
    </p:spTree>
    <p:extLst>
      <p:ext uri="{BB962C8B-B14F-4D97-AF65-F5344CB8AC3E}">
        <p14:creationId xmlns:p14="http://schemas.microsoft.com/office/powerpoint/2010/main" val="11649153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en-US" b="1" dirty="0" err="1"/>
              <a:t>Florii</a:t>
            </a:r>
            <a:r>
              <a:rPr lang="en-US" b="1" dirty="0"/>
              <a:t> (Palm Sunday)</a:t>
            </a:r>
            <a:endParaRPr lang="en-US" dirty="0"/>
          </a:p>
        </p:txBody>
      </p:sp>
      <p:sp>
        <p:nvSpPr>
          <p:cNvPr id="5" name="Substituent subsol 4"/>
          <p:cNvSpPr>
            <a:spLocks noGrp="1"/>
          </p:cNvSpPr>
          <p:nvPr>
            <p:ph type="ftr" sz="quarter" idx="11"/>
          </p:nvPr>
        </p:nvSpPr>
        <p:spPr/>
        <p:txBody>
          <a:bodyPr/>
          <a:lstStyle/>
          <a:p>
            <a:r>
              <a:rPr lang="en-US"/>
              <a:t>C5- Virtual activities- Italy- 20-23 April 2021</a:t>
            </a:r>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3</a:t>
            </a:fld>
            <a:endParaRPr lang="ro-RO"/>
          </a:p>
        </p:txBody>
      </p:sp>
      <p:sp>
        <p:nvSpPr>
          <p:cNvPr id="3" name="Dreptunghi 2"/>
          <p:cNvSpPr/>
          <p:nvPr/>
        </p:nvSpPr>
        <p:spPr>
          <a:xfrm>
            <a:off x="971600" y="1340768"/>
            <a:ext cx="4104456" cy="4801314"/>
          </a:xfrm>
          <a:prstGeom prst="rect">
            <a:avLst/>
          </a:prstGeom>
        </p:spPr>
        <p:txBody>
          <a:bodyPr wrap="square">
            <a:spAutoFit/>
          </a:bodyPr>
          <a:lstStyle/>
          <a:p>
            <a:pPr algn="just" fontAlgn="base"/>
            <a:r>
              <a:rPr lang="en-US" b="1" dirty="0"/>
              <a:t>Initially dedicated to the Roman goddess Flora, Palm Day is a feast celebrated a week before the Romanian Easter in the memory of Jesus’ entrance to Jerusalem. </a:t>
            </a:r>
          </a:p>
          <a:p>
            <a:pPr algn="just" fontAlgn="base"/>
            <a:endParaRPr lang="en-US" b="1" dirty="0"/>
          </a:p>
          <a:p>
            <a:pPr algn="just" fontAlgn="base"/>
            <a:r>
              <a:rPr lang="en-US" b="1" dirty="0"/>
              <a:t>People with flower names are celebrated (the English equivalent of </a:t>
            </a:r>
            <a:r>
              <a:rPr lang="en-US" b="1" i="1" dirty="0" err="1"/>
              <a:t>Florii</a:t>
            </a:r>
            <a:r>
              <a:rPr lang="en-US" b="1" dirty="0"/>
              <a:t> is </a:t>
            </a:r>
            <a:r>
              <a:rPr lang="en-US" b="1" i="1" dirty="0"/>
              <a:t>Flower Day</a:t>
            </a:r>
            <a:r>
              <a:rPr lang="en-US" b="1" dirty="0"/>
              <a:t>). </a:t>
            </a:r>
          </a:p>
          <a:p>
            <a:pPr algn="just" fontAlgn="base"/>
            <a:endParaRPr lang="en-US" b="1" dirty="0"/>
          </a:p>
          <a:p>
            <a:pPr algn="just" fontAlgn="base"/>
            <a:r>
              <a:rPr lang="en-US" b="1" dirty="0"/>
              <a:t>During this day</a:t>
            </a:r>
            <a:r>
              <a:rPr lang="ro-RO" b="1" dirty="0"/>
              <a:t>,</a:t>
            </a:r>
            <a:r>
              <a:rPr lang="en-US" b="1" dirty="0"/>
              <a:t> willow branches (that symbolize the palm fronds) are taken into the church to be blessed. Then, people put them in front of icons and above doors to ward off evil spirits and protect them all year long.</a:t>
            </a:r>
          </a:p>
        </p:txBody>
      </p:sp>
      <p:pic>
        <p:nvPicPr>
          <p:cNvPr id="1026" name="Picture 2" descr="Florii 2021. Când pică, anul acesta, Duminica Floriilor - Stiridinlum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18305"/>
            <a:ext cx="3753058" cy="2233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minica Floriilor, începutul Săptămânii Mari | Actualit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818574"/>
            <a:ext cx="3744417" cy="233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0590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07573" y="598782"/>
            <a:ext cx="3612499" cy="669978"/>
          </a:xfrm>
        </p:spPr>
        <p:txBody>
          <a:bodyPr/>
          <a:lstStyle/>
          <a:p>
            <a:r>
              <a:rPr lang="en-US" b="1" dirty="0"/>
              <a:t>THE HOLY WEEK</a:t>
            </a:r>
          </a:p>
        </p:txBody>
      </p:sp>
      <p:sp>
        <p:nvSpPr>
          <p:cNvPr id="3" name="Substituent subsol 2"/>
          <p:cNvSpPr>
            <a:spLocks noGrp="1"/>
          </p:cNvSpPr>
          <p:nvPr>
            <p:ph type="ftr" sz="quarter" idx="11"/>
          </p:nvPr>
        </p:nvSpPr>
        <p:spPr/>
        <p:txBody>
          <a:bodyPr/>
          <a:lstStyle/>
          <a:p>
            <a:r>
              <a:rPr lang="en-US"/>
              <a:t>C5- Virtual activities- Italy- 20-23 April 2021</a:t>
            </a:r>
            <a:endParaRPr lang="ro-RO"/>
          </a:p>
        </p:txBody>
      </p:sp>
      <p:sp>
        <p:nvSpPr>
          <p:cNvPr id="4" name="Substituent număr diapozitiv 3"/>
          <p:cNvSpPr>
            <a:spLocks noGrp="1"/>
          </p:cNvSpPr>
          <p:nvPr>
            <p:ph type="sldNum" sz="quarter" idx="12"/>
          </p:nvPr>
        </p:nvSpPr>
        <p:spPr/>
        <p:txBody>
          <a:bodyPr/>
          <a:lstStyle/>
          <a:p>
            <a:fld id="{B6D8D6F0-A759-4B40-A209-1431F2B80A59}" type="slidenum">
              <a:rPr lang="ro-RO" smtClean="0"/>
              <a:t>4</a:t>
            </a:fld>
            <a:endParaRPr lang="ro-RO"/>
          </a:p>
        </p:txBody>
      </p:sp>
      <p:sp>
        <p:nvSpPr>
          <p:cNvPr id="6" name="Dreptunghi 5"/>
          <p:cNvSpPr/>
          <p:nvPr/>
        </p:nvSpPr>
        <p:spPr>
          <a:xfrm>
            <a:off x="1259632" y="1286064"/>
            <a:ext cx="7391752" cy="1477328"/>
          </a:xfrm>
          <a:prstGeom prst="rect">
            <a:avLst/>
          </a:prstGeom>
        </p:spPr>
        <p:txBody>
          <a:bodyPr wrap="square">
            <a:spAutoFit/>
          </a:bodyPr>
          <a:lstStyle/>
          <a:p>
            <a:pPr marL="285750" indent="-285750" algn="just">
              <a:buFontTx/>
              <a:buChar char="-"/>
            </a:pPr>
            <a:r>
              <a:rPr lang="en-US" b="1" dirty="0"/>
              <a:t>is also called the Passion Week </a:t>
            </a:r>
          </a:p>
          <a:p>
            <a:pPr marL="285750" indent="-285750" algn="just">
              <a:buFontTx/>
              <a:buChar char="-"/>
            </a:pPr>
            <a:r>
              <a:rPr lang="en-US" b="1" dirty="0"/>
              <a:t>people stop working starting with Thursday;</a:t>
            </a:r>
          </a:p>
          <a:p>
            <a:pPr algn="just"/>
            <a:r>
              <a:rPr lang="en-US" b="1" dirty="0"/>
              <a:t>-  women start cleaning houses for Easter on Holy Monday (they remove all out, vent the house to get out all the evils of the winter, they white the house and wash everything);</a:t>
            </a:r>
          </a:p>
        </p:txBody>
      </p:sp>
      <p:pic>
        <p:nvPicPr>
          <p:cNvPr id="5" name="Picture 4"/>
          <p:cNvPicPr>
            <a:picLocks noChangeAspect="1"/>
          </p:cNvPicPr>
          <p:nvPr/>
        </p:nvPicPr>
        <p:blipFill>
          <a:blip r:embed="rId2"/>
          <a:stretch>
            <a:fillRect/>
          </a:stretch>
        </p:blipFill>
        <p:spPr>
          <a:xfrm>
            <a:off x="1779535" y="2941794"/>
            <a:ext cx="6042248" cy="3398765"/>
          </a:xfrm>
          <a:prstGeom prst="rect">
            <a:avLst/>
          </a:prstGeom>
        </p:spPr>
      </p:pic>
    </p:spTree>
    <p:extLst>
      <p:ext uri="{BB962C8B-B14F-4D97-AF65-F5344CB8AC3E}">
        <p14:creationId xmlns:p14="http://schemas.microsoft.com/office/powerpoint/2010/main" val="192250320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t>Holy Thursday</a:t>
            </a:r>
          </a:p>
        </p:txBody>
      </p:sp>
      <p:sp>
        <p:nvSpPr>
          <p:cNvPr id="7" name="Substituent subsol 6"/>
          <p:cNvSpPr>
            <a:spLocks noGrp="1"/>
          </p:cNvSpPr>
          <p:nvPr>
            <p:ph type="ftr" sz="quarter" idx="11"/>
          </p:nvPr>
        </p:nvSpPr>
        <p:spPr/>
        <p:txBody>
          <a:bodyPr/>
          <a:lstStyle/>
          <a:p>
            <a:r>
              <a:rPr lang="en-US"/>
              <a:t>C5- Virtual activities- Italy- 20-23 April 2021</a:t>
            </a:r>
            <a:endParaRPr lang="ro-RO"/>
          </a:p>
        </p:txBody>
      </p:sp>
      <p:sp>
        <p:nvSpPr>
          <p:cNvPr id="8" name="Substituent număr diapozitiv 7"/>
          <p:cNvSpPr>
            <a:spLocks noGrp="1"/>
          </p:cNvSpPr>
          <p:nvPr>
            <p:ph type="sldNum" sz="quarter" idx="12"/>
          </p:nvPr>
        </p:nvSpPr>
        <p:spPr/>
        <p:txBody>
          <a:bodyPr/>
          <a:lstStyle/>
          <a:p>
            <a:fld id="{B6D8D6F0-A759-4B40-A209-1431F2B80A59}" type="slidenum">
              <a:rPr lang="ro-RO" smtClean="0"/>
              <a:t>5</a:t>
            </a:fld>
            <a:endParaRPr lang="ro-RO"/>
          </a:p>
        </p:txBody>
      </p:sp>
      <p:sp>
        <p:nvSpPr>
          <p:cNvPr id="3" name="Dreptunghi 2"/>
          <p:cNvSpPr/>
          <p:nvPr/>
        </p:nvSpPr>
        <p:spPr>
          <a:xfrm>
            <a:off x="647564" y="3834467"/>
            <a:ext cx="8193435" cy="1200329"/>
          </a:xfrm>
          <a:prstGeom prst="rect">
            <a:avLst/>
          </a:prstGeom>
        </p:spPr>
        <p:txBody>
          <a:bodyPr wrap="square">
            <a:spAutoFit/>
          </a:bodyPr>
          <a:lstStyle/>
          <a:p>
            <a:pPr algn="just"/>
            <a:r>
              <a:rPr lang="en-US" b="1" dirty="0"/>
              <a:t>They  also say  that the dead came back to their old home, where they dwelt until the Saturday before Whit Sunday (=</a:t>
            </a:r>
            <a:r>
              <a:rPr lang="en-US" b="1" dirty="0" err="1"/>
              <a:t>Rusalii</a:t>
            </a:r>
            <a:r>
              <a:rPr lang="en-US" b="1" dirty="0"/>
              <a:t>). The living light candles in churches or to the graves of their deceased, praying for the salvation of their souls.</a:t>
            </a:r>
          </a:p>
        </p:txBody>
      </p:sp>
      <p:sp>
        <p:nvSpPr>
          <p:cNvPr id="4" name="Dreptunghi 3"/>
          <p:cNvSpPr/>
          <p:nvPr/>
        </p:nvSpPr>
        <p:spPr>
          <a:xfrm>
            <a:off x="647564" y="2841506"/>
            <a:ext cx="5688632" cy="923330"/>
          </a:xfrm>
          <a:prstGeom prst="rect">
            <a:avLst/>
          </a:prstGeom>
        </p:spPr>
        <p:txBody>
          <a:bodyPr wrap="square">
            <a:spAutoFit/>
          </a:bodyPr>
          <a:lstStyle/>
          <a:p>
            <a:pPr algn="just"/>
            <a:r>
              <a:rPr lang="en-US" b="1" dirty="0"/>
              <a:t>In the Romanian orthodox tradition, Maundy Thursday is the day when the last memorial service for the dead takes place in the Lent.</a:t>
            </a:r>
          </a:p>
        </p:txBody>
      </p:sp>
      <p:sp>
        <p:nvSpPr>
          <p:cNvPr id="5" name="Dreptunghi 4"/>
          <p:cNvSpPr/>
          <p:nvPr/>
        </p:nvSpPr>
        <p:spPr>
          <a:xfrm>
            <a:off x="683568" y="5123637"/>
            <a:ext cx="8064896" cy="923330"/>
          </a:xfrm>
          <a:prstGeom prst="rect">
            <a:avLst/>
          </a:prstGeom>
        </p:spPr>
        <p:txBody>
          <a:bodyPr wrap="square">
            <a:spAutoFit/>
          </a:bodyPr>
          <a:lstStyle/>
          <a:p>
            <a:r>
              <a:rPr lang="en-US" b="1" dirty="0"/>
              <a:t>In western Romania, people make the bread for Easter and bring it to the church together with wine and candles and the bread stays in the church until Easter.</a:t>
            </a:r>
          </a:p>
        </p:txBody>
      </p:sp>
      <p:sp>
        <p:nvSpPr>
          <p:cNvPr id="6" name="Dreptunghi 5"/>
          <p:cNvSpPr/>
          <p:nvPr/>
        </p:nvSpPr>
        <p:spPr>
          <a:xfrm>
            <a:off x="647564" y="1341178"/>
            <a:ext cx="5760640" cy="1477328"/>
          </a:xfrm>
          <a:prstGeom prst="rect">
            <a:avLst/>
          </a:prstGeom>
        </p:spPr>
        <p:txBody>
          <a:bodyPr wrap="square">
            <a:spAutoFit/>
          </a:bodyPr>
          <a:lstStyle/>
          <a:p>
            <a:pPr algn="just"/>
            <a:r>
              <a:rPr lang="en-US" b="1" dirty="0"/>
              <a:t>Or Maundy Thursday (the fifth day of the Holy Week) commemorates the moment when Jesus Christ washed the feet of the Apostles. The Washing of the Feet is a traditional custom often celebrated in many Christian churches.</a:t>
            </a:r>
          </a:p>
        </p:txBody>
      </p:sp>
      <p:pic>
        <p:nvPicPr>
          <p:cNvPr id="1026" name="Picture 2" descr="Omovenie n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13" y="471764"/>
            <a:ext cx="2509654" cy="321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423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en-US" b="1" dirty="0"/>
              <a:t>Painting Boiled eggs </a:t>
            </a:r>
            <a:endParaRPr lang="en-US" dirty="0"/>
          </a:p>
        </p:txBody>
      </p:sp>
      <p:sp>
        <p:nvSpPr>
          <p:cNvPr id="6" name="Substituent subsol 5"/>
          <p:cNvSpPr>
            <a:spLocks noGrp="1"/>
          </p:cNvSpPr>
          <p:nvPr>
            <p:ph type="ftr" sz="quarter" idx="11"/>
          </p:nvPr>
        </p:nvSpPr>
        <p:spPr/>
        <p:txBody>
          <a:bodyPr/>
          <a:lstStyle/>
          <a:p>
            <a:r>
              <a:rPr lang="en-US"/>
              <a:t>C5- Virtual activities- Italy- 20-23 April 2021</a:t>
            </a:r>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6</a:t>
            </a:fld>
            <a:endParaRPr lang="ro-RO"/>
          </a:p>
        </p:txBody>
      </p:sp>
      <p:sp>
        <p:nvSpPr>
          <p:cNvPr id="3" name="Dreptunghi 2"/>
          <p:cNvSpPr/>
          <p:nvPr/>
        </p:nvSpPr>
        <p:spPr>
          <a:xfrm>
            <a:off x="1043607" y="1340768"/>
            <a:ext cx="3456385" cy="3139321"/>
          </a:xfrm>
          <a:prstGeom prst="rect">
            <a:avLst/>
          </a:prstGeom>
        </p:spPr>
        <p:txBody>
          <a:bodyPr wrap="square">
            <a:spAutoFit/>
          </a:bodyPr>
          <a:lstStyle/>
          <a:p>
            <a:pPr algn="just" fontAlgn="base"/>
            <a:r>
              <a:rPr lang="en-US" b="1" dirty="0"/>
              <a:t>This takes place on the Thursday before Easter. It has its origin in a pre-Christian tradition. It was present with European as well as Asian people. “</a:t>
            </a:r>
            <a:r>
              <a:rPr lang="en-US" b="1" i="1" dirty="0"/>
              <a:t>The egg is supposed to represent the Creator of the world…it was the symbol of the Universe, the creation of the supreme divinity</a:t>
            </a:r>
            <a:r>
              <a:rPr lang="en-US" b="1" dirty="0"/>
              <a:t>.”</a:t>
            </a:r>
          </a:p>
        </p:txBody>
      </p:sp>
      <p:sp>
        <p:nvSpPr>
          <p:cNvPr id="4" name="AutoShape 2" descr="easter-in-rom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aster-in-roman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oua_vopsite_prin_metode_naturale_cu_foi_de_ceap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865" y="1340768"/>
            <a:ext cx="4021591"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70670E7D-B7AF-4789-8DDD-AA4D471F7C2D}"/>
              </a:ext>
            </a:extLst>
          </p:cNvPr>
          <p:cNvSpPr txBox="1"/>
          <p:nvPr/>
        </p:nvSpPr>
        <p:spPr>
          <a:xfrm>
            <a:off x="1096206" y="4583906"/>
            <a:ext cx="7704856" cy="1477328"/>
          </a:xfrm>
          <a:prstGeom prst="rect">
            <a:avLst/>
          </a:prstGeom>
          <a:noFill/>
        </p:spPr>
        <p:txBody>
          <a:bodyPr wrap="square" rtlCol="0">
            <a:spAutoFit/>
          </a:bodyPr>
          <a:lstStyle/>
          <a:p>
            <a:r>
              <a:rPr lang="en-US" b="1" dirty="0"/>
              <a:t>The traditional </a:t>
            </a:r>
            <a:r>
              <a:rPr lang="en-US" b="1" dirty="0" err="1"/>
              <a:t>colour</a:t>
            </a:r>
            <a:r>
              <a:rPr lang="en-US" b="1" dirty="0"/>
              <a:t> to dye the eggs with is red which symbolizes Jesus’ blood when he was crucified. However, nowadays, a wide range of colors and decorations are used. Yet, natural coloring methods, such as boiling the eggs in water with red onion skins or beetroot, are still being used, mostly in rural Romania.</a:t>
            </a:r>
            <a:endParaRPr lang="ro-RO" dirty="0"/>
          </a:p>
        </p:txBody>
      </p:sp>
    </p:spTree>
    <p:extLst>
      <p:ext uri="{BB962C8B-B14F-4D97-AF65-F5344CB8AC3E}">
        <p14:creationId xmlns:p14="http://schemas.microsoft.com/office/powerpoint/2010/main" val="17612271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91680" y="108087"/>
            <a:ext cx="6589200" cy="1280890"/>
          </a:xfrm>
        </p:spPr>
        <p:txBody>
          <a:bodyPr>
            <a:normAutofit/>
          </a:bodyPr>
          <a:lstStyle/>
          <a:p>
            <a:r>
              <a:rPr lang="en-US" b="1" dirty="0"/>
              <a:t>Decorating the Eggs with Incredible Craftsmanship</a:t>
            </a:r>
            <a:endParaRPr lang="en-US" dirty="0"/>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7</a:t>
            </a:fld>
            <a:endParaRPr lang="ro-RO"/>
          </a:p>
        </p:txBody>
      </p:sp>
      <p:sp>
        <p:nvSpPr>
          <p:cNvPr id="3" name="Dreptunghi 2"/>
          <p:cNvSpPr/>
          <p:nvPr/>
        </p:nvSpPr>
        <p:spPr>
          <a:xfrm>
            <a:off x="803717" y="1464739"/>
            <a:ext cx="7704856" cy="923330"/>
          </a:xfrm>
          <a:prstGeom prst="rect">
            <a:avLst/>
          </a:prstGeom>
        </p:spPr>
        <p:txBody>
          <a:bodyPr wrap="square">
            <a:spAutoFit/>
          </a:bodyPr>
          <a:lstStyle/>
          <a:p>
            <a:pPr algn="just" fontAlgn="base"/>
            <a:r>
              <a:rPr lang="en-US" b="1" dirty="0"/>
              <a:t>Romania is famous for its artists who hand-paint empty eggshells in different geometrical and floral motives, an art form that has been passed down from generation to generation. </a:t>
            </a:r>
          </a:p>
        </p:txBody>
      </p:sp>
      <p:sp>
        <p:nvSpPr>
          <p:cNvPr id="6" name="Dreptunghi 5"/>
          <p:cNvSpPr/>
          <p:nvPr/>
        </p:nvSpPr>
        <p:spPr>
          <a:xfrm>
            <a:off x="875195" y="2463831"/>
            <a:ext cx="5376202" cy="3693319"/>
          </a:xfrm>
          <a:prstGeom prst="rect">
            <a:avLst/>
          </a:prstGeom>
        </p:spPr>
        <p:txBody>
          <a:bodyPr wrap="square">
            <a:spAutoFit/>
          </a:bodyPr>
          <a:lstStyle/>
          <a:p>
            <a:r>
              <a:rPr lang="en-US" dirty="0"/>
              <a:t>Although the ornamental details vary from one region to another, all of the elements on the decorated eggs have meaning. Here's the interpretation for some of them:</a:t>
            </a:r>
          </a:p>
          <a:p>
            <a:r>
              <a:rPr lang="en-US" dirty="0"/>
              <a:t>- the </a:t>
            </a:r>
            <a:r>
              <a:rPr lang="en-US" i="1" dirty="0"/>
              <a:t>vertical line </a:t>
            </a:r>
            <a:r>
              <a:rPr lang="en-US" dirty="0"/>
              <a:t>means </a:t>
            </a:r>
            <a:r>
              <a:rPr lang="en-US" b="1" dirty="0"/>
              <a:t>life</a:t>
            </a:r>
          </a:p>
          <a:p>
            <a:r>
              <a:rPr lang="en-US" dirty="0"/>
              <a:t>- the </a:t>
            </a:r>
            <a:r>
              <a:rPr lang="en-US" i="1" dirty="0"/>
              <a:t>horizontal line </a:t>
            </a:r>
            <a:r>
              <a:rPr lang="en-US" dirty="0"/>
              <a:t>means </a:t>
            </a:r>
            <a:r>
              <a:rPr lang="en-US" b="1" dirty="0"/>
              <a:t>death</a:t>
            </a:r>
          </a:p>
          <a:p>
            <a:r>
              <a:rPr lang="en-US" dirty="0"/>
              <a:t>- the </a:t>
            </a:r>
            <a:r>
              <a:rPr lang="en-US" i="1" dirty="0"/>
              <a:t>double line </a:t>
            </a:r>
            <a:r>
              <a:rPr lang="en-US" dirty="0"/>
              <a:t>means </a:t>
            </a:r>
            <a:r>
              <a:rPr lang="en-US" b="1" dirty="0"/>
              <a:t>eternity</a:t>
            </a:r>
          </a:p>
          <a:p>
            <a:r>
              <a:rPr lang="en-US" dirty="0"/>
              <a:t>- the </a:t>
            </a:r>
            <a:r>
              <a:rPr lang="en-US" i="1" dirty="0"/>
              <a:t>line with rectangular symbols </a:t>
            </a:r>
            <a:r>
              <a:rPr lang="en-US" dirty="0"/>
              <a:t>means </a:t>
            </a:r>
            <a:r>
              <a:rPr lang="en-US" b="1" dirty="0"/>
              <a:t>knowledge</a:t>
            </a:r>
          </a:p>
          <a:p>
            <a:r>
              <a:rPr lang="en-US" dirty="0"/>
              <a:t>- the </a:t>
            </a:r>
            <a:r>
              <a:rPr lang="en-US" i="1" dirty="0"/>
              <a:t>curved line </a:t>
            </a:r>
            <a:r>
              <a:rPr lang="en-US" dirty="0"/>
              <a:t>means </a:t>
            </a:r>
            <a:r>
              <a:rPr lang="en-US" b="1" dirty="0"/>
              <a:t>water</a:t>
            </a:r>
          </a:p>
          <a:p>
            <a:r>
              <a:rPr lang="en-US" dirty="0"/>
              <a:t>- the </a:t>
            </a:r>
            <a:r>
              <a:rPr lang="en-US" i="1" dirty="0"/>
              <a:t>spiral</a:t>
            </a:r>
            <a:r>
              <a:rPr lang="en-US" dirty="0"/>
              <a:t> means </a:t>
            </a:r>
            <a:r>
              <a:rPr lang="en-US" b="1" dirty="0"/>
              <a:t>time</a:t>
            </a:r>
            <a:r>
              <a:rPr lang="en-US" dirty="0"/>
              <a:t>, </a:t>
            </a:r>
            <a:r>
              <a:rPr lang="en-US" b="1" dirty="0"/>
              <a:t>eternity</a:t>
            </a:r>
          </a:p>
          <a:p>
            <a:r>
              <a:rPr lang="en-US" dirty="0"/>
              <a:t>- the </a:t>
            </a:r>
            <a:r>
              <a:rPr lang="en-US" i="1" dirty="0"/>
              <a:t>double spiral </a:t>
            </a:r>
            <a:r>
              <a:rPr lang="en-US" dirty="0"/>
              <a:t>means </a:t>
            </a:r>
            <a:r>
              <a:rPr lang="en-US" b="1" dirty="0"/>
              <a:t>the bond between life and death</a:t>
            </a:r>
            <a:r>
              <a:rPr lang="en-US" dirty="0"/>
              <a:t>.</a:t>
            </a:r>
          </a:p>
        </p:txBody>
      </p:sp>
      <p:sp>
        <p:nvSpPr>
          <p:cNvPr id="8" name="AutoShape 2" descr="Oua incondeiate: cele mai frumoase modele facute de mesteri popula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15766" y="2717284"/>
            <a:ext cx="3585769" cy="2704946"/>
          </a:xfrm>
          <a:prstGeom prst="rect">
            <a:avLst/>
          </a:prstGeom>
        </p:spPr>
      </p:pic>
    </p:spTree>
    <p:extLst>
      <p:ext uri="{BB962C8B-B14F-4D97-AF65-F5344CB8AC3E}">
        <p14:creationId xmlns:p14="http://schemas.microsoft.com/office/powerpoint/2010/main" val="15338541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Incredible Egg Art Will Awe You | Short Film Showcase">
            <a:hlinkClick r:id="" action="ppaction://media"/>
            <a:extLst>
              <a:ext uri="{FF2B5EF4-FFF2-40B4-BE49-F238E27FC236}">
                <a16:creationId xmlns:a16="http://schemas.microsoft.com/office/drawing/2014/main" xmlns="" id="{E70F826B-091B-45A1-BB0F-AD18B311335B}"/>
              </a:ext>
            </a:extLst>
          </p:cNvPr>
          <p:cNvPicPr>
            <a:picLocks noRot="1" noChangeAspect="1"/>
          </p:cNvPicPr>
          <p:nvPr>
            <a:videoFile r:link="rId1"/>
          </p:nvPr>
        </p:nvPicPr>
        <p:blipFill>
          <a:blip r:embed="rId3"/>
          <a:stretch>
            <a:fillRect/>
          </a:stretch>
        </p:blipFill>
        <p:spPr>
          <a:xfrm>
            <a:off x="179512" y="1268760"/>
            <a:ext cx="8964488" cy="5589240"/>
          </a:xfrm>
          <a:prstGeom prst="rect">
            <a:avLst/>
          </a:prstGeom>
        </p:spPr>
      </p:pic>
      <p:sp>
        <p:nvSpPr>
          <p:cNvPr id="3" name="Footer Placeholder 2">
            <a:extLst>
              <a:ext uri="{FF2B5EF4-FFF2-40B4-BE49-F238E27FC236}">
                <a16:creationId xmlns:a16="http://schemas.microsoft.com/office/drawing/2014/main" xmlns="" id="{9B0C1741-CEA7-4D3B-B71D-D28E1BAE2F85}"/>
              </a:ext>
            </a:extLst>
          </p:cNvPr>
          <p:cNvSpPr>
            <a:spLocks noGrp="1"/>
          </p:cNvSpPr>
          <p:nvPr>
            <p:ph type="ftr" sz="quarter" idx="11"/>
          </p:nvPr>
        </p:nvSpPr>
        <p:spPr/>
        <p:txBody>
          <a:bodyPr/>
          <a:lstStyle/>
          <a:p>
            <a:r>
              <a:rPr lang="en-US"/>
              <a:t>C5- Virtual activities- Italy- 20-23 April 2021</a:t>
            </a:r>
            <a:endParaRPr lang="ro-RO"/>
          </a:p>
        </p:txBody>
      </p:sp>
      <p:sp>
        <p:nvSpPr>
          <p:cNvPr id="4" name="Slide Number Placeholder 3">
            <a:extLst>
              <a:ext uri="{FF2B5EF4-FFF2-40B4-BE49-F238E27FC236}">
                <a16:creationId xmlns:a16="http://schemas.microsoft.com/office/drawing/2014/main" xmlns="" id="{2AC12431-6D7D-45DD-8034-567420C55E21}"/>
              </a:ext>
            </a:extLst>
          </p:cNvPr>
          <p:cNvSpPr>
            <a:spLocks noGrp="1"/>
          </p:cNvSpPr>
          <p:nvPr>
            <p:ph type="sldNum" sz="quarter" idx="12"/>
          </p:nvPr>
        </p:nvSpPr>
        <p:spPr/>
        <p:txBody>
          <a:bodyPr/>
          <a:lstStyle/>
          <a:p>
            <a:fld id="{B6D8D6F0-A759-4B40-A209-1431F2B80A59}" type="slidenum">
              <a:rPr lang="ro-RO" smtClean="0"/>
              <a:t>8</a:t>
            </a:fld>
            <a:endParaRPr lang="ro-RO"/>
          </a:p>
        </p:txBody>
      </p:sp>
      <p:sp>
        <p:nvSpPr>
          <p:cNvPr id="6" name="Titlu 1">
            <a:extLst>
              <a:ext uri="{FF2B5EF4-FFF2-40B4-BE49-F238E27FC236}">
                <a16:creationId xmlns:a16="http://schemas.microsoft.com/office/drawing/2014/main" xmlns="" id="{7900C421-4F2C-49DD-AFB6-3A0936441B8F}"/>
              </a:ext>
            </a:extLst>
          </p:cNvPr>
          <p:cNvSpPr>
            <a:spLocks noGrp="1"/>
          </p:cNvSpPr>
          <p:nvPr>
            <p:ph type="title"/>
          </p:nvPr>
        </p:nvSpPr>
        <p:spPr>
          <a:xfrm>
            <a:off x="1367156" y="556307"/>
            <a:ext cx="6589200" cy="640445"/>
          </a:xfrm>
        </p:spPr>
        <p:txBody>
          <a:bodyPr>
            <a:normAutofit/>
          </a:bodyPr>
          <a:lstStyle/>
          <a:p>
            <a:r>
              <a:rPr lang="en-US" b="1" dirty="0"/>
              <a:t>Decorating the Eggs</a:t>
            </a:r>
            <a:endParaRPr lang="en-US" dirty="0"/>
          </a:p>
        </p:txBody>
      </p:sp>
    </p:spTree>
    <p:extLst>
      <p:ext uri="{BB962C8B-B14F-4D97-AF65-F5344CB8AC3E}">
        <p14:creationId xmlns:p14="http://schemas.microsoft.com/office/powerpoint/2010/main" val="3691519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367668"/>
            <a:ext cx="4537793" cy="2876816"/>
          </a:xfrm>
          <a:prstGeom prst="rect">
            <a:avLst/>
          </a:prstGeom>
        </p:spPr>
      </p:pic>
      <p:sp>
        <p:nvSpPr>
          <p:cNvPr id="2" name="Titlu 1"/>
          <p:cNvSpPr>
            <a:spLocks noGrp="1"/>
          </p:cNvSpPr>
          <p:nvPr>
            <p:ph type="title"/>
          </p:nvPr>
        </p:nvSpPr>
        <p:spPr>
          <a:xfrm>
            <a:off x="1403648" y="649852"/>
            <a:ext cx="2952328" cy="542501"/>
          </a:xfrm>
        </p:spPr>
        <p:txBody>
          <a:bodyPr>
            <a:noAutofit/>
          </a:bodyPr>
          <a:lstStyle/>
          <a:p>
            <a:r>
              <a:rPr lang="en-US" b="1" dirty="0"/>
              <a:t>Good Friday</a:t>
            </a:r>
          </a:p>
        </p:txBody>
      </p:sp>
      <p:sp>
        <p:nvSpPr>
          <p:cNvPr id="4" name="Substituent subsol 3"/>
          <p:cNvSpPr>
            <a:spLocks noGrp="1"/>
          </p:cNvSpPr>
          <p:nvPr>
            <p:ph type="ftr" sz="quarter" idx="11"/>
          </p:nvPr>
        </p:nvSpPr>
        <p:spPr/>
        <p:txBody>
          <a:bodyPr/>
          <a:lstStyle/>
          <a:p>
            <a:r>
              <a:rPr lang="en-US"/>
              <a:t>C5- Virtual activities- Italy- 20-23 April 2021</a:t>
            </a:r>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9</a:t>
            </a:fld>
            <a:endParaRPr lang="ro-RO"/>
          </a:p>
        </p:txBody>
      </p:sp>
      <p:sp>
        <p:nvSpPr>
          <p:cNvPr id="3" name="Dreptunghi 2"/>
          <p:cNvSpPr/>
          <p:nvPr/>
        </p:nvSpPr>
        <p:spPr>
          <a:xfrm>
            <a:off x="525104" y="1336844"/>
            <a:ext cx="3758864" cy="2862322"/>
          </a:xfrm>
          <a:prstGeom prst="rect">
            <a:avLst/>
          </a:prstGeom>
        </p:spPr>
        <p:txBody>
          <a:bodyPr wrap="square">
            <a:spAutoFit/>
          </a:bodyPr>
          <a:lstStyle/>
          <a:p>
            <a:pPr marL="285750" indent="-285750" algn="just">
              <a:buFontTx/>
              <a:buChar char="-"/>
            </a:pPr>
            <a:r>
              <a:rPr lang="en-US" b="1" dirty="0"/>
              <a:t>or Black Friday (the sixth day of the Holy Week) </a:t>
            </a:r>
            <a:r>
              <a:rPr lang="en-US" b="1" dirty="0" err="1"/>
              <a:t>comme-morates</a:t>
            </a:r>
            <a:r>
              <a:rPr lang="en-US" b="1" dirty="0"/>
              <a:t> the crucifixion of Jesus and his death at Calvary. On this day of mourning, Romanian people abstain from all food and drinks the entire day and in the evening, they eat Holy bread from the church.</a:t>
            </a:r>
          </a:p>
        </p:txBody>
      </p:sp>
      <p:sp>
        <p:nvSpPr>
          <p:cNvPr id="6" name="AutoShape 2" descr="Vinerea Mare, zi de mare doliu a întregii creştinătăţi. Tradiții și  obiceiuri, ce nu se face în această zi - Stirileprotv.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xmlns="" id="{F74E4CE0-906D-48FE-B96E-D90D45D2970A}"/>
              </a:ext>
            </a:extLst>
          </p:cNvPr>
          <p:cNvSpPr txBox="1"/>
          <p:nvPr/>
        </p:nvSpPr>
        <p:spPr>
          <a:xfrm>
            <a:off x="804215" y="4383102"/>
            <a:ext cx="7992888" cy="1477328"/>
          </a:xfrm>
          <a:prstGeom prst="rect">
            <a:avLst/>
          </a:prstGeom>
          <a:noFill/>
        </p:spPr>
        <p:txBody>
          <a:bodyPr wrap="square" rtlCol="0">
            <a:spAutoFit/>
          </a:bodyPr>
          <a:lstStyle/>
          <a:p>
            <a:r>
              <a:rPr lang="en-US" b="1" dirty="0"/>
              <a:t>On this day, there’s no religious service and the only ceremony is removing the Holy Epitaph from the altar and placing it on a table in the middle of the church, which symbolizes Jesus’ descent from the cross and the following steps for his funeral.</a:t>
            </a:r>
          </a:p>
          <a:p>
            <a:endParaRPr lang="ro-RO" b="1" dirty="0"/>
          </a:p>
        </p:txBody>
      </p:sp>
    </p:spTree>
    <p:extLst>
      <p:ext uri="{BB962C8B-B14F-4D97-AF65-F5344CB8AC3E}">
        <p14:creationId xmlns:p14="http://schemas.microsoft.com/office/powerpoint/2010/main" val="2522731633"/>
      </p:ext>
    </p:extLst>
  </p:cSld>
  <p:clrMapOvr>
    <a:masterClrMapping/>
  </p:clrMapOvr>
  <p:transition spd="slow">
    <p:fad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1365</TotalTime>
  <Words>823</Words>
  <Application>Microsoft Office PowerPoint</Application>
  <PresentationFormat>Expunere pe ecran (4:3)</PresentationFormat>
  <Paragraphs>81</Paragraphs>
  <Slides>16</Slides>
  <Notes>1</Notes>
  <HiddenSlides>0</HiddenSlides>
  <MMClips>2</MMClips>
  <ScaleCrop>false</ScaleCrop>
  <HeadingPairs>
    <vt:vector size="4" baseType="variant">
      <vt:variant>
        <vt:lpstr>Temă</vt:lpstr>
      </vt:variant>
      <vt:variant>
        <vt:i4>1</vt:i4>
      </vt:variant>
      <vt:variant>
        <vt:lpstr>Titluri diapozitive</vt:lpstr>
      </vt:variant>
      <vt:variant>
        <vt:i4>16</vt:i4>
      </vt:variant>
    </vt:vector>
  </HeadingPairs>
  <TitlesOfParts>
    <vt:vector size="17" baseType="lpstr">
      <vt:lpstr>Wisp</vt:lpstr>
      <vt:lpstr>EASTER TRADITIONS IN ROMANIA</vt:lpstr>
      <vt:lpstr>Easter in Romania</vt:lpstr>
      <vt:lpstr>Florii (Palm Sunday)</vt:lpstr>
      <vt:lpstr>THE HOLY WEEK</vt:lpstr>
      <vt:lpstr>Holy Thursday</vt:lpstr>
      <vt:lpstr>Painting Boiled eggs </vt:lpstr>
      <vt:lpstr>Decorating the Eggs with Incredible Craftsmanship</vt:lpstr>
      <vt:lpstr>Decorating the Eggs</vt:lpstr>
      <vt:lpstr>Good Friday</vt:lpstr>
      <vt:lpstr>The Way of the Cross- Straja</vt:lpstr>
      <vt:lpstr>Prezentare PowerPoint</vt:lpstr>
      <vt:lpstr>Easter Saturday</vt:lpstr>
      <vt:lpstr>Easter Saturday</vt:lpstr>
      <vt:lpstr>Easter Day</vt:lpstr>
      <vt:lpstr>Knocking Dyed Eggs Together End-to-End</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TRADITIONS IN ROMANIA</dc:title>
  <dc:creator>admin</dc:creator>
  <cp:lastModifiedBy>Microsoft</cp:lastModifiedBy>
  <cp:revision>47</cp:revision>
  <dcterms:created xsi:type="dcterms:W3CDTF">2021-04-13T18:32:04Z</dcterms:created>
  <dcterms:modified xsi:type="dcterms:W3CDTF">2021-04-18T17:59:02Z</dcterms:modified>
</cp:coreProperties>
</file>