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3" r:id="rId6"/>
    <p:sldId id="275" r:id="rId7"/>
    <p:sldId id="276" r:id="rId8"/>
    <p:sldId id="264" r:id="rId9"/>
    <p:sldId id="269" r:id="rId10"/>
    <p:sldId id="270" r:id="rId11"/>
    <p:sldId id="271" r:id="rId12"/>
    <p:sldId id="272" r:id="rId13"/>
    <p:sldId id="273" r:id="rId14"/>
    <p:sldId id="278" r:id="rId15"/>
    <p:sldId id="279" r:id="rId16"/>
    <p:sldId id="274" r:id="rId17"/>
    <p:sldId id="277" r:id="rId18"/>
    <p:sldId id="280" r:id="rId19"/>
    <p:sldId id="281" r:id="rId20"/>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9E9"/>
    <a:srgbClr val="E3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p:scale>
          <a:sx n="60" d="100"/>
          <a:sy n="60" d="100"/>
        </p:scale>
        <p:origin x="-1565" y="-6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22363"/>
            <a:ext cx="9144000" cy="2387600"/>
          </a:xfrm>
        </p:spPr>
        <p:txBody>
          <a:bodyPr anchor="b"/>
          <a:lstStyle>
            <a:lvl1pPr algn="ctr">
              <a:defRPr sz="6000"/>
            </a:lvl1pPr>
          </a:lstStyle>
          <a:p>
            <a:r>
              <a:rPr lang="ro-RO"/>
              <a:t>Clic pentru editare stil titlu</a:t>
            </a:r>
          </a:p>
        </p:txBody>
      </p:sp>
      <p:sp>
        <p:nvSpPr>
          <p:cNvPr id="3" name="Subtitl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Clic pentru a edita stilul de subtitlu</a:t>
            </a:r>
          </a:p>
        </p:txBody>
      </p:sp>
      <p:sp>
        <p:nvSpPr>
          <p:cNvPr id="4" name="Substituent dată 3"/>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36599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text vertical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317481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365125"/>
            <a:ext cx="2628900" cy="5811838"/>
          </a:xfrm>
        </p:spPr>
        <p:txBody>
          <a:bodyPr vert="eaVert"/>
          <a:lstStyle/>
          <a:p>
            <a:r>
              <a:rPr lang="ro-RO"/>
              <a:t>Clic pentru editare stil titlu</a:t>
            </a:r>
          </a:p>
        </p:txBody>
      </p:sp>
      <p:sp>
        <p:nvSpPr>
          <p:cNvPr id="3" name="Substituent text vertical 2"/>
          <p:cNvSpPr>
            <a:spLocks noGrp="1"/>
          </p:cNvSpPr>
          <p:nvPr>
            <p:ph type="body" orient="vert" idx="1"/>
          </p:nvPr>
        </p:nvSpPr>
        <p:spPr>
          <a:xfrm>
            <a:off x="838200" y="365125"/>
            <a:ext cx="7734300" cy="5811838"/>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131146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98441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831850" y="1709738"/>
            <a:ext cx="10515600" cy="2852737"/>
          </a:xfrm>
        </p:spPr>
        <p:txBody>
          <a:bodyPr anchor="b"/>
          <a:lstStyle>
            <a:lvl1pPr>
              <a:defRPr sz="6000"/>
            </a:lvl1pPr>
          </a:lstStyle>
          <a:p>
            <a:r>
              <a:rPr lang="ro-RO"/>
              <a:t>Clic pentru editare stil titlu</a:t>
            </a:r>
          </a:p>
        </p:txBody>
      </p:sp>
      <p:sp>
        <p:nvSpPr>
          <p:cNvPr id="3" name="Substituent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Clic pentru editare stiluri text Coordonator</a:t>
            </a:r>
          </a:p>
        </p:txBody>
      </p:sp>
      <p:sp>
        <p:nvSpPr>
          <p:cNvPr id="4" name="Substituent dată 3"/>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137616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sz="half" idx="1"/>
          </p:nvPr>
        </p:nvSpPr>
        <p:spPr>
          <a:xfrm>
            <a:off x="838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p:cNvSpPr>
            <a:spLocks noGrp="1"/>
          </p:cNvSpPr>
          <p:nvPr>
            <p:ph sz="half" idx="2"/>
          </p:nvPr>
        </p:nvSpPr>
        <p:spPr>
          <a:xfrm>
            <a:off x="6172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257773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839788" y="365125"/>
            <a:ext cx="10515600" cy="1325563"/>
          </a:xfrm>
        </p:spPr>
        <p:txBody>
          <a:bodyPr/>
          <a:lstStyle/>
          <a:p>
            <a:r>
              <a:rPr lang="ro-RO"/>
              <a:t>Clic pentru editare stil titlu</a:t>
            </a:r>
          </a:p>
        </p:txBody>
      </p:sp>
      <p:sp>
        <p:nvSpPr>
          <p:cNvPr id="3" name="Substituent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4" name="Substituent conținut 3"/>
          <p:cNvSpPr>
            <a:spLocks noGrp="1"/>
          </p:cNvSpPr>
          <p:nvPr>
            <p:ph sz="half" idx="2"/>
          </p:nvPr>
        </p:nvSpPr>
        <p:spPr>
          <a:xfrm>
            <a:off x="839788" y="2505075"/>
            <a:ext cx="5157787"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6" name="Substituent conținut 5"/>
          <p:cNvSpPr>
            <a:spLocks noGrp="1"/>
          </p:cNvSpPr>
          <p:nvPr>
            <p:ph sz="quarter" idx="4"/>
          </p:nvPr>
        </p:nvSpPr>
        <p:spPr>
          <a:xfrm>
            <a:off x="6172200" y="2505075"/>
            <a:ext cx="5183188"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246160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dată 2"/>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361080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129654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a:t>Clic pentru editare stil titlu</a:t>
            </a:r>
          </a:p>
        </p:txBody>
      </p:sp>
      <p:sp>
        <p:nvSpPr>
          <p:cNvPr id="3" name="Substituent conțin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45768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a:t>Clic pentru editare stil titlu</a:t>
            </a:r>
          </a:p>
        </p:txBody>
      </p:sp>
      <p:sp>
        <p:nvSpPr>
          <p:cNvPr id="3" name="Substituent i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BB4773C9-9956-4EEB-B069-C31D7E08CBAA}" type="datetimeFigureOut">
              <a:rPr lang="ro-RO" smtClean="0"/>
              <a:pPr/>
              <a:t>07.04.2019</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98375B73-6165-4368-B99B-57C969AB54A0}" type="slidenum">
              <a:rPr lang="ro-RO" smtClean="0"/>
              <a:pPr/>
              <a:t>‹#›</a:t>
            </a:fld>
            <a:endParaRPr lang="ro-RO"/>
          </a:p>
        </p:txBody>
      </p:sp>
    </p:spTree>
    <p:extLst>
      <p:ext uri="{BB962C8B-B14F-4D97-AF65-F5344CB8AC3E}">
        <p14:creationId xmlns:p14="http://schemas.microsoft.com/office/powerpoint/2010/main" val="321125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Clic pentru editare stil titlu</a:t>
            </a:r>
          </a:p>
        </p:txBody>
      </p:sp>
      <p:sp>
        <p:nvSpPr>
          <p:cNvPr id="3" name="Substituent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773C9-9956-4EEB-B069-C31D7E08CBAA}" type="datetimeFigureOut">
              <a:rPr lang="ro-RO" smtClean="0"/>
              <a:pPr/>
              <a:t>07.04.2019</a:t>
            </a:fld>
            <a:endParaRPr lang="ro-RO"/>
          </a:p>
        </p:txBody>
      </p:sp>
      <p:sp>
        <p:nvSpPr>
          <p:cNvPr id="5" name="Substituent subso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75B73-6165-4368-B99B-57C969AB54A0}" type="slidenum">
              <a:rPr lang="ro-RO" smtClean="0"/>
              <a:pPr/>
              <a:t>‹#›</a:t>
            </a:fld>
            <a:endParaRPr lang="ro-RO"/>
          </a:p>
        </p:txBody>
      </p:sp>
    </p:spTree>
    <p:extLst>
      <p:ext uri="{BB962C8B-B14F-4D97-AF65-F5344CB8AC3E}">
        <p14:creationId xmlns:p14="http://schemas.microsoft.com/office/powerpoint/2010/main" val="1921551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j2ne3k2KvgAhWIz4UKHWB5A78QjRx6BAgBEAU&amp;url=https://zigzagprinromania.com/blog/muzeul-instalatorului/&amp;psig=AOvVaw0jNfjY_ChHTa4EznrcbLs6&amp;ust=1549700070578489" TargetMode="External"/><Relationship Id="rId7" Type="http://schemas.openxmlformats.org/officeDocument/2006/relationships/hyperlink" Target="https://www.google.com/search?q=lacul+galcescu&amp;source" TargetMode="External"/><Relationship Id="rId2" Type="http://schemas.openxmlformats.org/officeDocument/2006/relationships/hyperlink" Target="https://www.google.com/url?sa=i&amp;source=images&amp;cd=&amp;cad=rja&amp;uact=8&amp;ved=2ahUKEwjgttbG2KvgAhUGExoKHSVkAlkQjRx6BAgBEAU&amp;url=https://cniptpetrosani.ro/muzeul-momarlanului/&amp;psig=AOvVaw11pfCbahLkn06XCcUd-JoN&amp;ust=1549700004001888" TargetMode="External"/><Relationship Id="rId1" Type="http://schemas.openxmlformats.org/officeDocument/2006/relationships/slideLayout" Target="../slideLayouts/slideLayout2.xml"/><Relationship Id="rId6" Type="http://schemas.openxmlformats.org/officeDocument/2006/relationships/hyperlink" Target="https://www.google.com/search?q=pestera+muierii&amp;source" TargetMode="External"/><Relationship Id="rId5" Type="http://schemas.openxmlformats.org/officeDocument/2006/relationships/hyperlink" Target="https://www.facebook.com/cnme.petrosani/" TargetMode="External"/><Relationship Id="rId4" Type="http://schemas.openxmlformats.org/officeDocument/2006/relationships/hyperlink" Target="https://www.google.com/url?sa=i&amp;source=images&amp;cd=&amp;cad=rja&amp;uact=8&amp;ved=2ahUKEwj6jpP62KvgAhVSQhoKHaCWCn8QjRx6BAgBEAU&amp;url=https://gddhd.ro/actualitate/examene-cu-scandal-la-universitate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32" y="779929"/>
            <a:ext cx="3625730" cy="4760258"/>
          </a:xfrm>
          <a:prstGeom prst="rect">
            <a:avLst/>
          </a:prstGeom>
        </p:spPr>
      </p:pic>
      <p:sp>
        <p:nvSpPr>
          <p:cNvPr id="5" name="CasetăText 4"/>
          <p:cNvSpPr txBox="1"/>
          <p:nvPr/>
        </p:nvSpPr>
        <p:spPr>
          <a:xfrm>
            <a:off x="5298141" y="2450030"/>
            <a:ext cx="6078071" cy="1200329"/>
          </a:xfrm>
          <a:prstGeom prst="rect">
            <a:avLst/>
          </a:prstGeom>
          <a:noFill/>
        </p:spPr>
        <p:txBody>
          <a:bodyPr wrap="square" rtlCol="0">
            <a:spAutoFit/>
          </a:bodyPr>
          <a:lstStyle/>
          <a:p>
            <a:r>
              <a:rPr lang="en-US" sz="7200" dirty="0" err="1">
                <a:solidFill>
                  <a:srgbClr val="FF0000"/>
                </a:solidFill>
              </a:rPr>
              <a:t>Petrosani</a:t>
            </a:r>
            <a:r>
              <a:rPr lang="en-US" sz="7200" dirty="0">
                <a:solidFill>
                  <a:srgbClr val="FF0000"/>
                </a:solidFill>
              </a:rPr>
              <a:t> </a:t>
            </a:r>
            <a:endParaRPr lang="ro-RO" sz="7200" dirty="0">
              <a:solidFill>
                <a:srgbClr val="FF0000"/>
              </a:solidFill>
            </a:endParaRPr>
          </a:p>
        </p:txBody>
      </p:sp>
    </p:spTree>
    <p:extLst>
      <p:ext uri="{BB962C8B-B14F-4D97-AF65-F5344CB8AC3E}">
        <p14:creationId xmlns:p14="http://schemas.microsoft.com/office/powerpoint/2010/main" val="881667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64183" y="0"/>
            <a:ext cx="7827818" cy="6857999"/>
          </a:xfrm>
          <a:prstGeom prst="rect">
            <a:avLst/>
          </a:prstGeom>
          <a:ln>
            <a:noFill/>
          </a:ln>
          <a:effectLst>
            <a:softEdge rad="112500"/>
          </a:effectLst>
        </p:spPr>
      </p:pic>
      <p:sp>
        <p:nvSpPr>
          <p:cNvPr id="2" name="Title 1"/>
          <p:cNvSpPr>
            <a:spLocks noGrp="1"/>
          </p:cNvSpPr>
          <p:nvPr>
            <p:ph type="title"/>
          </p:nvPr>
        </p:nvSpPr>
        <p:spPr>
          <a:xfrm>
            <a:off x="367990" y="1594624"/>
            <a:ext cx="4159405" cy="1884556"/>
          </a:xfrm>
          <a:blipFill>
            <a:blip r:embed="rId3"/>
            <a:tile tx="0" ty="0" sx="100000" sy="100000" flip="none" algn="tl"/>
          </a:blipFill>
        </p:spPr>
        <p:txBody>
          <a:bodyPr>
            <a:normAutofit/>
          </a:bodyPr>
          <a:lstStyle/>
          <a:p>
            <a:pPr algn="ctr"/>
            <a:r>
              <a:rPr lang="ro-RO" sz="3200" dirty="0">
                <a:latin typeface="Times New Roman" pitchFamily="18" charset="0"/>
                <a:cs typeface="Times New Roman" pitchFamily="18" charset="0"/>
              </a:rPr>
              <a:t>The Roman- Catholic Church</a:t>
            </a:r>
          </a:p>
        </p:txBody>
      </p:sp>
    </p:spTree>
    <p:extLst>
      <p:ext uri="{BB962C8B-B14F-4D97-AF65-F5344CB8AC3E}">
        <p14:creationId xmlns:p14="http://schemas.microsoft.com/office/powerpoint/2010/main" val="1213962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90" y="889232"/>
            <a:ext cx="4674088" cy="4284933"/>
          </a:xfrm>
          <a:blipFill>
            <a:blip r:embed="rId2"/>
            <a:tile tx="0" ty="0" sx="100000" sy="100000" flip="none" algn="tl"/>
          </a:blipFill>
        </p:spPr>
        <p:txBody>
          <a:bodyPr>
            <a:normAutofit/>
          </a:bodyPr>
          <a:lstStyle/>
          <a:p>
            <a:pPr algn="ctr"/>
            <a:r>
              <a:rPr lang="ro-RO" sz="3200" dirty="0">
                <a:latin typeface="Times New Roman" pitchFamily="18" charset="0"/>
                <a:cs typeface="Times New Roman" pitchFamily="18" charset="0"/>
              </a:rPr>
              <a:t>St. Trinity Church</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78829" y="1"/>
            <a:ext cx="6113171" cy="6858000"/>
          </a:xfrm>
          <a:prstGeom prst="rect">
            <a:avLst/>
          </a:prstGeom>
          <a:ln>
            <a:noFill/>
          </a:ln>
          <a:effectLst>
            <a:softEdge rad="112500"/>
          </a:effectLst>
        </p:spPr>
      </p:pic>
    </p:spTree>
    <p:extLst>
      <p:ext uri="{BB962C8B-B14F-4D97-AF65-F5344CB8AC3E}">
        <p14:creationId xmlns:p14="http://schemas.microsoft.com/office/powerpoint/2010/main" val="3788088596"/>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4868" y="1"/>
            <a:ext cx="8367132" cy="6768790"/>
          </a:xfrm>
          <a:prstGeom prst="rect">
            <a:avLst/>
          </a:prstGeom>
          <a:ln>
            <a:noFill/>
          </a:ln>
          <a:effectLst>
            <a:softEdge rad="112500"/>
          </a:effectLst>
        </p:spPr>
      </p:pic>
      <p:sp>
        <p:nvSpPr>
          <p:cNvPr id="2" name="Title 1"/>
          <p:cNvSpPr>
            <a:spLocks noGrp="1"/>
          </p:cNvSpPr>
          <p:nvPr>
            <p:ph type="title"/>
          </p:nvPr>
        </p:nvSpPr>
        <p:spPr>
          <a:xfrm>
            <a:off x="256478" y="2246069"/>
            <a:ext cx="3436303" cy="1902185"/>
          </a:xfrm>
          <a:blipFill>
            <a:blip r:embed="rId3"/>
            <a:tile tx="0" ty="0" sx="100000" sy="100000" flip="none" algn="tl"/>
          </a:blipFill>
        </p:spPr>
        <p:txBody>
          <a:bodyPr>
            <a:normAutofit/>
          </a:bodyPr>
          <a:lstStyle/>
          <a:p>
            <a:pPr algn="ctr"/>
            <a:r>
              <a:rPr lang="en-US" sz="3200" dirty="0">
                <a:latin typeface="Times New Roman" pitchFamily="18" charset="0"/>
                <a:cs typeface="Times New Roman" pitchFamily="18" charset="0"/>
              </a:rPr>
              <a:t>The Unitarian Church</a:t>
            </a:r>
            <a:endParaRPr lang="ro-RO" sz="3200" dirty="0">
              <a:latin typeface="Times New Roman" pitchFamily="18" charset="0"/>
              <a:cs typeface="Times New Roman" pitchFamily="18" charset="0"/>
            </a:endParaRPr>
          </a:p>
        </p:txBody>
      </p:sp>
    </p:spTree>
    <p:extLst>
      <p:ext uri="{BB962C8B-B14F-4D97-AF65-F5344CB8AC3E}">
        <p14:creationId xmlns:p14="http://schemas.microsoft.com/office/powerpoint/2010/main" val="420615933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14" y="2762637"/>
            <a:ext cx="3959338" cy="1579585"/>
          </a:xfrm>
          <a:blipFill>
            <a:blip r:embed="rId2"/>
            <a:tile tx="0" ty="0" sx="100000" sy="100000" flip="none" algn="tl"/>
          </a:blipFill>
        </p:spPr>
        <p:txBody>
          <a:bodyPr>
            <a:normAutofit/>
          </a:bodyPr>
          <a:lstStyle/>
          <a:p>
            <a:pPr algn="ctr"/>
            <a:r>
              <a:rPr lang="en-US" sz="3200" dirty="0">
                <a:latin typeface="Times New Roman" pitchFamily="18" charset="0"/>
                <a:cs typeface="Times New Roman" pitchFamily="18" charset="0"/>
              </a:rPr>
              <a:t>The Unitarian Church</a:t>
            </a:r>
            <a:endParaRPr lang="ro-RO" sz="3200"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75971" y="0"/>
            <a:ext cx="6367346" cy="6858000"/>
          </a:xfrm>
          <a:prstGeom prst="rect">
            <a:avLst/>
          </a:prstGeom>
          <a:ln>
            <a:noFill/>
          </a:ln>
          <a:effectLst>
            <a:softEdge rad="112500"/>
          </a:effectLst>
        </p:spPr>
      </p:pic>
    </p:spTree>
    <p:extLst>
      <p:ext uri="{BB962C8B-B14F-4D97-AF65-F5344CB8AC3E}">
        <p14:creationId xmlns:p14="http://schemas.microsoft.com/office/powerpoint/2010/main" val="12651694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58F802F-6FDF-4D55-96D6-4FB4A3003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812112"/>
            <a:ext cx="4546508" cy="3022944"/>
          </a:xfrm>
          <a:prstGeom prst="rect">
            <a:avLst/>
          </a:prstGeom>
          <a:effectLst>
            <a:softEdge rad="127000"/>
          </a:effectLst>
        </p:spPr>
      </p:pic>
      <p:pic>
        <p:nvPicPr>
          <p:cNvPr id="11" name="Picture 10">
            <a:extLst>
              <a:ext uri="{FF2B5EF4-FFF2-40B4-BE49-F238E27FC236}">
                <a16:creationId xmlns="" xmlns:a16="http://schemas.microsoft.com/office/drawing/2014/main" id="{7B9CC8DC-5BF2-4D9E-A194-B102A46E8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915" y="3835056"/>
            <a:ext cx="4546507" cy="3022944"/>
          </a:xfrm>
          <a:prstGeom prst="rect">
            <a:avLst/>
          </a:prstGeom>
          <a:effectLst>
            <a:softEdge rad="127000"/>
          </a:effectLst>
        </p:spPr>
      </p:pic>
      <p:pic>
        <p:nvPicPr>
          <p:cNvPr id="13" name="Picture 12">
            <a:extLst>
              <a:ext uri="{FF2B5EF4-FFF2-40B4-BE49-F238E27FC236}">
                <a16:creationId xmlns="" xmlns:a16="http://schemas.microsoft.com/office/drawing/2014/main" id="{15CE539F-031A-4D43-9D4C-4E63457574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835056"/>
            <a:ext cx="4546506" cy="3022944"/>
          </a:xfrm>
          <a:prstGeom prst="rect">
            <a:avLst/>
          </a:prstGeom>
          <a:effectLst>
            <a:softEdge rad="127000"/>
          </a:effectLst>
        </p:spPr>
      </p:pic>
      <p:pic>
        <p:nvPicPr>
          <p:cNvPr id="7" name="Picture 6">
            <a:extLst>
              <a:ext uri="{FF2B5EF4-FFF2-40B4-BE49-F238E27FC236}">
                <a16:creationId xmlns="" xmlns:a16="http://schemas.microsoft.com/office/drawing/2014/main" id="{32B62713-23C0-470A-A241-EE192927A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9673" y="812112"/>
            <a:ext cx="4546507" cy="3022944"/>
          </a:xfrm>
          <a:prstGeom prst="rect">
            <a:avLst/>
          </a:prstGeom>
          <a:effectLst>
            <a:softEdge rad="127000"/>
          </a:effectLst>
        </p:spPr>
      </p:pic>
      <p:sp>
        <p:nvSpPr>
          <p:cNvPr id="2" name="Title 1"/>
          <p:cNvSpPr>
            <a:spLocks noGrp="1"/>
          </p:cNvSpPr>
          <p:nvPr>
            <p:ph type="title"/>
          </p:nvPr>
        </p:nvSpPr>
        <p:spPr>
          <a:xfrm>
            <a:off x="688380" y="0"/>
            <a:ext cx="10515600" cy="995538"/>
          </a:xfrm>
        </p:spPr>
        <p:txBody>
          <a:bodyPr/>
          <a:lstStyle/>
          <a:p>
            <a:pPr algn="ctr"/>
            <a:r>
              <a:rPr lang="ro-RO" dirty="0">
                <a:solidFill>
                  <a:srgbClr val="FF0000"/>
                </a:solidFill>
                <a:latin typeface="Algerian" panose="04020705040A02060702" pitchFamily="82" charset="0"/>
              </a:rPr>
              <a:t>The Parang Mountains</a:t>
            </a:r>
          </a:p>
        </p:txBody>
      </p:sp>
    </p:spTree>
    <p:extLst>
      <p:ext uri="{BB962C8B-B14F-4D97-AF65-F5344CB8AC3E}">
        <p14:creationId xmlns:p14="http://schemas.microsoft.com/office/powerpoint/2010/main" val="3921192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2124" y="293038"/>
            <a:ext cx="5357781" cy="313596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24" y="3518232"/>
            <a:ext cx="5282095" cy="31981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095" y="229081"/>
            <a:ext cx="5357781" cy="3172210"/>
          </a:xfrm>
          <a:prstGeom prst="rect">
            <a:avLst/>
          </a:prstGeom>
          <a:effectLst>
            <a:softEdge rad="127000"/>
          </a:effectLst>
        </p:spPr>
      </p:pic>
      <p:sp>
        <p:nvSpPr>
          <p:cNvPr id="5" name="TextBox 4"/>
          <p:cNvSpPr txBox="1"/>
          <p:nvPr/>
        </p:nvSpPr>
        <p:spPr>
          <a:xfrm>
            <a:off x="638562" y="726388"/>
            <a:ext cx="1777285" cy="369332"/>
          </a:xfrm>
          <a:prstGeom prst="rect">
            <a:avLst/>
          </a:prstGeom>
          <a:solidFill>
            <a:schemeClr val="bg1"/>
          </a:solidFill>
          <a:effectLst>
            <a:softEdge rad="127000"/>
          </a:effectLst>
        </p:spPr>
        <p:txBody>
          <a:bodyPr wrap="square" rtlCol="0">
            <a:spAutoFit/>
          </a:bodyPr>
          <a:lstStyle/>
          <a:p>
            <a:r>
              <a:rPr lang="ro-RO" b="1" dirty="0">
                <a:solidFill>
                  <a:srgbClr val="FF0000"/>
                </a:solidFill>
              </a:rPr>
              <a:t>The Muierii Cave</a:t>
            </a:r>
          </a:p>
        </p:txBody>
      </p:sp>
      <p:sp>
        <p:nvSpPr>
          <p:cNvPr id="6" name="TextBox 5"/>
          <p:cNvSpPr txBox="1"/>
          <p:nvPr/>
        </p:nvSpPr>
        <p:spPr>
          <a:xfrm>
            <a:off x="9037765" y="541722"/>
            <a:ext cx="2515673" cy="369332"/>
          </a:xfrm>
          <a:prstGeom prst="rect">
            <a:avLst/>
          </a:prstGeom>
          <a:solidFill>
            <a:schemeClr val="bg1"/>
          </a:solidFill>
          <a:effectLst>
            <a:softEdge rad="127000"/>
          </a:effectLst>
        </p:spPr>
        <p:txBody>
          <a:bodyPr wrap="square" rtlCol="0">
            <a:spAutoFit/>
          </a:bodyPr>
          <a:lstStyle/>
          <a:p>
            <a:r>
              <a:rPr lang="ro-RO" b="1" dirty="0">
                <a:solidFill>
                  <a:srgbClr val="FF0000"/>
                </a:solidFill>
              </a:rPr>
              <a:t>Views from mountains</a:t>
            </a:r>
          </a:p>
        </p:txBody>
      </p:sp>
      <p:sp>
        <p:nvSpPr>
          <p:cNvPr id="7" name="TextBox 6"/>
          <p:cNvSpPr txBox="1"/>
          <p:nvPr/>
        </p:nvSpPr>
        <p:spPr>
          <a:xfrm>
            <a:off x="5769905" y="1068946"/>
            <a:ext cx="2550756" cy="369332"/>
          </a:xfrm>
          <a:prstGeom prst="rect">
            <a:avLst/>
          </a:prstGeom>
          <a:noFill/>
        </p:spPr>
        <p:txBody>
          <a:bodyPr wrap="square" rtlCol="0">
            <a:spAutoFit/>
          </a:bodyPr>
          <a:lstStyle/>
          <a:p>
            <a:endParaRPr lang="ro-RO" dirty="0"/>
          </a:p>
        </p:txBody>
      </p:sp>
      <p:sp>
        <p:nvSpPr>
          <p:cNvPr id="10" name="TextBox 9"/>
          <p:cNvSpPr txBox="1"/>
          <p:nvPr/>
        </p:nvSpPr>
        <p:spPr>
          <a:xfrm>
            <a:off x="638562" y="3721360"/>
            <a:ext cx="1532586" cy="369332"/>
          </a:xfrm>
          <a:prstGeom prst="rect">
            <a:avLst/>
          </a:prstGeom>
          <a:solidFill>
            <a:schemeClr val="bg1"/>
          </a:solidFill>
          <a:effectLst>
            <a:softEdge rad="127000"/>
          </a:effectLst>
        </p:spPr>
        <p:txBody>
          <a:bodyPr wrap="square" rtlCol="0">
            <a:spAutoFit/>
          </a:bodyPr>
          <a:lstStyle/>
          <a:p>
            <a:r>
              <a:rPr lang="ro-RO" b="1" dirty="0">
                <a:solidFill>
                  <a:srgbClr val="FF0000"/>
                </a:solidFill>
              </a:rPr>
              <a:t>Galcescu Lake</a:t>
            </a:r>
          </a:p>
        </p:txBody>
      </p:sp>
      <p:pic>
        <p:nvPicPr>
          <p:cNvPr id="3" name="Picture 2">
            <a:extLst>
              <a:ext uri="{FF2B5EF4-FFF2-40B4-BE49-F238E27FC236}">
                <a16:creationId xmlns="" xmlns:a16="http://schemas.microsoft.com/office/drawing/2014/main" id="{F43C16E9-20CB-4E42-81C5-8E4A63AC4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095" y="3518231"/>
            <a:ext cx="5357780" cy="3172210"/>
          </a:xfrm>
          <a:prstGeom prst="rect">
            <a:avLst/>
          </a:prstGeom>
          <a:effectLst>
            <a:softEdge rad="127000"/>
          </a:effectLst>
        </p:spPr>
      </p:pic>
      <p:sp>
        <p:nvSpPr>
          <p:cNvPr id="11" name="TextBox 10">
            <a:extLst>
              <a:ext uri="{FF2B5EF4-FFF2-40B4-BE49-F238E27FC236}">
                <a16:creationId xmlns="" xmlns:a16="http://schemas.microsoft.com/office/drawing/2014/main" id="{E361EEB2-2875-43D5-81F7-E186F178E6F2}"/>
              </a:ext>
            </a:extLst>
          </p:cNvPr>
          <p:cNvSpPr txBox="1"/>
          <p:nvPr/>
        </p:nvSpPr>
        <p:spPr>
          <a:xfrm>
            <a:off x="6838851" y="3705121"/>
            <a:ext cx="2515673" cy="369332"/>
          </a:xfrm>
          <a:prstGeom prst="rect">
            <a:avLst/>
          </a:prstGeom>
          <a:solidFill>
            <a:schemeClr val="bg1"/>
          </a:solidFill>
          <a:effectLst>
            <a:softEdge rad="127000"/>
          </a:effectLst>
        </p:spPr>
        <p:txBody>
          <a:bodyPr wrap="square" rtlCol="0">
            <a:spAutoFit/>
          </a:bodyPr>
          <a:lstStyle/>
          <a:p>
            <a:r>
              <a:rPr lang="en-US" b="1" dirty="0">
                <a:solidFill>
                  <a:srgbClr val="FF0000"/>
                </a:solidFill>
              </a:rPr>
              <a:t>Parang Mountains</a:t>
            </a:r>
            <a:endParaRPr lang="ro-RO" b="1" dirty="0">
              <a:solidFill>
                <a:srgbClr val="FF0000"/>
              </a:solidFill>
            </a:endParaRPr>
          </a:p>
        </p:txBody>
      </p:sp>
    </p:spTree>
    <p:extLst>
      <p:ext uri="{BB962C8B-B14F-4D97-AF65-F5344CB8AC3E}">
        <p14:creationId xmlns:p14="http://schemas.microsoft.com/office/powerpoint/2010/main" val="3588843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3153" y="387625"/>
            <a:ext cx="665938" cy="6186309"/>
          </a:xfrm>
          <a:prstGeom prst="rect">
            <a:avLst/>
          </a:prstGeom>
          <a:noFill/>
        </p:spPr>
        <p:txBody>
          <a:bodyPr wrap="square" rtlCol="0">
            <a:spAutoFit/>
          </a:bodyPr>
          <a:lstStyle/>
          <a:p>
            <a:pPr algn="ctr"/>
            <a:r>
              <a:rPr lang="ro-RO" sz="4400" b="1" dirty="0">
                <a:latin typeface="Algerian" pitchFamily="82" charset="0"/>
              </a:rPr>
              <a:t>P</a:t>
            </a:r>
            <a:endParaRPr lang="en-US" sz="4400" b="1" dirty="0">
              <a:latin typeface="Algerian" pitchFamily="82" charset="0"/>
            </a:endParaRPr>
          </a:p>
          <a:p>
            <a:pPr algn="ctr"/>
            <a:r>
              <a:rPr lang="ro-RO" sz="4400" b="1" dirty="0">
                <a:latin typeface="Algerian" pitchFamily="82" charset="0"/>
              </a:rPr>
              <a:t>E</a:t>
            </a:r>
            <a:endParaRPr lang="en-US" sz="4400" b="1" dirty="0">
              <a:latin typeface="Algerian" pitchFamily="82" charset="0"/>
            </a:endParaRPr>
          </a:p>
          <a:p>
            <a:pPr algn="ctr"/>
            <a:r>
              <a:rPr lang="ro-RO" sz="4400" b="1" dirty="0">
                <a:latin typeface="Algerian" pitchFamily="82" charset="0"/>
              </a:rPr>
              <a:t>T</a:t>
            </a:r>
            <a:endParaRPr lang="en-US" sz="4400" b="1" dirty="0">
              <a:latin typeface="Algerian" pitchFamily="82" charset="0"/>
            </a:endParaRPr>
          </a:p>
          <a:p>
            <a:pPr algn="ctr"/>
            <a:r>
              <a:rPr lang="ro-RO" sz="4400" b="1" dirty="0">
                <a:latin typeface="Algerian" pitchFamily="82" charset="0"/>
              </a:rPr>
              <a:t>R</a:t>
            </a:r>
            <a:endParaRPr lang="en-US" sz="4400" b="1" dirty="0">
              <a:latin typeface="Algerian" pitchFamily="82" charset="0"/>
            </a:endParaRPr>
          </a:p>
          <a:p>
            <a:pPr algn="ctr"/>
            <a:r>
              <a:rPr lang="ro-RO" sz="4400" b="1" dirty="0">
                <a:latin typeface="Algerian" pitchFamily="82" charset="0"/>
              </a:rPr>
              <a:t>O</a:t>
            </a:r>
            <a:endParaRPr lang="en-US" sz="4400" b="1" dirty="0">
              <a:latin typeface="Algerian" pitchFamily="82" charset="0"/>
            </a:endParaRPr>
          </a:p>
          <a:p>
            <a:pPr algn="ctr"/>
            <a:r>
              <a:rPr lang="ro-RO" sz="4400" b="1" dirty="0">
                <a:latin typeface="Algerian" pitchFamily="82" charset="0"/>
              </a:rPr>
              <a:t>S</a:t>
            </a:r>
            <a:endParaRPr lang="en-US" sz="4400" b="1" dirty="0">
              <a:latin typeface="Algerian" pitchFamily="82" charset="0"/>
            </a:endParaRPr>
          </a:p>
          <a:p>
            <a:pPr algn="ctr"/>
            <a:r>
              <a:rPr lang="ro-RO" sz="4400" b="1" dirty="0">
                <a:latin typeface="Algerian" pitchFamily="82" charset="0"/>
              </a:rPr>
              <a:t>A</a:t>
            </a:r>
            <a:endParaRPr lang="en-US" sz="4400" b="1" dirty="0">
              <a:latin typeface="Algerian" pitchFamily="82" charset="0"/>
            </a:endParaRPr>
          </a:p>
          <a:p>
            <a:pPr algn="ctr"/>
            <a:r>
              <a:rPr lang="ro-RO" sz="4400" b="1" dirty="0">
                <a:latin typeface="Algerian" pitchFamily="82" charset="0"/>
              </a:rPr>
              <a:t>N</a:t>
            </a:r>
            <a:endParaRPr lang="en-US" sz="4400" b="1" dirty="0">
              <a:latin typeface="Algerian" pitchFamily="82" charset="0"/>
            </a:endParaRPr>
          </a:p>
          <a:p>
            <a:pPr algn="ctr"/>
            <a:r>
              <a:rPr lang="ro-RO" sz="4400" b="1" dirty="0">
                <a:latin typeface="Algerian" pitchFamily="82" charset="0"/>
              </a:rPr>
              <a:t>I</a:t>
            </a:r>
            <a:endParaRPr lang="en-US" sz="4400" b="1" dirty="0">
              <a:latin typeface="Algerian" pitchFamily="82"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3494" y="516145"/>
            <a:ext cx="4935354" cy="2912855"/>
          </a:xfrm>
          <a:prstGeom prst="rect">
            <a:avLst/>
          </a:prstGeom>
          <a:ln>
            <a:noFill/>
          </a:ln>
          <a:effectLst>
            <a:softEdge rad="112500"/>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494" y="3857700"/>
            <a:ext cx="4935353" cy="2912855"/>
          </a:xfrm>
          <a:prstGeom prst="rect">
            <a:avLst/>
          </a:prstGeom>
          <a:ln>
            <a:noFill/>
          </a:ln>
          <a:effectLst>
            <a:softEdge rad="112500"/>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4373" y="516145"/>
            <a:ext cx="4651627" cy="2912855"/>
          </a:xfrm>
          <a:prstGeom prst="rect">
            <a:avLst/>
          </a:prstGeom>
          <a:ln>
            <a:noFill/>
          </a:ln>
          <a:effectLst>
            <a:softEdge rad="112500"/>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4373" y="3857700"/>
            <a:ext cx="4753029" cy="2912855"/>
          </a:xfrm>
          <a:prstGeom prst="rect">
            <a:avLst/>
          </a:prstGeom>
          <a:ln>
            <a:noFill/>
          </a:ln>
          <a:effectLst>
            <a:softEdge rad="112500"/>
          </a:effectLst>
        </p:spPr>
      </p:pic>
      <p:sp>
        <p:nvSpPr>
          <p:cNvPr id="2" name="TextBox 1"/>
          <p:cNvSpPr txBox="1"/>
          <p:nvPr/>
        </p:nvSpPr>
        <p:spPr>
          <a:xfrm>
            <a:off x="1444373" y="153403"/>
            <a:ext cx="1780948" cy="369332"/>
          </a:xfrm>
          <a:prstGeom prst="rect">
            <a:avLst/>
          </a:prstGeom>
          <a:noFill/>
        </p:spPr>
        <p:txBody>
          <a:bodyPr wrap="square" rtlCol="0">
            <a:spAutoFit/>
          </a:bodyPr>
          <a:lstStyle/>
          <a:p>
            <a:r>
              <a:rPr lang="en-US" dirty="0">
                <a:solidFill>
                  <a:srgbClr val="FF0000"/>
                </a:solidFill>
                <a:latin typeface="Algerian" pitchFamily="82" charset="0"/>
              </a:rPr>
              <a:t>Spring</a:t>
            </a:r>
            <a:endParaRPr lang="ro-RO" dirty="0">
              <a:solidFill>
                <a:srgbClr val="FF0000"/>
              </a:solidFill>
              <a:latin typeface="Algerian" pitchFamily="82" charset="0"/>
            </a:endParaRPr>
          </a:p>
        </p:txBody>
      </p:sp>
      <p:sp>
        <p:nvSpPr>
          <p:cNvPr id="3" name="TextBox 2"/>
          <p:cNvSpPr txBox="1"/>
          <p:nvPr/>
        </p:nvSpPr>
        <p:spPr>
          <a:xfrm>
            <a:off x="6904152" y="161391"/>
            <a:ext cx="1092819" cy="369332"/>
          </a:xfrm>
          <a:prstGeom prst="rect">
            <a:avLst/>
          </a:prstGeom>
          <a:noFill/>
        </p:spPr>
        <p:txBody>
          <a:bodyPr wrap="square" rtlCol="0">
            <a:spAutoFit/>
          </a:bodyPr>
          <a:lstStyle/>
          <a:p>
            <a:r>
              <a:rPr lang="en-US" dirty="0">
                <a:solidFill>
                  <a:srgbClr val="FF0000"/>
                </a:solidFill>
                <a:latin typeface="Algerian" pitchFamily="82" charset="0"/>
              </a:rPr>
              <a:t>Summer</a:t>
            </a:r>
            <a:endParaRPr lang="ro-RO" dirty="0">
              <a:solidFill>
                <a:srgbClr val="FF0000"/>
              </a:solidFill>
              <a:latin typeface="Algerian" pitchFamily="82" charset="0"/>
            </a:endParaRPr>
          </a:p>
        </p:txBody>
      </p:sp>
      <p:sp>
        <p:nvSpPr>
          <p:cNvPr id="4" name="TextBox 3"/>
          <p:cNvSpPr txBox="1"/>
          <p:nvPr/>
        </p:nvSpPr>
        <p:spPr>
          <a:xfrm>
            <a:off x="1444373" y="3563303"/>
            <a:ext cx="1014761" cy="379142"/>
          </a:xfrm>
          <a:prstGeom prst="rect">
            <a:avLst/>
          </a:prstGeom>
          <a:noFill/>
        </p:spPr>
        <p:txBody>
          <a:bodyPr wrap="square" rtlCol="0">
            <a:spAutoFit/>
          </a:bodyPr>
          <a:lstStyle/>
          <a:p>
            <a:r>
              <a:rPr lang="en-US" dirty="0">
                <a:solidFill>
                  <a:srgbClr val="FF0000"/>
                </a:solidFill>
                <a:latin typeface="Algerian" pitchFamily="82" charset="0"/>
              </a:rPr>
              <a:t>Winter</a:t>
            </a:r>
            <a:endParaRPr lang="ro-RO" dirty="0">
              <a:solidFill>
                <a:srgbClr val="FF0000"/>
              </a:solidFill>
              <a:latin typeface="Algerian" pitchFamily="82" charset="0"/>
            </a:endParaRPr>
          </a:p>
        </p:txBody>
      </p:sp>
      <p:sp>
        <p:nvSpPr>
          <p:cNvPr id="5" name="TextBox 4"/>
          <p:cNvSpPr txBox="1"/>
          <p:nvPr/>
        </p:nvSpPr>
        <p:spPr>
          <a:xfrm>
            <a:off x="6925397" y="3493833"/>
            <a:ext cx="1393904" cy="369332"/>
          </a:xfrm>
          <a:prstGeom prst="rect">
            <a:avLst/>
          </a:prstGeom>
          <a:noFill/>
        </p:spPr>
        <p:txBody>
          <a:bodyPr wrap="square" rtlCol="0">
            <a:spAutoFit/>
          </a:bodyPr>
          <a:lstStyle/>
          <a:p>
            <a:r>
              <a:rPr lang="en-US" dirty="0">
                <a:solidFill>
                  <a:srgbClr val="FF0000"/>
                </a:solidFill>
                <a:latin typeface="Algerian" pitchFamily="82" charset="0"/>
              </a:rPr>
              <a:t>Autumn</a:t>
            </a:r>
            <a:endParaRPr lang="ro-RO" dirty="0">
              <a:solidFill>
                <a:srgbClr val="FF0000"/>
              </a:solidFill>
              <a:latin typeface="Algerian" pitchFamily="82" charset="0"/>
            </a:endParaRPr>
          </a:p>
        </p:txBody>
      </p:sp>
    </p:spTree>
    <p:extLst>
      <p:ext uri="{BB962C8B-B14F-4D97-AF65-F5344CB8AC3E}">
        <p14:creationId xmlns:p14="http://schemas.microsoft.com/office/powerpoint/2010/main" val="759580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38200" y="387927"/>
            <a:ext cx="10515600" cy="937636"/>
          </a:xfrm>
        </p:spPr>
        <p:txBody>
          <a:bodyPr/>
          <a:lstStyle/>
          <a:p>
            <a:r>
              <a:rPr lang="ro-RO" dirty="0" err="1"/>
              <a:t>Bibliography</a:t>
            </a:r>
            <a:endParaRPr lang="ro-RO" dirty="0"/>
          </a:p>
        </p:txBody>
      </p:sp>
      <p:sp>
        <p:nvSpPr>
          <p:cNvPr id="3" name="Substituent conținut 2"/>
          <p:cNvSpPr>
            <a:spLocks noGrp="1"/>
          </p:cNvSpPr>
          <p:nvPr>
            <p:ph idx="1"/>
          </p:nvPr>
        </p:nvSpPr>
        <p:spPr>
          <a:xfrm>
            <a:off x="838200" y="1453662"/>
            <a:ext cx="10515600" cy="4018883"/>
          </a:xfrm>
        </p:spPr>
        <p:txBody>
          <a:bodyPr>
            <a:normAutofit/>
          </a:bodyPr>
          <a:lstStyle/>
          <a:p>
            <a:r>
              <a:rPr lang="ro-RO" sz="1800" dirty="0">
                <a:latin typeface="Times New Roman" panose="02020603050405020304" pitchFamily="18" charset="0"/>
                <a:cs typeface="Times New Roman" panose="02020603050405020304" pitchFamily="18" charset="0"/>
                <a:hlinkClick r:id="rId2"/>
              </a:rPr>
              <a:t>https://www.google.com/url?sa=i&amp;source=images&amp;cd=&amp;cad=rja&amp;uact=8&amp;ved=2ahUKEwjgttbG2KvgAhUGExoKHSVkAlkQjRx6BAgBEAU&amp;url=https%3A%2F%2Fcniptpetrosani.ro%2Fmuzeul-momarlanului%2F&amp;psig=AOvVaw11pfCbahLkn06XCcUd-JoN&amp;ust=1549700004001888</a:t>
            </a:r>
            <a:endParaRPr lang="ro-RO" sz="1800" dirty="0">
              <a:latin typeface="Times New Roman" panose="02020603050405020304" pitchFamily="18" charset="0"/>
              <a:cs typeface="Times New Roman" panose="02020603050405020304" pitchFamily="18" charset="0"/>
            </a:endParaRPr>
          </a:p>
          <a:p>
            <a:r>
              <a:rPr lang="ro-RO" sz="1800" dirty="0">
                <a:latin typeface="Times New Roman" panose="02020603050405020304" pitchFamily="18" charset="0"/>
                <a:cs typeface="Times New Roman" panose="02020603050405020304" pitchFamily="18" charset="0"/>
                <a:hlinkClick r:id="rId3"/>
              </a:rPr>
              <a:t>https://www.google.com/url?sa=i&amp;source=images&amp;cd=&amp;cad=rja&amp;uact=8&amp;ved=2ahUKEwj2ne3k2KvgAhWIz4UKHWB5A78QjRx6BAgBEAU&amp;url=https%3A%2F%2Fzigzagprinromania.com%2Fblog%2Fmuzeul-instalatorului%2F&amp;psig=AOvVaw0jNfjY_ChHTa4EznrcbLs6&amp;ust=1549700070578489</a:t>
            </a:r>
            <a:endParaRPr lang="ro-RO" sz="1800" dirty="0">
              <a:latin typeface="Times New Roman" panose="02020603050405020304" pitchFamily="18" charset="0"/>
              <a:cs typeface="Times New Roman" panose="02020603050405020304" pitchFamily="18" charset="0"/>
            </a:endParaRPr>
          </a:p>
          <a:p>
            <a:r>
              <a:rPr lang="ro-RO" sz="1800" dirty="0">
                <a:latin typeface="Times New Roman" panose="02020603050405020304" pitchFamily="18" charset="0"/>
                <a:cs typeface="Times New Roman" panose="02020603050405020304" pitchFamily="18" charset="0"/>
                <a:hlinkClick r:id="rId4"/>
              </a:rPr>
              <a:t>https://www.google.com/url?sa=i&amp;source=images&amp;cd=&amp;cad=rja&amp;uact=8&amp;ved=2ahUKEwj6jpP62KvgAhVSQhoKHaCWCn8QjRx6BAgBEAU&amp;url=https%3A%2F%2Fgddhd.ro%2Factualitate%2Fexamene-cu-scandal-la-universitatea-</a:t>
            </a:r>
            <a:r>
              <a:rPr lang="ro-RO" sz="1800" dirty="0">
                <a:latin typeface="Times New Roman" panose="02020603050405020304" pitchFamily="18" charset="0"/>
                <a:cs typeface="Times New Roman" panose="02020603050405020304" pitchFamily="18" charset="0"/>
              </a:rPr>
              <a:t> </a:t>
            </a:r>
          </a:p>
          <a:p>
            <a:r>
              <a:rPr lang="ro-RO" sz="1800" dirty="0">
                <a:latin typeface="Times New Roman" panose="02020603050405020304" pitchFamily="18" charset="0"/>
                <a:cs typeface="Times New Roman" panose="02020603050405020304" pitchFamily="18" charset="0"/>
                <a:hlinkClick r:id="rId5"/>
              </a:rPr>
              <a:t>https://www.facebook.com/cnme.petrosani/</a:t>
            </a:r>
            <a:endParaRPr lang="ro-RO" sz="1800" dirty="0">
              <a:latin typeface="Times New Roman" panose="02020603050405020304" pitchFamily="18" charset="0"/>
              <a:cs typeface="Times New Roman" panose="02020603050405020304" pitchFamily="18" charset="0"/>
            </a:endParaRPr>
          </a:p>
          <a:p>
            <a:r>
              <a:rPr lang="ro-RO" sz="1800" dirty="0">
                <a:latin typeface="Times New Roman" panose="02020603050405020304" pitchFamily="18" charset="0"/>
                <a:cs typeface="Times New Roman" panose="02020603050405020304" pitchFamily="18" charset="0"/>
                <a:hlinkClick r:id="rId6"/>
              </a:rPr>
              <a:t>https://www.google.com/search?q=pestera+muierii&amp;source</a:t>
            </a:r>
            <a:endParaRPr lang="ro-RO" sz="1800" dirty="0">
              <a:latin typeface="Times New Roman" panose="02020603050405020304" pitchFamily="18" charset="0"/>
              <a:cs typeface="Times New Roman" panose="02020603050405020304" pitchFamily="18" charset="0"/>
            </a:endParaRPr>
          </a:p>
          <a:p>
            <a:r>
              <a:rPr lang="ro-RO" sz="1800" dirty="0">
                <a:latin typeface="Times New Roman" panose="02020603050405020304" pitchFamily="18" charset="0"/>
                <a:cs typeface="Times New Roman" panose="02020603050405020304" pitchFamily="18" charset="0"/>
                <a:hlinkClick r:id="rId7"/>
              </a:rPr>
              <a:t>https://www.google.com/search?q=lacul+galcescu&amp;source</a:t>
            </a:r>
            <a:endParaRPr lang="ro-RO" sz="1800" dirty="0">
              <a:latin typeface="Times New Roman" panose="02020603050405020304" pitchFamily="18" charset="0"/>
              <a:cs typeface="Times New Roman" panose="02020603050405020304" pitchFamily="18" charset="0"/>
            </a:endParaRPr>
          </a:p>
          <a:p>
            <a:endParaRPr lang="ro-RO" sz="1800" dirty="0">
              <a:latin typeface="Times New Roman" panose="02020603050405020304" pitchFamily="18" charset="0"/>
              <a:cs typeface="Times New Roman" panose="02020603050405020304" pitchFamily="18" charset="0"/>
            </a:endParaRPr>
          </a:p>
          <a:p>
            <a:endParaRPr lang="ro-RO"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507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603" y="982176"/>
            <a:ext cx="9168384" cy="4893647"/>
          </a:xfrm>
          <a:prstGeom prst="rect">
            <a:avLst/>
          </a:prstGeom>
        </p:spPr>
        <p:txBody>
          <a:bodyPr wrap="square">
            <a:spAutoFit/>
          </a:bodyPr>
          <a:lstStyle/>
          <a:p>
            <a:pPr algn="ctr"/>
            <a:r>
              <a:rPr lang="ro-RO" sz="2400" dirty="0"/>
              <a:t>The information included in this presentation is used for non-profit educational purposes and was collected by ALBU OANA </a:t>
            </a:r>
            <a:r>
              <a:rPr lang="en-US" sz="2400" dirty="0"/>
              <a:t>and </a:t>
            </a:r>
            <a:r>
              <a:rPr lang="ro-RO" sz="2400" dirty="0"/>
              <a:t>IFTENE ADINA</a:t>
            </a:r>
            <a:r>
              <a:rPr lang="en-US" sz="2400" dirty="0"/>
              <a:t>, students, </a:t>
            </a:r>
            <a:r>
              <a:rPr lang="ro-RO" sz="2400" dirty="0"/>
              <a:t>from COLEGIUL NATIONAL „MIHAI EMINESCU”, PETROSANI, ROMANIA during the </a:t>
            </a:r>
            <a:r>
              <a:rPr lang="en-US" sz="2400" dirty="0"/>
              <a:t>ERASMUS+ KA229 PROJECT:</a:t>
            </a:r>
            <a:br>
              <a:rPr lang="en-US" sz="2400" dirty="0"/>
            </a:br>
            <a:r>
              <a:rPr lang="en-US" sz="2400" dirty="0"/>
              <a:t> </a:t>
            </a:r>
            <a:r>
              <a:rPr lang="en-US" sz="2400" b="1" dirty="0" err="1"/>
              <a:t>PRomotion</a:t>
            </a:r>
            <a:r>
              <a:rPr lang="en-US" sz="2400" b="1" dirty="0"/>
              <a:t> Of Identity, </a:t>
            </a:r>
            <a:r>
              <a:rPr lang="en-US" sz="2400" b="1" dirty="0" err="1"/>
              <a:t>Euopean</a:t>
            </a:r>
            <a:r>
              <a:rPr lang="en-US" sz="2400" b="1" dirty="0"/>
              <a:t> Culture and Tradition</a:t>
            </a:r>
            <a:r>
              <a:rPr lang="ro-RO" sz="2400" dirty="0"/>
              <a:t> (2018-2020), coordinated by</a:t>
            </a:r>
            <a:r>
              <a:rPr lang="en-US" sz="2400" dirty="0"/>
              <a:t/>
            </a:r>
            <a:br>
              <a:rPr lang="en-US" sz="2400" dirty="0"/>
            </a:br>
            <a:r>
              <a:rPr lang="ro-RO" sz="2400" dirty="0"/>
              <a:t> Mr DORIN MINEL RADUTI, History teacher. </a:t>
            </a:r>
            <a:br>
              <a:rPr lang="ro-RO" sz="2400" dirty="0"/>
            </a:br>
            <a:r>
              <a:rPr lang="ro-RO" sz="2400" dirty="0"/>
              <a:t>The translation activity was coordinated by Mrs STEFANIA MANEA, English teacher, and the </a:t>
            </a:r>
            <a:r>
              <a:rPr lang="en-US" sz="2400" dirty="0"/>
              <a:t>ICT activity was coordinated </a:t>
            </a:r>
            <a:r>
              <a:rPr lang="ro-RO" sz="2400" dirty="0"/>
              <a:t>by Mr ROLLAND SZEDLACSEK, IT Engineer.</a:t>
            </a:r>
            <a:br>
              <a:rPr lang="ro-RO" sz="2400" dirty="0"/>
            </a:br>
            <a:r>
              <a:rPr lang="ro-RO" sz="2400" dirty="0"/>
              <a:t>Some of the photos included in this presentation were taken by ALBU OANA </a:t>
            </a:r>
            <a:r>
              <a:rPr lang="en-US" sz="2400" dirty="0"/>
              <a:t>and </a:t>
            </a:r>
            <a:r>
              <a:rPr lang="ro-RO" sz="2400" dirty="0"/>
              <a:t>IFTENE ADINA</a:t>
            </a:r>
            <a:r>
              <a:rPr lang="en-US" sz="2400" dirty="0"/>
              <a:t>, or </a:t>
            </a:r>
            <a:r>
              <a:rPr lang="ro-RO" sz="2400" dirty="0"/>
              <a:t>were taken from various internet sources cited in the bibliography</a:t>
            </a:r>
            <a:r>
              <a:rPr lang="en-US" sz="2400" dirty="0"/>
              <a:t>.</a:t>
            </a:r>
            <a:endParaRPr lang="ro-RO"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544" y="2551837"/>
            <a:ext cx="9619488" cy="1846659"/>
          </a:xfrm>
          <a:prstGeom prst="rect">
            <a:avLst/>
          </a:prstGeom>
        </p:spPr>
        <p:txBody>
          <a:bodyPr wrap="square">
            <a:spAutoFit/>
          </a:bodyPr>
          <a:lstStyle/>
          <a:p>
            <a:r>
              <a:rPr lang="ro-RO" sz="2400" i="1"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r>
              <a:rPr lang="ro-RO" dirty="0"/>
              <a:t/>
            </a:r>
            <a:br>
              <a:rPr lang="ro-RO" dirty="0"/>
            </a:br>
            <a:endParaRPr lang="ro-RO" dirty="0"/>
          </a:p>
        </p:txBody>
      </p:sp>
      <p:pic>
        <p:nvPicPr>
          <p:cNvPr id="3" name="Picture 2" descr="C:\Users\ANAMARIA\AppData\Local\Temp\Rar$DIa0.153\EU flag-Erasmus+_vect_POS.jpg"/>
          <p:cNvPicPr>
            <a:picLocks noChangeAspect="1" noChangeArrowheads="1"/>
          </p:cNvPicPr>
          <p:nvPr/>
        </p:nvPicPr>
        <p:blipFill>
          <a:blip r:embed="rId2" cstate="print"/>
          <a:srcRect/>
          <a:stretch>
            <a:fillRect/>
          </a:stretch>
        </p:blipFill>
        <p:spPr bwMode="auto">
          <a:xfrm>
            <a:off x="1304544" y="1142603"/>
            <a:ext cx="4176215" cy="123317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818" y="-31987"/>
            <a:ext cx="7412181" cy="5139177"/>
          </a:xfrm>
          <a:prstGeom prst="rect">
            <a:avLst/>
          </a:prstGeom>
        </p:spPr>
      </p:pic>
      <p:sp>
        <p:nvSpPr>
          <p:cNvPr id="2" name="CasetăText 1"/>
          <p:cNvSpPr txBox="1"/>
          <p:nvPr/>
        </p:nvSpPr>
        <p:spPr>
          <a:xfrm>
            <a:off x="174507" y="4874610"/>
            <a:ext cx="5725952" cy="307777"/>
          </a:xfrm>
          <a:prstGeom prst="rect">
            <a:avLst/>
          </a:prstGeom>
          <a:noFill/>
        </p:spPr>
        <p:txBody>
          <a:bodyPr wrap="square" rtlCol="0">
            <a:spAutoFit/>
          </a:bodyPr>
          <a:lstStyle/>
          <a:p>
            <a:pPr algn="ctr"/>
            <a:r>
              <a:rPr lang="ro-RO" sz="1400" dirty="0">
                <a:latin typeface="Times New Roman" panose="02020603050405020304" pitchFamily="18" charset="0"/>
                <a:cs typeface="Times New Roman" panose="02020603050405020304" pitchFamily="18" charset="0"/>
              </a:rPr>
              <a:t>www.google.com</a:t>
            </a:r>
          </a:p>
        </p:txBody>
      </p:sp>
      <p:sp>
        <p:nvSpPr>
          <p:cNvPr id="3" name="CasetăText 2"/>
          <p:cNvSpPr txBox="1"/>
          <p:nvPr/>
        </p:nvSpPr>
        <p:spPr>
          <a:xfrm>
            <a:off x="6475045" y="5828707"/>
            <a:ext cx="5380893" cy="307777"/>
          </a:xfrm>
          <a:prstGeom prst="rect">
            <a:avLst/>
          </a:prstGeom>
          <a:noFill/>
        </p:spPr>
        <p:txBody>
          <a:bodyPr wrap="square" rtlCol="0">
            <a:spAutoFit/>
          </a:bodyPr>
          <a:lstStyle/>
          <a:p>
            <a:pPr algn="ctr"/>
            <a:r>
              <a:rPr lang="ro-RO" sz="1400" dirty="0">
                <a:latin typeface="Times New Roman" panose="02020603050405020304" pitchFamily="18" charset="0"/>
                <a:cs typeface="Times New Roman" panose="02020603050405020304" pitchFamily="18" charset="0"/>
              </a:rPr>
              <a:t>www.google.com</a:t>
            </a:r>
          </a:p>
        </p:txBody>
      </p:sp>
    </p:spTree>
    <p:extLst>
      <p:ext uri="{BB962C8B-B14F-4D97-AF65-F5344CB8AC3E}">
        <p14:creationId xmlns:p14="http://schemas.microsoft.com/office/powerpoint/2010/main" val="34411753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7457940" y="390969"/>
            <a:ext cx="4480776" cy="4631792"/>
          </a:xfrm>
        </p:spPr>
        <p:txBody>
          <a:bodyPr>
            <a:normAutofit/>
          </a:bodyPr>
          <a:lstStyle/>
          <a:p>
            <a:endParaRPr lang="en-US" dirty="0"/>
          </a:p>
          <a:p>
            <a:endParaRPr lang="ro-R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7997779" y="484255"/>
            <a:ext cx="3721992" cy="128788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TextBox 5"/>
          <p:cNvSpPr txBox="1"/>
          <p:nvPr/>
        </p:nvSpPr>
        <p:spPr>
          <a:xfrm>
            <a:off x="7997779" y="484255"/>
            <a:ext cx="3721992" cy="1323439"/>
          </a:xfrm>
          <a:prstGeom prst="rect">
            <a:avLst/>
          </a:prstGeom>
          <a:blipFill dpi="0" rotWithShape="1">
            <a:blip r:embed="rId3"/>
            <a:srcRect/>
            <a:tile tx="0" ty="0" sx="100000" sy="100000" flip="none" algn="tl"/>
          </a:blip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accent4"/>
                </a:solidFill>
                <a:latin typeface="Times New Roman" pitchFamily="18" charset="0"/>
                <a:cs typeface="Times New Roman" pitchFamily="18" charset="0"/>
              </a:rPr>
              <a:t>Petrosani </a:t>
            </a:r>
            <a:r>
              <a:rPr lang="en-US" sz="2000" dirty="0">
                <a:solidFill>
                  <a:schemeClr val="accent4"/>
                </a:solidFill>
                <a:latin typeface="Times New Roman" pitchFamily="18" charset="0"/>
                <a:cs typeface="Times New Roman" pitchFamily="18" charset="0"/>
              </a:rPr>
              <a:t>is the </a:t>
            </a:r>
            <a:r>
              <a:rPr lang="ro-RO" sz="2000" dirty="0">
                <a:solidFill>
                  <a:schemeClr val="accent4"/>
                </a:solidFill>
                <a:latin typeface="Times New Roman" pitchFamily="18" charset="0"/>
                <a:cs typeface="Times New Roman" pitchFamily="18" charset="0"/>
              </a:rPr>
              <a:t>main town </a:t>
            </a:r>
            <a:r>
              <a:rPr lang="en-US" sz="2000" dirty="0">
                <a:solidFill>
                  <a:schemeClr val="accent4"/>
                </a:solidFill>
                <a:latin typeface="Times New Roman" pitchFamily="18" charset="0"/>
                <a:cs typeface="Times New Roman" pitchFamily="18" charset="0"/>
              </a:rPr>
              <a:t>from </a:t>
            </a:r>
            <a:r>
              <a:rPr lang="ro-RO" sz="2000" dirty="0">
                <a:solidFill>
                  <a:schemeClr val="accent4"/>
                </a:solidFill>
                <a:latin typeface="Times New Roman" pitchFamily="18" charset="0"/>
                <a:cs typeface="Times New Roman" pitchFamily="18" charset="0"/>
              </a:rPr>
              <a:t>the </a:t>
            </a:r>
            <a:r>
              <a:rPr lang="en-US" sz="2000" dirty="0">
                <a:solidFill>
                  <a:schemeClr val="accent4"/>
                </a:solidFill>
                <a:latin typeface="Times New Roman" pitchFamily="18" charset="0"/>
                <a:cs typeface="Times New Roman" pitchFamily="18" charset="0"/>
              </a:rPr>
              <a:t>Petrosani Depression</a:t>
            </a:r>
            <a:r>
              <a:rPr lang="ro-RO" sz="2000" dirty="0">
                <a:solidFill>
                  <a:schemeClr val="accent4"/>
                </a:solidFill>
                <a:latin typeface="Times New Roman" pitchFamily="18" charset="0"/>
                <a:cs typeface="Times New Roman" pitchFamily="18" charset="0"/>
              </a:rPr>
              <a:t>. Dating back to the </a:t>
            </a:r>
            <a:r>
              <a:rPr lang="en-US" sz="2000" dirty="0">
                <a:solidFill>
                  <a:schemeClr val="accent4"/>
                </a:solidFill>
                <a:latin typeface="Times New Roman" pitchFamily="18" charset="0"/>
                <a:cs typeface="Times New Roman" pitchFamily="18" charset="0"/>
              </a:rPr>
              <a:t>17th century. </a:t>
            </a:r>
            <a:r>
              <a:rPr lang="ro-RO" sz="2000" dirty="0">
                <a:solidFill>
                  <a:schemeClr val="accent4"/>
                </a:solidFill>
                <a:latin typeface="Times New Roman" pitchFamily="18" charset="0"/>
                <a:cs typeface="Times New Roman" pitchFamily="18" charset="0"/>
              </a:rPr>
              <a:t>It</a:t>
            </a:r>
            <a:r>
              <a:rPr lang="en-US" sz="2000" dirty="0">
                <a:solidFill>
                  <a:schemeClr val="accent4"/>
                </a:solidFill>
                <a:latin typeface="Times New Roman" pitchFamily="18" charset="0"/>
                <a:cs typeface="Times New Roman" pitchFamily="18" charset="0"/>
              </a:rPr>
              <a:t> is known as a mining town.</a:t>
            </a:r>
          </a:p>
        </p:txBody>
      </p:sp>
    </p:spTree>
    <p:extLst>
      <p:ext uri="{BB962C8B-B14F-4D97-AF65-F5344CB8AC3E}">
        <p14:creationId xmlns:p14="http://schemas.microsoft.com/office/powerpoint/2010/main" val="3886918509"/>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12192000" cy="6858000"/>
          </a:xfrm>
          <a:blipFill>
            <a:blip r:embed="rId3"/>
            <a:stretch>
              <a:fillRect/>
            </a:stretch>
          </a:blipFill>
        </p:spPr>
      </p:pic>
      <p:sp>
        <p:nvSpPr>
          <p:cNvPr id="2" name="Titlu 1"/>
          <p:cNvSpPr>
            <a:spLocks noGrp="1"/>
          </p:cNvSpPr>
          <p:nvPr>
            <p:ph type="title"/>
          </p:nvPr>
        </p:nvSpPr>
        <p:spPr>
          <a:xfrm>
            <a:off x="7627905" y="397974"/>
            <a:ext cx="4353061" cy="918026"/>
          </a:xfrm>
          <a:solidFill>
            <a:srgbClr val="EBE9E9"/>
          </a:solidFill>
        </p:spPr>
        <p:txBody>
          <a:bodyPr>
            <a:normAutofit/>
          </a:bodyPr>
          <a:lstStyle/>
          <a:p>
            <a:pPr algn="ctr"/>
            <a:r>
              <a:rPr lang="en-US" sz="2000" b="1" dirty="0">
                <a:latin typeface="Times New Roman" pitchFamily="18" charset="0"/>
                <a:cs typeface="Times New Roman" pitchFamily="18" charset="0"/>
              </a:rPr>
              <a:t>The “I. D. Sirbu” </a:t>
            </a:r>
            <a:r>
              <a:rPr lang="ro-RO" sz="2000" b="1" dirty="0">
                <a:latin typeface="Times New Roman" pitchFamily="18" charset="0"/>
                <a:cs typeface="Times New Roman" pitchFamily="18" charset="0"/>
              </a:rPr>
              <a:t>Dramatic T</a:t>
            </a:r>
            <a:r>
              <a:rPr lang="en-US" sz="2000" b="1" dirty="0">
                <a:latin typeface="Times New Roman" pitchFamily="18" charset="0"/>
                <a:cs typeface="Times New Roman" pitchFamily="18" charset="0"/>
              </a:rPr>
              <a:t>heatre</a:t>
            </a:r>
            <a:r>
              <a:rPr lang="ro-RO"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has 2 </a:t>
            </a:r>
            <a:r>
              <a:rPr lang="ro-RO" sz="2000" dirty="0">
                <a:latin typeface="Times New Roman" pitchFamily="18" charset="0"/>
                <a:cs typeface="Times New Roman" pitchFamily="18" charset="0"/>
              </a:rPr>
              <a:t>auditorium</a:t>
            </a:r>
            <a:r>
              <a:rPr lang="en-US" sz="2000" dirty="0">
                <a:latin typeface="Times New Roman" pitchFamily="18" charset="0"/>
                <a:cs typeface="Times New Roman" pitchFamily="18" charset="0"/>
              </a:rPr>
              <a:t>s: one with 370 se</a:t>
            </a:r>
            <a:r>
              <a:rPr lang="ro-RO" sz="2000" dirty="0">
                <a:latin typeface="Times New Roman" pitchFamily="18" charset="0"/>
                <a:cs typeface="Times New Roman" pitchFamily="18" charset="0"/>
              </a:rPr>
              <a:t>a</a:t>
            </a:r>
            <a:r>
              <a:rPr lang="en-US" sz="2000" dirty="0">
                <a:latin typeface="Times New Roman" pitchFamily="18" charset="0"/>
                <a:cs typeface="Times New Roman" pitchFamily="18" charset="0"/>
              </a:rPr>
              <a:t>ts and </a:t>
            </a:r>
            <a:r>
              <a:rPr lang="ro-RO" sz="2000" dirty="0">
                <a:latin typeface="Times New Roman" pitchFamily="18" charset="0"/>
                <a:cs typeface="Times New Roman" pitchFamily="18" charset="0"/>
              </a:rPr>
              <a:t>another </a:t>
            </a:r>
            <a:r>
              <a:rPr lang="en-US" sz="2000" dirty="0">
                <a:latin typeface="Times New Roman" pitchFamily="18" charset="0"/>
                <a:cs typeface="Times New Roman" pitchFamily="18" charset="0"/>
              </a:rPr>
              <a:t>one with 80 se</a:t>
            </a:r>
            <a:r>
              <a:rPr lang="ro-RO" sz="2000" dirty="0">
                <a:latin typeface="Times New Roman" pitchFamily="18" charset="0"/>
                <a:cs typeface="Times New Roman" pitchFamily="18" charset="0"/>
              </a:rPr>
              <a:t>a</a:t>
            </a:r>
            <a:r>
              <a:rPr lang="en-US" sz="2000" dirty="0">
                <a:latin typeface="Times New Roman" pitchFamily="18" charset="0"/>
                <a:cs typeface="Times New Roman" pitchFamily="18" charset="0"/>
              </a:rPr>
              <a:t>ts.</a:t>
            </a:r>
            <a:endParaRPr lang="ro-RO" sz="2000" dirty="0">
              <a:latin typeface="Times New Roman" pitchFamily="18" charset="0"/>
              <a:cs typeface="Times New Roman" pitchFamily="18" charset="0"/>
            </a:endParaRPr>
          </a:p>
        </p:txBody>
      </p:sp>
    </p:spTree>
    <p:extLst>
      <p:ext uri="{BB962C8B-B14F-4D97-AF65-F5344CB8AC3E}">
        <p14:creationId xmlns:p14="http://schemas.microsoft.com/office/powerpoint/2010/main" val="2087581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a:ln>
            <a:noFill/>
          </a:ln>
          <a:effectLst>
            <a:softEdge rad="112500"/>
          </a:effectLst>
        </p:spPr>
      </p:pic>
      <p:sp>
        <p:nvSpPr>
          <p:cNvPr id="5" name="TextBox 4"/>
          <p:cNvSpPr txBox="1"/>
          <p:nvPr/>
        </p:nvSpPr>
        <p:spPr>
          <a:xfrm>
            <a:off x="3149805" y="3962400"/>
            <a:ext cx="6643678" cy="954107"/>
          </a:xfrm>
          <a:prstGeom prst="rect">
            <a:avLst/>
          </a:prstGeom>
          <a:noFill/>
        </p:spPr>
        <p:txBody>
          <a:bodyPr wrap="none" rtlCol="0">
            <a:spAutoFit/>
          </a:bodyPr>
          <a:lstStyle/>
          <a:p>
            <a:pPr algn="ctr"/>
            <a:r>
              <a:rPr lang="en-US" sz="2800" b="1" dirty="0">
                <a:solidFill>
                  <a:srgbClr val="FF0000"/>
                </a:solidFill>
              </a:rPr>
              <a:t>The Mining Museum is the only one</a:t>
            </a:r>
          </a:p>
          <a:p>
            <a:pPr algn="ctr"/>
            <a:r>
              <a:rPr lang="en-US" sz="2800" b="1" dirty="0">
                <a:solidFill>
                  <a:srgbClr val="FF0000"/>
                </a:solidFill>
              </a:rPr>
              <a:t> in Romania </a:t>
            </a:r>
            <a:r>
              <a:rPr lang="ro-RO" sz="2800" b="1" dirty="0" err="1">
                <a:solidFill>
                  <a:srgbClr val="FF0000"/>
                </a:solidFill>
              </a:rPr>
              <a:t>with</a:t>
            </a:r>
            <a:r>
              <a:rPr lang="ro-RO" sz="2800" b="1" dirty="0">
                <a:solidFill>
                  <a:srgbClr val="FF0000"/>
                </a:solidFill>
              </a:rPr>
              <a:t> </a:t>
            </a:r>
            <a:r>
              <a:rPr lang="en-US" sz="2800" b="1" dirty="0" smtClean="0">
                <a:solidFill>
                  <a:srgbClr val="FF0000"/>
                </a:solidFill>
              </a:rPr>
              <a:t>a </a:t>
            </a:r>
            <a:r>
              <a:rPr lang="ro-RO" sz="2800" b="1" dirty="0" err="1" smtClean="0">
                <a:solidFill>
                  <a:srgbClr val="FF0000"/>
                </a:solidFill>
              </a:rPr>
              <a:t>technical</a:t>
            </a:r>
            <a:r>
              <a:rPr lang="ro-RO" sz="2800" b="1" dirty="0" smtClean="0">
                <a:solidFill>
                  <a:srgbClr val="FF0000"/>
                </a:solidFill>
              </a:rPr>
              <a:t> </a:t>
            </a:r>
            <a:r>
              <a:rPr lang="ro-RO" sz="2800" b="1" dirty="0">
                <a:solidFill>
                  <a:srgbClr val="FF0000"/>
                </a:solidFill>
              </a:rPr>
              <a:t>mining profile</a:t>
            </a:r>
            <a:r>
              <a:rPr lang="en-US" sz="2800" b="1" dirty="0">
                <a:solidFill>
                  <a:srgbClr val="FF0000"/>
                </a:solidFill>
              </a:rPr>
              <a:t>.</a:t>
            </a:r>
            <a:endParaRPr lang="ro-RO" sz="2800" b="1" dirty="0">
              <a:solidFill>
                <a:srgbClr val="FF0000"/>
              </a:solidFill>
            </a:endParaRPr>
          </a:p>
        </p:txBody>
      </p:sp>
    </p:spTree>
    <p:extLst>
      <p:ext uri="{BB962C8B-B14F-4D97-AF65-F5344CB8AC3E}">
        <p14:creationId xmlns:p14="http://schemas.microsoft.com/office/powerpoint/2010/main" val="28311561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Algerian" pitchFamily="82" charset="0"/>
              </a:rPr>
              <a:t>The </a:t>
            </a:r>
            <a:r>
              <a:rPr lang="en-US" sz="4800" dirty="0" err="1">
                <a:latin typeface="Algerian" pitchFamily="82" charset="0"/>
              </a:rPr>
              <a:t>Momarlan</a:t>
            </a:r>
            <a:r>
              <a:rPr lang="ro-RO" sz="4800" dirty="0">
                <a:latin typeface="Algerian" pitchFamily="82" charset="0"/>
              </a:rPr>
              <a:t>ului</a:t>
            </a:r>
            <a:r>
              <a:rPr lang="en-US" sz="4800" dirty="0">
                <a:latin typeface="Algerian" pitchFamily="82" charset="0"/>
              </a:rPr>
              <a:t> Museum</a:t>
            </a:r>
            <a:endParaRPr lang="ro-RO" sz="4800" dirty="0">
              <a:latin typeface="Algerian"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571" y="1851101"/>
            <a:ext cx="7896567" cy="4893905"/>
          </a:xfrm>
          <a:prstGeom prst="rect">
            <a:avLst/>
          </a:prstGeom>
          <a:ln>
            <a:noFill/>
          </a:ln>
          <a:effectLst>
            <a:softEdge rad="112500"/>
          </a:effectLst>
        </p:spPr>
      </p:pic>
      <p:sp>
        <p:nvSpPr>
          <p:cNvPr id="5" name="TextBox 4"/>
          <p:cNvSpPr txBox="1"/>
          <p:nvPr/>
        </p:nvSpPr>
        <p:spPr>
          <a:xfrm>
            <a:off x="8156449" y="2732049"/>
            <a:ext cx="3786508" cy="1569660"/>
          </a:xfrm>
          <a:prstGeom prst="rect">
            <a:avLst/>
          </a:prstGeom>
          <a:noFill/>
        </p:spPr>
        <p:txBody>
          <a:bodyPr wrap="square" rtlCol="0">
            <a:spAutoFit/>
          </a:bodyPr>
          <a:lstStyle/>
          <a:p>
            <a:r>
              <a:rPr lang="en-US" sz="2400" b="1" dirty="0">
                <a:latin typeface="Times New Roman" pitchFamily="18" charset="0"/>
                <a:cs typeface="Times New Roman" pitchFamily="18" charset="0"/>
              </a:rPr>
              <a:t>The </a:t>
            </a:r>
            <a:r>
              <a:rPr lang="en-US" sz="2400" b="1" dirty="0" err="1">
                <a:latin typeface="Times New Roman" pitchFamily="18" charset="0"/>
                <a:cs typeface="Times New Roman" pitchFamily="18" charset="0"/>
              </a:rPr>
              <a:t>Momarlan</a:t>
            </a:r>
            <a:r>
              <a:rPr lang="ro-RO" sz="2400" b="1" dirty="0">
                <a:latin typeface="Times New Roman" pitchFamily="18" charset="0"/>
                <a:cs typeface="Times New Roman" pitchFamily="18" charset="0"/>
              </a:rPr>
              <a:t>ului</a:t>
            </a:r>
            <a:r>
              <a:rPr lang="en-US" sz="2400" b="1" dirty="0">
                <a:latin typeface="Times New Roman" pitchFamily="18" charset="0"/>
                <a:cs typeface="Times New Roman" pitchFamily="18" charset="0"/>
              </a:rPr>
              <a:t>  Museum </a:t>
            </a:r>
            <a:r>
              <a:rPr lang="en-US" sz="2400" dirty="0">
                <a:latin typeface="Times New Roman" pitchFamily="18" charset="0"/>
                <a:cs typeface="Times New Roman" pitchFamily="18" charset="0"/>
              </a:rPr>
              <a:t>is </a:t>
            </a:r>
            <a:r>
              <a:rPr lang="en-GB" sz="2400" dirty="0">
                <a:latin typeface="Times New Roman" pitchFamily="18" charset="0"/>
                <a:cs typeface="Times New Roman" pitchFamily="18" charset="0"/>
              </a:rPr>
              <a:t>a private initiative that shows the traditions of our </a:t>
            </a:r>
            <a:r>
              <a:rPr lang="ro-RO" sz="2400" dirty="0">
                <a:latin typeface="Times New Roman" pitchFamily="18" charset="0"/>
                <a:cs typeface="Times New Roman" pitchFamily="18" charset="0"/>
              </a:rPr>
              <a:t>local people</a:t>
            </a:r>
            <a:r>
              <a:rPr lang="en-GB" sz="2400" dirty="0">
                <a:latin typeface="Times New Roman" pitchFamily="18" charset="0"/>
                <a:cs typeface="Times New Roman" pitchFamily="18" charset="0"/>
              </a:rPr>
              <a:t>.</a:t>
            </a:r>
            <a:endParaRPr lang="ro-RO" sz="2400" dirty="0">
              <a:latin typeface="Times New Roman" pitchFamily="18" charset="0"/>
              <a:cs typeface="Times New Roman" pitchFamily="18" charset="0"/>
            </a:endParaRPr>
          </a:p>
        </p:txBody>
      </p:sp>
    </p:spTree>
    <p:extLst>
      <p:ext uri="{BB962C8B-B14F-4D97-AF65-F5344CB8AC3E}">
        <p14:creationId xmlns:p14="http://schemas.microsoft.com/office/powerpoint/2010/main" val="4058075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itchFamily="82" charset="0"/>
              </a:rPr>
              <a:t>The Plumber Museum</a:t>
            </a:r>
            <a:endParaRPr lang="ro-RO" dirty="0">
              <a:latin typeface="Algerian"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73044"/>
            <a:ext cx="7467190" cy="4738456"/>
          </a:xfrm>
          <a:prstGeom prst="rect">
            <a:avLst/>
          </a:prstGeom>
          <a:ln>
            <a:noFill/>
          </a:ln>
          <a:effectLst>
            <a:softEdge rad="112500"/>
          </a:effectLst>
        </p:spPr>
      </p:pic>
      <p:sp>
        <p:nvSpPr>
          <p:cNvPr id="5" name="TextBox 4"/>
          <p:cNvSpPr txBox="1"/>
          <p:nvPr/>
        </p:nvSpPr>
        <p:spPr>
          <a:xfrm>
            <a:off x="8040029" y="3178098"/>
            <a:ext cx="3980986" cy="1938992"/>
          </a:xfrm>
          <a:prstGeom prst="rect">
            <a:avLst/>
          </a:prstGeom>
          <a:noFill/>
        </p:spPr>
        <p:txBody>
          <a:bodyPr wrap="square" rtlCol="0">
            <a:spAutoFit/>
          </a:bodyPr>
          <a:lstStyle/>
          <a:p>
            <a:r>
              <a:rPr lang="en-US" sz="2400" b="1" dirty="0">
                <a:latin typeface="Times New Roman" pitchFamily="18" charset="0"/>
                <a:cs typeface="Times New Roman" pitchFamily="18" charset="0"/>
              </a:rPr>
              <a:t>The Plumber Museum </a:t>
            </a:r>
            <a:r>
              <a:rPr lang="en-US" sz="2400" dirty="0">
                <a:latin typeface="Times New Roman" pitchFamily="18" charset="0"/>
                <a:cs typeface="Times New Roman" pitchFamily="18" charset="0"/>
              </a:rPr>
              <a:t>has a different approach</a:t>
            </a:r>
            <a:r>
              <a:rPr lang="ro-RO" sz="2400" dirty="0">
                <a:latin typeface="Times New Roman" pitchFamily="18" charset="0"/>
                <a:cs typeface="Times New Roman" pitchFamily="18" charset="0"/>
              </a:rPr>
              <a:t> displaying a combination of industrial tools, artistic vision and humour. </a:t>
            </a:r>
          </a:p>
        </p:txBody>
      </p:sp>
    </p:spTree>
    <p:extLst>
      <p:ext uri="{BB962C8B-B14F-4D97-AF65-F5344CB8AC3E}">
        <p14:creationId xmlns:p14="http://schemas.microsoft.com/office/powerpoint/2010/main" val="19988757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2" y="342513"/>
            <a:ext cx="10515600" cy="4351338"/>
          </a:xfrm>
        </p:spPr>
        <p:txBody>
          <a:bodyPr/>
          <a:lstStyle/>
          <a:p>
            <a:pPr marL="0" indent="0">
              <a:buNone/>
            </a:pPr>
            <a:r>
              <a:rPr lang="en-US" b="1" dirty="0">
                <a:latin typeface="Times New Roman" pitchFamily="18" charset="0"/>
                <a:cs typeface="Times New Roman" pitchFamily="18" charset="0"/>
              </a:rPr>
              <a:t>    The University of Petrosani </a:t>
            </a:r>
            <a:r>
              <a:rPr lang="en-US" dirty="0">
                <a:latin typeface="Times New Roman" pitchFamily="18" charset="0"/>
                <a:cs typeface="Times New Roman" pitchFamily="18" charset="0"/>
              </a:rPr>
              <a:t>is an institution in the field of mining exploitation. </a:t>
            </a:r>
            <a:endParaRPr lang="ro-RO"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712" y="1371600"/>
            <a:ext cx="9615449" cy="5319132"/>
          </a:xfrm>
          <a:prstGeom prst="rect">
            <a:avLst/>
          </a:prstGeom>
          <a:ln>
            <a:noFill/>
          </a:ln>
          <a:effectLst>
            <a:softEdge rad="112500"/>
          </a:effectLst>
        </p:spPr>
      </p:pic>
    </p:spTree>
    <p:extLst>
      <p:ext uri="{BB962C8B-B14F-4D97-AF65-F5344CB8AC3E}">
        <p14:creationId xmlns:p14="http://schemas.microsoft.com/office/powerpoint/2010/main" val="11902985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44" y="390884"/>
            <a:ext cx="5018049" cy="3813126"/>
          </a:xfrm>
          <a:blipFill>
            <a:blip r:embed="rId2"/>
            <a:tile tx="0" ty="0" sx="100000" sy="100000" flip="none" algn="tl"/>
          </a:blipFill>
        </p:spPr>
        <p:txBody>
          <a:bodyPr>
            <a:normAutofit/>
          </a:bodyPr>
          <a:lstStyle/>
          <a:p>
            <a:pPr algn="ctr"/>
            <a:r>
              <a:rPr lang="en-US" sz="3200" dirty="0">
                <a:latin typeface="Times New Roman" pitchFamily="18" charset="0"/>
                <a:cs typeface="Times New Roman" pitchFamily="18" charset="0"/>
              </a:rPr>
              <a:t>Saint Martyr Varvara Church</a:t>
            </a:r>
            <a:endParaRPr lang="ro-RO" sz="3200"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66984" y="0"/>
            <a:ext cx="5798636" cy="6858000"/>
          </a:xfrm>
          <a:prstGeom prst="rect">
            <a:avLst/>
          </a:prstGeom>
          <a:ln>
            <a:noFill/>
          </a:ln>
          <a:effectLst>
            <a:softEdge rad="112500"/>
          </a:effectLst>
        </p:spPr>
      </p:pic>
    </p:spTree>
    <p:extLst>
      <p:ext uri="{BB962C8B-B14F-4D97-AF65-F5344CB8AC3E}">
        <p14:creationId xmlns:p14="http://schemas.microsoft.com/office/powerpoint/2010/main" val="1824376814"/>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291</Words>
  <Application>Microsoft Office PowerPoint</Application>
  <PresentationFormat>Particularizare</PresentationFormat>
  <Paragraphs>44</Paragraphs>
  <Slides>19</Slides>
  <Notes>0</Notes>
  <HiddenSlides>0</HiddenSlides>
  <MMClips>0</MMClips>
  <ScaleCrop>false</ScaleCrop>
  <HeadingPairs>
    <vt:vector size="4" baseType="variant">
      <vt:variant>
        <vt:lpstr>Temă</vt:lpstr>
      </vt:variant>
      <vt:variant>
        <vt:i4>1</vt:i4>
      </vt:variant>
      <vt:variant>
        <vt:lpstr>Titluri diapozitive</vt:lpstr>
      </vt:variant>
      <vt:variant>
        <vt:i4>19</vt:i4>
      </vt:variant>
    </vt:vector>
  </HeadingPairs>
  <TitlesOfParts>
    <vt:vector size="20" baseType="lpstr">
      <vt:lpstr>Temă Office</vt:lpstr>
      <vt:lpstr>Prezentare PowerPoint</vt:lpstr>
      <vt:lpstr>Prezentare PowerPoint</vt:lpstr>
      <vt:lpstr>Prezentare PowerPoint</vt:lpstr>
      <vt:lpstr>The “I. D. Sirbu” Dramatic Theatre has 2 auditoriums: one with 370 seats and another one with 80 seats.</vt:lpstr>
      <vt:lpstr>Prezentare PowerPoint</vt:lpstr>
      <vt:lpstr>The Momarlanului Museum</vt:lpstr>
      <vt:lpstr>The Plumber Museum</vt:lpstr>
      <vt:lpstr>Prezentare PowerPoint</vt:lpstr>
      <vt:lpstr>Saint Martyr Varvara Church</vt:lpstr>
      <vt:lpstr>The Roman- Catholic Church</vt:lpstr>
      <vt:lpstr>St. Trinity Church</vt:lpstr>
      <vt:lpstr>The Unitarian Church</vt:lpstr>
      <vt:lpstr>The Unitarian Church</vt:lpstr>
      <vt:lpstr>The Parang Mountains</vt:lpstr>
      <vt:lpstr>Prezentare PowerPoint</vt:lpstr>
      <vt:lpstr>Prezentare PowerPoint</vt:lpstr>
      <vt:lpstr>Bibliography</vt:lpstr>
      <vt:lpstr>Prezentare PowerPoint</vt:lpstr>
      <vt:lpstr>Prezentare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elev</dc:creator>
  <cp:lastModifiedBy>Microsoft</cp:lastModifiedBy>
  <cp:revision>54</cp:revision>
  <dcterms:created xsi:type="dcterms:W3CDTF">2019-02-05T09:55:25Z</dcterms:created>
  <dcterms:modified xsi:type="dcterms:W3CDTF">2019-04-07T05:04:56Z</dcterms:modified>
</cp:coreProperties>
</file>