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1" r:id="rId2"/>
  </p:sldMasterIdLst>
  <p:sldIdLst>
    <p:sldId id="256" r:id="rId3"/>
    <p:sldId id="257" r:id="rId4"/>
    <p:sldId id="258" r:id="rId5"/>
    <p:sldId id="259" r:id="rId6"/>
    <p:sldId id="260" r:id="rId7"/>
    <p:sldId id="261" r:id="rId8"/>
    <p:sldId id="269" r:id="rId9"/>
    <p:sldId id="271" r:id="rId10"/>
    <p:sldId id="262" r:id="rId11"/>
    <p:sldId id="263" r:id="rId12"/>
    <p:sldId id="264" r:id="rId13"/>
    <p:sldId id="265" r:id="rId14"/>
    <p:sldId id="266" r:id="rId15"/>
    <p:sldId id="267"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5407" autoAdjust="0"/>
  </p:normalViewPr>
  <p:slideViewPr>
    <p:cSldViewPr snapToGrid="0">
      <p:cViewPr varScale="1">
        <p:scale>
          <a:sx n="88" d="100"/>
          <a:sy n="88" d="100"/>
        </p:scale>
        <p:origin x="-1013"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F98FB00-95A3-4E1B-89F8-5FD518AE68BE}" type="datetimeFigureOut">
              <a:rPr lang="en-GB" smtClean="0"/>
              <a:pPr/>
              <a:t>07/04/2019</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CCA359C-311D-46EF-89E2-824067FC0C77}" type="slidenum">
              <a:rPr lang="en-GB" smtClean="0"/>
              <a:pPr/>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07288563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145751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133197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F98FB00-95A3-4E1B-89F8-5FD518AE68BE}" type="datetimeFigureOut">
              <a:rPr lang="en-GB" smtClean="0"/>
              <a:t>07/04/2019</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CCA359C-311D-46EF-89E2-824067FC0C77}"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5566516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98FB00-95A3-4E1B-89F8-5FD518AE68BE}" type="datetimeFigureOut">
              <a:rPr lang="en-GB" smtClean="0"/>
              <a:t>07/04/2019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1576215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F98FB00-95A3-4E1B-89F8-5FD518AE68BE}" type="datetimeFigureOut">
              <a:rPr lang="en-GB" smtClean="0"/>
              <a:t>07/04/2019</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CCA359C-311D-46EF-89E2-824067FC0C77}"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769007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98FB00-95A3-4E1B-89F8-5FD518AE68BE}" type="datetimeFigureOut">
              <a:rPr lang="en-GB" smtClean="0"/>
              <a:t>07/04/2019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101700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98FB00-95A3-4E1B-89F8-5FD518AE68BE}" type="datetimeFigureOut">
              <a:rPr lang="en-GB" smtClean="0"/>
              <a:t>07/04/2019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3103237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98FB00-95A3-4E1B-89F8-5FD518AE68BE}" type="datetimeFigureOut">
              <a:rPr lang="en-GB" smtClean="0"/>
              <a:t>07/04/2019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3366196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FB00-95A3-4E1B-89F8-5FD518AE68BE}" type="datetimeFigureOut">
              <a:rPr lang="en-GB" smtClean="0"/>
              <a:t>07/04/2019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2634256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F98FB00-95A3-4E1B-89F8-5FD518AE68BE}" type="datetimeFigureOut">
              <a:rPr lang="en-GB" smtClean="0"/>
              <a:t>07/04/2019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CCA359C-311D-46EF-89E2-824067FC0C77}"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188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3963849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F98FB00-95A3-4E1B-89F8-5FD518AE68BE}" type="datetimeFigureOut">
              <a:rPr lang="en-GB" smtClean="0"/>
              <a:t>07/04/2019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CCA359C-311D-46EF-89E2-824067FC0C77}"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9275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98FB00-95A3-4E1B-89F8-5FD518AE68BE}" type="datetimeFigureOut">
              <a:rPr lang="en-GB" smtClean="0"/>
              <a:t>07/04/2019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137326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98FB00-95A3-4E1B-89F8-5FD518AE68BE}" type="datetimeFigureOut">
              <a:rPr lang="en-GB" smtClean="0"/>
              <a:t>07/04/2019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CA359C-311D-46EF-89E2-824067FC0C77}" type="slidenum">
              <a:rPr lang="en-GB" smtClean="0"/>
              <a:t>‹#›</a:t>
            </a:fld>
            <a:endParaRPr lang="en-GB"/>
          </a:p>
        </p:txBody>
      </p:sp>
    </p:spTree>
    <p:extLst>
      <p:ext uri="{BB962C8B-B14F-4D97-AF65-F5344CB8AC3E}">
        <p14:creationId xmlns:p14="http://schemas.microsoft.com/office/powerpoint/2010/main" val="2371533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F98FB00-95A3-4E1B-89F8-5FD518AE68BE}" type="datetimeFigureOut">
              <a:rPr lang="en-GB" smtClean="0"/>
              <a:pPr/>
              <a:t>07/04/2019</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CCA359C-311D-46EF-89E2-824067FC0C77}" type="slidenum">
              <a:rPr lang="en-GB" smtClean="0"/>
              <a:pPr/>
              <a:t>‹#›</a:t>
            </a:fld>
            <a:endParaRPr lang="en-GB"/>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192693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187536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92842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106663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FB00-95A3-4E1B-89F8-5FD518AE68BE}" type="datetimeFigureOut">
              <a:rPr lang="en-GB" smtClean="0"/>
              <a:pPr/>
              <a:t>07/04/2019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CA359C-311D-46EF-89E2-824067FC0C77}" type="slidenum">
              <a:rPr lang="en-GB" smtClean="0"/>
              <a:pPr/>
              <a:t>‹#›</a:t>
            </a:fld>
            <a:endParaRPr lang="en-GB"/>
          </a:p>
        </p:txBody>
      </p:sp>
    </p:spTree>
    <p:extLst>
      <p:ext uri="{BB962C8B-B14F-4D97-AF65-F5344CB8AC3E}">
        <p14:creationId xmlns:p14="http://schemas.microsoft.com/office/powerpoint/2010/main" val="71492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F98FB00-95A3-4E1B-89F8-5FD518AE68BE}" type="datetimeFigureOut">
              <a:rPr lang="en-GB" smtClean="0"/>
              <a:pPr/>
              <a:t>07/04/2019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CCA359C-311D-46EF-89E2-824067FC0C77}" type="slidenum">
              <a:rPr lang="en-GB" smtClean="0"/>
              <a:pPr/>
              <a:t>‹#›</a:t>
            </a:fld>
            <a:endParaRPr lang="en-GB"/>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340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F98FB00-95A3-4E1B-89F8-5FD518AE68BE}" type="datetimeFigureOut">
              <a:rPr lang="en-GB" smtClean="0"/>
              <a:pPr/>
              <a:t>07/04/2019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CCA359C-311D-46EF-89E2-824067FC0C77}" type="slidenum">
              <a:rPr lang="en-GB" smtClean="0"/>
              <a:pPr/>
              <a:t>‹#›</a:t>
            </a:fld>
            <a:endParaRPr lang="en-GB"/>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639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F98FB00-95A3-4E1B-89F8-5FD518AE68BE}" type="datetimeFigureOut">
              <a:rPr lang="en-GB" smtClean="0"/>
              <a:pPr/>
              <a:t>07/04/2019</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CCA359C-311D-46EF-89E2-824067FC0C77}" type="slidenum">
              <a:rPr lang="en-GB" smtClean="0"/>
              <a:pPr/>
              <a:t>‹#›</a:t>
            </a:fld>
            <a:endParaRPr lang="en-GB"/>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10731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F98FB00-95A3-4E1B-89F8-5FD518AE68BE}" type="datetimeFigureOut">
              <a:rPr lang="en-GB" smtClean="0"/>
              <a:t>07/04/2019</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CCA359C-311D-46EF-89E2-824067FC0C77}"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54199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t="-46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9872" y="2126079"/>
            <a:ext cx="8361229" cy="2098226"/>
          </a:xfrm>
        </p:spPr>
        <p:txBody>
          <a:bodyPr/>
          <a:lstStyle/>
          <a:p>
            <a:r>
              <a:rPr lang="ro-RO" b="1" i="1" dirty="0">
                <a:latin typeface="Times New Roman" panose="02020603050405020304" pitchFamily="18" charset="0"/>
                <a:cs typeface="Times New Roman" panose="02020603050405020304" pitchFamily="18" charset="0"/>
              </a:rPr>
              <a:t>Romania</a:t>
            </a:r>
            <a:endParaRPr lang="en-GB" b="1" i="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noFill/>
        </p:spPr>
        <p:txBody>
          <a:bodyPr>
            <a:noAutofit/>
          </a:bodyPr>
          <a:lstStyle/>
          <a:p>
            <a:r>
              <a:rPr lang="ro-RO" sz="4000" i="1" dirty="0">
                <a:latin typeface="Times New Roman" panose="02020603050405020304" pitchFamily="18" charset="0"/>
                <a:cs typeface="Times New Roman" panose="02020603050405020304" pitchFamily="18" charset="0"/>
              </a:rPr>
              <a:t>Tourist attractions</a:t>
            </a:r>
            <a:endParaRPr lang="en-GB"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797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st things to do in Brasov">
            <a:extLst>
              <a:ext uri="{FF2B5EF4-FFF2-40B4-BE49-F238E27FC236}">
                <a16:creationId xmlns="" xmlns:a16="http://schemas.microsoft.com/office/drawing/2014/main" id="{2773C10D-E276-42AE-A5E2-F7A6FED2A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67"/>
          <a:stretch/>
        </p:blipFill>
        <p:spPr bwMode="auto">
          <a:xfrm>
            <a:off x="760345" y="1"/>
            <a:ext cx="5746976" cy="36021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things to do in Brasov">
            <a:extLst>
              <a:ext uri="{FF2B5EF4-FFF2-40B4-BE49-F238E27FC236}">
                <a16:creationId xmlns="" xmlns:a16="http://schemas.microsoft.com/office/drawing/2014/main" id="{906CA618-D74D-4072-8A30-53E1122297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6" b="4782"/>
          <a:stretch/>
        </p:blipFill>
        <p:spPr bwMode="auto">
          <a:xfrm>
            <a:off x="6440557" y="1"/>
            <a:ext cx="5751443" cy="3776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st things to do in Brasov">
            <a:extLst>
              <a:ext uri="{FF2B5EF4-FFF2-40B4-BE49-F238E27FC236}">
                <a16:creationId xmlns="" xmlns:a16="http://schemas.microsoft.com/office/drawing/2014/main" id="{B975F6FD-3997-4F33-B76C-C02E5D77BE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4" b="15090"/>
          <a:stretch/>
        </p:blipFill>
        <p:spPr bwMode="auto">
          <a:xfrm>
            <a:off x="760344" y="3429000"/>
            <a:ext cx="56802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les Castle">
            <a:extLst>
              <a:ext uri="{FF2B5EF4-FFF2-40B4-BE49-F238E27FC236}">
                <a16:creationId xmlns="" xmlns:a16="http://schemas.microsoft.com/office/drawing/2014/main" id="{5B5811C8-2756-4EFC-8B76-EBAC8FE066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08" b="4132"/>
          <a:stretch/>
        </p:blipFill>
        <p:spPr bwMode="auto">
          <a:xfrm>
            <a:off x="6440557" y="3429000"/>
            <a:ext cx="575144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5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F0A3565-CDF6-4001-8983-623BA6EB283C}"/>
              </a:ext>
            </a:extLst>
          </p:cNvPr>
          <p:cNvSpPr txBox="1"/>
          <p:nvPr/>
        </p:nvSpPr>
        <p:spPr>
          <a:xfrm>
            <a:off x="3458819" y="106018"/>
            <a:ext cx="6798977" cy="1938992"/>
          </a:xfrm>
          <a:prstGeom prst="rect">
            <a:avLst/>
          </a:prstGeom>
          <a:blipFill>
            <a:blip r:embed="rId2">
              <a:alphaModFix amt="80000"/>
            </a:blip>
            <a:stretch>
              <a:fillRect/>
            </a:stretch>
          </a:blipFill>
        </p:spPr>
        <p:txBody>
          <a:bodyPr wrap="none" rtlCol="0" anchor="ctr">
            <a:spAutoFit/>
          </a:bodyPr>
          <a:lstStyle/>
          <a:p>
            <a:pPr algn="ctr"/>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IMPORTANT LANDMARKS</a:t>
            </a:r>
          </a:p>
          <a:p>
            <a:pPr algn="ctr"/>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a:t>
            </a:r>
          </a:p>
          <a:p>
            <a:pPr algn="ctr"/>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ICONIC PLACES</a:t>
            </a:r>
          </a:p>
        </p:txBody>
      </p:sp>
      <p:sp>
        <p:nvSpPr>
          <p:cNvPr id="3" name="TextBox 2">
            <a:extLst>
              <a:ext uri="{FF2B5EF4-FFF2-40B4-BE49-F238E27FC236}">
                <a16:creationId xmlns="" xmlns:a16="http://schemas.microsoft.com/office/drawing/2014/main" id="{AB7E8DE9-1D3C-496E-AEE8-E84D9B80CEC9}"/>
              </a:ext>
            </a:extLst>
          </p:cNvPr>
          <p:cNvSpPr txBox="1"/>
          <p:nvPr/>
        </p:nvSpPr>
        <p:spPr>
          <a:xfrm>
            <a:off x="2107095" y="2366594"/>
            <a:ext cx="6798977" cy="4401205"/>
          </a:xfrm>
          <a:prstGeom prst="rect">
            <a:avLst/>
          </a:prstGeom>
          <a:noFill/>
        </p:spPr>
        <p:txBody>
          <a:bodyPr wrap="square" rtlCol="0">
            <a:spAutoFit/>
          </a:bodyPr>
          <a:lstStyle/>
          <a:p>
            <a:pPr marL="342900" indent="-342900" algn="just">
              <a:buFont typeface="+mj-lt"/>
              <a:buAutoNum type="arabicPeriod"/>
            </a:pPr>
            <a:r>
              <a:rPr lang="ro-RO" sz="2000" dirty="0"/>
              <a:t>Constanța Casino,   Constanța, CT</a:t>
            </a:r>
          </a:p>
          <a:p>
            <a:pPr marL="342900" indent="-342900" algn="just">
              <a:buFont typeface="+mj-lt"/>
              <a:buAutoNum type="arabicPeriod"/>
            </a:pPr>
            <a:r>
              <a:rPr lang="ro-RO" sz="2000" b="1" dirty="0"/>
              <a:t>The Endless Column</a:t>
            </a:r>
            <a:r>
              <a:rPr lang="ro-RO" sz="2000" dirty="0"/>
              <a:t>,   Tg Jiu, GJ (around 60 km from Petrosani)</a:t>
            </a:r>
          </a:p>
          <a:p>
            <a:pPr marL="342900" indent="-342900" algn="just">
              <a:buFont typeface="+mj-lt"/>
              <a:buAutoNum type="arabicPeriod"/>
            </a:pPr>
            <a:r>
              <a:rPr lang="ro-RO" sz="2000" dirty="0"/>
              <a:t>Turda Salt Mine,   Turda, CJ</a:t>
            </a:r>
          </a:p>
          <a:p>
            <a:pPr marL="342900" indent="-342900" algn="just">
              <a:buFont typeface="+mj-lt"/>
              <a:buAutoNum type="arabicPeriod"/>
            </a:pPr>
            <a:r>
              <a:rPr lang="ro-RO" sz="2000" b="1" dirty="0"/>
              <a:t>Sarmizegetusa Regia</a:t>
            </a:r>
            <a:r>
              <a:rPr lang="ro-RO" sz="2000" dirty="0"/>
              <a:t>,   Sarmizegetusa, HD</a:t>
            </a:r>
          </a:p>
          <a:p>
            <a:pPr marL="342900" indent="-342900" algn="just">
              <a:buFont typeface="+mj-lt"/>
              <a:buAutoNum type="arabicPeriod"/>
            </a:pPr>
            <a:r>
              <a:rPr lang="ro-RO" sz="2000" dirty="0"/>
              <a:t>The Palace of Parliment,   Bucharest, B</a:t>
            </a:r>
          </a:p>
          <a:p>
            <a:pPr marL="342900" indent="-342900" algn="just">
              <a:buFont typeface="+mj-lt"/>
              <a:buAutoNum type="arabicPeriod"/>
            </a:pPr>
            <a:r>
              <a:rPr lang="ro-RO" sz="2000" dirty="0"/>
              <a:t>The Sphynx and the ”Babe”,   Bucegi Mountains, BV</a:t>
            </a:r>
          </a:p>
          <a:p>
            <a:pPr marL="342900" indent="-342900" algn="just">
              <a:buFont typeface="+mj-lt"/>
              <a:buAutoNum type="arabicPeriod"/>
            </a:pPr>
            <a:r>
              <a:rPr lang="ro-RO" sz="2000" dirty="0"/>
              <a:t>Romanian Atheneum,   Bucharest, B</a:t>
            </a:r>
          </a:p>
          <a:p>
            <a:pPr marL="342900" indent="-342900" algn="just">
              <a:buFont typeface="+mj-lt"/>
              <a:buAutoNum type="arabicPeriod"/>
            </a:pPr>
            <a:r>
              <a:rPr lang="ro-RO" sz="2000" dirty="0"/>
              <a:t>The Merry Cemetary,   Săpânța, MM</a:t>
            </a:r>
          </a:p>
          <a:p>
            <a:pPr marL="342900" indent="-342900" algn="just">
              <a:buFont typeface="+mj-lt"/>
              <a:buAutoNum type="arabicPeriod"/>
            </a:pPr>
            <a:r>
              <a:rPr lang="ro-RO" sz="2000" dirty="0"/>
              <a:t>Palace of Culture, Iași, IS</a:t>
            </a:r>
          </a:p>
          <a:p>
            <a:pPr marL="342900" indent="-342900" algn="just">
              <a:buFont typeface="+mj-lt"/>
              <a:buAutoNum type="arabicPeriod"/>
            </a:pPr>
            <a:r>
              <a:rPr lang="ro-RO" sz="2000" dirty="0"/>
              <a:t>Bigăr Waterfall,    Anina, CS</a:t>
            </a:r>
          </a:p>
          <a:p>
            <a:pPr marL="342900" indent="-342900" algn="just">
              <a:buFont typeface="+mj-lt"/>
              <a:buAutoNum type="arabicPeriod"/>
            </a:pPr>
            <a:r>
              <a:rPr lang="ro-RO" sz="2000" dirty="0"/>
              <a:t>Neamț Monastery,   Vânători-Neamt, NT</a:t>
            </a:r>
          </a:p>
          <a:p>
            <a:pPr marL="342900" indent="-342900" algn="just">
              <a:buFont typeface="+mj-lt"/>
              <a:buAutoNum type="arabicPeriod"/>
            </a:pPr>
            <a:r>
              <a:rPr lang="ro-RO" sz="2000" dirty="0"/>
              <a:t>The painted monasteries in Bucovina</a:t>
            </a:r>
          </a:p>
          <a:p>
            <a:pPr marL="342900" indent="-342900" algn="just">
              <a:buFont typeface="+mj-lt"/>
              <a:buAutoNum type="arabicPeriod"/>
            </a:pPr>
            <a:r>
              <a:rPr lang="ro-RO" sz="2000" dirty="0"/>
              <a:t>The wooden monasteries in Maramureș</a:t>
            </a:r>
          </a:p>
        </p:txBody>
      </p:sp>
    </p:spTree>
    <p:extLst>
      <p:ext uri="{BB962C8B-B14F-4D97-AF65-F5344CB8AC3E}">
        <p14:creationId xmlns:p14="http://schemas.microsoft.com/office/powerpoint/2010/main" val="282273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2063143-5BFB-4021-B0D5-861DA6C23596}"/>
              </a:ext>
            </a:extLst>
          </p:cNvPr>
          <p:cNvPicPr>
            <a:picLocks noChangeAspect="1"/>
          </p:cNvPicPr>
          <p:nvPr/>
        </p:nvPicPr>
        <p:blipFill rotWithShape="1">
          <a:blip r:embed="rId2"/>
          <a:srcRect l="28261" t="33808" r="28817" b="15732"/>
          <a:stretch/>
        </p:blipFill>
        <p:spPr>
          <a:xfrm>
            <a:off x="7851953" y="2019854"/>
            <a:ext cx="4394242" cy="2904357"/>
          </a:xfrm>
          <a:prstGeom prst="rect">
            <a:avLst/>
          </a:prstGeom>
        </p:spPr>
      </p:pic>
      <p:pic>
        <p:nvPicPr>
          <p:cNvPr id="4" name="Picture 3">
            <a:extLst>
              <a:ext uri="{FF2B5EF4-FFF2-40B4-BE49-F238E27FC236}">
                <a16:creationId xmlns="" xmlns:a16="http://schemas.microsoft.com/office/drawing/2014/main" id="{62C41CB1-57AA-487C-89C8-44F31AD2BFE4}"/>
              </a:ext>
            </a:extLst>
          </p:cNvPr>
          <p:cNvPicPr>
            <a:picLocks noChangeAspect="1"/>
          </p:cNvPicPr>
          <p:nvPr/>
        </p:nvPicPr>
        <p:blipFill rotWithShape="1">
          <a:blip r:embed="rId3"/>
          <a:srcRect l="28804" t="20663" r="29130" b="9352"/>
          <a:stretch/>
        </p:blipFill>
        <p:spPr>
          <a:xfrm>
            <a:off x="4640977" y="2019854"/>
            <a:ext cx="3224995" cy="3016661"/>
          </a:xfrm>
          <a:prstGeom prst="rect">
            <a:avLst/>
          </a:prstGeom>
        </p:spPr>
      </p:pic>
      <p:pic>
        <p:nvPicPr>
          <p:cNvPr id="6" name="Picture 5">
            <a:extLst>
              <a:ext uri="{FF2B5EF4-FFF2-40B4-BE49-F238E27FC236}">
                <a16:creationId xmlns="" xmlns:a16="http://schemas.microsoft.com/office/drawing/2014/main" id="{12C0DF61-C599-41DE-AAF8-BAE2465FD74A}"/>
              </a:ext>
            </a:extLst>
          </p:cNvPr>
          <p:cNvPicPr>
            <a:picLocks noChangeAspect="1"/>
          </p:cNvPicPr>
          <p:nvPr/>
        </p:nvPicPr>
        <p:blipFill rotWithShape="1">
          <a:blip r:embed="rId4"/>
          <a:srcRect l="28153" t="20855" r="29347" b="22629"/>
          <a:stretch/>
        </p:blipFill>
        <p:spPr>
          <a:xfrm>
            <a:off x="674231" y="2207080"/>
            <a:ext cx="4034957" cy="3016660"/>
          </a:xfrm>
          <a:prstGeom prst="rect">
            <a:avLst/>
          </a:prstGeom>
        </p:spPr>
      </p:pic>
      <p:pic>
        <p:nvPicPr>
          <p:cNvPr id="2" name="Picture 1">
            <a:extLst>
              <a:ext uri="{FF2B5EF4-FFF2-40B4-BE49-F238E27FC236}">
                <a16:creationId xmlns="" xmlns:a16="http://schemas.microsoft.com/office/drawing/2014/main" id="{9A696CE1-DFC6-4F80-9781-F43EC8FF4941}"/>
              </a:ext>
            </a:extLst>
          </p:cNvPr>
          <p:cNvPicPr>
            <a:picLocks noChangeAspect="1"/>
          </p:cNvPicPr>
          <p:nvPr/>
        </p:nvPicPr>
        <p:blipFill rotWithShape="1">
          <a:blip r:embed="rId5"/>
          <a:srcRect l="27933" t="24312" r="28805" b="24842"/>
          <a:stretch/>
        </p:blipFill>
        <p:spPr>
          <a:xfrm>
            <a:off x="4045978" y="-16577"/>
            <a:ext cx="4239042" cy="2306056"/>
          </a:xfrm>
          <a:prstGeom prst="rect">
            <a:avLst/>
          </a:prstGeom>
        </p:spPr>
      </p:pic>
      <p:pic>
        <p:nvPicPr>
          <p:cNvPr id="3" name="Picture 2">
            <a:extLst>
              <a:ext uri="{FF2B5EF4-FFF2-40B4-BE49-F238E27FC236}">
                <a16:creationId xmlns="" xmlns:a16="http://schemas.microsoft.com/office/drawing/2014/main" id="{FAB86B73-756A-461F-8120-B4429A6C5FB8}"/>
              </a:ext>
            </a:extLst>
          </p:cNvPr>
          <p:cNvPicPr>
            <a:picLocks noChangeAspect="1"/>
          </p:cNvPicPr>
          <p:nvPr/>
        </p:nvPicPr>
        <p:blipFill rotWithShape="1">
          <a:blip r:embed="rId6"/>
          <a:srcRect l="28913" t="21629" r="29674" b="11866"/>
          <a:stretch/>
        </p:blipFill>
        <p:spPr>
          <a:xfrm>
            <a:off x="7891709" y="-16577"/>
            <a:ext cx="4300291" cy="2306056"/>
          </a:xfrm>
          <a:prstGeom prst="rect">
            <a:avLst/>
          </a:prstGeom>
        </p:spPr>
      </p:pic>
      <p:pic>
        <p:nvPicPr>
          <p:cNvPr id="7" name="Picture 6">
            <a:extLst>
              <a:ext uri="{FF2B5EF4-FFF2-40B4-BE49-F238E27FC236}">
                <a16:creationId xmlns="" xmlns:a16="http://schemas.microsoft.com/office/drawing/2014/main" id="{6BC718EA-FEE5-47AE-AF00-0F25C38B99DD}"/>
              </a:ext>
            </a:extLst>
          </p:cNvPr>
          <p:cNvPicPr>
            <a:picLocks noChangeAspect="1"/>
          </p:cNvPicPr>
          <p:nvPr/>
        </p:nvPicPr>
        <p:blipFill rotWithShape="1">
          <a:blip r:embed="rId7"/>
          <a:srcRect l="29783" t="35549" r="29022" b="25104"/>
          <a:stretch/>
        </p:blipFill>
        <p:spPr>
          <a:xfrm>
            <a:off x="674231" y="4776330"/>
            <a:ext cx="4034957" cy="2081669"/>
          </a:xfrm>
          <a:prstGeom prst="rect">
            <a:avLst/>
          </a:prstGeom>
        </p:spPr>
      </p:pic>
      <p:pic>
        <p:nvPicPr>
          <p:cNvPr id="8" name="Picture 7">
            <a:extLst>
              <a:ext uri="{FF2B5EF4-FFF2-40B4-BE49-F238E27FC236}">
                <a16:creationId xmlns="" xmlns:a16="http://schemas.microsoft.com/office/drawing/2014/main" id="{8E03C217-0C98-4621-BC17-639CC6576FCC}"/>
              </a:ext>
            </a:extLst>
          </p:cNvPr>
          <p:cNvPicPr>
            <a:picLocks noChangeAspect="1"/>
          </p:cNvPicPr>
          <p:nvPr/>
        </p:nvPicPr>
        <p:blipFill rotWithShape="1">
          <a:blip r:embed="rId8"/>
          <a:srcRect l="28587" t="32174" r="28913" b="19019"/>
          <a:stretch/>
        </p:blipFill>
        <p:spPr>
          <a:xfrm>
            <a:off x="4723207" y="4803154"/>
            <a:ext cx="3128748" cy="2054846"/>
          </a:xfrm>
          <a:prstGeom prst="rect">
            <a:avLst/>
          </a:prstGeom>
        </p:spPr>
      </p:pic>
      <p:pic>
        <p:nvPicPr>
          <p:cNvPr id="9" name="Picture 8">
            <a:extLst>
              <a:ext uri="{FF2B5EF4-FFF2-40B4-BE49-F238E27FC236}">
                <a16:creationId xmlns="" xmlns:a16="http://schemas.microsoft.com/office/drawing/2014/main" id="{B339BEC3-96C7-4B97-A8DB-C9FB003C37A4}"/>
              </a:ext>
            </a:extLst>
          </p:cNvPr>
          <p:cNvPicPr>
            <a:picLocks noChangeAspect="1"/>
          </p:cNvPicPr>
          <p:nvPr/>
        </p:nvPicPr>
        <p:blipFill rotWithShape="1">
          <a:blip r:embed="rId9"/>
          <a:srcRect l="31739" t="32174" r="35492" b="34184"/>
          <a:stretch/>
        </p:blipFill>
        <p:spPr>
          <a:xfrm>
            <a:off x="674231" y="-16577"/>
            <a:ext cx="3995200" cy="2306056"/>
          </a:xfrm>
          <a:prstGeom prst="rect">
            <a:avLst/>
          </a:prstGeom>
        </p:spPr>
      </p:pic>
      <p:pic>
        <p:nvPicPr>
          <p:cNvPr id="10" name="Picture 9">
            <a:extLst>
              <a:ext uri="{FF2B5EF4-FFF2-40B4-BE49-F238E27FC236}">
                <a16:creationId xmlns="" xmlns:a16="http://schemas.microsoft.com/office/drawing/2014/main" id="{7A6EBBB9-9AC4-4693-8404-E74C2A310C57}"/>
              </a:ext>
            </a:extLst>
          </p:cNvPr>
          <p:cNvPicPr>
            <a:picLocks noChangeAspect="1"/>
          </p:cNvPicPr>
          <p:nvPr/>
        </p:nvPicPr>
        <p:blipFill rotWithShape="1">
          <a:blip r:embed="rId10"/>
          <a:srcRect l="31088" t="32174" r="28912" b="32684"/>
          <a:stretch/>
        </p:blipFill>
        <p:spPr>
          <a:xfrm>
            <a:off x="7865972" y="4776330"/>
            <a:ext cx="4394243" cy="2170495"/>
          </a:xfrm>
          <a:prstGeom prst="rect">
            <a:avLst/>
          </a:prstGeom>
        </p:spPr>
      </p:pic>
    </p:spTree>
    <p:extLst>
      <p:ext uri="{BB962C8B-B14F-4D97-AF65-F5344CB8AC3E}">
        <p14:creationId xmlns:p14="http://schemas.microsoft.com/office/powerpoint/2010/main" val="118649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23D3803-745A-4941-99FE-9E8C83DE54B4}"/>
              </a:ext>
            </a:extLst>
          </p:cNvPr>
          <p:cNvSpPr txBox="1"/>
          <p:nvPr/>
        </p:nvSpPr>
        <p:spPr>
          <a:xfrm>
            <a:off x="3750365" y="291547"/>
            <a:ext cx="5867888" cy="707886"/>
          </a:xfrm>
          <a:prstGeom prst="rect">
            <a:avLst/>
          </a:prstGeom>
          <a:blipFill>
            <a:blip r:embed="rId2">
              <a:alphaModFix amt="80000"/>
            </a:blip>
            <a:stretch>
              <a:fillRect/>
            </a:stretch>
          </a:blipFill>
        </p:spPr>
        <p:txBody>
          <a:bodyPr wrap="none" rtlCol="0">
            <a:spAutoFit/>
          </a:bodyPr>
          <a:lstStyle/>
          <a:p>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HUNEDOARA COUNTY</a:t>
            </a:r>
          </a:p>
        </p:txBody>
      </p:sp>
      <p:sp>
        <p:nvSpPr>
          <p:cNvPr id="3" name="TextBox 2">
            <a:extLst>
              <a:ext uri="{FF2B5EF4-FFF2-40B4-BE49-F238E27FC236}">
                <a16:creationId xmlns="" xmlns:a16="http://schemas.microsoft.com/office/drawing/2014/main" id="{0A572A19-0ABC-472A-B80C-F8E7A933E431}"/>
              </a:ext>
            </a:extLst>
          </p:cNvPr>
          <p:cNvSpPr txBox="1"/>
          <p:nvPr/>
        </p:nvSpPr>
        <p:spPr>
          <a:xfrm>
            <a:off x="884990" y="947677"/>
            <a:ext cx="5233356" cy="2677656"/>
          </a:xfrm>
          <a:prstGeom prst="rect">
            <a:avLst/>
          </a:prstGeom>
          <a:noFill/>
        </p:spPr>
        <p:txBody>
          <a:bodyPr wrap="none" rtlCol="0">
            <a:spAutoFit/>
          </a:bodyPr>
          <a:lstStyle/>
          <a:p>
            <a:pPr algn="just"/>
            <a:r>
              <a:rPr lang="en-US" sz="2400" b="1" dirty="0">
                <a:latin typeface="Times New Roman" panose="02020603050405020304" pitchFamily="18" charset="0"/>
                <a:cs typeface="Times New Roman" panose="02020603050405020304" pitchFamily="18" charset="0"/>
              </a:rPr>
              <a:t>Nature &amp; Parks in Hunedoara County</a:t>
            </a:r>
            <a:r>
              <a:rPr lang="en-US" sz="2400" dirty="0">
                <a:latin typeface="Times New Roman" panose="02020603050405020304" pitchFamily="18" charset="0"/>
                <a:cs typeface="Times New Roman" panose="02020603050405020304" pitchFamily="18" charset="0"/>
              </a:rPr>
              <a:t>‎</a:t>
            </a:r>
            <a:endParaRPr lang="ro-RO"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Cincis Lake</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Bolii Cave</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Clocota Waterfalls</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Parângul Mic Peak</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Hațeg </a:t>
            </a:r>
            <a:r>
              <a:rPr lang="ro-RO" sz="2400" dirty="0" smtClean="0">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uffalo</a:t>
            </a:r>
            <a:r>
              <a:rPr lang="ro-RO" sz="2400" dirty="0" smtClean="0">
                <a:latin typeface="Times New Roman" panose="02020603050405020304" pitchFamily="18" charset="0"/>
                <a:cs typeface="Times New Roman" panose="02020603050405020304" pitchFamily="18" charset="0"/>
              </a:rPr>
              <a:t> </a:t>
            </a:r>
            <a:r>
              <a:rPr lang="ro-RO" sz="2400" dirty="0" err="1" smtClean="0">
                <a:latin typeface="Times New Roman" panose="02020603050405020304" pitchFamily="18" charset="0"/>
                <a:cs typeface="Times New Roman" panose="02020603050405020304" pitchFamily="18" charset="0"/>
              </a:rPr>
              <a:t>Reserv</a:t>
            </a:r>
            <a:r>
              <a:rPr lang="en-US" sz="2400" dirty="0" err="1" smtClean="0">
                <a:latin typeface="Times New Roman" panose="02020603050405020304" pitchFamily="18" charset="0"/>
                <a:cs typeface="Times New Roman" panose="02020603050405020304" pitchFamily="18" charset="0"/>
              </a:rPr>
              <a:t>ation</a:t>
            </a:r>
            <a:endParaRPr lang="ro-RO"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Retezat National Park</a:t>
            </a:r>
          </a:p>
        </p:txBody>
      </p:sp>
      <p:sp>
        <p:nvSpPr>
          <p:cNvPr id="5" name="TextBox 4">
            <a:extLst>
              <a:ext uri="{FF2B5EF4-FFF2-40B4-BE49-F238E27FC236}">
                <a16:creationId xmlns="" xmlns:a16="http://schemas.microsoft.com/office/drawing/2014/main" id="{A6F885BE-0356-4014-B379-F0E92A0C9C38}"/>
              </a:ext>
            </a:extLst>
          </p:cNvPr>
          <p:cNvSpPr txBox="1"/>
          <p:nvPr/>
        </p:nvSpPr>
        <p:spPr>
          <a:xfrm>
            <a:off x="4551153" y="1709504"/>
            <a:ext cx="4076309" cy="1569660"/>
          </a:xfrm>
          <a:prstGeom prst="rect">
            <a:avLst/>
          </a:prstGeom>
          <a:noFill/>
        </p:spPr>
        <p:txBody>
          <a:bodyPr wrap="none" rtlCol="0">
            <a:spAutoFit/>
          </a:bodyPr>
          <a:lstStyle/>
          <a:p>
            <a:pPr algn="just"/>
            <a:r>
              <a:rPr lang="ro-RO" sz="2400" b="1" dirty="0">
                <a:latin typeface="Times New Roman" panose="02020603050405020304" pitchFamily="18" charset="0"/>
                <a:cs typeface="Times New Roman" panose="02020603050405020304" pitchFamily="18" charset="0"/>
              </a:rPr>
              <a:t>Churches and monasteries</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Prislop Monastery</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St. George Orthodox Church</a:t>
            </a:r>
          </a:p>
          <a:p>
            <a:pPr marL="285750" indent="-28575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Wooden Church Bratesti</a:t>
            </a:r>
          </a:p>
        </p:txBody>
      </p:sp>
      <p:sp>
        <p:nvSpPr>
          <p:cNvPr id="6" name="TextBox 5">
            <a:extLst>
              <a:ext uri="{FF2B5EF4-FFF2-40B4-BE49-F238E27FC236}">
                <a16:creationId xmlns="" xmlns:a16="http://schemas.microsoft.com/office/drawing/2014/main" id="{D0CDE3DC-C782-4B32-9263-3418E45E2230}"/>
              </a:ext>
            </a:extLst>
          </p:cNvPr>
          <p:cNvSpPr txBox="1"/>
          <p:nvPr/>
        </p:nvSpPr>
        <p:spPr>
          <a:xfrm>
            <a:off x="8717854" y="1907422"/>
            <a:ext cx="3672929" cy="1200329"/>
          </a:xfrm>
          <a:prstGeom prst="rect">
            <a:avLst/>
          </a:prstGeom>
          <a:noFill/>
        </p:spPr>
        <p:txBody>
          <a:bodyPr wrap="none" rtlCol="0">
            <a:spAutoFit/>
          </a:bodyPr>
          <a:lstStyle/>
          <a:p>
            <a:r>
              <a:rPr lang="ro-RO" sz="2400" b="1" dirty="0">
                <a:latin typeface="Times New Roman" panose="02020603050405020304" pitchFamily="18" charset="0"/>
                <a:cs typeface="Times New Roman" panose="02020603050405020304" pitchFamily="18" charset="0"/>
              </a:rPr>
              <a:t>Other places of interest</a:t>
            </a:r>
          </a:p>
          <a:p>
            <a:pPr marL="285750" indent="-28575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Dinosaur Geopark Hațeg</a:t>
            </a:r>
          </a:p>
          <a:p>
            <a:pPr marL="285750" indent="-28575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House of Volcanoes</a:t>
            </a:r>
          </a:p>
        </p:txBody>
      </p:sp>
      <p:pic>
        <p:nvPicPr>
          <p:cNvPr id="7" name="Picture 6">
            <a:extLst>
              <a:ext uri="{FF2B5EF4-FFF2-40B4-BE49-F238E27FC236}">
                <a16:creationId xmlns="" xmlns:a16="http://schemas.microsoft.com/office/drawing/2014/main" id="{57483693-0F92-4D2D-B4B6-A07D374B819B}"/>
              </a:ext>
            </a:extLst>
          </p:cNvPr>
          <p:cNvPicPr>
            <a:picLocks noChangeAspect="1"/>
          </p:cNvPicPr>
          <p:nvPr/>
        </p:nvPicPr>
        <p:blipFill>
          <a:blip r:embed="rId3" cstate="print"/>
          <a:stretch>
            <a:fillRect/>
          </a:stretch>
        </p:blipFill>
        <p:spPr>
          <a:xfrm>
            <a:off x="1505014" y="3677089"/>
            <a:ext cx="4119931" cy="2900140"/>
          </a:xfrm>
          <a:prstGeom prst="rect">
            <a:avLst/>
          </a:prstGeom>
        </p:spPr>
      </p:pic>
      <p:pic>
        <p:nvPicPr>
          <p:cNvPr id="4106" name="Picture 10" descr="https://scontent.ftsr1-1.fna.fbcdn.net/v/t1.15752-9/54435795_675416016204911_6083513431787307008_n.png?_nc_cat=108&amp;_nc_ht=scontent.ftsr1-1.fna&amp;oh=dadead946439c443bd53cd1db36f771d&amp;oe=5D415345">
            <a:extLst>
              <a:ext uri="{FF2B5EF4-FFF2-40B4-BE49-F238E27FC236}">
                <a16:creationId xmlns="" xmlns:a16="http://schemas.microsoft.com/office/drawing/2014/main" id="{C06A14AD-28D1-4FB9-AF66-A4F35047AA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915" y="3625333"/>
            <a:ext cx="4217095" cy="278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8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4C6AC5-B86E-4D63-89FC-522A96AA92E6}"/>
              </a:ext>
            </a:extLst>
          </p:cNvPr>
          <p:cNvPicPr>
            <a:picLocks noChangeAspect="1"/>
          </p:cNvPicPr>
          <p:nvPr/>
        </p:nvPicPr>
        <p:blipFill>
          <a:blip r:embed="rId2"/>
          <a:stretch>
            <a:fillRect/>
          </a:stretch>
        </p:blipFill>
        <p:spPr>
          <a:xfrm>
            <a:off x="687042" y="0"/>
            <a:ext cx="6153150" cy="3848100"/>
          </a:xfrm>
          <a:prstGeom prst="rect">
            <a:avLst/>
          </a:prstGeom>
        </p:spPr>
      </p:pic>
      <p:pic>
        <p:nvPicPr>
          <p:cNvPr id="3" name="Picture 2">
            <a:extLst>
              <a:ext uri="{FF2B5EF4-FFF2-40B4-BE49-F238E27FC236}">
                <a16:creationId xmlns="" xmlns:a16="http://schemas.microsoft.com/office/drawing/2014/main" id="{5DB8E069-689E-46F9-B1DC-3D25137BCF02}"/>
              </a:ext>
            </a:extLst>
          </p:cNvPr>
          <p:cNvPicPr>
            <a:picLocks noChangeAspect="1"/>
          </p:cNvPicPr>
          <p:nvPr/>
        </p:nvPicPr>
        <p:blipFill>
          <a:blip r:embed="rId3"/>
          <a:stretch>
            <a:fillRect/>
          </a:stretch>
        </p:blipFill>
        <p:spPr>
          <a:xfrm>
            <a:off x="6840192" y="0"/>
            <a:ext cx="5700981" cy="3784026"/>
          </a:xfrm>
          <a:prstGeom prst="rect">
            <a:avLst/>
          </a:prstGeom>
        </p:spPr>
      </p:pic>
      <p:pic>
        <p:nvPicPr>
          <p:cNvPr id="5122" name="Picture 2" descr="Imagini pentru manastirea lainici">
            <a:extLst>
              <a:ext uri="{FF2B5EF4-FFF2-40B4-BE49-F238E27FC236}">
                <a16:creationId xmlns="" xmlns:a16="http://schemas.microsoft.com/office/drawing/2014/main" id="{DBD3EA32-69A5-4985-90EE-49D798292E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6" b="21920"/>
          <a:stretch/>
        </p:blipFill>
        <p:spPr bwMode="auto">
          <a:xfrm>
            <a:off x="6379266" y="3429000"/>
            <a:ext cx="61531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7B96740-4094-418A-83E5-C2D5FE7D658E}"/>
              </a:ext>
            </a:extLst>
          </p:cNvPr>
          <p:cNvPicPr>
            <a:picLocks noChangeAspect="1"/>
          </p:cNvPicPr>
          <p:nvPr/>
        </p:nvPicPr>
        <p:blipFill rotWithShape="1">
          <a:blip r:embed="rId5"/>
          <a:srcRect t="10974" b="5716"/>
          <a:stretch/>
        </p:blipFill>
        <p:spPr>
          <a:xfrm>
            <a:off x="666335" y="3429000"/>
            <a:ext cx="6173857" cy="3429000"/>
          </a:xfrm>
          <a:prstGeom prst="rect">
            <a:avLst/>
          </a:prstGeom>
        </p:spPr>
      </p:pic>
    </p:spTree>
    <p:extLst>
      <p:ext uri="{BB962C8B-B14F-4D97-AF65-F5344CB8AC3E}">
        <p14:creationId xmlns:p14="http://schemas.microsoft.com/office/powerpoint/2010/main" val="392717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1120" y="585216"/>
            <a:ext cx="9436608" cy="4154984"/>
          </a:xfrm>
          <a:prstGeom prst="rect">
            <a:avLst/>
          </a:prstGeom>
        </p:spPr>
        <p:txBody>
          <a:bodyPr wrap="square">
            <a:spAutoFit/>
          </a:bodyPr>
          <a:lstStyle/>
          <a:p>
            <a:pPr algn="ctr"/>
            <a:r>
              <a:rPr lang="ro-RO" sz="2400" dirty="0"/>
              <a:t>The information included in this presentation is used for non-profit educational purposes and was collected </a:t>
            </a:r>
            <a:r>
              <a:rPr lang="ro-RO" sz="2400" dirty="0" err="1"/>
              <a:t>by</a:t>
            </a:r>
            <a:r>
              <a:rPr lang="ro-RO" sz="2400" dirty="0"/>
              <a:t> </a:t>
            </a:r>
            <a:r>
              <a:rPr lang="en-US" sz="2400" dirty="0" smtClean="0"/>
              <a:t>DIANA BOZEA </a:t>
            </a:r>
            <a:r>
              <a:rPr lang="en-US" sz="2400" dirty="0"/>
              <a:t>and </a:t>
            </a:r>
            <a:r>
              <a:rPr lang="en-US" sz="2400" dirty="0" smtClean="0"/>
              <a:t>DENISA PETRARU, </a:t>
            </a:r>
            <a:r>
              <a:rPr lang="en-US" sz="2400" dirty="0"/>
              <a:t>students, </a:t>
            </a:r>
            <a:r>
              <a:rPr lang="ro-RO" sz="2400" dirty="0"/>
              <a:t>from COLEGIUL NATIONAL „MIHAI EMINESCU”, PETROSANI, ROMANIA during the </a:t>
            </a:r>
            <a:r>
              <a:rPr lang="en-US" sz="2400" dirty="0"/>
              <a:t>ERASMUS+ KA229 PROJECT:</a:t>
            </a:r>
            <a:br>
              <a:rPr lang="en-US" sz="2400" dirty="0"/>
            </a:br>
            <a:r>
              <a:rPr lang="en-US" sz="2400" dirty="0"/>
              <a:t> </a:t>
            </a:r>
            <a:r>
              <a:rPr lang="en-US" sz="2400" b="1" dirty="0" err="1"/>
              <a:t>PRomotion</a:t>
            </a:r>
            <a:r>
              <a:rPr lang="en-US" sz="2400" b="1" dirty="0"/>
              <a:t> Of Identity, </a:t>
            </a:r>
            <a:r>
              <a:rPr lang="en-US" sz="2400" b="1" dirty="0" err="1"/>
              <a:t>Euopean</a:t>
            </a:r>
            <a:r>
              <a:rPr lang="en-US" sz="2400" b="1" dirty="0"/>
              <a:t> Culture and Tradition</a:t>
            </a:r>
            <a:r>
              <a:rPr lang="ro-RO" sz="2400" dirty="0"/>
              <a:t> (2018-2020), coordinated by</a:t>
            </a:r>
            <a:r>
              <a:rPr lang="en-US" sz="2400" dirty="0"/>
              <a:t/>
            </a:r>
            <a:br>
              <a:rPr lang="en-US" sz="2400" dirty="0"/>
            </a:br>
            <a:r>
              <a:rPr lang="ro-RO" sz="2400" dirty="0"/>
              <a:t> Mr DORIN MINEL RADUTI, History teacher. </a:t>
            </a:r>
            <a:br>
              <a:rPr lang="ro-RO" sz="2400" dirty="0"/>
            </a:br>
            <a:r>
              <a:rPr lang="ro-RO" sz="2400" dirty="0"/>
              <a:t>The translation activity was coordinated by Mrs STEFANIA MANEA, English teacher, and the </a:t>
            </a:r>
            <a:r>
              <a:rPr lang="en-US" sz="2400" dirty="0"/>
              <a:t>ICT activity was coordinated </a:t>
            </a:r>
            <a:r>
              <a:rPr lang="ro-RO" sz="2400" dirty="0"/>
              <a:t>by</a:t>
            </a:r>
            <a:endParaRPr lang="en-US" sz="2400" dirty="0"/>
          </a:p>
          <a:p>
            <a:pPr algn="ctr"/>
            <a:r>
              <a:rPr lang="ro-RO" sz="2400" dirty="0"/>
              <a:t>Mr ROLLAND SZEDLACSEK, IT Engineer.</a:t>
            </a:r>
            <a:br>
              <a:rPr lang="ro-RO" sz="2400" dirty="0"/>
            </a:br>
            <a:endParaRPr lang="ro-RO" sz="2400" dirty="0"/>
          </a:p>
        </p:txBody>
      </p:sp>
    </p:spTree>
    <p:extLst>
      <p:ext uri="{BB962C8B-B14F-4D97-AF65-F5344CB8AC3E}">
        <p14:creationId xmlns:p14="http://schemas.microsoft.com/office/powerpoint/2010/main" val="3910939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82" y="3244803"/>
            <a:ext cx="10515600" cy="1325563"/>
          </a:xfrm>
        </p:spPr>
        <p:txBody>
          <a:bodyPr>
            <a:normAutofit fontScale="90000"/>
          </a:bodyPr>
          <a:lstStyle/>
          <a:p>
            <a:r>
              <a:rPr lang="ro-RO" sz="2700" i="1" dirty="0">
                <a:solidFill>
                  <a:schemeClr val="tx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r>
              <a:rPr lang="ro-RO" dirty="0">
                <a:solidFill>
                  <a:schemeClr val="tx1"/>
                </a:solidFill>
              </a:rPr>
              <a:t/>
            </a:r>
            <a:br>
              <a:rPr lang="ro-RO" dirty="0">
                <a:solidFill>
                  <a:schemeClr val="tx1"/>
                </a:solidFill>
              </a:rPr>
            </a:br>
            <a:endParaRPr lang="ro-RO" dirty="0">
              <a:solidFill>
                <a:schemeClr val="tx1"/>
              </a:solidFill>
            </a:endParaRPr>
          </a:p>
        </p:txBody>
      </p:sp>
      <p:pic>
        <p:nvPicPr>
          <p:cNvPr id="1026" name="Picture 2" descr="C:\Users\ANAMARIA\AppData\Local\Temp\Rar$DIa0.153\EU flag-Erasmus+_vect_POS.jpg"/>
          <p:cNvPicPr>
            <a:picLocks noChangeAspect="1" noChangeArrowheads="1"/>
          </p:cNvPicPr>
          <p:nvPr/>
        </p:nvPicPr>
        <p:blipFill>
          <a:blip r:embed="rId2" cstate="print"/>
          <a:srcRect/>
          <a:stretch>
            <a:fillRect/>
          </a:stretch>
        </p:blipFill>
        <p:spPr bwMode="auto">
          <a:xfrm>
            <a:off x="4117074" y="840175"/>
            <a:ext cx="4176215" cy="1233174"/>
          </a:xfrm>
          <a:prstGeom prst="rect">
            <a:avLst/>
          </a:prstGeom>
          <a:noFill/>
        </p:spPr>
      </p:pic>
    </p:spTree>
    <p:extLst>
      <p:ext uri="{BB962C8B-B14F-4D97-AF65-F5344CB8AC3E}">
        <p14:creationId xmlns:p14="http://schemas.microsoft.com/office/powerpoint/2010/main" val="1816481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1915" y="264694"/>
            <a:ext cx="4848727" cy="707886"/>
          </a:xfrm>
          <a:prstGeom prst="rect">
            <a:avLst/>
          </a:prstGeo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wrap="square" rtlCol="0">
            <a:spAutoFit/>
          </a:bodyPr>
          <a:lstStyle/>
          <a:p>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AIRPORTS</a:t>
            </a:r>
            <a:endParaRPr lang="en-GB"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descr="Imagini pentru romanian airpo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417" y="1189149"/>
            <a:ext cx="7191375" cy="5210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5189" y="2455408"/>
            <a:ext cx="3031958" cy="2677656"/>
          </a:xfrm>
          <a:prstGeom prst="rect">
            <a:avLst/>
          </a:prstGeom>
          <a:noFill/>
        </p:spPr>
        <p:txBody>
          <a:bodyPr wrap="square" rtlCol="0">
            <a:spAutoFit/>
          </a:bodyPr>
          <a:lstStyle/>
          <a:p>
            <a:r>
              <a:rPr lang="ro-RO" sz="2800" dirty="0">
                <a:latin typeface="Times New Roman" panose="02020603050405020304" pitchFamily="18" charset="0"/>
                <a:cs typeface="Times New Roman" panose="02020603050405020304" pitchFamily="18" charset="0"/>
              </a:rPr>
              <a:t>Main airports:</a:t>
            </a:r>
          </a:p>
          <a:p>
            <a:pPr marL="285750" indent="-285750">
              <a:buFont typeface="Arial" panose="020B0604020202020204" pitchFamily="34" charset="0"/>
              <a:buChar char="•"/>
            </a:pPr>
            <a:r>
              <a:rPr lang="ro-RO" sz="2800" dirty="0">
                <a:latin typeface="Times New Roman" panose="02020603050405020304" pitchFamily="18" charset="0"/>
                <a:cs typeface="Times New Roman" panose="02020603050405020304" pitchFamily="18" charset="0"/>
              </a:rPr>
              <a:t>Bucharest, Otopeni</a:t>
            </a:r>
          </a:p>
          <a:p>
            <a:pPr marL="285750" indent="-285750">
              <a:buFont typeface="Arial" panose="020B0604020202020204" pitchFamily="34" charset="0"/>
              <a:buChar char="•"/>
            </a:pPr>
            <a:r>
              <a:rPr lang="ro-RO" sz="2800" dirty="0">
                <a:latin typeface="Times New Roman" panose="02020603050405020304" pitchFamily="18" charset="0"/>
                <a:cs typeface="Times New Roman" panose="02020603050405020304" pitchFamily="18" charset="0"/>
              </a:rPr>
              <a:t>Timisoara</a:t>
            </a:r>
          </a:p>
          <a:p>
            <a:pPr marL="285750" indent="-285750">
              <a:buFont typeface="Arial" panose="020B0604020202020204" pitchFamily="34" charset="0"/>
              <a:buChar char="•"/>
            </a:pPr>
            <a:r>
              <a:rPr lang="ro-RO" sz="2800" dirty="0">
                <a:latin typeface="Times New Roman" panose="02020603050405020304" pitchFamily="18" charset="0"/>
                <a:cs typeface="Times New Roman" panose="02020603050405020304" pitchFamily="18" charset="0"/>
              </a:rPr>
              <a:t>Constanta</a:t>
            </a:r>
          </a:p>
          <a:p>
            <a:pPr marL="285750" indent="-285750">
              <a:buFont typeface="Arial" panose="020B0604020202020204" pitchFamily="34" charset="0"/>
              <a:buChar char="•"/>
            </a:pPr>
            <a:r>
              <a:rPr lang="ro-RO" sz="2800" dirty="0">
                <a:latin typeface="Times New Roman" panose="02020603050405020304" pitchFamily="18" charset="0"/>
                <a:cs typeface="Times New Roman" panose="02020603050405020304" pitchFamily="18" charset="0"/>
              </a:rPr>
              <a:t>Cluj Napoca</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6590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p:cNvSpPr txBox="1"/>
          <p:nvPr/>
        </p:nvSpPr>
        <p:spPr>
          <a:xfrm>
            <a:off x="3958390" y="204537"/>
            <a:ext cx="4920914" cy="707886"/>
          </a:xfrm>
          <a:prstGeom prst="rect">
            <a:avLst/>
          </a:prstGeom>
          <a:blipFill dpi="0" rotWithShape="1">
            <a:blip r:embed="rId2">
              <a:alphaModFix amt="80000"/>
              <a:extLst>
                <a:ext uri="{28A0092B-C50C-407E-A947-70E740481C1C}">
                  <a14:useLocalDpi xmlns:a14="http://schemas.microsoft.com/office/drawing/2010/main" val="0"/>
                </a:ext>
              </a:extLst>
            </a:blip>
            <a:srcRect/>
            <a:stretch>
              <a:fillRect/>
            </a:stretch>
          </a:blipFill>
          <a:effectLst>
            <a:outerShdw blurRad="50800" dist="50800" dir="5400000" sx="1000" sy="1000" algn="ctr" rotWithShape="0">
              <a:srgbClr val="000000"/>
            </a:outerShdw>
          </a:effectLst>
        </p:spPr>
        <p:txBody>
          <a:bodyPr wrap="square" rtlCol="0">
            <a:spAutoFit/>
          </a:bodyPr>
          <a:lstStyle/>
          <a:p>
            <a:r>
              <a:rPr lang="ro-RO"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BUCHAREST</a:t>
            </a:r>
            <a:endParaRPr lang="en-GB"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descr="Imagini pentru bucharest old 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566" y="1041010"/>
            <a:ext cx="4841947" cy="26953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ini pentru bucharest parliament building t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847" y="3736323"/>
            <a:ext cx="5486401" cy="299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1566" y="3938954"/>
            <a:ext cx="4841947" cy="2308324"/>
          </a:xfrm>
          <a:prstGeom prst="rect">
            <a:avLst/>
          </a:prstGeom>
          <a:noFill/>
        </p:spPr>
        <p:txBody>
          <a:bodyPr wrap="square" rtlCol="0">
            <a:spAutoFit/>
          </a:bodyPr>
          <a:lstStyle/>
          <a:p>
            <a:r>
              <a:rPr lang="ro-RO" sz="2400" dirty="0">
                <a:latin typeface="Times New Roman" panose="02020603050405020304" pitchFamily="18" charset="0"/>
                <a:cs typeface="Times New Roman" panose="02020603050405020304" pitchFamily="18" charset="0"/>
              </a:rPr>
              <a:t>Cultural attractions:</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The Palace of Parliament</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The Arch of Triumph</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The Romanian Athenaeum</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The Village Museum</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Revolution Square</a:t>
            </a:r>
            <a:endParaRPr lang="en-GB"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10289" y="1041010"/>
            <a:ext cx="4754880" cy="2677656"/>
          </a:xfrm>
          <a:prstGeom prst="rect">
            <a:avLst/>
          </a:prstGeom>
          <a:noFill/>
        </p:spPr>
        <p:txBody>
          <a:bodyPr wrap="square" rtlCol="0">
            <a:spAutoFit/>
          </a:bodyPr>
          <a:lstStyle/>
          <a:p>
            <a:r>
              <a:rPr lang="ro-RO" sz="2400" dirty="0">
                <a:latin typeface="Times New Roman" panose="02020603050405020304" pitchFamily="18" charset="0"/>
                <a:cs typeface="Times New Roman" panose="02020603050405020304" pitchFamily="18" charset="0"/>
              </a:rPr>
              <a:t>Things to do:</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Experience the Romanian nightlife in the Old Town</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Take a </a:t>
            </a:r>
            <a:r>
              <a:rPr lang="ro-RO" sz="2400" dirty="0" smtClean="0">
                <a:latin typeface="Times New Roman" panose="02020603050405020304" pitchFamily="18" charset="0"/>
                <a:cs typeface="Times New Roman" panose="02020603050405020304" pitchFamily="18" charset="0"/>
              </a:rPr>
              <a:t>st</a:t>
            </a:r>
            <a:r>
              <a:rPr lang="en-US" sz="2400" dirty="0" smtClean="0">
                <a:latin typeface="Times New Roman" panose="02020603050405020304" pitchFamily="18" charset="0"/>
                <a:cs typeface="Times New Roman" panose="02020603050405020304" pitchFamily="18" charset="0"/>
              </a:rPr>
              <a:t>r</a:t>
            </a:r>
            <a:r>
              <a:rPr lang="ro-RO" sz="2400" dirty="0" err="1" smtClean="0">
                <a:latin typeface="Times New Roman" panose="02020603050405020304" pitchFamily="18" charset="0"/>
                <a:cs typeface="Times New Roman" panose="02020603050405020304" pitchFamily="18" charset="0"/>
              </a:rPr>
              <a:t>oll</a:t>
            </a:r>
            <a:r>
              <a:rPr lang="ro-RO" sz="2400" dirty="0" smtClean="0">
                <a:latin typeface="Times New Roman" panose="02020603050405020304" pitchFamily="18" charset="0"/>
                <a:cs typeface="Times New Roman" panose="02020603050405020304" pitchFamily="18" charset="0"/>
              </a:rPr>
              <a:t> </a:t>
            </a:r>
            <a:r>
              <a:rPr lang="ro-RO" sz="2400" dirty="0">
                <a:latin typeface="Times New Roman" panose="02020603050405020304" pitchFamily="18" charset="0"/>
                <a:cs typeface="Times New Roman" panose="02020603050405020304" pitchFamily="18" charset="0"/>
              </a:rPr>
              <a:t>in parks like Cismigiu or Youth Park</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Go shopping in malls like Cotroceni or Bucharest mall</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43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ini pentru arcul de triu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62" y="145362"/>
            <a:ext cx="5552051" cy="33270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ini pentru The Romanian Athena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491" y="145359"/>
            <a:ext cx="5246298" cy="33270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ini pentru cismigiu p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962" y="3545056"/>
            <a:ext cx="5552051" cy="31230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ini pentru cotroceni 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492" y="3545056"/>
            <a:ext cx="5246298" cy="304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4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a:xfrm>
          <a:off x="0" y="0"/>
          <a:ext cx="0" cy="0"/>
          <a:chOff x="0" y="0"/>
          <a:chExt cx="0" cy="0"/>
        </a:xfrm>
      </p:grpSpPr>
      <p:pic>
        <p:nvPicPr>
          <p:cNvPr id="4098" name="Picture 2" descr="Imagini pentru samsara tea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193" y="3242785"/>
            <a:ext cx="4902558" cy="31792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ini pentru central park cluj napo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022" y="3242784"/>
            <a:ext cx="5239418" cy="31792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87679" y="239151"/>
            <a:ext cx="5289453" cy="707886"/>
          </a:xfrm>
          <a:prstGeom prst="rect">
            <a:avLst/>
          </a:prstGeom>
          <a:blipFill dpi="0" rotWithShape="1">
            <a:blip r:embed="rId4">
              <a:alphaModFix amt="80000"/>
              <a:extLst>
                <a:ext uri="{28A0092B-C50C-407E-A947-70E740481C1C}">
                  <a14:useLocalDpi xmlns:a14="http://schemas.microsoft.com/office/drawing/2010/main" val="0"/>
                </a:ext>
              </a:extLst>
            </a:blip>
            <a:srcRect/>
            <a:stretch>
              <a:fillRect/>
            </a:stretch>
          </a:blipFill>
        </p:spPr>
        <p:txBody>
          <a:bodyPr wrap="square" rtlCol="0">
            <a:spAutoFit/>
          </a:bodyPr>
          <a:lstStyle/>
          <a:p>
            <a:r>
              <a:rPr lang="ro-RO"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CLUJ NAPOCA</a:t>
            </a:r>
            <a:endParaRPr lang="en-GB"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463040" y="1125415"/>
            <a:ext cx="2883877" cy="1938992"/>
          </a:xfrm>
          <a:prstGeom prst="rect">
            <a:avLst/>
          </a:prstGeom>
          <a:noFill/>
        </p:spPr>
        <p:txBody>
          <a:bodyPr wrap="square" rtlCol="0">
            <a:spAutoFit/>
          </a:bodyPr>
          <a:lstStyle/>
          <a:p>
            <a:r>
              <a:rPr lang="ro-RO" sz="2400" dirty="0">
                <a:latin typeface="Times New Roman" panose="02020603050405020304" pitchFamily="18" charset="0"/>
                <a:cs typeface="Times New Roman" panose="02020603050405020304" pitchFamily="18" charset="0"/>
              </a:rPr>
              <a:t>Tourist attractions:</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Central Park</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Botanical Garden</a:t>
            </a:r>
          </a:p>
          <a:p>
            <a:pPr marL="342900" indent="-342900">
              <a:buFont typeface="Arial" panose="020B0604020202020204" pitchFamily="34" charset="0"/>
              <a:buChar char="•"/>
            </a:pPr>
            <a:r>
              <a:rPr lang="ro-RO" sz="2400" dirty="0" err="1" smtClean="0">
                <a:latin typeface="Times New Roman" panose="02020603050405020304" pitchFamily="18" charset="0"/>
                <a:cs typeface="Times New Roman" panose="02020603050405020304" pitchFamily="18" charset="0"/>
              </a:rPr>
              <a:t>Cetatuia</a:t>
            </a:r>
            <a:r>
              <a:rPr lang="ro-RO" sz="2400" dirty="0" smtClean="0">
                <a:latin typeface="Times New Roman" panose="02020603050405020304" pitchFamily="18" charset="0"/>
                <a:cs typeface="Times New Roman" panose="02020603050405020304" pitchFamily="18" charset="0"/>
              </a:rPr>
              <a:t> </a:t>
            </a:r>
            <a:r>
              <a:rPr lang="ro-RO" sz="2400" dirty="0">
                <a:latin typeface="Times New Roman" panose="02020603050405020304" pitchFamily="18" charset="0"/>
                <a:cs typeface="Times New Roman" panose="02020603050405020304" pitchFamily="18" charset="0"/>
              </a:rPr>
              <a:t>Hill</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Museum Square</a:t>
            </a:r>
            <a:endParaRPr lang="en-GB"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670474" y="1158707"/>
            <a:ext cx="6527409" cy="2308324"/>
          </a:xfrm>
          <a:prstGeom prst="rect">
            <a:avLst/>
          </a:prstGeom>
          <a:noFill/>
        </p:spPr>
        <p:txBody>
          <a:bodyPr wrap="square" rtlCol="0">
            <a:spAutoFit/>
          </a:bodyPr>
          <a:lstStyle/>
          <a:p>
            <a:r>
              <a:rPr lang="ro-RO" sz="2400" dirty="0">
                <a:latin typeface="Times New Roman" panose="02020603050405020304" pitchFamily="18" charset="0"/>
                <a:cs typeface="Times New Roman" panose="02020603050405020304" pitchFamily="18" charset="0"/>
              </a:rPr>
              <a:t>Things to do:</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Enjoy a cup of tea at magical Samsara Teahouse</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Take part in music festivals: Untold, Electric Castle</a:t>
            </a:r>
          </a:p>
          <a:p>
            <a:pPr marL="342900" indent="-34290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Shopping: Iulius Mall</a:t>
            </a:r>
          </a:p>
          <a:p>
            <a:pPr marL="342900" indent="-342900">
              <a:buFont typeface="Arial" panose="020B0604020202020204" pitchFamily="34" charset="0"/>
              <a:buChar char="•"/>
            </a:pP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05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ini pentru unt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27" y="101721"/>
            <a:ext cx="5190148" cy="33272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ini pentru cluj ar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9" y="101721"/>
            <a:ext cx="5504688" cy="33272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ini pentru cetatuia clu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27" y="3559658"/>
            <a:ext cx="5190148" cy="31998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ini pentru botanical garden clu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919" y="3559659"/>
            <a:ext cx="5504688" cy="319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04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2B6E8E5A-27C3-CC40-8E0B-B542FB306DF3}"/>
              </a:ext>
            </a:extLst>
          </p:cNvPr>
          <p:cNvPicPr>
            <a:picLocks noChangeAspect="1"/>
          </p:cNvPicPr>
          <p:nvPr/>
        </p:nvPicPr>
        <p:blipFill rotWithShape="1">
          <a:blip r:embed="rId2">
            <a:extLst>
              <a:ext uri="{28A0092B-C50C-407E-A947-70E740481C1C}">
                <a14:useLocalDpi xmlns:a14="http://schemas.microsoft.com/office/drawing/2010/main" val="0"/>
              </a:ext>
            </a:extLst>
          </a:blip>
          <a:srcRect b="6196"/>
          <a:stretch/>
        </p:blipFill>
        <p:spPr>
          <a:xfrm>
            <a:off x="1315665" y="1165425"/>
            <a:ext cx="4136700" cy="2584941"/>
          </a:xfrm>
          <a:prstGeom prst="rect">
            <a:avLst/>
          </a:prstGeom>
        </p:spPr>
      </p:pic>
      <p:sp>
        <p:nvSpPr>
          <p:cNvPr id="4" name="TextBox 3">
            <a:extLst>
              <a:ext uri="{FF2B5EF4-FFF2-40B4-BE49-F238E27FC236}">
                <a16:creationId xmlns="" xmlns:a16="http://schemas.microsoft.com/office/drawing/2014/main" id="{89FE4415-BE8A-9A47-8CD4-E9D2253742E2}"/>
              </a:ext>
            </a:extLst>
          </p:cNvPr>
          <p:cNvSpPr txBox="1"/>
          <p:nvPr/>
        </p:nvSpPr>
        <p:spPr>
          <a:xfrm>
            <a:off x="5359598" y="173262"/>
            <a:ext cx="2082403" cy="707886"/>
          </a:xfrm>
          <a:prstGeom prst="rect">
            <a:avLst/>
          </a:prstGeom>
          <a:blipFill dpi="0" rotWithShape="1">
            <a:blip r:embed="rId3">
              <a:alphaModFix amt="80000"/>
            </a:blip>
            <a:srcRect/>
            <a:stretch>
              <a:fillRect/>
            </a:stretch>
          </a:blip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SIBIU</a:t>
            </a: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5">
            <a:extLst>
              <a:ext uri="{FF2B5EF4-FFF2-40B4-BE49-F238E27FC236}">
                <a16:creationId xmlns="" xmlns:a16="http://schemas.microsoft.com/office/drawing/2014/main" id="{CF419789-C26D-0F4D-959C-2359E1C90FEC}"/>
              </a:ext>
            </a:extLst>
          </p:cNvPr>
          <p:cNvPicPr>
            <a:picLocks noChangeAspect="1"/>
          </p:cNvPicPr>
          <p:nvPr/>
        </p:nvPicPr>
        <p:blipFill rotWithShape="1">
          <a:blip r:embed="rId4">
            <a:extLst>
              <a:ext uri="{28A0092B-C50C-407E-A947-70E740481C1C}">
                <a14:useLocalDpi xmlns:a14="http://schemas.microsoft.com/office/drawing/2010/main" val="0"/>
              </a:ext>
            </a:extLst>
          </a:blip>
          <a:srcRect b="5810"/>
          <a:stretch/>
        </p:blipFill>
        <p:spPr>
          <a:xfrm>
            <a:off x="6832405" y="3750366"/>
            <a:ext cx="4767085" cy="2991120"/>
          </a:xfrm>
          <a:prstGeom prst="rect">
            <a:avLst/>
          </a:prstGeom>
        </p:spPr>
      </p:pic>
      <p:sp>
        <p:nvSpPr>
          <p:cNvPr id="8" name="TextBox 7">
            <a:extLst>
              <a:ext uri="{FF2B5EF4-FFF2-40B4-BE49-F238E27FC236}">
                <a16:creationId xmlns="" xmlns:a16="http://schemas.microsoft.com/office/drawing/2014/main" id="{1C5DA1E6-1B16-43B7-A2E4-8C7EA243EFC1}"/>
              </a:ext>
            </a:extLst>
          </p:cNvPr>
          <p:cNvSpPr txBox="1"/>
          <p:nvPr/>
        </p:nvSpPr>
        <p:spPr>
          <a:xfrm>
            <a:off x="1315664" y="4302176"/>
            <a:ext cx="40439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Tourist attractions: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Brukenthal Palace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Bridge of Lies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ASTRA Open Air Museum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Great Square</a:t>
            </a:r>
          </a:p>
        </p:txBody>
      </p:sp>
      <p:sp>
        <p:nvSpPr>
          <p:cNvPr id="9" name="TextBox 8">
            <a:extLst>
              <a:ext uri="{FF2B5EF4-FFF2-40B4-BE49-F238E27FC236}">
                <a16:creationId xmlns="" xmlns:a16="http://schemas.microsoft.com/office/drawing/2014/main" id="{6BDC0528-196F-4590-A223-619F8EB6395C}"/>
              </a:ext>
            </a:extLst>
          </p:cNvPr>
          <p:cNvSpPr txBox="1"/>
          <p:nvPr/>
        </p:nvSpPr>
        <p:spPr>
          <a:xfrm>
            <a:off x="5726576" y="1303733"/>
            <a:ext cx="6465424"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Things to 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Visit the Catholic Basilica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Climb the Council Tower for the best landscapes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Visit the Pharmacy Museum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Wander through Sibiu’s Lower Town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Stare back at the houses with eyes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085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ibiu Romania">
            <a:extLst>
              <a:ext uri="{FF2B5EF4-FFF2-40B4-BE49-F238E27FC236}">
                <a16:creationId xmlns="" xmlns:a16="http://schemas.microsoft.com/office/drawing/2014/main" id="{EA281F35-9A35-475A-B139-8BC683211E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31"/>
          <a:stretch/>
        </p:blipFill>
        <p:spPr bwMode="auto">
          <a:xfrm>
            <a:off x="3693488" y="157664"/>
            <a:ext cx="4252010" cy="26645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biu Romania">
            <a:extLst>
              <a:ext uri="{FF2B5EF4-FFF2-40B4-BE49-F238E27FC236}">
                <a16:creationId xmlns="" xmlns:a16="http://schemas.microsoft.com/office/drawing/2014/main" id="{B6C1A224-8A1F-4FA8-AD36-5A19D0A3C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70"/>
          <a:stretch/>
        </p:blipFill>
        <p:spPr bwMode="auto">
          <a:xfrm>
            <a:off x="8065663" y="137441"/>
            <a:ext cx="3911478" cy="26808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biu Romania">
            <a:extLst>
              <a:ext uri="{FF2B5EF4-FFF2-40B4-BE49-F238E27FC236}">
                <a16:creationId xmlns="" xmlns:a16="http://schemas.microsoft.com/office/drawing/2014/main" id="{F60D781C-01FA-4ED9-9C83-9477BA420D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339"/>
          <a:stretch/>
        </p:blipFill>
        <p:spPr bwMode="auto">
          <a:xfrm>
            <a:off x="1082923" y="3221109"/>
            <a:ext cx="5142283" cy="34232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biu Romania">
            <a:extLst>
              <a:ext uri="{FF2B5EF4-FFF2-40B4-BE49-F238E27FC236}">
                <a16:creationId xmlns="" xmlns:a16="http://schemas.microsoft.com/office/drawing/2014/main" id="{96D76626-A69E-4E2D-A1C4-0B2910E0AA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95"/>
          <a:stretch/>
        </p:blipFill>
        <p:spPr bwMode="auto">
          <a:xfrm>
            <a:off x="6493083" y="3221109"/>
            <a:ext cx="5484058" cy="34232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ibiu Stairs Passageway Romania">
            <a:extLst>
              <a:ext uri="{FF2B5EF4-FFF2-40B4-BE49-F238E27FC236}">
                <a16:creationId xmlns="" xmlns:a16="http://schemas.microsoft.com/office/drawing/2014/main" id="{F6D21659-9FB1-42B5-BF2D-4735BB69C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088" y="157664"/>
            <a:ext cx="2370235" cy="355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44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5B43454-B5F2-4062-B4E1-AF3995B3FA76}"/>
              </a:ext>
            </a:extLst>
          </p:cNvPr>
          <p:cNvSpPr txBox="1"/>
          <p:nvPr/>
        </p:nvSpPr>
        <p:spPr>
          <a:xfrm>
            <a:off x="4154556" y="148778"/>
            <a:ext cx="5049079" cy="707886"/>
          </a:xfrm>
          <a:prstGeom prst="rect">
            <a:avLst/>
          </a:prstGeom>
          <a:blipFill dpi="0" rotWithShape="1">
            <a:blip r:embed="rId2">
              <a:alphaModFix amt="80000"/>
            </a:blip>
            <a:srcRect/>
            <a:stretch>
              <a:fillRect/>
            </a:stretch>
          </a:blipFill>
        </p:spPr>
        <p:txBody>
          <a:bodyPr wrap="square" rtlCol="0" anchor="ctr">
            <a:spAutoFit/>
          </a:bodyPr>
          <a:lstStyle/>
          <a:p>
            <a:pPr algn="ctr"/>
            <a:r>
              <a:rPr lang="ro-RO"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BRAȘOV</a:t>
            </a:r>
          </a:p>
        </p:txBody>
      </p:sp>
      <p:sp>
        <p:nvSpPr>
          <p:cNvPr id="5" name="TextBox 4">
            <a:extLst>
              <a:ext uri="{FF2B5EF4-FFF2-40B4-BE49-F238E27FC236}">
                <a16:creationId xmlns="" xmlns:a16="http://schemas.microsoft.com/office/drawing/2014/main" id="{8D58EE81-1D74-411A-BCD6-2B09C44B66AC}"/>
              </a:ext>
            </a:extLst>
          </p:cNvPr>
          <p:cNvSpPr txBox="1"/>
          <p:nvPr/>
        </p:nvSpPr>
        <p:spPr>
          <a:xfrm>
            <a:off x="1046921" y="1102335"/>
            <a:ext cx="4279377" cy="1938992"/>
          </a:xfrm>
          <a:prstGeom prst="rect">
            <a:avLst/>
          </a:prstGeom>
          <a:noFill/>
        </p:spPr>
        <p:txBody>
          <a:bodyPr wrap="none" rtlCol="0">
            <a:spAutoFit/>
          </a:bodyPr>
          <a:lstStyle/>
          <a:p>
            <a:pPr algn="just"/>
            <a:r>
              <a:rPr lang="ro-RO" sz="2400" dirty="0">
                <a:latin typeface="Times New Roman" panose="02020603050405020304" pitchFamily="18" charset="0"/>
                <a:cs typeface="Times New Roman" panose="02020603050405020304" pitchFamily="18" charset="0"/>
              </a:rPr>
              <a:t>Tourist attractions:</a:t>
            </a:r>
          </a:p>
          <a:p>
            <a:pPr marL="342900" indent="-34290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Peles Castle</a:t>
            </a:r>
          </a:p>
          <a:p>
            <a:pPr marL="342900" indent="-34290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Bran Castle (Dracula’s Castle)</a:t>
            </a:r>
          </a:p>
          <a:p>
            <a:pPr marL="342900" indent="-34290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The Black Church</a:t>
            </a:r>
          </a:p>
          <a:p>
            <a:pPr marL="342900" indent="-342900" algn="just">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The Bear Sanctuary</a:t>
            </a:r>
          </a:p>
        </p:txBody>
      </p:sp>
      <p:sp>
        <p:nvSpPr>
          <p:cNvPr id="7" name="TextBox 6">
            <a:extLst>
              <a:ext uri="{FF2B5EF4-FFF2-40B4-BE49-F238E27FC236}">
                <a16:creationId xmlns="" xmlns:a16="http://schemas.microsoft.com/office/drawing/2014/main" id="{E83BABD7-0E02-48FA-82E0-DB857FB38633}"/>
              </a:ext>
            </a:extLst>
          </p:cNvPr>
          <p:cNvSpPr txBox="1"/>
          <p:nvPr/>
        </p:nvSpPr>
        <p:spPr>
          <a:xfrm>
            <a:off x="6057899" y="4584702"/>
            <a:ext cx="6134101" cy="2246769"/>
          </a:xfrm>
          <a:prstGeom prst="rect">
            <a:avLst/>
          </a:prstGeom>
          <a:noFill/>
        </p:spPr>
        <p:txBody>
          <a:bodyPr wrap="square" rtlCol="0">
            <a:spAutoFit/>
          </a:bodyPr>
          <a:lstStyle/>
          <a:p>
            <a:r>
              <a:rPr lang="ro-RO" sz="2000" dirty="0">
                <a:latin typeface="Times New Roman" panose="02020603050405020304" pitchFamily="18" charset="0"/>
                <a:cs typeface="Times New Roman" panose="02020603050405020304" pitchFamily="18" charset="0"/>
              </a:rPr>
              <a:t>Things to do:</a:t>
            </a:r>
          </a:p>
          <a:p>
            <a:pPr marL="285750" indent="-285750">
              <a:buFont typeface="Arial" panose="020B0604020202020204" pitchFamily="34" charset="0"/>
              <a:buChar char="•"/>
            </a:pPr>
            <a:r>
              <a:rPr lang="ro-RO" sz="2000" dirty="0">
                <a:latin typeface="Times New Roman" panose="02020603050405020304" pitchFamily="18" charset="0"/>
                <a:cs typeface="Times New Roman" panose="02020603050405020304" pitchFamily="18" charset="0"/>
              </a:rPr>
              <a:t>Walk in the Old Town and enjoy the Medieval architecture and the narrowest street in Europe (90 cm wide)</a:t>
            </a:r>
          </a:p>
          <a:p>
            <a:pPr marL="285750" indent="-285750">
              <a:buFont typeface="Arial" panose="020B0604020202020204" pitchFamily="34" charset="0"/>
              <a:buChar char="•"/>
            </a:pPr>
            <a:r>
              <a:rPr lang="ro-RO" sz="2000" dirty="0">
                <a:latin typeface="Times New Roman" panose="02020603050405020304" pitchFamily="18" charset="0"/>
                <a:cs typeface="Times New Roman" panose="02020603050405020304" pitchFamily="18" charset="0"/>
              </a:rPr>
              <a:t>Hike on Mount Tâmpa</a:t>
            </a:r>
          </a:p>
          <a:p>
            <a:pPr marL="285750" indent="-285750">
              <a:buFont typeface="Arial" panose="020B0604020202020204" pitchFamily="34" charset="0"/>
              <a:buChar char="•"/>
            </a:pPr>
            <a:r>
              <a:rPr lang="ro-RO" sz="2000" dirty="0">
                <a:latin typeface="Times New Roman" panose="02020603050405020304" pitchFamily="18" charset="0"/>
                <a:cs typeface="Times New Roman" panose="02020603050405020304" pitchFamily="18" charset="0"/>
              </a:rPr>
              <a:t>Have lunch in one of the restaurants/pubs from Council Square</a:t>
            </a:r>
          </a:p>
        </p:txBody>
      </p:sp>
      <p:pic>
        <p:nvPicPr>
          <p:cNvPr id="1026" name="Picture 2" descr="Brasov">
            <a:extLst>
              <a:ext uri="{FF2B5EF4-FFF2-40B4-BE49-F238E27FC236}">
                <a16:creationId xmlns="" xmlns:a16="http://schemas.microsoft.com/office/drawing/2014/main" id="{FC21D288-1C7B-43A2-8786-3FB4AE2194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76"/>
          <a:stretch/>
        </p:blipFill>
        <p:spPr bwMode="auto">
          <a:xfrm>
            <a:off x="6228349" y="916807"/>
            <a:ext cx="5793200" cy="3667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st things to do in Brasov">
            <a:extLst>
              <a:ext uri="{FF2B5EF4-FFF2-40B4-BE49-F238E27FC236}">
                <a16:creationId xmlns="" xmlns:a16="http://schemas.microsoft.com/office/drawing/2014/main" id="{D82E18A3-82B5-4E5B-AA40-7CDDB4FE5B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82"/>
          <a:stretch/>
        </p:blipFill>
        <p:spPr bwMode="auto">
          <a:xfrm>
            <a:off x="745850" y="3429000"/>
            <a:ext cx="5312049" cy="335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00379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629</TotalTime>
  <Words>446</Words>
  <Application>Microsoft Office PowerPoint</Application>
  <PresentationFormat>Particularizare</PresentationFormat>
  <Paragraphs>85</Paragraphs>
  <Slides>16</Slides>
  <Notes>0</Notes>
  <HiddenSlides>0</HiddenSlides>
  <MMClips>0</MMClips>
  <ScaleCrop>false</ScaleCrop>
  <HeadingPairs>
    <vt:vector size="4" baseType="variant">
      <vt:variant>
        <vt:lpstr>Temă</vt:lpstr>
      </vt:variant>
      <vt:variant>
        <vt:i4>2</vt:i4>
      </vt:variant>
      <vt:variant>
        <vt:lpstr>Titluri diapozitive</vt:lpstr>
      </vt:variant>
      <vt:variant>
        <vt:i4>16</vt:i4>
      </vt:variant>
    </vt:vector>
  </HeadingPairs>
  <TitlesOfParts>
    <vt:vector size="18" baseType="lpstr">
      <vt:lpstr>Crop</vt:lpstr>
      <vt:lpstr>1_Crop</vt:lpstr>
      <vt:lpstr>Romania</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Romania</dc:title>
  <dc:creator>Denisa Petraru</dc:creator>
  <cp:lastModifiedBy>Microsoft</cp:lastModifiedBy>
  <cp:revision>44</cp:revision>
  <dcterms:created xsi:type="dcterms:W3CDTF">2019-03-30T09:02:29Z</dcterms:created>
  <dcterms:modified xsi:type="dcterms:W3CDTF">2019-04-07T05:18:16Z</dcterms:modified>
</cp:coreProperties>
</file>