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256" r:id="rId2"/>
    <p:sldId id="261" r:id="rId3"/>
    <p:sldId id="262" r:id="rId4"/>
    <p:sldId id="266" r:id="rId5"/>
    <p:sldId id="263" r:id="rId6"/>
    <p:sldId id="259" r:id="rId7"/>
    <p:sldId id="267" r:id="rId8"/>
    <p:sldId id="258" r:id="rId9"/>
    <p:sldId id="268" r:id="rId10"/>
    <p:sldId id="257" r:id="rId11"/>
    <p:sldId id="264" r:id="rId12"/>
    <p:sldId id="26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A96E3E-CF9A-4DFD-9C98-BE5644C33480}" type="datetimeFigureOut">
              <a:rPr lang="ro-RO" smtClean="0"/>
              <a:t>09.06.2020</a:t>
            </a:fld>
            <a:endParaRPr lang="ro-R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74ED05-D13D-4FFB-BDDB-093E92CEBACD}" type="slidenum">
              <a:rPr lang="ro-RO" smtClean="0"/>
              <a:t>‹#›</a:t>
            </a:fld>
            <a:endParaRPr lang="ro-RO"/>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o-RO"/>
          </a:p>
        </p:txBody>
      </p:sp>
      <p:sp>
        <p:nvSpPr>
          <p:cNvPr id="4" name="Slide Number Placeholder 3"/>
          <p:cNvSpPr>
            <a:spLocks noGrp="1"/>
          </p:cNvSpPr>
          <p:nvPr>
            <p:ph type="sldNum" sz="quarter" idx="10"/>
          </p:nvPr>
        </p:nvSpPr>
        <p:spPr/>
        <p:txBody>
          <a:bodyPr/>
          <a:lstStyle/>
          <a:p>
            <a:fld id="{D974ED05-D13D-4FFB-BDDB-093E92CEBACD}" type="slidenum">
              <a:rPr lang="ro-RO" smtClean="0"/>
              <a:t>1</a:t>
            </a:fld>
            <a:endParaRPr lang="ro-R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pPr/>
              <a:t>6/9/2020</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6/9/2020</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pPr/>
              <a:t>6/9/2020</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6/9/2020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6/9/2020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D8BD707-D9CF-40AE-B4C6-C98DA3205C09}" type="datetimeFigureOut">
              <a:rPr lang="en-US" smtClean="0"/>
              <a:pPr/>
              <a:t>6/9/2020</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6/9/2020</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6/9/2020</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6/9/2020</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romaniatourism.com/martisor.html" TargetMode="External"/><Relationship Id="rId7" Type="http://schemas.openxmlformats.org/officeDocument/2006/relationships/hyperlink" Target="https://www.verbling.com/discussion/romanian-spring-traditions-martisor" TargetMode="External"/><Relationship Id="rId2" Type="http://schemas.openxmlformats.org/officeDocument/2006/relationships/hyperlink" Target="https://en.wikipedia.org/wiki/M%C4%83r%C8%9Bi%C8%99or" TargetMode="External"/><Relationship Id="rId1" Type="http://schemas.openxmlformats.org/officeDocument/2006/relationships/slideLayout" Target="../slideLayouts/slideLayout6.xml"/><Relationship Id="rId6" Type="http://schemas.openxmlformats.org/officeDocument/2006/relationships/hyperlink" Target="https://www.romania-insider.com/romanian-traditions-the-martisor-as-a-symbol-of-spring-and-respect-and-admiration-for-women" TargetMode="External"/><Relationship Id="rId5" Type="http://schemas.openxmlformats.org/officeDocument/2006/relationships/hyperlink" Target="https://www.romaniajournal.ro/spare-time/martisor-and-babele-two-romanian-popular-traditions-fighting-winter-conjuring-spring/" TargetMode="External"/><Relationship Id="rId4" Type="http://schemas.openxmlformats.org/officeDocument/2006/relationships/hyperlink" Target="https://travelaway.me/1st-march-martisor-romania/"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en.wikipedia.org/wiki/Amulet"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Ursitoare" TargetMode="External"/><Relationship Id="rId2" Type="http://schemas.openxmlformats.org/officeDocument/2006/relationships/hyperlink" Target="https://en.wikipedia.org/wiki/Baba_Dochia"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hyperlink" Target="https://en.wikipedia.org/wiki/Baba_Dochia" TargetMode="External"/><Relationship Id="rId3" Type="http://schemas.openxmlformats.org/officeDocument/2006/relationships/hyperlink" Target="https://en.wikipedia.org/wiki/Thracians" TargetMode="External"/><Relationship Id="rId7" Type="http://schemas.openxmlformats.org/officeDocument/2006/relationships/hyperlink" Target="https://en.wikipedia.org/w/index.php?title=Baba_Dochia's_Days&amp;action=edit&amp;redlink=1" TargetMode="External"/><Relationship Id="rId2" Type="http://schemas.openxmlformats.org/officeDocument/2006/relationships/hyperlink" Target="https://en.wikipedia.org/wiki/Daco-Thracian" TargetMode="External"/><Relationship Id="rId1" Type="http://schemas.openxmlformats.org/officeDocument/2006/relationships/slideLayout" Target="../slideLayouts/slideLayout6.xml"/><Relationship Id="rId6" Type="http://schemas.openxmlformats.org/officeDocument/2006/relationships/hyperlink" Target="https://en.wikipedia.org/wiki/Daco-Romanians" TargetMode="External"/><Relationship Id="rId5" Type="http://schemas.openxmlformats.org/officeDocument/2006/relationships/hyperlink" Target="https://en.wikipedia.org/wiki/Silen" TargetMode="External"/><Relationship Id="rId4" Type="http://schemas.openxmlformats.org/officeDocument/2006/relationships/hyperlink" Target="https://en.wikipedia.org/wiki/Marsyas"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en.wikipedia.org/wiki/Daco-Romanian"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276600"/>
            <a:ext cx="6172200" cy="1894362"/>
          </a:xfrm>
        </p:spPr>
        <p:txBody>
          <a:bodyPr/>
          <a:lstStyle/>
          <a:p>
            <a:r>
              <a:rPr lang="ro-RO" dirty="0" smtClean="0">
                <a:solidFill>
                  <a:schemeClr val="tx1"/>
                </a:solidFill>
              </a:rPr>
              <a:t>Martisorul- a romanian spring celebration</a:t>
            </a:r>
            <a:endParaRPr lang="ro-RO" dirty="0">
              <a:solidFill>
                <a:schemeClr val="tx1"/>
              </a:solidFill>
            </a:endParaRPr>
          </a:p>
        </p:txBody>
      </p:sp>
      <p:sp>
        <p:nvSpPr>
          <p:cNvPr id="3" name="Subtitle 2"/>
          <p:cNvSpPr>
            <a:spLocks noGrp="1"/>
          </p:cNvSpPr>
          <p:nvPr>
            <p:ph type="subTitle" idx="1"/>
          </p:nvPr>
        </p:nvSpPr>
        <p:spPr>
          <a:xfrm>
            <a:off x="2971800" y="5486400"/>
            <a:ext cx="6172200" cy="1371600"/>
          </a:xfrm>
        </p:spPr>
        <p:txBody>
          <a:bodyPr>
            <a:normAutofit fontScale="85000" lnSpcReduction="20000"/>
          </a:bodyPr>
          <a:lstStyle/>
          <a:p>
            <a:pPr algn="ctr"/>
            <a:r>
              <a:rPr lang="ro-RO" dirty="0" smtClean="0"/>
              <a:t>ERASMUS+</a:t>
            </a:r>
            <a:r>
              <a:rPr lang="ro-RO" sz="2000" dirty="0" smtClean="0"/>
              <a:t>  </a:t>
            </a:r>
            <a:r>
              <a:rPr lang="ro-RO" sz="2400" dirty="0" smtClean="0">
                <a:solidFill>
                  <a:schemeClr val="dk1"/>
                </a:solidFill>
                <a:effectLst>
                  <a:outerShdw blurRad="38100" dist="38100" dir="2700000" algn="tl">
                    <a:srgbClr val="000000">
                      <a:alpha val="43137"/>
                    </a:srgbClr>
                  </a:outerShdw>
                </a:effectLst>
              </a:rPr>
              <a:t>PRomotion Of Identity, European Culture and Tradition</a:t>
            </a:r>
            <a:r>
              <a:rPr lang="ro-RO" sz="2400" dirty="0" smtClean="0">
                <a:effectLst>
                  <a:outerShdw blurRad="38100" dist="38100" dir="2700000" algn="tl">
                    <a:srgbClr val="000000">
                      <a:alpha val="43137"/>
                    </a:srgbClr>
                  </a:outerShdw>
                </a:effectLst>
              </a:rPr>
              <a:t> </a:t>
            </a:r>
            <a:r>
              <a:rPr lang="ro-RO" sz="2000" dirty="0" smtClean="0"/>
              <a:t/>
            </a:r>
            <a:br>
              <a:rPr lang="ro-RO" sz="2000" dirty="0" smtClean="0"/>
            </a:br>
            <a:r>
              <a:rPr lang="ro-RO" dirty="0" smtClean="0"/>
              <a:t>nr. ref. 2018-1-IT02-KA229-047925_3  </a:t>
            </a:r>
            <a:br>
              <a:rPr lang="ro-RO" dirty="0" smtClean="0"/>
            </a:br>
            <a:r>
              <a:rPr lang="ro-RO" dirty="0" smtClean="0"/>
              <a:t>KA2 - Cooperation for innovation and the exchange of good practices</a:t>
            </a:r>
            <a:br>
              <a:rPr lang="ro-RO" dirty="0" smtClean="0"/>
            </a:br>
            <a:r>
              <a:rPr lang="ro-RO" dirty="0" smtClean="0"/>
              <a:t>KA229 - School Exchange Partnerships</a:t>
            </a:r>
          </a:p>
          <a:p>
            <a:pPr algn="ctr"/>
            <a:endParaRPr lang="ro-RO" dirty="0"/>
          </a:p>
        </p:txBody>
      </p:sp>
      <p:pic>
        <p:nvPicPr>
          <p:cNvPr id="4" name="Picture 3">
            <a:extLst>
              <a:ext uri="{FF2B5EF4-FFF2-40B4-BE49-F238E27FC236}">
                <a16:creationId xmlns="" xmlns:a16="http://schemas.microsoft.com/office/drawing/2014/main" id="{AEDFD1DF-5160-4863-A612-A47B810E3470}"/>
              </a:ext>
            </a:extLst>
          </p:cNvPr>
          <p:cNvPicPr>
            <a:picLocks noChangeAspect="1"/>
          </p:cNvPicPr>
          <p:nvPr/>
        </p:nvPicPr>
        <p:blipFill>
          <a:blip r:embed="rId4"/>
          <a:stretch>
            <a:fillRect/>
          </a:stretch>
        </p:blipFill>
        <p:spPr>
          <a:xfrm>
            <a:off x="0" y="0"/>
            <a:ext cx="2684566" cy="2097317"/>
          </a:xfrm>
          <a:prstGeom prst="rect">
            <a:avLst/>
          </a:prstGeom>
        </p:spPr>
      </p:pic>
      <p:pic>
        <p:nvPicPr>
          <p:cNvPr id="5" name="Imagine 3"/>
          <p:cNvPicPr/>
          <p:nvPr/>
        </p:nvPicPr>
        <p:blipFill>
          <a:blip r:embed="rId5">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2971800" y="304800"/>
            <a:ext cx="1855305" cy="1537252"/>
          </a:xfrm>
          <a:prstGeom prst="rect">
            <a:avLst/>
          </a:prstGeom>
          <a:noFill/>
        </p:spPr>
      </p:pic>
      <p:pic>
        <p:nvPicPr>
          <p:cNvPr id="6"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248400" y="533400"/>
            <a:ext cx="1837547" cy="6253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references</a:t>
            </a:r>
            <a:endParaRPr lang="ro-RO" dirty="0"/>
          </a:p>
        </p:txBody>
      </p:sp>
      <p:sp>
        <p:nvSpPr>
          <p:cNvPr id="3" name="Rectangle 2"/>
          <p:cNvSpPr/>
          <p:nvPr/>
        </p:nvSpPr>
        <p:spPr>
          <a:xfrm>
            <a:off x="152400" y="2057400"/>
            <a:ext cx="8077200" cy="2308324"/>
          </a:xfrm>
          <a:prstGeom prst="rect">
            <a:avLst/>
          </a:prstGeom>
        </p:spPr>
        <p:txBody>
          <a:bodyPr wrap="square">
            <a:spAutoFit/>
          </a:bodyPr>
          <a:lstStyle/>
          <a:p>
            <a:r>
              <a:rPr lang="ro-RO" dirty="0" smtClean="0">
                <a:hlinkClick r:id="rId2"/>
              </a:rPr>
              <a:t>https://en.wikipedia.org/wiki/M%C4%83r%C8%9Bi%C8%99or</a:t>
            </a:r>
            <a:endParaRPr lang="ro-RO" dirty="0" smtClean="0"/>
          </a:p>
          <a:p>
            <a:r>
              <a:rPr lang="ro-RO" dirty="0" smtClean="0">
                <a:hlinkClick r:id="rId3"/>
              </a:rPr>
              <a:t>http://romaniatourism.com/martisor.html</a:t>
            </a:r>
            <a:endParaRPr lang="ro-RO" dirty="0" smtClean="0"/>
          </a:p>
          <a:p>
            <a:r>
              <a:rPr lang="ro-RO" dirty="0" smtClean="0">
                <a:hlinkClick r:id="rId4"/>
              </a:rPr>
              <a:t>https://travelaway.me/1st-march-martisor-romania/</a:t>
            </a:r>
            <a:endParaRPr lang="en-US" dirty="0" smtClean="0"/>
          </a:p>
          <a:p>
            <a:r>
              <a:rPr lang="ro-RO" dirty="0" smtClean="0">
                <a:hlinkClick r:id="rId5"/>
              </a:rPr>
              <a:t>https://www.romaniajournal.ro/spare-time/martisor-and-babele-two-romanian-popular-traditions-fighting-winter-conjuring-spring/</a:t>
            </a:r>
            <a:endParaRPr lang="en-US" dirty="0" smtClean="0"/>
          </a:p>
          <a:p>
            <a:r>
              <a:rPr lang="ro-RO" dirty="0" smtClean="0">
                <a:hlinkClick r:id="rId6"/>
              </a:rPr>
              <a:t>https://www.romania-insider.com/romanian-traditions-the-martisor-as-a-symbol-of-spring-and-respect-and-admiration-for-women</a:t>
            </a:r>
            <a:endParaRPr lang="en-US" dirty="0" smtClean="0"/>
          </a:p>
          <a:p>
            <a:r>
              <a:rPr lang="ro-RO" dirty="0" smtClean="0">
                <a:hlinkClick r:id="rId7"/>
              </a:rPr>
              <a:t>https://www.verbling.com/discussion/romanian-spring-traditions-martisor</a:t>
            </a:r>
            <a:endParaRPr lang="ro-RO" dirty="0"/>
          </a:p>
        </p:txBody>
      </p:sp>
    </p:spTree>
  </p:cSld>
  <p:clrMapOvr>
    <a:masterClrMapping/>
  </p:clrMapOvr>
  <p:transition>
    <p:circl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859340"/>
            <a:ext cx="7467600" cy="1754326"/>
          </a:xfrm>
          <a:prstGeom prst="rect">
            <a:avLst/>
          </a:prstGeom>
        </p:spPr>
        <p:txBody>
          <a:bodyPr wrap="square">
            <a:spAutoFit/>
          </a:bodyPr>
          <a:lstStyle/>
          <a:p>
            <a:pPr algn="ctr"/>
            <a:r>
              <a:rPr lang="en-US" dirty="0" smtClean="0"/>
              <a:t>The information included in this presentation is used for non-profit educational purposes and was collected by the students from COLEGIUL NATIONAL „MIHAI EMINESCU”, PETROSANI, ROMANIA during the ERASMUS+ KA229 PROJECT</a:t>
            </a:r>
            <a:r>
              <a:rPr lang="en-US" b="1" u="sng" dirty="0" smtClean="0"/>
              <a:t>: </a:t>
            </a:r>
            <a:r>
              <a:rPr lang="en-US" b="1" u="sng" dirty="0" err="1" smtClean="0"/>
              <a:t>PRomotion</a:t>
            </a:r>
            <a:r>
              <a:rPr lang="en-US" b="1" u="sng" dirty="0" smtClean="0"/>
              <a:t> Of Identity, </a:t>
            </a:r>
            <a:r>
              <a:rPr lang="en-US" b="1" u="sng" dirty="0" err="1" smtClean="0"/>
              <a:t>EuRopean</a:t>
            </a:r>
            <a:r>
              <a:rPr lang="en-US" b="1" u="sng" dirty="0" smtClean="0"/>
              <a:t> Culture and Tradition</a:t>
            </a:r>
            <a:r>
              <a:rPr lang="en-US" dirty="0" smtClean="0"/>
              <a:t> (2018-2020), coordinated by</a:t>
            </a:r>
            <a:br>
              <a:rPr lang="en-US" dirty="0" smtClean="0"/>
            </a:br>
            <a:r>
              <a:rPr lang="en-US" dirty="0" smtClean="0"/>
              <a:t> Mrs. </a:t>
            </a:r>
            <a:r>
              <a:rPr lang="en-US" b="1" dirty="0" smtClean="0"/>
              <a:t>STEFANIA MANEA</a:t>
            </a:r>
            <a:r>
              <a:rPr lang="en-US" dirty="0" smtClean="0"/>
              <a:t>, coordinator of the project.</a:t>
            </a:r>
            <a:endParaRPr lang="ro-RO" dirty="0"/>
          </a:p>
        </p:txBody>
      </p:sp>
    </p:spTree>
  </p:cSld>
  <p:clrMapOvr>
    <a:masterClrMapping/>
  </p:clrMapOvr>
  <p:transition>
    <p:diamon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xmlns="" id="{7E694967-E91F-4113-B77B-67655768B08C}"/>
              </a:ext>
            </a:extLst>
          </p:cNvPr>
          <p:cNvSpPr txBox="1">
            <a:spLocks/>
          </p:cNvSpPr>
          <p:nvPr/>
        </p:nvSpPr>
        <p:spPr>
          <a:xfrm>
            <a:off x="0" y="2514600"/>
            <a:ext cx="8630446" cy="1012929"/>
          </a:xfrm>
          <a:prstGeom prst="rect">
            <a:avLst/>
          </a:prstGeom>
        </p:spPr>
        <p:txBody>
          <a:bodyPr>
            <a:normAutofit fontScale="62500" lnSpcReduction="20000"/>
          </a:bodyPr>
          <a:lstStyle/>
          <a:p>
            <a:pPr marL="274320" marR="0" lvl="0" indent="-274320" algn="ctr" defTabSz="914400" rtl="0" eaLnBrk="1" fontAlgn="auto" latinLnBrk="0" hangingPunct="1">
              <a:lnSpc>
                <a:spcPct val="100000"/>
              </a:lnSpc>
              <a:spcBef>
                <a:spcPts val="600"/>
              </a:spcBef>
              <a:spcAft>
                <a:spcPts val="0"/>
              </a:spcAft>
              <a:buClr>
                <a:schemeClr val="tx2"/>
              </a:buClr>
              <a:buSzPct val="73000"/>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kumimoji="0" lang="en-US" sz="2600" b="1" i="0" u="none" strike="noStrike" kern="1200" cap="none" spc="0" normalizeH="0" baseline="0" noProof="0" dirty="0">
              <a:ln>
                <a:noFill/>
              </a:ln>
              <a:solidFill>
                <a:schemeClr val="tx1"/>
              </a:solidFill>
              <a:effectLst/>
              <a:uLnTx/>
              <a:uFillTx/>
              <a:latin typeface="+mn-lt"/>
              <a:ea typeface="+mn-ea"/>
              <a:cs typeface="+mn-cs"/>
            </a:endParaRPr>
          </a:p>
        </p:txBody>
      </p:sp>
      <p:pic>
        <p:nvPicPr>
          <p:cNvPr id="3"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81000" y="685800"/>
            <a:ext cx="1837547" cy="6253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WHAT IS </a:t>
            </a:r>
            <a:r>
              <a:rPr lang="en-US" dirty="0" smtClean="0"/>
              <a:t>‘</a:t>
            </a:r>
            <a:r>
              <a:rPr lang="ro-RO" dirty="0" smtClean="0"/>
              <a:t>MARTISOR</a:t>
            </a:r>
            <a:r>
              <a:rPr lang="en-US" dirty="0" smtClean="0"/>
              <a:t>’</a:t>
            </a:r>
            <a:r>
              <a:rPr lang="ro-RO" dirty="0" smtClean="0"/>
              <a:t>?</a:t>
            </a:r>
            <a:endParaRPr lang="ro-RO" dirty="0"/>
          </a:p>
        </p:txBody>
      </p:sp>
      <p:sp>
        <p:nvSpPr>
          <p:cNvPr id="3" name="Rectangle 2"/>
          <p:cNvSpPr/>
          <p:nvPr/>
        </p:nvSpPr>
        <p:spPr>
          <a:xfrm>
            <a:off x="381000" y="1524000"/>
            <a:ext cx="8077200" cy="2585323"/>
          </a:xfrm>
          <a:prstGeom prst="rect">
            <a:avLst/>
          </a:prstGeom>
        </p:spPr>
        <p:txBody>
          <a:bodyPr wrap="square">
            <a:spAutoFit/>
          </a:bodyPr>
          <a:lstStyle/>
          <a:p>
            <a:pPr algn="just"/>
            <a:r>
              <a:rPr lang="en-US" i="1" dirty="0" err="1" smtClean="0"/>
              <a:t>Martisor</a:t>
            </a:r>
            <a:r>
              <a:rPr lang="en-US" dirty="0" smtClean="0"/>
              <a:t> is an authentic Romanian celebration that dates back to the time of the Thracians, but also the name given to the little talismans with red and white strings, offered during this holiday.</a:t>
            </a:r>
          </a:p>
          <a:p>
            <a:pPr algn="just"/>
            <a:r>
              <a:rPr lang="en-US" dirty="0" smtClean="0"/>
              <a:t>The word </a:t>
            </a:r>
            <a:r>
              <a:rPr lang="en-US" i="1" dirty="0" err="1" smtClean="0"/>
              <a:t>Mărțișor</a:t>
            </a:r>
            <a:r>
              <a:rPr lang="en-US" dirty="0" smtClean="0"/>
              <a:t> is the diminutive of </a:t>
            </a:r>
            <a:r>
              <a:rPr lang="en-US" i="1" dirty="0" err="1" smtClean="0"/>
              <a:t>Marț</a:t>
            </a:r>
            <a:r>
              <a:rPr lang="en-US" dirty="0" smtClean="0"/>
              <a:t>, the old folk name for March (</a:t>
            </a:r>
            <a:r>
              <a:rPr lang="en-US" i="1" dirty="0" err="1" smtClean="0"/>
              <a:t>martie</a:t>
            </a:r>
            <a:r>
              <a:rPr lang="en-US" dirty="0" smtClean="0"/>
              <a:t>, in modern Romanian), and thus literally means "little March".</a:t>
            </a:r>
          </a:p>
          <a:p>
            <a:pPr algn="just"/>
            <a:r>
              <a:rPr lang="en-US" i="1" dirty="0" err="1" smtClean="0"/>
              <a:t>Mărțișor</a:t>
            </a:r>
            <a:r>
              <a:rPr lang="en-US" dirty="0" smtClean="0"/>
              <a:t>, </a:t>
            </a:r>
            <a:r>
              <a:rPr lang="en-US" i="1" dirty="0" err="1" smtClean="0"/>
              <a:t>marț</a:t>
            </a:r>
            <a:r>
              <a:rPr lang="en-US" dirty="0" smtClean="0"/>
              <a:t> and </a:t>
            </a:r>
            <a:r>
              <a:rPr lang="en-US" i="1" dirty="0" err="1" smtClean="0"/>
              <a:t>mărțiguș</a:t>
            </a:r>
            <a:r>
              <a:rPr lang="en-US" dirty="0" smtClean="0"/>
              <a:t> are all names for the red and white string with hanging tassel customarily given on the 1st day of March</a:t>
            </a:r>
            <a:r>
              <a:rPr lang="en-US" dirty="0" smtClean="0"/>
              <a:t>.</a:t>
            </a:r>
            <a:endParaRPr lang="ro-RO" dirty="0" smtClean="0"/>
          </a:p>
          <a:p>
            <a:pPr algn="just"/>
            <a:endParaRPr lang="ro-RO" dirty="0"/>
          </a:p>
        </p:txBody>
      </p:sp>
      <p:sp>
        <p:nvSpPr>
          <p:cNvPr id="4" name="Rectangle 3"/>
          <p:cNvSpPr/>
          <p:nvPr/>
        </p:nvSpPr>
        <p:spPr>
          <a:xfrm>
            <a:off x="228600" y="3962400"/>
            <a:ext cx="8305800" cy="2585323"/>
          </a:xfrm>
          <a:prstGeom prst="rect">
            <a:avLst/>
          </a:prstGeom>
        </p:spPr>
        <p:txBody>
          <a:bodyPr wrap="square">
            <a:spAutoFit/>
          </a:bodyPr>
          <a:lstStyle/>
          <a:p>
            <a:pPr algn="just"/>
            <a:r>
              <a:rPr lang="en-US" dirty="0" smtClean="0"/>
              <a:t>Giving this </a:t>
            </a:r>
            <a:r>
              <a:rPr lang="en-US" dirty="0" smtClean="0">
                <a:solidFill>
                  <a:schemeClr val="tx1">
                    <a:lumMod val="95000"/>
                    <a:lumOff val="5000"/>
                  </a:schemeClr>
                </a:solidFill>
                <a:hlinkClick r:id="rId2" tooltip="Amulet"/>
              </a:rPr>
              <a:t>talisman</a:t>
            </a:r>
            <a:r>
              <a:rPr lang="en-US" dirty="0" smtClean="0"/>
              <a:t> to people is an old custom, and it is believed that the wearer will be strong and healthy for the year to come. It is also a symbol of the coming spring. Usually, both women and men wear it pinned to their clothes, close to the heart, until the last day of March, when they tie it to a fruit-tree twig. In some regions, a gold or silver coin hangs on the string and is worn around the neck. After wearing it for a certain length of time, they buy red wine and sweet cheese with the coin, according to a belief that their faces would remain beautiful and white as cheese and rubicund as the wine, all year.</a:t>
            </a:r>
            <a:endParaRPr lang="en-US" dirty="0" smtClean="0"/>
          </a:p>
        </p:txBody>
      </p:sp>
    </p:spTree>
  </p:cSld>
  <p:clrMapOvr>
    <a:masterClrMapping/>
  </p:clrMapOvr>
  <p:transition>
    <p:wipe dir="d"/>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IS IT CELEBRATED?</a:t>
            </a:r>
            <a:endParaRPr lang="ro-RO" dirty="0"/>
          </a:p>
        </p:txBody>
      </p:sp>
      <p:sp>
        <p:nvSpPr>
          <p:cNvPr id="4" name="Rectangle 3"/>
          <p:cNvSpPr/>
          <p:nvPr/>
        </p:nvSpPr>
        <p:spPr>
          <a:xfrm>
            <a:off x="304800" y="1447800"/>
            <a:ext cx="4833374" cy="923330"/>
          </a:xfrm>
          <a:prstGeom prst="rect">
            <a:avLst/>
          </a:prstGeom>
          <a:noFill/>
        </p:spPr>
        <p:txBody>
          <a:bodyPr wrap="none" lIns="91440" tIns="45720" rIns="91440" bIns="45720">
            <a:spAutoFit/>
          </a:bodyPr>
          <a:lstStyle/>
          <a:p>
            <a:pPr algn="ctr"/>
            <a:r>
              <a:rPr lang="ro-RO"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 st of March</a:t>
            </a:r>
            <a:endParaRPr lang="ro-RO"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What does it symbolize?</a:t>
            </a:r>
            <a:endParaRPr lang="ro-RO" dirty="0"/>
          </a:p>
        </p:txBody>
      </p:sp>
      <p:sp>
        <p:nvSpPr>
          <p:cNvPr id="4" name="Rectangle 3"/>
          <p:cNvSpPr/>
          <p:nvPr/>
        </p:nvSpPr>
        <p:spPr>
          <a:xfrm>
            <a:off x="381000" y="1997839"/>
            <a:ext cx="8229600" cy="1754326"/>
          </a:xfrm>
          <a:prstGeom prst="rect">
            <a:avLst/>
          </a:prstGeom>
        </p:spPr>
        <p:txBody>
          <a:bodyPr wrap="square">
            <a:spAutoFit/>
          </a:bodyPr>
          <a:lstStyle/>
          <a:p>
            <a:pPr algn="just"/>
            <a:r>
              <a:rPr lang="en-US" dirty="0" smtClean="0"/>
              <a:t>The </a:t>
            </a:r>
            <a:r>
              <a:rPr lang="en-US" i="1" dirty="0" err="1" smtClean="0"/>
              <a:t>Mărțișor</a:t>
            </a:r>
            <a:r>
              <a:rPr lang="en-US" dirty="0" smtClean="0"/>
              <a:t> is the thread of the days in the year, spun by </a:t>
            </a:r>
            <a:r>
              <a:rPr lang="en-US" dirty="0" smtClean="0">
                <a:hlinkClick r:id="rId2" tooltip="Baba Dochia"/>
              </a:rPr>
              <a:t>Baba </a:t>
            </a:r>
            <a:r>
              <a:rPr lang="en-US" dirty="0" err="1" smtClean="0">
                <a:hlinkClick r:id="rId2" tooltip="Baba Dochia"/>
              </a:rPr>
              <a:t>Dochia</a:t>
            </a:r>
            <a:r>
              <a:rPr lang="en-US" dirty="0" smtClean="0"/>
              <a:t> (the Old </a:t>
            </a:r>
            <a:r>
              <a:rPr lang="en-US" dirty="0" err="1" smtClean="0"/>
              <a:t>Dochia</a:t>
            </a:r>
            <a:r>
              <a:rPr lang="en-US" dirty="0" smtClean="0"/>
              <a:t>), or the thread of one's life, spun at birth by the Fates (</a:t>
            </a:r>
            <a:r>
              <a:rPr lang="en-US" dirty="0" err="1" smtClean="0">
                <a:hlinkClick r:id="rId3" tooltip="Ursitoare"/>
              </a:rPr>
              <a:t>Ursitoare</a:t>
            </a:r>
            <a:r>
              <a:rPr lang="en-US" dirty="0" smtClean="0"/>
              <a:t>).</a:t>
            </a:r>
            <a:r>
              <a:rPr lang="en-US" baseline="30000" dirty="0" smtClean="0"/>
              <a:t> </a:t>
            </a:r>
            <a:r>
              <a:rPr lang="en-US" dirty="0" smtClean="0"/>
              <a:t>White </a:t>
            </a:r>
            <a:r>
              <a:rPr lang="en-US" dirty="0" err="1" smtClean="0"/>
              <a:t>symbolises</a:t>
            </a:r>
            <a:r>
              <a:rPr lang="en-US" dirty="0" smtClean="0"/>
              <a:t> purity, the sum of all </a:t>
            </a:r>
            <a:r>
              <a:rPr lang="en-US" dirty="0" err="1" smtClean="0"/>
              <a:t>colours</a:t>
            </a:r>
            <a:r>
              <a:rPr lang="en-US" dirty="0" smtClean="0"/>
              <a:t>, and light, while black </a:t>
            </a:r>
            <a:r>
              <a:rPr lang="en-US" dirty="0" err="1" smtClean="0"/>
              <a:t>symbolises</a:t>
            </a:r>
            <a:r>
              <a:rPr lang="en-US" dirty="0" smtClean="0"/>
              <a:t> origins, distinction, fecundation and fertility, being </a:t>
            </a:r>
            <a:r>
              <a:rPr lang="en-US" dirty="0" err="1" smtClean="0"/>
              <a:t>colour</a:t>
            </a:r>
            <a:r>
              <a:rPr lang="en-US" dirty="0" smtClean="0"/>
              <a:t> of fertile soil. </a:t>
            </a:r>
            <a:r>
              <a:rPr lang="en-US" b="1" dirty="0" smtClean="0"/>
              <a:t>White</a:t>
            </a:r>
            <a:r>
              <a:rPr lang="en-US" dirty="0" smtClean="0"/>
              <a:t> is the sky, the Father, while </a:t>
            </a:r>
            <a:r>
              <a:rPr lang="en-US" b="1" dirty="0" smtClean="0"/>
              <a:t>black</a:t>
            </a:r>
            <a:r>
              <a:rPr lang="en-US" dirty="0" smtClean="0"/>
              <a:t> is the mother of all, Earth.</a:t>
            </a:r>
            <a:endParaRPr lang="ro-RO" dirty="0"/>
          </a:p>
        </p:txBody>
      </p:sp>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origins</a:t>
            </a:r>
            <a:endParaRPr lang="ro-RO" dirty="0"/>
          </a:p>
        </p:txBody>
      </p:sp>
      <p:sp>
        <p:nvSpPr>
          <p:cNvPr id="3" name="Rectangle 2"/>
          <p:cNvSpPr/>
          <p:nvPr/>
        </p:nvSpPr>
        <p:spPr>
          <a:xfrm>
            <a:off x="533400" y="1905000"/>
            <a:ext cx="8153400" cy="2862322"/>
          </a:xfrm>
          <a:prstGeom prst="rect">
            <a:avLst/>
          </a:prstGeom>
        </p:spPr>
        <p:txBody>
          <a:bodyPr wrap="square">
            <a:spAutoFit/>
          </a:bodyPr>
          <a:lstStyle/>
          <a:p>
            <a:pPr>
              <a:buFont typeface="Wingdings" pitchFamily="2" charset="2"/>
              <a:buChar char="Ø"/>
            </a:pPr>
            <a:r>
              <a:rPr lang="ro-RO" dirty="0" smtClean="0"/>
              <a:t> </a:t>
            </a:r>
            <a:r>
              <a:rPr lang="en-US" dirty="0" smtClean="0"/>
              <a:t>According </a:t>
            </a:r>
            <a:r>
              <a:rPr lang="en-US" dirty="0" smtClean="0"/>
              <a:t>to archaeological research, the </a:t>
            </a:r>
            <a:r>
              <a:rPr lang="en-US" dirty="0" err="1" smtClean="0"/>
              <a:t>Mărțișor</a:t>
            </a:r>
            <a:r>
              <a:rPr lang="en-US" dirty="0" smtClean="0"/>
              <a:t> traces its history more than 8,000 years ago. Some ethnologists believe that the </a:t>
            </a:r>
            <a:r>
              <a:rPr lang="en-US" dirty="0" err="1" smtClean="0"/>
              <a:t>Mărțișor</a:t>
            </a:r>
            <a:r>
              <a:rPr lang="en-US" dirty="0" smtClean="0"/>
              <a:t> celebration has Roman origins, others support the theory that it is an old </a:t>
            </a:r>
            <a:r>
              <a:rPr lang="en-US" dirty="0" err="1" smtClean="0"/>
              <a:t>Dacian</a:t>
            </a:r>
            <a:r>
              <a:rPr lang="en-US" dirty="0" smtClean="0"/>
              <a:t> tradition.</a:t>
            </a:r>
          </a:p>
          <a:p>
            <a:r>
              <a:rPr lang="en-US" dirty="0" smtClean="0"/>
              <a:t>In ancient Rome, the New Year's was celebrated on the 1st of March. March ('</a:t>
            </a:r>
            <a:r>
              <a:rPr lang="en-US" dirty="0" err="1" smtClean="0"/>
              <a:t>Martius</a:t>
            </a:r>
            <a:r>
              <a:rPr lang="en-US" dirty="0" smtClean="0"/>
              <a:t>') was named in the honor of the god Mars. Mars was not only the god of war but also the god of agriculture, which contributes to the rebirth of vegetation.</a:t>
            </a:r>
          </a:p>
          <a:p>
            <a:r>
              <a:rPr lang="en-US" dirty="0" smtClean="0"/>
              <a:t>The </a:t>
            </a:r>
            <a:r>
              <a:rPr lang="en-US" dirty="0" err="1" smtClean="0"/>
              <a:t>Dacians</a:t>
            </a:r>
            <a:r>
              <a:rPr lang="en-US" dirty="0" smtClean="0"/>
              <a:t> also celebrated the New Year's on the first day of March. Ample spring celebrations were consecrated to this event.</a:t>
            </a:r>
            <a:endParaRPr lang="en-US" dirty="0"/>
          </a:p>
        </p:txBody>
      </p:sp>
    </p:spTree>
  </p:cSld>
  <p:clrMapOvr>
    <a:masterClrMapping/>
  </p:clrMapOvr>
  <p:transition>
    <p:wipe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origins</a:t>
            </a:r>
            <a:endParaRPr lang="ro-RO" dirty="0"/>
          </a:p>
        </p:txBody>
      </p:sp>
      <p:sp>
        <p:nvSpPr>
          <p:cNvPr id="3" name="Rectangle 2"/>
          <p:cNvSpPr/>
          <p:nvPr/>
        </p:nvSpPr>
        <p:spPr>
          <a:xfrm>
            <a:off x="685800" y="1502688"/>
            <a:ext cx="8077200" cy="3693319"/>
          </a:xfrm>
          <a:prstGeom prst="rect">
            <a:avLst/>
          </a:prstGeom>
        </p:spPr>
        <p:txBody>
          <a:bodyPr wrap="square">
            <a:spAutoFit/>
          </a:bodyPr>
          <a:lstStyle/>
          <a:p>
            <a:pPr>
              <a:buFont typeface="Wingdings" pitchFamily="2" charset="2"/>
              <a:buChar char="Ø"/>
            </a:pPr>
            <a:r>
              <a:rPr lang="ro-RO" dirty="0" smtClean="0"/>
              <a:t>O</a:t>
            </a:r>
            <a:r>
              <a:rPr lang="en-US" dirty="0" err="1" smtClean="0"/>
              <a:t>thers</a:t>
            </a:r>
            <a:r>
              <a:rPr lang="en-US" dirty="0" smtClean="0"/>
              <a:t> </a:t>
            </a:r>
            <a:r>
              <a:rPr lang="en-US" dirty="0" smtClean="0"/>
              <a:t>believe it has a </a:t>
            </a:r>
            <a:r>
              <a:rPr lang="en-US" dirty="0" err="1" smtClean="0">
                <a:hlinkClick r:id="rId2" tooltip="Daco-Thracian"/>
              </a:rPr>
              <a:t>Daco</a:t>
            </a:r>
            <a:r>
              <a:rPr lang="en-US" dirty="0" smtClean="0">
                <a:hlinkClick r:id="rId2" tooltip="Daco-Thracian"/>
              </a:rPr>
              <a:t>-Thracian</a:t>
            </a:r>
            <a:r>
              <a:rPr lang="en-US" dirty="0" smtClean="0"/>
              <a:t> origin.</a:t>
            </a:r>
          </a:p>
          <a:p>
            <a:pPr algn="just"/>
            <a:r>
              <a:rPr lang="en-US" dirty="0" smtClean="0"/>
              <a:t>The</a:t>
            </a:r>
            <a:r>
              <a:rPr lang="en-US" dirty="0" smtClean="0"/>
              <a:t> </a:t>
            </a:r>
            <a:r>
              <a:rPr lang="en-US" dirty="0" smtClean="0">
                <a:hlinkClick r:id="rId3" tooltip="Thracians"/>
              </a:rPr>
              <a:t>Thracians</a:t>
            </a:r>
            <a:r>
              <a:rPr lang="en-US" dirty="0" smtClean="0"/>
              <a:t> also celebrated New Year's Eve on the first of March, a month named </a:t>
            </a:r>
            <a:r>
              <a:rPr lang="en-US" dirty="0" smtClean="0"/>
              <a:t>after</a:t>
            </a:r>
            <a:r>
              <a:rPr lang="en-US" dirty="0" smtClean="0"/>
              <a:t> the god </a:t>
            </a:r>
            <a:r>
              <a:rPr lang="en-US" dirty="0" err="1" smtClean="0">
                <a:hlinkClick r:id="rId4" tooltip="Marsyas"/>
              </a:rPr>
              <a:t>Marsyas</a:t>
            </a:r>
            <a:r>
              <a:rPr lang="en-US" dirty="0" smtClean="0"/>
              <a:t> </a:t>
            </a:r>
            <a:r>
              <a:rPr lang="en-US" dirty="0" err="1" smtClean="0">
                <a:hlinkClick r:id="rId5" tooltip="Silen"/>
              </a:rPr>
              <a:t>Silen</a:t>
            </a:r>
            <a:r>
              <a:rPr lang="en-US" dirty="0" smtClean="0"/>
              <a:t>, the inventor of the pipe </a:t>
            </a:r>
            <a:r>
              <a:rPr lang="en-US" dirty="0" smtClean="0"/>
              <a:t>(</a:t>
            </a:r>
            <a:r>
              <a:rPr lang="ro-RO" dirty="0" smtClean="0"/>
              <a:t> </a:t>
            </a:r>
            <a:r>
              <a:rPr lang="en-US" dirty="0" smtClean="0"/>
              <a:t>traditional </a:t>
            </a:r>
            <a:r>
              <a:rPr lang="en-US" dirty="0" smtClean="0"/>
              <a:t>musical instrument), whose cult was related to the land and vegetation. Thracian spring celebrations, connected to fertility and the rebirth of nature, were consecrated to him.</a:t>
            </a:r>
          </a:p>
          <a:p>
            <a:pPr algn="just"/>
            <a:r>
              <a:rPr lang="en-US" dirty="0" smtClean="0"/>
              <a:t>In some areas, </a:t>
            </a:r>
            <a:r>
              <a:rPr lang="en-US" dirty="0" err="1" smtClean="0">
                <a:hlinkClick r:id="rId6" tooltip="Daco-Romanians"/>
              </a:rPr>
              <a:t>Daco</a:t>
            </a:r>
            <a:r>
              <a:rPr lang="en-US" dirty="0" smtClean="0">
                <a:hlinkClick r:id="rId6" tooltip="Daco-Romanians"/>
              </a:rPr>
              <a:t>-Romanians</a:t>
            </a:r>
            <a:r>
              <a:rPr lang="en-US" dirty="0" smtClean="0"/>
              <a:t> still celebrate the agrarian New Year in spring, where the first days of March are considered days of a new </a:t>
            </a:r>
            <a:r>
              <a:rPr lang="en-US" dirty="0" smtClean="0"/>
              <a:t>beginning.</a:t>
            </a:r>
            <a:r>
              <a:rPr lang="ro-RO" baseline="30000" dirty="0" smtClean="0"/>
              <a:t> </a:t>
            </a:r>
            <a:r>
              <a:rPr lang="en-US" dirty="0" smtClean="0"/>
              <a:t>Before </a:t>
            </a:r>
            <a:r>
              <a:rPr lang="en-US" dirty="0" smtClean="0"/>
              <a:t>March 1, women choose one of the first nine days of March; the weather on that day would predict how year will go for them</a:t>
            </a:r>
            <a:r>
              <a:rPr lang="en-US" dirty="0" smtClean="0"/>
              <a:t>.</a:t>
            </a:r>
            <a:r>
              <a:rPr lang="en-US" dirty="0" smtClean="0"/>
              <a:t> </a:t>
            </a:r>
            <a:endParaRPr lang="ro-RO" dirty="0" smtClean="0"/>
          </a:p>
          <a:p>
            <a:pPr algn="just"/>
            <a:r>
              <a:rPr lang="en-US" dirty="0" smtClean="0"/>
              <a:t>In </a:t>
            </a:r>
            <a:r>
              <a:rPr lang="en-US" dirty="0" smtClean="0"/>
              <a:t>other areas, young men similarly find out what their wives will be like. The first nine days of March are called </a:t>
            </a:r>
            <a:r>
              <a:rPr lang="en-US" dirty="0" smtClean="0">
                <a:hlinkClick r:id="rId7" tooltip="Baba Dochia's Days (page does not exist)"/>
              </a:rPr>
              <a:t>Baba </a:t>
            </a:r>
            <a:r>
              <a:rPr lang="en-US" dirty="0" err="1" smtClean="0">
                <a:hlinkClick r:id="rId7" tooltip="Baba Dochia's Days (page does not exist)"/>
              </a:rPr>
              <a:t>Dochia's</a:t>
            </a:r>
            <a:r>
              <a:rPr lang="en-US" dirty="0" smtClean="0">
                <a:hlinkClick r:id="rId7" tooltip="Baba Dochia's Days (page does not exist)"/>
              </a:rPr>
              <a:t> Days</a:t>
            </a:r>
            <a:r>
              <a:rPr lang="en-US" dirty="0" smtClean="0"/>
              <a:t>, </a:t>
            </a:r>
            <a:r>
              <a:rPr lang="en-US" dirty="0" smtClean="0">
                <a:hlinkClick r:id="rId8" tooltip="Baba Dochia"/>
              </a:rPr>
              <a:t>Baba </a:t>
            </a:r>
            <a:r>
              <a:rPr lang="en-US" dirty="0" err="1" smtClean="0">
                <a:hlinkClick r:id="rId8" tooltip="Baba Dochia"/>
              </a:rPr>
              <a:t>Dochia</a:t>
            </a:r>
            <a:r>
              <a:rPr lang="en-US" dirty="0" smtClean="0"/>
              <a:t> being an image of the Great Earth Goddess.</a:t>
            </a:r>
            <a:endParaRPr lang="en-US" dirty="0"/>
          </a:p>
        </p:txBody>
      </p:sp>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o-RO" dirty="0" smtClean="0"/>
              <a:t>The colours used to make </a:t>
            </a:r>
            <a:r>
              <a:rPr lang="en-US" dirty="0" smtClean="0"/>
              <a:t>‘</a:t>
            </a:r>
            <a:r>
              <a:rPr lang="en-US" dirty="0" err="1" smtClean="0"/>
              <a:t>martisoare</a:t>
            </a:r>
            <a:r>
              <a:rPr lang="en-US" dirty="0" smtClean="0"/>
              <a:t>’</a:t>
            </a:r>
            <a:endParaRPr lang="ro-RO" dirty="0"/>
          </a:p>
        </p:txBody>
      </p:sp>
      <p:sp>
        <p:nvSpPr>
          <p:cNvPr id="4" name="Rectangle 3"/>
          <p:cNvSpPr/>
          <p:nvPr/>
        </p:nvSpPr>
        <p:spPr>
          <a:xfrm>
            <a:off x="228600" y="1905000"/>
            <a:ext cx="8534400" cy="4247317"/>
          </a:xfrm>
          <a:prstGeom prst="rect">
            <a:avLst/>
          </a:prstGeom>
        </p:spPr>
        <p:txBody>
          <a:bodyPr wrap="square">
            <a:spAutoFit/>
          </a:bodyPr>
          <a:lstStyle/>
          <a:p>
            <a:pPr algn="just"/>
            <a:r>
              <a:rPr lang="en-US" dirty="0" smtClean="0"/>
              <a:t>Initially, the "</a:t>
            </a:r>
            <a:r>
              <a:rPr lang="en-US" dirty="0" err="1" smtClean="0"/>
              <a:t>Mărțișor</a:t>
            </a:r>
            <a:r>
              <a:rPr lang="en-US" dirty="0" smtClean="0"/>
              <a:t>" string was called the </a:t>
            </a:r>
            <a:r>
              <a:rPr lang="en-US" i="1" dirty="0" smtClean="0"/>
              <a:t>Year's Rope</a:t>
            </a:r>
            <a:r>
              <a:rPr lang="en-US" dirty="0" smtClean="0"/>
              <a:t> (</a:t>
            </a:r>
            <a:r>
              <a:rPr lang="en-US" i="1" dirty="0" err="1" smtClean="0"/>
              <a:t>funia</a:t>
            </a:r>
            <a:r>
              <a:rPr lang="en-US" i="1" dirty="0" smtClean="0"/>
              <a:t> </a:t>
            </a:r>
            <a:r>
              <a:rPr lang="en-US" i="1" dirty="0" err="1" smtClean="0"/>
              <a:t>anului</a:t>
            </a:r>
            <a:r>
              <a:rPr lang="en-US" dirty="0" smtClean="0"/>
              <a:t>, in Romanian), made by black and white wool threads, representing the 365 days of the year. The </a:t>
            </a:r>
            <a:r>
              <a:rPr lang="en-US" i="1" dirty="0" smtClean="0"/>
              <a:t>Year's Rope</a:t>
            </a:r>
            <a:r>
              <a:rPr lang="en-US" dirty="0" smtClean="0"/>
              <a:t> was the link between summer and winter, black and white representing the opposition and the unity of opposites: light and dark, warm and cold, life and death.</a:t>
            </a:r>
          </a:p>
          <a:p>
            <a:pPr algn="just"/>
            <a:r>
              <a:rPr lang="en-US" dirty="0" smtClean="0"/>
              <a:t>According </a:t>
            </a:r>
            <a:r>
              <a:rPr lang="en-US" dirty="0" smtClean="0"/>
              <a:t>to ancient Roman tradition, the ides of March was the perfect time to embark on military campaigns. In this context, it is believed that </a:t>
            </a:r>
            <a:r>
              <a:rPr lang="en-US" b="1" dirty="0" smtClean="0"/>
              <a:t>the red string </a:t>
            </a:r>
            <a:r>
              <a:rPr lang="en-US" dirty="0" smtClean="0"/>
              <a:t>of </a:t>
            </a:r>
            <a:r>
              <a:rPr lang="en-US" dirty="0" err="1" smtClean="0"/>
              <a:t>Mărțișor</a:t>
            </a:r>
            <a:r>
              <a:rPr lang="en-US" dirty="0" smtClean="0"/>
              <a:t> </a:t>
            </a:r>
            <a:r>
              <a:rPr lang="en-US" dirty="0" err="1" smtClean="0"/>
              <a:t>symbolises</a:t>
            </a:r>
            <a:r>
              <a:rPr lang="en-US" dirty="0" smtClean="0"/>
              <a:t> </a:t>
            </a:r>
            <a:r>
              <a:rPr lang="en-US" b="1" dirty="0" smtClean="0">
                <a:solidFill>
                  <a:srgbClr val="FF0000"/>
                </a:solidFill>
              </a:rPr>
              <a:t>vitality</a:t>
            </a:r>
            <a:r>
              <a:rPr lang="en-US" dirty="0" smtClean="0"/>
              <a:t>, while </a:t>
            </a:r>
            <a:r>
              <a:rPr lang="en-US" b="1" dirty="0" smtClean="0"/>
              <a:t>white</a:t>
            </a:r>
            <a:r>
              <a:rPr lang="en-US" dirty="0" smtClean="0"/>
              <a:t> </a:t>
            </a:r>
            <a:r>
              <a:rPr lang="en-US" dirty="0" err="1" smtClean="0"/>
              <a:t>symbolises</a:t>
            </a:r>
            <a:r>
              <a:rPr lang="en-US" dirty="0" smtClean="0"/>
              <a:t> </a:t>
            </a:r>
            <a:r>
              <a:rPr lang="en-US" b="1" dirty="0" smtClean="0"/>
              <a:t>victory</a:t>
            </a:r>
            <a:r>
              <a:rPr lang="en-US" dirty="0" smtClean="0"/>
              <a:t>.</a:t>
            </a:r>
            <a:r>
              <a:rPr lang="en-US" baseline="30000" dirty="0" smtClean="0"/>
              <a:t> </a:t>
            </a:r>
            <a:endParaRPr lang="en-US" baseline="30000" dirty="0" smtClean="0"/>
          </a:p>
          <a:p>
            <a:pPr algn="just"/>
            <a:r>
              <a:rPr lang="en-US" b="1" dirty="0" smtClean="0">
                <a:solidFill>
                  <a:srgbClr val="FF0000"/>
                </a:solidFill>
              </a:rPr>
              <a:t>Red</a:t>
            </a:r>
            <a:r>
              <a:rPr lang="en-US" dirty="0" smtClean="0"/>
              <a:t> </a:t>
            </a:r>
            <a:r>
              <a:rPr lang="en-US" dirty="0" smtClean="0"/>
              <a:t>is the </a:t>
            </a:r>
            <a:r>
              <a:rPr lang="en-US" dirty="0" err="1" smtClean="0"/>
              <a:t>colour</a:t>
            </a:r>
            <a:r>
              <a:rPr lang="en-US" dirty="0" smtClean="0"/>
              <a:t> of fire, blood, and a symbol of life, associated with the passion of women. </a:t>
            </a:r>
            <a:endParaRPr lang="en-US" dirty="0" smtClean="0"/>
          </a:p>
          <a:p>
            <a:r>
              <a:rPr lang="en-US" dirty="0" smtClean="0"/>
              <a:t>Meanwhile</a:t>
            </a:r>
            <a:r>
              <a:rPr lang="en-US" dirty="0" smtClean="0"/>
              <a:t>, </a:t>
            </a:r>
            <a:r>
              <a:rPr lang="en-US" b="1" dirty="0" smtClean="0"/>
              <a:t>white</a:t>
            </a:r>
            <a:r>
              <a:rPr lang="en-US" dirty="0" smtClean="0"/>
              <a:t> is the </a:t>
            </a:r>
            <a:r>
              <a:rPr lang="en-US" dirty="0" err="1" smtClean="0"/>
              <a:t>colour</a:t>
            </a:r>
            <a:r>
              <a:rPr lang="en-US" dirty="0" smtClean="0"/>
              <a:t> of snow, clouds, and the wisdom of </a:t>
            </a:r>
            <a:r>
              <a:rPr lang="en-US" dirty="0" smtClean="0"/>
              <a:t>men.</a:t>
            </a:r>
            <a:endParaRPr lang="en-US" baseline="30000" dirty="0" smtClean="0"/>
          </a:p>
          <a:p>
            <a:pPr algn="just"/>
            <a:r>
              <a:rPr lang="en-US" dirty="0" smtClean="0"/>
              <a:t>In </a:t>
            </a:r>
            <a:r>
              <a:rPr lang="en-US" dirty="0" smtClean="0"/>
              <a:t>this interpretation, the thread of a </a:t>
            </a:r>
            <a:r>
              <a:rPr lang="en-US" dirty="0" err="1" smtClean="0"/>
              <a:t>Mărțișor</a:t>
            </a:r>
            <a:r>
              <a:rPr lang="en-US" dirty="0" smtClean="0"/>
              <a:t> represents the union of the feminine and the masculine principles, the vital forces which give birth to the eternal cycle of the nature. Red and white are also complementary </a:t>
            </a:r>
            <a:r>
              <a:rPr lang="en-US" dirty="0" err="1" smtClean="0"/>
              <a:t>colours</a:t>
            </a:r>
            <a:r>
              <a:rPr lang="en-US" dirty="0" smtClean="0"/>
              <a:t> present in many key traditions of </a:t>
            </a:r>
            <a:r>
              <a:rPr lang="en-US" dirty="0" err="1" smtClean="0">
                <a:hlinkClick r:id="rId2" tooltip="Daco-Romanian"/>
              </a:rPr>
              <a:t>Daco</a:t>
            </a:r>
            <a:r>
              <a:rPr lang="en-US" dirty="0" smtClean="0">
                <a:hlinkClick r:id="rId2" tooltip="Daco-Romanian"/>
              </a:rPr>
              <a:t>-Romanian</a:t>
            </a:r>
            <a:r>
              <a:rPr lang="en-US" dirty="0" smtClean="0"/>
              <a:t> folklore.</a:t>
            </a:r>
            <a:endParaRPr lang="en-US" dirty="0" smtClean="0"/>
          </a:p>
        </p:txBody>
      </p:sp>
    </p:spTree>
  </p:cSld>
  <p:clrMapOvr>
    <a:masterClrMapping/>
  </p:clrMapOvr>
  <p:transition>
    <p:cut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Modern celebration</a:t>
            </a:r>
            <a:endParaRPr lang="ro-RO" dirty="0"/>
          </a:p>
        </p:txBody>
      </p:sp>
      <p:sp>
        <p:nvSpPr>
          <p:cNvPr id="3" name="Rectangle 2"/>
          <p:cNvSpPr/>
          <p:nvPr/>
        </p:nvSpPr>
        <p:spPr>
          <a:xfrm>
            <a:off x="304800" y="1752600"/>
            <a:ext cx="8610600" cy="2031325"/>
          </a:xfrm>
          <a:prstGeom prst="rect">
            <a:avLst/>
          </a:prstGeom>
        </p:spPr>
        <p:txBody>
          <a:bodyPr wrap="square">
            <a:spAutoFit/>
          </a:bodyPr>
          <a:lstStyle/>
          <a:p>
            <a:pPr algn="just"/>
            <a:r>
              <a:rPr lang="en-US" dirty="0" smtClean="0"/>
              <a:t>In </a:t>
            </a:r>
            <a:r>
              <a:rPr lang="en-US" dirty="0" smtClean="0"/>
              <a:t>modern times, and especially in urban areas, the </a:t>
            </a:r>
            <a:r>
              <a:rPr lang="en-US" dirty="0" err="1" smtClean="0"/>
              <a:t>Mărțișor</a:t>
            </a:r>
            <a:r>
              <a:rPr lang="en-US" dirty="0" smtClean="0"/>
              <a:t> lost most of its talisman properties and became more a symbol of friendship, love, appreciation and respect. The black threads were replaced by red, but the delicate wool string is still a ‘cottage industry’ among people in the countryside, who comb out the wool, dye the floss, and twist it into thousands of tassels. In some areas, the amulets are still made with black and white string, to ward off evil</a:t>
            </a:r>
            <a:r>
              <a:rPr lang="en-US" dirty="0" smtClean="0"/>
              <a:t>.</a:t>
            </a:r>
            <a:r>
              <a:rPr lang="en-US" dirty="0" smtClean="0"/>
              <a:t> Related to </a:t>
            </a:r>
            <a:r>
              <a:rPr lang="en-US" dirty="0" err="1" smtClean="0"/>
              <a:t>Martisor</a:t>
            </a:r>
            <a:r>
              <a:rPr lang="en-US" dirty="0" smtClean="0"/>
              <a:t> and also symbol for spring in Romania is the snowdrop flower.</a:t>
            </a:r>
            <a:endParaRPr lang="en-US" dirty="0"/>
          </a:p>
        </p:txBody>
      </p:sp>
    </p:spTree>
  </p:cSld>
  <p:clrMapOvr>
    <a:masterClrMapping/>
  </p:clrMapOvr>
  <p:transition>
    <p:strips dir="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a:t>
            </a:r>
            <a:r>
              <a:rPr lang="en-US" dirty="0" err="1" smtClean="0"/>
              <a:t>martisoare</a:t>
            </a:r>
            <a:r>
              <a:rPr lang="en-US" dirty="0" smtClean="0"/>
              <a:t>’- </a:t>
            </a:r>
            <a:r>
              <a:rPr lang="en-US" dirty="0" err="1" smtClean="0"/>
              <a:t>pr.o.i.e.c.t</a:t>
            </a:r>
            <a:r>
              <a:rPr lang="en-US" dirty="0" smtClean="0"/>
              <a:t>.</a:t>
            </a:r>
            <a:endParaRPr lang="ro-RO" dirty="0"/>
          </a:p>
        </p:txBody>
      </p:sp>
      <p:sp>
        <p:nvSpPr>
          <p:cNvPr id="3" name="TextBox 2"/>
          <p:cNvSpPr txBox="1"/>
          <p:nvPr/>
        </p:nvSpPr>
        <p:spPr>
          <a:xfrm>
            <a:off x="228600" y="1676400"/>
            <a:ext cx="8433719" cy="1200329"/>
          </a:xfrm>
          <a:prstGeom prst="rect">
            <a:avLst/>
          </a:prstGeom>
          <a:noFill/>
        </p:spPr>
        <p:txBody>
          <a:bodyPr wrap="none" rtlCol="0">
            <a:spAutoFit/>
          </a:bodyPr>
          <a:lstStyle/>
          <a:p>
            <a:r>
              <a:rPr lang="en-US" dirty="0" smtClean="0"/>
              <a:t>The Romanian students from the target group of the Erasmus+ project: </a:t>
            </a:r>
          </a:p>
          <a:p>
            <a:r>
              <a:rPr lang="en-US" dirty="0" smtClean="0"/>
              <a:t>“</a:t>
            </a:r>
            <a:r>
              <a:rPr lang="ro-RO" dirty="0" smtClean="0">
                <a:solidFill>
                  <a:schemeClr val="dk1"/>
                </a:solidFill>
                <a:effectLst>
                  <a:outerShdw blurRad="38100" dist="38100" dir="2700000" algn="tl">
                    <a:srgbClr val="000000">
                      <a:alpha val="43137"/>
                    </a:srgbClr>
                  </a:outerShdw>
                </a:effectLst>
              </a:rPr>
              <a:t>PRomotion Of Identity, European Culture and </a:t>
            </a:r>
            <a:r>
              <a:rPr lang="ro-RO" dirty="0" smtClean="0">
                <a:solidFill>
                  <a:schemeClr val="dk1"/>
                </a:solidFill>
                <a:effectLst>
                  <a:outerShdw blurRad="38100" dist="38100" dir="2700000" algn="tl">
                    <a:srgbClr val="000000">
                      <a:alpha val="43137"/>
                    </a:srgbClr>
                  </a:outerShdw>
                </a:effectLst>
              </a:rPr>
              <a:t>Tradition</a:t>
            </a:r>
            <a:r>
              <a:rPr lang="en-US" dirty="0" smtClean="0">
                <a:solidFill>
                  <a:schemeClr val="dk1"/>
                </a:solidFill>
                <a:effectLst>
                  <a:outerShdw blurRad="38100" dist="38100" dir="2700000" algn="tl">
                    <a:srgbClr val="000000">
                      <a:alpha val="43137"/>
                    </a:srgbClr>
                  </a:outerShdw>
                </a:effectLst>
              </a:rPr>
              <a:t>”, </a:t>
            </a:r>
            <a:r>
              <a:rPr lang="en-US" dirty="0" smtClean="0">
                <a:solidFill>
                  <a:schemeClr val="dk1"/>
                </a:solidFill>
              </a:rPr>
              <a:t>made ‘</a:t>
            </a:r>
            <a:r>
              <a:rPr lang="en-US" dirty="0" err="1" smtClean="0">
                <a:solidFill>
                  <a:schemeClr val="dk1"/>
                </a:solidFill>
              </a:rPr>
              <a:t>Martisoare</a:t>
            </a:r>
            <a:r>
              <a:rPr lang="en-US" dirty="0" smtClean="0">
                <a:solidFill>
                  <a:schemeClr val="dk1"/>
                </a:solidFill>
              </a:rPr>
              <a:t>’</a:t>
            </a:r>
          </a:p>
          <a:p>
            <a:r>
              <a:rPr lang="en-US" dirty="0" smtClean="0">
                <a:solidFill>
                  <a:schemeClr val="dk1"/>
                </a:solidFill>
              </a:rPr>
              <a:t>f</a:t>
            </a:r>
            <a:r>
              <a:rPr lang="en-US" dirty="0" smtClean="0">
                <a:solidFill>
                  <a:schemeClr val="dk1"/>
                </a:solidFill>
              </a:rPr>
              <a:t>or their Italian colleagues and teachers</a:t>
            </a:r>
            <a:r>
              <a:rPr lang="ro-RO" dirty="0" smtClean="0"/>
              <a:t> </a:t>
            </a:r>
            <a:r>
              <a:rPr lang="en-US" dirty="0" smtClean="0"/>
              <a:t>.</a:t>
            </a:r>
          </a:p>
          <a:p>
            <a:r>
              <a:rPr lang="en-US" dirty="0" smtClean="0"/>
              <a:t>They used local traditional materials: coal and wire.</a:t>
            </a:r>
            <a:endParaRPr lang="ro-RO" dirty="0"/>
          </a:p>
        </p:txBody>
      </p:sp>
      <p:pic>
        <p:nvPicPr>
          <p:cNvPr id="1026" name="Picture 2" descr="https://lh6.googleusercontent.com/-ubngRCPJ0X7FquN-aQ-Y_0biBWTIDCV8qD3M0OAEwepFkkjW0BqLcckXK3XSqxe9hLSFxLSzb_oVbNZ7HtIY1rc0I7CZUkIjnMGMedr0olw_9va4mZsv_0ZMKuNig"/>
          <p:cNvPicPr>
            <a:picLocks noChangeAspect="1" noChangeArrowheads="1"/>
          </p:cNvPicPr>
          <p:nvPr/>
        </p:nvPicPr>
        <p:blipFill>
          <a:blip r:embed="rId2" cstate="print"/>
          <a:srcRect/>
          <a:stretch>
            <a:fillRect/>
          </a:stretch>
        </p:blipFill>
        <p:spPr bwMode="auto">
          <a:xfrm>
            <a:off x="304800" y="3584322"/>
            <a:ext cx="3505200" cy="26450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8" name="Picture 4" descr="https://lh4.googleusercontent.com/rV63ueLVuDZCAnsIbli6IwCapd6OzryMDdA9rC9A-cJHaorVMg-JXJtAUblfC0aSFQ6JUlSmoX3Zta_CwRLfddJ8nbYIPBAMeEpxOHSGRy225FCi1x6lb0AWhmXEQA"/>
          <p:cNvPicPr>
            <a:picLocks noChangeAspect="1" noChangeArrowheads="1"/>
          </p:cNvPicPr>
          <p:nvPr/>
        </p:nvPicPr>
        <p:blipFill>
          <a:blip r:embed="rId3" cstate="print"/>
          <a:srcRect/>
          <a:stretch>
            <a:fillRect/>
          </a:stretch>
        </p:blipFill>
        <p:spPr bwMode="auto">
          <a:xfrm>
            <a:off x="4343400" y="3513233"/>
            <a:ext cx="3657600" cy="27542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pull dir="ld"/>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Custom 1">
      <a:dk1>
        <a:sysClr val="windowText" lastClr="000000"/>
      </a:dk1>
      <a:lt1>
        <a:sysClr val="window" lastClr="FFFFFF"/>
      </a:lt1>
      <a:dk2>
        <a:srgbClr val="575F6D"/>
      </a:dk2>
      <a:lt2>
        <a:srgbClr val="FFF39D"/>
      </a:lt2>
      <a:accent1>
        <a:srgbClr val="FE8637"/>
      </a:accent1>
      <a:accent2>
        <a:srgbClr val="7598D9"/>
      </a:accent2>
      <a:accent3>
        <a:srgbClr val="FF0000"/>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TotalTime>
  <Words>445</Words>
  <Application>Microsoft Office PowerPoint</Application>
  <PresentationFormat>On-screen Show (4:3)</PresentationFormat>
  <Paragraphs>43</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Oriel</vt:lpstr>
      <vt:lpstr>Martisorul- a romanian spring celebration</vt:lpstr>
      <vt:lpstr>WHAT IS ‘MARTISOR’?</vt:lpstr>
      <vt:lpstr>WHEN IS IT CELEBRATED?</vt:lpstr>
      <vt:lpstr>What does it symbolize?</vt:lpstr>
      <vt:lpstr>origins</vt:lpstr>
      <vt:lpstr>origins</vt:lpstr>
      <vt:lpstr>The colours used to make ‘martisoare’</vt:lpstr>
      <vt:lpstr>Modern celebration</vt:lpstr>
      <vt:lpstr>Making ‘martisoare’- pr.o.i.e.c.t.</vt:lpstr>
      <vt:lpstr>references</vt:lpstr>
      <vt:lpstr>Slide 11</vt:lpstr>
      <vt:lpstr>Slide 12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Martisorul- a romanian spring celebration</dc:title>
  <dc:creator>ANEMARIA</dc:creator>
  <cp:lastModifiedBy>ANAMARIA</cp:lastModifiedBy>
  <cp:revision>13</cp:revision>
  <dcterms:created xsi:type="dcterms:W3CDTF">2006-08-16T00:00:00Z</dcterms:created>
  <dcterms:modified xsi:type="dcterms:W3CDTF">2020-06-09T14:00:38Z</dcterms:modified>
</cp:coreProperties>
</file>