
<file path=[Content_Types].xml><?xml version="1.0" encoding="utf-8"?>
<Types xmlns="http://schemas.openxmlformats.org/package/2006/content-types">
  <Default Extension="mp3" ContentType="audio/unknown"/>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76" y="-1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D70F4D-355F-482F-93CC-F6FABF3F3DE8}" type="datetimeFigureOut">
              <a:rPr lang="it-IT" smtClean="0"/>
              <a:t>11/04/2016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63606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70F4D-355F-482F-93CC-F6FABF3F3DE8}" type="datetimeFigureOut">
              <a:rPr lang="it-IT" smtClean="0"/>
              <a:t>11/04/2016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12759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70F4D-355F-482F-93CC-F6FABF3F3DE8}" type="datetimeFigureOut">
              <a:rPr lang="it-IT" smtClean="0"/>
              <a:t>11/04/2016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416831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70F4D-355F-482F-93CC-F6FABF3F3DE8}" type="datetimeFigureOut">
              <a:rPr lang="it-IT" smtClean="0"/>
              <a:t>11/04/2016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403080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D70F4D-355F-482F-93CC-F6FABF3F3DE8}" type="datetimeFigureOut">
              <a:rPr lang="it-IT" smtClean="0"/>
              <a:t>11/04/2016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358849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D70F4D-355F-482F-93CC-F6FABF3F3DE8}" type="datetimeFigureOut">
              <a:rPr lang="it-IT" smtClean="0"/>
              <a:t>11/04/2016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143528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D70F4D-355F-482F-93CC-F6FABF3F3DE8}" type="datetimeFigureOut">
              <a:rPr lang="it-IT" smtClean="0"/>
              <a:t>11/04/2016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324206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D70F4D-355F-482F-93CC-F6FABF3F3DE8}" type="datetimeFigureOut">
              <a:rPr lang="it-IT" smtClean="0"/>
              <a:t>11/04/2016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335190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D70F4D-355F-482F-93CC-F6FABF3F3DE8}" type="datetimeFigureOut">
              <a:rPr lang="it-IT" smtClean="0"/>
              <a:t>11/04/2016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155150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D70F4D-355F-482F-93CC-F6FABF3F3DE8}" type="datetimeFigureOut">
              <a:rPr lang="it-IT" smtClean="0"/>
              <a:t>11/04/2016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371377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D70F4D-355F-482F-93CC-F6FABF3F3DE8}" type="datetimeFigureOut">
              <a:rPr lang="it-IT" smtClean="0"/>
              <a:t>11/04/2016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032DE3-6BA0-436B-9A1A-FB410F4F7E54}" type="slidenum">
              <a:rPr lang="it-IT" smtClean="0"/>
              <a:t>‹N›</a:t>
            </a:fld>
            <a:endParaRPr lang="it-IT"/>
          </a:p>
        </p:txBody>
      </p:sp>
    </p:spTree>
    <p:extLst>
      <p:ext uri="{BB962C8B-B14F-4D97-AF65-F5344CB8AC3E}">
        <p14:creationId xmlns:p14="http://schemas.microsoft.com/office/powerpoint/2010/main" val="317945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70F4D-355F-482F-93CC-F6FABF3F3DE8}" type="datetimeFigureOut">
              <a:rPr lang="it-IT" smtClean="0"/>
              <a:t>11/04/2016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2DE3-6BA0-436B-9A1A-FB410F4F7E54}" type="slidenum">
              <a:rPr lang="it-IT" smtClean="0"/>
              <a:t>‹N›</a:t>
            </a:fld>
            <a:endParaRPr lang="it-IT"/>
          </a:p>
        </p:txBody>
      </p:sp>
    </p:spTree>
    <p:extLst>
      <p:ext uri="{BB962C8B-B14F-4D97-AF65-F5344CB8AC3E}">
        <p14:creationId xmlns:p14="http://schemas.microsoft.com/office/powerpoint/2010/main" val="404185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bm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lstStyle/>
          <a:p>
            <a:r>
              <a:rPr lang="it-IT" b="1" dirty="0" smtClean="0">
                <a:latin typeface="4 Privet Drive" pitchFamily="50" charset="0"/>
              </a:rPr>
              <a:t>ROCCHETTA SANT’ANTONIO</a:t>
            </a:r>
            <a:endParaRPr lang="it-IT" b="1" dirty="0">
              <a:latin typeface="4 Privet Drive" pitchFamily="50" charset="0"/>
            </a:endParaRPr>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187624" y="1700808"/>
            <a:ext cx="6588224" cy="4941168"/>
          </a:xfrm>
          <a:prstGeom prst="rect">
            <a:avLst/>
          </a:prstGeom>
        </p:spPr>
      </p:pic>
      <p:pic>
        <p:nvPicPr>
          <p:cNvPr id="5" name="ZAYN - PILLOWTAL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5536" y="620688"/>
            <a:ext cx="406400" cy="406400"/>
          </a:xfrm>
          <a:prstGeom prst="rect">
            <a:avLst/>
          </a:prstGeom>
        </p:spPr>
      </p:pic>
    </p:spTree>
    <p:extLst>
      <p:ext uri="{BB962C8B-B14F-4D97-AF65-F5344CB8AC3E}">
        <p14:creationId xmlns:p14="http://schemas.microsoft.com/office/powerpoint/2010/main" val="930528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0" nodeType="clickEffect">
                                  <p:stCondLst>
                                    <p:cond delay="0"/>
                                  </p:stCondLst>
                                  <p:childTnLst>
                                    <p:anim calcmode="lin" valueType="num">
                                      <p:cBhvr>
                                        <p:cTn id="11" dur="1000"/>
                                        <p:tgtEl>
                                          <p:spTgt spid="2"/>
                                        </p:tgtEl>
                                        <p:attrNameLst>
                                          <p:attrName>ppt_w</p:attrName>
                                        </p:attrNameLst>
                                      </p:cBhvr>
                                      <p:tavLst>
                                        <p:tav tm="0">
                                          <p:val>
                                            <p:strVal val="ppt_w"/>
                                          </p:val>
                                        </p:tav>
                                        <p:tav tm="100000">
                                          <p:val>
                                            <p:fltVal val="0"/>
                                          </p:val>
                                        </p:tav>
                                      </p:tavLst>
                                    </p:anim>
                                    <p:anim calcmode="lin" valueType="num">
                                      <p:cBhvr>
                                        <p:cTn id="12" dur="1000"/>
                                        <p:tgtEl>
                                          <p:spTgt spid="2"/>
                                        </p:tgtEl>
                                        <p:attrNameLst>
                                          <p:attrName>ppt_h</p:attrName>
                                        </p:attrNameLst>
                                      </p:cBhvr>
                                      <p:tavLst>
                                        <p:tav tm="0">
                                          <p:val>
                                            <p:strVal val="ppt_h"/>
                                          </p:val>
                                        </p:tav>
                                        <p:tav tm="100000">
                                          <p:val>
                                            <p:fltVal val="0"/>
                                          </p:val>
                                        </p:tav>
                                      </p:tavLst>
                                    </p:anim>
                                    <p:anim calcmode="lin" valueType="num">
                                      <p:cBhvr>
                                        <p:cTn id="13" dur="1000"/>
                                        <p:tgtEl>
                                          <p:spTgt spid="2"/>
                                        </p:tgtEl>
                                        <p:attrNameLst>
                                          <p:attrName>style.rotation</p:attrName>
                                        </p:attrNameLst>
                                      </p:cBhvr>
                                      <p:tavLst>
                                        <p:tav tm="0">
                                          <p:val>
                                            <p:fltVal val="0"/>
                                          </p:val>
                                        </p:tav>
                                        <p:tav tm="100000">
                                          <p:val>
                                            <p:fltVal val="90"/>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9"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780928"/>
            <a:ext cx="8229600" cy="1143000"/>
          </a:xfrm>
        </p:spPr>
        <p:txBody>
          <a:bodyPr>
            <a:noAutofit/>
          </a:bodyPr>
          <a:lstStyle/>
          <a:p>
            <a:r>
              <a:rPr lang="it-IT" sz="9600" dirty="0" smtClean="0">
                <a:latin typeface="Bernard MT Condensed" pitchFamily="18" charset="0"/>
              </a:rPr>
              <a:t>FIN</a:t>
            </a:r>
            <a:endParaRPr lang="it-IT" sz="9600" dirty="0">
              <a:latin typeface="Bernard MT Condensed" pitchFamily="18" charset="0"/>
            </a:endParaRPr>
          </a:p>
        </p:txBody>
      </p:sp>
    </p:spTree>
    <p:extLst>
      <p:ext uri="{BB962C8B-B14F-4D97-AF65-F5344CB8AC3E}">
        <p14:creationId xmlns:p14="http://schemas.microsoft.com/office/powerpoint/2010/main" val="4258055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egnaposto contenuto 2"/>
          <p:cNvSpPr>
            <a:spLocks noGrp="1"/>
          </p:cNvSpPr>
          <p:nvPr>
            <p:ph type="title"/>
          </p:nvPr>
        </p:nvSpPr>
        <p:spPr>
          <a:xfrm>
            <a:off x="467544" y="476672"/>
            <a:ext cx="8229600" cy="3010346"/>
          </a:xfrm>
        </p:spPr>
        <p:txBody>
          <a:bodyPr>
            <a:normAutofit fontScale="90000"/>
          </a:bodyPr>
          <a:lstStyle/>
          <a:p>
            <a:r>
              <a:rPr lang="fr-BE" dirty="0">
                <a:latin typeface="Berlin Sans FB" pitchFamily="34" charset="0"/>
              </a:rPr>
              <a:t>Mon pays est petit et beau, avec beaucoup de monuments : un château, une fontaine et beaucoup d’églises.   </a:t>
            </a:r>
            <a:r>
              <a:rPr lang="it-IT" dirty="0"/>
              <a:t/>
            </a:r>
            <a:br>
              <a:rPr lang="it-IT" dirty="0"/>
            </a:br>
            <a:r>
              <a:rPr lang="it-IT" dirty="0"/>
              <a:t/>
            </a:r>
            <a:br>
              <a:rPr lang="it-IT" dirty="0"/>
            </a:br>
            <a:endParaRPr lang="it-IT" dirty="0"/>
          </a:p>
        </p:txBody>
      </p:sp>
      <p:pic>
        <p:nvPicPr>
          <p:cNvPr id="5" name="Immagin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1134400">
            <a:off x="5244911" y="2818122"/>
            <a:ext cx="3309609" cy="2482207"/>
          </a:xfrm>
          <a:prstGeom prst="rect">
            <a:avLst/>
          </a:prstGeom>
        </p:spPr>
      </p:pic>
      <p:pic>
        <p:nvPicPr>
          <p:cNvPr id="6" name="Immagine 5"/>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rot="20813853">
            <a:off x="583871" y="2078981"/>
            <a:ext cx="2114550" cy="3175000"/>
          </a:xfrm>
          <a:prstGeom prst="rect">
            <a:avLst/>
          </a:prstGeom>
        </p:spPr>
      </p:pic>
      <p:pic>
        <p:nvPicPr>
          <p:cNvPr id="7" name="Immagin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2555776" y="4149080"/>
            <a:ext cx="3371850" cy="2241550"/>
          </a:xfrm>
          <a:prstGeom prst="rect">
            <a:avLst/>
          </a:prstGeom>
        </p:spPr>
      </p:pic>
    </p:spTree>
    <p:extLst>
      <p:ext uri="{BB962C8B-B14F-4D97-AF65-F5344CB8AC3E}">
        <p14:creationId xmlns:p14="http://schemas.microsoft.com/office/powerpoint/2010/main" val="16296145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55776" y="116632"/>
            <a:ext cx="8229600" cy="1143000"/>
          </a:xfrm>
        </p:spPr>
        <p:txBody>
          <a:bodyPr>
            <a:normAutofit/>
          </a:bodyPr>
          <a:lstStyle/>
          <a:p>
            <a:r>
              <a:rPr lang="it-IT" sz="6600" dirty="0" smtClean="0">
                <a:latin typeface="Blackadder ITC" pitchFamily="82" charset="0"/>
              </a:rPr>
              <a:t>L’</a:t>
            </a:r>
            <a:r>
              <a:rPr lang="it-IT" sz="6600" dirty="0" err="1" smtClean="0">
                <a:latin typeface="Blackadder ITC" pitchFamily="82" charset="0"/>
              </a:rPr>
              <a:t>église</a:t>
            </a:r>
            <a:endParaRPr lang="it-IT" sz="6600" dirty="0">
              <a:latin typeface="Blackadder ITC" pitchFamily="82" charset="0"/>
            </a:endParaRPr>
          </a:p>
        </p:txBody>
      </p:sp>
      <p:pic>
        <p:nvPicPr>
          <p:cNvPr id="4" name="Segnaposto contenuto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rot="935491">
            <a:off x="4900832" y="1248392"/>
            <a:ext cx="3899470" cy="2193452"/>
          </a:xfrm>
        </p:spPr>
      </p:pic>
      <p:sp>
        <p:nvSpPr>
          <p:cNvPr id="5" name="Rettangolo 4"/>
          <p:cNvSpPr/>
          <p:nvPr/>
        </p:nvSpPr>
        <p:spPr>
          <a:xfrm>
            <a:off x="107504" y="5661248"/>
            <a:ext cx="7416824" cy="923330"/>
          </a:xfrm>
          <a:prstGeom prst="rect">
            <a:avLst/>
          </a:prstGeom>
        </p:spPr>
        <p:txBody>
          <a:bodyPr wrap="square">
            <a:spAutoFit/>
          </a:bodyPr>
          <a:lstStyle/>
          <a:p>
            <a:r>
              <a:rPr lang="fr-FR" b="1" dirty="0">
                <a:latin typeface="Arial Narrow" pitchFamily="34" charset="0"/>
              </a:rPr>
              <a:t>Les deux nefs sont surmontées de beaux autels avec stuc et artiste Luigi </a:t>
            </a:r>
            <a:r>
              <a:rPr lang="fr-FR" b="1" dirty="0" err="1">
                <a:latin typeface="Arial Narrow" pitchFamily="34" charset="0"/>
              </a:rPr>
              <a:t>Cimafonte</a:t>
            </a:r>
            <a:r>
              <a:rPr lang="fr-FR" b="1" dirty="0">
                <a:latin typeface="Arial Narrow" pitchFamily="34" charset="0"/>
              </a:rPr>
              <a:t> marbres de Naples - que je réalise des églises les plus importantes et les attraper dans le sud de l'Italie et les États pontificaux</a:t>
            </a:r>
            <a:endParaRPr lang="it-IT" b="1" dirty="0">
              <a:latin typeface="Arial Narrow" pitchFamily="34" charset="0"/>
            </a:endParaRP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32708"/>
            <a:ext cx="3828256" cy="2871192"/>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2686">
            <a:off x="2949611" y="2764262"/>
            <a:ext cx="3456384" cy="2680233"/>
          </a:xfrm>
          <a:prstGeom prst="rect">
            <a:avLst/>
          </a:prstGeom>
        </p:spPr>
      </p:pic>
    </p:spTree>
    <p:extLst>
      <p:ext uri="{BB962C8B-B14F-4D97-AF65-F5344CB8AC3E}">
        <p14:creationId xmlns:p14="http://schemas.microsoft.com/office/powerpoint/2010/main" val="345273780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ashUpDiag">
          <a:fgClr>
            <a:schemeClr val="accent2"/>
          </a:fgClr>
          <a:bgClr>
            <a:srgbClr val="92D050"/>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939336" cy="1786210"/>
          </a:xfrm>
        </p:spPr>
        <p:txBody>
          <a:bodyPr>
            <a:normAutofit fontScale="90000"/>
          </a:bodyPr>
          <a:lstStyle/>
          <a:p>
            <a:r>
              <a:rPr lang="it-IT" dirty="0"/>
              <a:t/>
            </a:r>
            <a:br>
              <a:rPr lang="it-IT" dirty="0"/>
            </a:br>
            <a:r>
              <a:rPr lang="it-IT" sz="10700" dirty="0">
                <a:latin typeface="Bernard MT Condensed" pitchFamily="18" charset="0"/>
              </a:rPr>
              <a:t>l'</a:t>
            </a:r>
            <a:r>
              <a:rPr lang="it-IT" sz="10700" dirty="0" err="1">
                <a:latin typeface="Bernard MT Condensed" pitchFamily="18" charset="0"/>
              </a:rPr>
              <a:t>école</a:t>
            </a:r>
            <a:r>
              <a:rPr lang="it-IT" dirty="0"/>
              <a:t/>
            </a:r>
            <a:br>
              <a:rPr lang="it-IT" dirty="0"/>
            </a:br>
            <a:endParaRPr lang="it-IT" dirty="0"/>
          </a:p>
        </p:txBody>
      </p:sp>
      <p:sp>
        <p:nvSpPr>
          <p:cNvPr id="3" name="Segnaposto contenuto 2"/>
          <p:cNvSpPr>
            <a:spLocks noGrp="1"/>
          </p:cNvSpPr>
          <p:nvPr>
            <p:ph idx="1"/>
          </p:nvPr>
        </p:nvSpPr>
        <p:spPr>
          <a:xfrm>
            <a:off x="539552" y="1412776"/>
            <a:ext cx="8229600" cy="4525963"/>
          </a:xfrm>
        </p:spPr>
        <p:txBody>
          <a:bodyPr/>
          <a:lstStyle/>
          <a:p>
            <a:pPr marL="0" indent="0">
              <a:buNone/>
            </a:pPr>
            <a:r>
              <a:rPr lang="fr-BE" sz="2000" b="1" dirty="0" smtClean="0">
                <a:latin typeface="+mj-lt"/>
              </a:rPr>
              <a:t>L’ école </a:t>
            </a:r>
            <a:r>
              <a:rPr lang="fr-BE" sz="2000" b="1" dirty="0">
                <a:latin typeface="+mj-lt"/>
              </a:rPr>
              <a:t>est multi-colorée, avec du  vert, du jaune et de l’orange. Les portes sont de couleur orange, </a:t>
            </a:r>
            <a:r>
              <a:rPr lang="fr-BE" sz="2000" b="1" dirty="0" smtClean="0">
                <a:latin typeface="+mj-lt"/>
              </a:rPr>
              <a:t>les murs sont verts avec des carte géographiques partout. Mon école a des laboratoires de musique et d’informatique  avec vingt </a:t>
            </a:r>
            <a:r>
              <a:rPr lang="fr-BE" sz="2000" b="1" dirty="0">
                <a:latin typeface="+mj-lt"/>
              </a:rPr>
              <a:t>ordinateurs                  </a:t>
            </a:r>
            <a:endParaRPr lang="it-IT" sz="2000" b="1" dirty="0">
              <a:latin typeface="+mj-lt"/>
            </a:endParaRPr>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564904"/>
            <a:ext cx="3995762" cy="399576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97078">
            <a:off x="366683" y="3645733"/>
            <a:ext cx="3836883" cy="2193425"/>
          </a:xfrm>
          <a:prstGeom prst="rect">
            <a:avLst/>
          </a:prstGeom>
        </p:spPr>
      </p:pic>
    </p:spTree>
    <p:extLst>
      <p:ext uri="{BB962C8B-B14F-4D97-AF65-F5344CB8AC3E}">
        <p14:creationId xmlns:p14="http://schemas.microsoft.com/office/powerpoint/2010/main" val="122225567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latin typeface="4 Privet Drive" pitchFamily="50" charset="0"/>
              </a:rPr>
              <a:t>Les</a:t>
            </a:r>
            <a:r>
              <a:rPr lang="it-IT" b="1" dirty="0" smtClean="0">
                <a:latin typeface="4 Privet Drive" pitchFamily="50" charset="0"/>
              </a:rPr>
              <a:t> </a:t>
            </a:r>
            <a:r>
              <a:rPr lang="it-IT" b="1" dirty="0" err="1" smtClean="0">
                <a:latin typeface="4 Privet Drive" pitchFamily="50" charset="0"/>
              </a:rPr>
              <a:t>fontaine</a:t>
            </a:r>
            <a:endParaRPr lang="it-IT" b="1" dirty="0">
              <a:latin typeface="4 Privet Drive" pitchFamily="50" charset="0"/>
            </a:endParaRPr>
          </a:p>
        </p:txBody>
      </p:sp>
      <p:sp>
        <p:nvSpPr>
          <p:cNvPr id="3" name="Segnaposto contenuto 2"/>
          <p:cNvSpPr>
            <a:spLocks noGrp="1"/>
          </p:cNvSpPr>
          <p:nvPr>
            <p:ph idx="1"/>
          </p:nvPr>
        </p:nvSpPr>
        <p:spPr/>
        <p:txBody>
          <a:bodyPr>
            <a:normAutofit/>
          </a:bodyPr>
          <a:lstStyle/>
          <a:p>
            <a:pPr marL="0" indent="0">
              <a:buNone/>
            </a:pPr>
            <a:r>
              <a:rPr lang="fr-FR" sz="2000" b="1" dirty="0" smtClean="0"/>
              <a:t>Les fontaines de notre pays sont trois... belle ! La plus important est dans le Centre du village, elle est en marbre blanc créé 80 </a:t>
            </a:r>
            <a:r>
              <a:rPr lang="fr-FR" sz="2000" b="1" dirty="0" smtClean="0"/>
              <a:t>ans. </a:t>
            </a:r>
            <a:endParaRPr lang="it-IT" sz="2000" b="1" dirty="0" smtClean="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37913" r="10075" b="14117"/>
          <a:stretch/>
        </p:blipFill>
        <p:spPr>
          <a:xfrm>
            <a:off x="683568" y="2708920"/>
            <a:ext cx="7870896" cy="2791213"/>
          </a:xfrm>
          <a:prstGeom prst="rect">
            <a:avLst/>
          </a:prstGeom>
        </p:spPr>
      </p:pic>
    </p:spTree>
    <p:extLst>
      <p:ext uri="{BB962C8B-B14F-4D97-AF65-F5344CB8AC3E}">
        <p14:creationId xmlns:p14="http://schemas.microsoft.com/office/powerpoint/2010/main" val="20044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Blackadder ITC" pitchFamily="82" charset="0"/>
              </a:rPr>
              <a:t>Le centre </a:t>
            </a:r>
            <a:r>
              <a:rPr lang="it-IT" b="1" dirty="0" err="1" smtClean="0">
                <a:latin typeface="Blackadder ITC" pitchFamily="82" charset="0"/>
              </a:rPr>
              <a:t>historique</a:t>
            </a:r>
            <a:endParaRPr lang="it-IT" b="1" dirty="0">
              <a:latin typeface="Blackadder ITC" pitchFamily="82" charset="0"/>
            </a:endParaRPr>
          </a:p>
        </p:txBody>
      </p:sp>
      <p:sp>
        <p:nvSpPr>
          <p:cNvPr id="3" name="Segnaposto contenuto 2"/>
          <p:cNvSpPr>
            <a:spLocks noGrp="1"/>
          </p:cNvSpPr>
          <p:nvPr>
            <p:ph idx="1"/>
          </p:nvPr>
        </p:nvSpPr>
        <p:spPr>
          <a:xfrm>
            <a:off x="373110" y="1124744"/>
            <a:ext cx="8229600" cy="4525963"/>
          </a:xfrm>
        </p:spPr>
        <p:txBody>
          <a:bodyPr>
            <a:normAutofit/>
          </a:bodyPr>
          <a:lstStyle/>
          <a:p>
            <a:pPr marL="0" indent="0">
              <a:buNone/>
            </a:pPr>
            <a:r>
              <a:rPr lang="fr-FR" sz="2000" dirty="0" smtClean="0"/>
              <a:t>Le centre historien est très spécial, composé de deux châteaux, dont un est dans l'épave. Il y a aussi beaucoup de vieilles maisons datant du moyen-âge et un grand espace composé de plantes typiques de cette région</a:t>
            </a:r>
            <a:endParaRPr lang="it-IT" sz="20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0903">
            <a:off x="341377" y="2472793"/>
            <a:ext cx="4487812" cy="348004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293096"/>
            <a:ext cx="3371850" cy="2241550"/>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4243">
            <a:off x="5435661" y="2416716"/>
            <a:ext cx="3132881" cy="2352509"/>
          </a:xfrm>
          <a:prstGeom prst="rect">
            <a:avLst/>
          </a:prstGeom>
        </p:spPr>
      </p:pic>
      <p:pic>
        <p:nvPicPr>
          <p:cNvPr id="7"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53" y="2204864"/>
            <a:ext cx="1657327" cy="2088232"/>
          </a:xfrm>
          <a:prstGeom prst="rect">
            <a:avLst/>
          </a:prstGeom>
        </p:spPr>
      </p:pic>
    </p:spTree>
    <p:extLst>
      <p:ext uri="{BB962C8B-B14F-4D97-AF65-F5344CB8AC3E}">
        <p14:creationId xmlns:p14="http://schemas.microsoft.com/office/powerpoint/2010/main" val="54863988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circle(in)">
                                      <p:cBhvr>
                                        <p:cTn id="3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lgerian" pitchFamily="82" charset="0"/>
              </a:rPr>
              <a:t>L'</a:t>
            </a:r>
            <a:r>
              <a:rPr lang="it-IT" dirty="0" err="1" smtClean="0">
                <a:latin typeface="Algerian" pitchFamily="82" charset="0"/>
              </a:rPr>
              <a:t>ancienne</a:t>
            </a:r>
            <a:r>
              <a:rPr lang="it-IT" dirty="0" smtClean="0">
                <a:latin typeface="Algerian" pitchFamily="82" charset="0"/>
              </a:rPr>
              <a:t> gare</a:t>
            </a:r>
            <a:endParaRPr lang="it-IT" dirty="0">
              <a:latin typeface="Algerian" pitchFamily="82" charset="0"/>
            </a:endParaRPr>
          </a:p>
        </p:txBody>
      </p:sp>
      <p:sp>
        <p:nvSpPr>
          <p:cNvPr id="3" name="Segnaposto contenuto 2"/>
          <p:cNvSpPr>
            <a:spLocks noGrp="1"/>
          </p:cNvSpPr>
          <p:nvPr>
            <p:ph idx="1"/>
          </p:nvPr>
        </p:nvSpPr>
        <p:spPr>
          <a:xfrm>
            <a:off x="539552" y="1196752"/>
            <a:ext cx="8229600" cy="4525963"/>
          </a:xfrm>
        </p:spPr>
        <p:txBody>
          <a:bodyPr>
            <a:normAutofit/>
          </a:bodyPr>
          <a:lstStyle/>
          <a:p>
            <a:pPr marL="0" indent="0">
              <a:buNone/>
            </a:pPr>
            <a:r>
              <a:rPr lang="fr-FR" sz="2000" b="1" dirty="0" err="1" smtClean="0"/>
              <a:t>Rocchetta</a:t>
            </a:r>
            <a:r>
              <a:rPr lang="fr-FR" sz="2000" b="1" dirty="0" smtClean="0"/>
              <a:t> </a:t>
            </a:r>
            <a:r>
              <a:rPr lang="fr-FR" sz="2000" b="1" dirty="0" err="1" smtClean="0"/>
              <a:t>Sant'Antonio-Lacedonia</a:t>
            </a:r>
            <a:r>
              <a:rPr lang="fr-FR" sz="2000" b="1" dirty="0" smtClean="0"/>
              <a:t> est une station desservant les villes de Pouilles </a:t>
            </a:r>
            <a:r>
              <a:rPr lang="fr-FR" sz="2000" b="1" dirty="0" err="1" smtClean="0"/>
              <a:t>Rocchetta</a:t>
            </a:r>
            <a:r>
              <a:rPr lang="fr-FR" sz="2000" b="1" dirty="0" smtClean="0"/>
              <a:t> </a:t>
            </a:r>
            <a:r>
              <a:rPr lang="fr-FR" sz="2000" b="1" dirty="0" err="1" smtClean="0"/>
              <a:t>Sant'Antonio</a:t>
            </a:r>
            <a:r>
              <a:rPr lang="fr-FR" sz="2000" b="1" dirty="0" smtClean="0"/>
              <a:t>, dans lequel il se trouve, et </a:t>
            </a:r>
            <a:r>
              <a:rPr lang="fr-FR" sz="2000" b="1" dirty="0" err="1" smtClean="0"/>
              <a:t>Lacedonia</a:t>
            </a:r>
            <a:r>
              <a:rPr lang="fr-FR" sz="2000" b="1" dirty="0" smtClean="0"/>
              <a:t>, situé dans la région Campanie en un point stratégique entre les trois régions. Ouvert en </a:t>
            </a:r>
            <a:r>
              <a:rPr lang="fr-FR" sz="2000" b="1" dirty="0" smtClean="0"/>
              <a:t>1891. Il avait un nom anciennement « Bologne du sud »</a:t>
            </a:r>
            <a:endParaRPr lang="it-IT" sz="2000" b="1"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715" y="2636912"/>
            <a:ext cx="5339285" cy="354528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8921">
            <a:off x="320716" y="2758285"/>
            <a:ext cx="4572000" cy="3429000"/>
          </a:xfrm>
          <a:prstGeom prst="rect">
            <a:avLst/>
          </a:prstGeom>
        </p:spPr>
      </p:pic>
    </p:spTree>
    <p:extLst>
      <p:ext uri="{BB962C8B-B14F-4D97-AF65-F5344CB8AC3E}">
        <p14:creationId xmlns:p14="http://schemas.microsoft.com/office/powerpoint/2010/main" val="247669206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latin typeface="Bernard MT Condensed" pitchFamily="18" charset="0"/>
              </a:rPr>
              <a:t>Film</a:t>
            </a:r>
            <a:endParaRPr lang="it-IT" dirty="0">
              <a:latin typeface="Bernard MT Condensed" pitchFamily="18" charset="0"/>
            </a:endParaRPr>
          </a:p>
        </p:txBody>
      </p:sp>
      <p:sp>
        <p:nvSpPr>
          <p:cNvPr id="3" name="Segnaposto contenuto 2"/>
          <p:cNvSpPr>
            <a:spLocks noGrp="1"/>
          </p:cNvSpPr>
          <p:nvPr>
            <p:ph idx="1"/>
          </p:nvPr>
        </p:nvSpPr>
        <p:spPr>
          <a:xfrm>
            <a:off x="539552" y="980728"/>
            <a:ext cx="8229600" cy="4525963"/>
          </a:xfrm>
        </p:spPr>
        <p:txBody>
          <a:bodyPr>
            <a:normAutofit/>
          </a:bodyPr>
          <a:lstStyle/>
          <a:p>
            <a:pPr marL="0" indent="0">
              <a:buNone/>
            </a:pPr>
            <a:r>
              <a:rPr lang="fr-FR" sz="1600" b="1" dirty="0" smtClean="0"/>
              <a:t>Ici dans ce beau pays riche en histoire et tradition également transformé en un film « terminus » qui a réuni par des acteurs célèbres comme Claudia Cardinale et Sergio Assisi. Mais l'importance de ce film est le message que nous sommes tous ' ou 'transmettre' villageois pour « ne pas laisser leur patrie »</a:t>
            </a:r>
            <a:endParaRPr lang="it-IT" sz="1600" b="1"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8840"/>
            <a:ext cx="4752528" cy="2658904"/>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5043">
            <a:off x="4723193" y="2401284"/>
            <a:ext cx="3738574" cy="2788976"/>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7371">
            <a:off x="3173335" y="4411307"/>
            <a:ext cx="3517408" cy="2462186"/>
          </a:xfrm>
          <a:prstGeom prst="rect">
            <a:avLst/>
          </a:prstGeom>
        </p:spPr>
      </p:pic>
    </p:spTree>
    <p:extLst>
      <p:ext uri="{BB962C8B-B14F-4D97-AF65-F5344CB8AC3E}">
        <p14:creationId xmlns:p14="http://schemas.microsoft.com/office/powerpoint/2010/main" val="34021058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latin typeface="Bodoni MT Black" pitchFamily="18" charset="0"/>
              </a:rPr>
              <a:t>Traditions</a:t>
            </a:r>
            <a:r>
              <a:rPr lang="it-IT" dirty="0" smtClean="0">
                <a:latin typeface="Bodoni MT Black" pitchFamily="18" charset="0"/>
              </a:rPr>
              <a:t> et Sant'Antonio</a:t>
            </a:r>
            <a:endParaRPr lang="it-IT" dirty="0">
              <a:latin typeface="Bodoni MT Black" pitchFamily="18" charset="0"/>
            </a:endParaRPr>
          </a:p>
        </p:txBody>
      </p:sp>
      <p:sp>
        <p:nvSpPr>
          <p:cNvPr id="3" name="Segnaposto contenuto 2"/>
          <p:cNvSpPr>
            <a:spLocks noGrp="1"/>
          </p:cNvSpPr>
          <p:nvPr>
            <p:ph idx="1"/>
          </p:nvPr>
        </p:nvSpPr>
        <p:spPr>
          <a:xfrm>
            <a:off x="457200" y="1124744"/>
            <a:ext cx="8229600" cy="4525963"/>
          </a:xfrm>
        </p:spPr>
        <p:txBody>
          <a:bodyPr>
            <a:normAutofit/>
          </a:bodyPr>
          <a:lstStyle/>
          <a:p>
            <a:pPr marL="0" indent="0">
              <a:buNone/>
            </a:pPr>
            <a:r>
              <a:rPr lang="fr-FR" sz="1400" b="1" dirty="0" smtClean="0"/>
              <a:t>La fête de </a:t>
            </a:r>
            <a:r>
              <a:rPr lang="fr-FR" sz="1400" b="1" dirty="0" err="1" smtClean="0"/>
              <a:t>Sant'Antonio</a:t>
            </a:r>
            <a:r>
              <a:rPr lang="fr-FR" sz="1400" b="1" dirty="0" smtClean="0"/>
              <a:t> Abate du 16 et 17 janvier : </a:t>
            </a:r>
            <a:r>
              <a:rPr lang="fr-FR" sz="1400" b="1" dirty="0" err="1" smtClean="0"/>
              <a:t>Rocchetta</a:t>
            </a:r>
            <a:r>
              <a:rPr lang="fr-FR" sz="1400" b="1" dirty="0" smtClean="0"/>
              <a:t> rappelle son Saint Patron, avec deux jours intenses de fête pleine de charme, les traditions et incendie, en fait l'élément principal de la fête est le feu et les feux de Saint Anthony. La légende veut que le Saint, elles semble s'une armée de barbares avec le feu dans sa main, l'obligeant à fuir et à assurer le Salut à la petite ville de </a:t>
            </a:r>
            <a:r>
              <a:rPr lang="fr-FR" sz="1400" b="1" dirty="0" err="1" smtClean="0"/>
              <a:t>Rocchetta</a:t>
            </a:r>
            <a:r>
              <a:rPr lang="fr-FR" sz="1400" b="1" dirty="0" smtClean="0"/>
              <a:t>. Le Festival se caractérise par deux temps forts : la retraite aux flambeaux et l'éclairage des participants feu de joie dans la course</a:t>
            </a:r>
            <a:endParaRPr lang="it-IT" sz="1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5391">
            <a:off x="342900" y="2564904"/>
            <a:ext cx="4229100" cy="215900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348880"/>
            <a:ext cx="4427984" cy="2849046"/>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437112"/>
            <a:ext cx="2857500" cy="2222500"/>
          </a:xfrm>
          <a:prstGeom prst="rect">
            <a:avLst/>
          </a:prstGeom>
        </p:spPr>
      </p:pic>
    </p:spTree>
    <p:extLst>
      <p:ext uri="{BB962C8B-B14F-4D97-AF65-F5344CB8AC3E}">
        <p14:creationId xmlns:p14="http://schemas.microsoft.com/office/powerpoint/2010/main" val="8342693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386</Words>
  <Application>Microsoft Office PowerPoint</Application>
  <PresentationFormat>Presentazione su schermo (4:3)</PresentationFormat>
  <Paragraphs>17</Paragraphs>
  <Slides>10</Slides>
  <Notes>0</Notes>
  <HiddenSlides>0</HiddenSlides>
  <MMClips>1</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ROCCHETTA SANT’ANTONIO</vt:lpstr>
      <vt:lpstr>Mon pays est petit et beau, avec beaucoup de monuments : un château, une fontaine et beaucoup d’églises.     </vt:lpstr>
      <vt:lpstr>L’église</vt:lpstr>
      <vt:lpstr> l'école </vt:lpstr>
      <vt:lpstr>Les fontaine</vt:lpstr>
      <vt:lpstr>Le centre historique</vt:lpstr>
      <vt:lpstr>L'ancienne gare</vt:lpstr>
      <vt:lpstr>Film</vt:lpstr>
      <vt:lpstr>Traditions et Sant'Antonio</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ROCCHETTA SANT’ANTONIO</dc:title>
  <dc:creator>ludovica di stefano</dc:creator>
  <cp:lastModifiedBy>ludovica di stefano</cp:lastModifiedBy>
  <cp:revision>14</cp:revision>
  <dcterms:created xsi:type="dcterms:W3CDTF">2016-04-09T08:57:53Z</dcterms:created>
  <dcterms:modified xsi:type="dcterms:W3CDTF">2016-04-11T20:38:48Z</dcterms:modified>
</cp:coreProperties>
</file>