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4" r:id="rId10"/>
    <p:sldId id="265" r:id="rId11"/>
    <p:sldId id="266" r:id="rId12"/>
    <p:sldId id="267"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037E88B-272E-4E59-8A5B-FE3A436FD29E}" type="datetimeFigureOut">
              <a:rPr lang="pl-PL" smtClean="0"/>
              <a:pPr/>
              <a:t>2016-05-06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78478E4-3D8D-42A0-B867-7699D21FF04D}"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1000" r="-51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7E88B-272E-4E59-8A5B-FE3A436FD29E}" type="datetimeFigureOut">
              <a:rPr lang="pl-PL" smtClean="0"/>
              <a:pPr/>
              <a:t>2016-05-06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478E4-3D8D-42A0-B867-7699D21FF04D}"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fr-FR" sz="8800" dirty="0" smtClean="0">
                <a:solidFill>
                  <a:schemeClr val="bg1"/>
                </a:solidFill>
              </a:rPr>
              <a:t>Pâques</a:t>
            </a:r>
            <a:r>
              <a:rPr lang="pl-PL" sz="8800" dirty="0" smtClean="0">
                <a:solidFill>
                  <a:schemeClr val="bg1"/>
                </a:solidFill>
              </a:rPr>
              <a:t> </a:t>
            </a:r>
            <a:br>
              <a:rPr lang="pl-PL" sz="8800" dirty="0" smtClean="0">
                <a:solidFill>
                  <a:schemeClr val="bg1"/>
                </a:solidFill>
              </a:rPr>
            </a:br>
            <a:r>
              <a:rPr lang="pl-PL" sz="8800" dirty="0" smtClean="0">
                <a:solidFill>
                  <a:schemeClr val="bg1"/>
                </a:solidFill>
              </a:rPr>
              <a:t>en </a:t>
            </a:r>
            <a:r>
              <a:rPr lang="pl-PL" sz="8800" dirty="0" err="1" smtClean="0">
                <a:solidFill>
                  <a:schemeClr val="bg1"/>
                </a:solidFill>
              </a:rPr>
              <a:t>Pologne</a:t>
            </a:r>
            <a:endParaRPr lang="pl-PL" sz="8800" dirty="0">
              <a:solidFill>
                <a:schemeClr val="bg1"/>
              </a:solidFill>
            </a:endParaRPr>
          </a:p>
        </p:txBody>
      </p:sp>
      <p:sp>
        <p:nvSpPr>
          <p:cNvPr id="3" name="Podtytuł 2"/>
          <p:cNvSpPr>
            <a:spLocks noGrp="1"/>
          </p:cNvSpPr>
          <p:nvPr>
            <p:ph type="subTitle" idx="1"/>
          </p:nvPr>
        </p:nvSpPr>
        <p:spPr/>
        <p:txBody>
          <a:bodyPr/>
          <a:lstStyle/>
          <a:p>
            <a:endParaRPr lang="pl-PL"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rPr>
              <a:t>L</a:t>
            </a:r>
            <a:r>
              <a:rPr lang="fr-FR" dirty="0" smtClean="0">
                <a:solidFill>
                  <a:schemeClr val="bg1"/>
                </a:solidFill>
              </a:rPr>
              <a:t>e petit dejeuner de Pâques</a:t>
            </a:r>
            <a:endParaRPr lang="pl-PL" dirty="0">
              <a:solidFill>
                <a:schemeClr val="bg1"/>
              </a:solidFill>
            </a:endParaRPr>
          </a:p>
        </p:txBody>
      </p:sp>
      <p:sp>
        <p:nvSpPr>
          <p:cNvPr id="3" name="Symbol zastępczy zawartości 2"/>
          <p:cNvSpPr>
            <a:spLocks noGrp="1"/>
          </p:cNvSpPr>
          <p:nvPr>
            <p:ph idx="1"/>
          </p:nvPr>
        </p:nvSpPr>
        <p:spPr>
          <a:xfrm>
            <a:off x="457200" y="1600200"/>
            <a:ext cx="8229600" cy="4925144"/>
          </a:xfrm>
        </p:spPr>
        <p:txBody>
          <a:bodyPr/>
          <a:lstStyle/>
          <a:p>
            <a:endParaRPr lang="pl-PL" dirty="0">
              <a:solidFill>
                <a:schemeClr val="bg1"/>
              </a:solidFill>
            </a:endParaRPr>
          </a:p>
        </p:txBody>
      </p:sp>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0" i="0" u="none" strike="noStrike" cap="none" normalizeH="0" baseline="0" smtClean="0">
                <a:ln>
                  <a:noFill/>
                </a:ln>
                <a:solidFill>
                  <a:schemeClr val="tx1"/>
                </a:solidFill>
                <a:effectLst/>
                <a:latin typeface="Arial" charset="0"/>
                <a:cs typeface="Arial" charset="0"/>
              </a:rPr>
              <a:t>le petit dejeuner de Pâques </a:t>
            </a: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0" i="0" u="none" strike="noStrike" cap="none" normalizeH="0" baseline="0" smtClean="0">
                <a:ln>
                  <a:noFill/>
                </a:ln>
                <a:solidFill>
                  <a:schemeClr val="tx1"/>
                </a:solidFill>
                <a:effectLst/>
                <a:latin typeface="Arial" charset="0"/>
                <a:cs typeface="Arial" charset="0"/>
              </a:rPr>
              <a:t>le petit dejeuner de Pâques </a:t>
            </a:r>
          </a:p>
        </p:txBody>
      </p:sp>
      <p:pic>
        <p:nvPicPr>
          <p:cNvPr id="21508" name="Picture 4" descr="http://www.diecezja.kielce.pl/sites/default/files/styles/artykul/public/field/image/sniadanie.jpg?itok=1VAqJi0x"/>
          <p:cNvPicPr>
            <a:picLocks noChangeAspect="1" noChangeArrowheads="1"/>
          </p:cNvPicPr>
          <p:nvPr/>
        </p:nvPicPr>
        <p:blipFill>
          <a:blip r:embed="rId2" cstate="print"/>
          <a:srcRect/>
          <a:stretch>
            <a:fillRect/>
          </a:stretch>
        </p:blipFill>
        <p:spPr bwMode="auto">
          <a:xfrm>
            <a:off x="273318" y="1556792"/>
            <a:ext cx="4551217" cy="2664296"/>
          </a:xfrm>
          <a:prstGeom prst="rect">
            <a:avLst/>
          </a:prstGeom>
          <a:ln>
            <a:noFill/>
          </a:ln>
          <a:effectLst>
            <a:softEdge rad="112500"/>
          </a:effectLst>
        </p:spPr>
      </p:pic>
      <p:pic>
        <p:nvPicPr>
          <p:cNvPr id="21510" name="Picture 6" descr="http://radioplock.eu/wp-content/uploads/2015/04/SNIAD.jpg"/>
          <p:cNvPicPr>
            <a:picLocks noChangeAspect="1" noChangeArrowheads="1"/>
          </p:cNvPicPr>
          <p:nvPr/>
        </p:nvPicPr>
        <p:blipFill>
          <a:blip r:embed="rId3" cstate="print"/>
          <a:srcRect/>
          <a:stretch>
            <a:fillRect/>
          </a:stretch>
        </p:blipFill>
        <p:spPr bwMode="auto">
          <a:xfrm>
            <a:off x="4931024" y="3861048"/>
            <a:ext cx="4212976" cy="280584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strVal val="#ppt_w*2.5"/>
                                          </p:val>
                                        </p:tav>
                                        <p:tav tm="100000">
                                          <p:val>
                                            <p:strVal val="#ppt_w"/>
                                          </p:val>
                                        </p:tav>
                                      </p:tavLst>
                                    </p:anim>
                                    <p:anim calcmode="lin" valueType="num">
                                      <p:cBhvr>
                                        <p:cTn id="8" dur="500" fill="hold"/>
                                        <p:tgtEl>
                                          <p:spTgt spid="21508"/>
                                        </p:tgtEl>
                                        <p:attrNameLst>
                                          <p:attrName>ppt_h</p:attrName>
                                        </p:attrNameLst>
                                      </p:cBhvr>
                                      <p:tavLst>
                                        <p:tav tm="0">
                                          <p:val>
                                            <p:strVal val="#ppt_h*0.01"/>
                                          </p:val>
                                        </p:tav>
                                        <p:tav tm="100000">
                                          <p:val>
                                            <p:strVal val="#ppt_h"/>
                                          </p:val>
                                        </p:tav>
                                      </p:tavLst>
                                    </p:anim>
                                    <p:anim calcmode="lin" valueType="num">
                                      <p:cBhvr>
                                        <p:cTn id="9" dur="500" fill="hold"/>
                                        <p:tgtEl>
                                          <p:spTgt spid="21508"/>
                                        </p:tgtEl>
                                        <p:attrNameLst>
                                          <p:attrName>ppt_x</p:attrName>
                                        </p:attrNameLst>
                                      </p:cBhvr>
                                      <p:tavLst>
                                        <p:tav tm="0">
                                          <p:val>
                                            <p:strVal val="#ppt_x"/>
                                          </p:val>
                                        </p:tav>
                                        <p:tav tm="100000">
                                          <p:val>
                                            <p:strVal val="#ppt_x"/>
                                          </p:val>
                                        </p:tav>
                                      </p:tavLst>
                                    </p:anim>
                                    <p:anim calcmode="lin" valueType="num">
                                      <p:cBhvr>
                                        <p:cTn id="10" dur="500" fill="hold"/>
                                        <p:tgtEl>
                                          <p:spTgt spid="21508"/>
                                        </p:tgtEl>
                                        <p:attrNameLst>
                                          <p:attrName>ppt_y</p:attrName>
                                        </p:attrNameLst>
                                      </p:cBhvr>
                                      <p:tavLst>
                                        <p:tav tm="0">
                                          <p:val>
                                            <p:strVal val="#ppt_h+1"/>
                                          </p:val>
                                        </p:tav>
                                        <p:tav tm="100000">
                                          <p:val>
                                            <p:strVal val="#ppt_y"/>
                                          </p:val>
                                        </p:tav>
                                      </p:tavLst>
                                    </p:anim>
                                    <p:animEffect transition="in" filter="fade">
                                      <p:cBhvr>
                                        <p:cTn id="11" dur="500"/>
                                        <p:tgtEl>
                                          <p:spTgt spid="21508"/>
                                        </p:tgtEl>
                                      </p:cBhvr>
                                    </p:animEffect>
                                  </p:childTnLst>
                                </p:cTn>
                              </p:par>
                            </p:childTnLst>
                          </p:cTn>
                        </p:par>
                        <p:par>
                          <p:cTn id="12" fill="hold">
                            <p:stCondLst>
                              <p:cond delay="500"/>
                            </p:stCondLst>
                            <p:childTnLst>
                              <p:par>
                                <p:cTn id="13" presetID="52" presetClass="entr" presetSubtype="0" fill="hold" nodeType="afterEffect">
                                  <p:stCondLst>
                                    <p:cond delay="0"/>
                                  </p:stCondLst>
                                  <p:childTnLst>
                                    <p:set>
                                      <p:cBhvr>
                                        <p:cTn id="14" dur="1" fill="hold">
                                          <p:stCondLst>
                                            <p:cond delay="0"/>
                                          </p:stCondLst>
                                        </p:cTn>
                                        <p:tgtEl>
                                          <p:spTgt spid="21510"/>
                                        </p:tgtEl>
                                        <p:attrNameLst>
                                          <p:attrName>style.visibility</p:attrName>
                                        </p:attrNameLst>
                                      </p:cBhvr>
                                      <p:to>
                                        <p:strVal val="visible"/>
                                      </p:to>
                                    </p:set>
                                    <p:animScale>
                                      <p:cBhvr>
                                        <p:cTn id="15" dur="1000" decel="50000" fill="hold">
                                          <p:stCondLst>
                                            <p:cond delay="0"/>
                                          </p:stCondLst>
                                        </p:cTn>
                                        <p:tgtEl>
                                          <p:spTgt spid="215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1510"/>
                                        </p:tgtEl>
                                        <p:attrNameLst>
                                          <p:attrName>ppt_x</p:attrName>
                                          <p:attrName>ppt_y</p:attrName>
                                        </p:attrNameLst>
                                      </p:cBhvr>
                                    </p:animMotion>
                                    <p:animEffect transition="in" filter="fade">
                                      <p:cBhvr>
                                        <p:cTn id="17" dur="1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chemeClr val="bg1"/>
                </a:solidFill>
              </a:rPr>
              <a:t>Lundi</a:t>
            </a:r>
            <a:r>
              <a:rPr lang="pl-PL" dirty="0" smtClean="0">
                <a:solidFill>
                  <a:schemeClr val="bg1"/>
                </a:solidFill>
              </a:rPr>
              <a:t> </a:t>
            </a:r>
            <a:r>
              <a:rPr lang="pl-PL" dirty="0" err="1" smtClean="0">
                <a:solidFill>
                  <a:schemeClr val="bg1"/>
                </a:solidFill>
              </a:rPr>
              <a:t>Pâques</a:t>
            </a:r>
            <a:endParaRPr lang="pl-PL" dirty="0">
              <a:solidFill>
                <a:schemeClr val="bg1"/>
              </a:solidFill>
            </a:endParaRPr>
          </a:p>
        </p:txBody>
      </p:sp>
      <p:sp>
        <p:nvSpPr>
          <p:cNvPr id="3" name="Symbol zastępczy zawartości 2"/>
          <p:cNvSpPr>
            <a:spLocks noGrp="1"/>
          </p:cNvSpPr>
          <p:nvPr>
            <p:ph idx="1"/>
          </p:nvPr>
        </p:nvSpPr>
        <p:spPr>
          <a:xfrm>
            <a:off x="539552" y="1268760"/>
            <a:ext cx="8229600" cy="5328592"/>
          </a:xfrm>
        </p:spPr>
        <p:txBody>
          <a:bodyPr>
            <a:normAutofit/>
          </a:bodyPr>
          <a:lstStyle/>
          <a:p>
            <a:r>
              <a:rPr lang="fr-FR" sz="2500" dirty="0" smtClean="0">
                <a:solidFill>
                  <a:schemeClr val="bg1"/>
                </a:solidFill>
              </a:rPr>
              <a:t>Lundi Pâques, c'est Smigus-Dyngus ou encore Lany Poniedzialek, donc « lundi mouillé ». Pendant toute la journée, il est permis de jeter de l'eau sur les autres, mêmes inconnus !</a:t>
            </a:r>
            <a:endParaRPr lang="pl-PL" sz="2500" dirty="0" smtClean="0">
              <a:solidFill>
                <a:schemeClr val="bg1"/>
              </a:solidFill>
            </a:endParaRPr>
          </a:p>
          <a:p>
            <a:r>
              <a:rPr lang="fr-FR" sz="2500" dirty="0" smtClean="0">
                <a:solidFill>
                  <a:schemeClr val="bg1"/>
                </a:solidFill>
              </a:rPr>
              <a:t>Autrefois, Smigus-Dyngus dans la culture polonaise symbolisait aussi une tradition très populaire notamment en campagnes parmi les femmes et les hommes célibataires : les hommes essayaient de mettre le plus d'eau possible sur les filles qui leur plaisaient, leur montrant ainsi leur intérêt et leurs sentiments ! Donc plus d'eau reçue - plus la fille était aimée. Et les filles leurs disaient « merci » en offrant les plus oeufs décorés ! C'est beau la tradition.</a:t>
            </a:r>
            <a:endParaRPr lang="pl-PL" sz="2500" dirty="0">
              <a:solidFill>
                <a:schemeClr val="bg1"/>
              </a:solidFill>
            </a:endParaRPr>
          </a:p>
        </p:txBody>
      </p:sp>
    </p:spTree>
  </p:cSld>
  <p:clrMapOvr>
    <a:masterClrMapping/>
  </p:clrMapOvr>
  <p:transition spd="med">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rPr>
              <a:t>Śmigus - Dyngus</a:t>
            </a:r>
            <a:endParaRPr lang="pl-PL" dirty="0">
              <a:solidFill>
                <a:schemeClr val="bg1"/>
              </a:solidFill>
            </a:endParaRPr>
          </a:p>
        </p:txBody>
      </p:sp>
      <p:sp>
        <p:nvSpPr>
          <p:cNvPr id="3" name="Symbol zastępczy zawartości 2"/>
          <p:cNvSpPr>
            <a:spLocks noGrp="1"/>
          </p:cNvSpPr>
          <p:nvPr>
            <p:ph idx="1"/>
          </p:nvPr>
        </p:nvSpPr>
        <p:spPr/>
        <p:txBody>
          <a:bodyPr/>
          <a:lstStyle/>
          <a:p>
            <a:endParaRPr lang="pl-PL" dirty="0">
              <a:solidFill>
                <a:schemeClr val="bg1"/>
              </a:solidFill>
            </a:endParaRPr>
          </a:p>
        </p:txBody>
      </p:sp>
      <p:pic>
        <p:nvPicPr>
          <p:cNvPr id="23554" name="Picture 2" descr="http://mamnatosposob.pl/wp-content/uploads/2015/03/%C5%9Bmigus-dyngus.jpg"/>
          <p:cNvPicPr>
            <a:picLocks noChangeAspect="1" noChangeArrowheads="1"/>
          </p:cNvPicPr>
          <p:nvPr/>
        </p:nvPicPr>
        <p:blipFill>
          <a:blip r:embed="rId2" cstate="print"/>
          <a:srcRect/>
          <a:stretch>
            <a:fillRect/>
          </a:stretch>
        </p:blipFill>
        <p:spPr bwMode="auto">
          <a:xfrm>
            <a:off x="179512" y="1556792"/>
            <a:ext cx="5672052" cy="2788543"/>
          </a:xfrm>
          <a:prstGeom prst="rect">
            <a:avLst/>
          </a:prstGeom>
          <a:ln>
            <a:noFill/>
          </a:ln>
          <a:effectLst>
            <a:softEdge rad="112500"/>
          </a:effectLst>
        </p:spPr>
      </p:pic>
      <p:pic>
        <p:nvPicPr>
          <p:cNvPr id="23556" name="Picture 4" descr="http://expresselblag.pl/wp-content/uploads/2016/03/2-23.jpg"/>
          <p:cNvPicPr>
            <a:picLocks noChangeAspect="1" noChangeArrowheads="1"/>
          </p:cNvPicPr>
          <p:nvPr/>
        </p:nvPicPr>
        <p:blipFill>
          <a:blip r:embed="rId3" cstate="print"/>
          <a:srcRect/>
          <a:stretch>
            <a:fillRect/>
          </a:stretch>
        </p:blipFill>
        <p:spPr bwMode="auto">
          <a:xfrm>
            <a:off x="4535488" y="3933056"/>
            <a:ext cx="4608512" cy="29249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dissolve">
                                      <p:cBhvr>
                                        <p:cTn id="11"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rPr>
              <a:t>Les </a:t>
            </a:r>
            <a:r>
              <a:rPr lang="pl-PL" dirty="0" err="1" smtClean="0">
                <a:solidFill>
                  <a:schemeClr val="bg1"/>
                </a:solidFill>
              </a:rPr>
              <a:t>symboles</a:t>
            </a:r>
            <a:r>
              <a:rPr lang="pl-PL" dirty="0" smtClean="0">
                <a:solidFill>
                  <a:schemeClr val="bg1"/>
                </a:solidFill>
              </a:rPr>
              <a:t> de </a:t>
            </a:r>
            <a:r>
              <a:rPr lang="pl-PL" dirty="0" err="1" smtClean="0">
                <a:solidFill>
                  <a:schemeClr val="bg1"/>
                </a:solidFill>
              </a:rPr>
              <a:t>Pâques</a:t>
            </a:r>
            <a:r>
              <a:rPr lang="pl-PL" dirty="0" smtClean="0">
                <a:solidFill>
                  <a:schemeClr val="bg1"/>
                </a:solidFill>
              </a:rPr>
              <a:t> </a:t>
            </a:r>
            <a:endParaRPr lang="pl-PL" dirty="0">
              <a:solidFill>
                <a:schemeClr val="bg1"/>
              </a:solidFill>
            </a:endParaRPr>
          </a:p>
        </p:txBody>
      </p:sp>
      <p:sp>
        <p:nvSpPr>
          <p:cNvPr id="3" name="Symbol zastępczy zawartości 2"/>
          <p:cNvSpPr>
            <a:spLocks noGrp="1"/>
          </p:cNvSpPr>
          <p:nvPr>
            <p:ph idx="1"/>
          </p:nvPr>
        </p:nvSpPr>
        <p:spPr/>
        <p:txBody>
          <a:bodyPr/>
          <a:lstStyle/>
          <a:p>
            <a:r>
              <a:rPr lang="pl-PL" sz="2900" dirty="0" err="1" smtClean="0">
                <a:solidFill>
                  <a:schemeClr val="bg1"/>
                </a:solidFill>
              </a:rPr>
              <a:t>le</a:t>
            </a:r>
            <a:r>
              <a:rPr lang="pl-PL" sz="2900" dirty="0" smtClean="0">
                <a:solidFill>
                  <a:schemeClr val="bg1"/>
                </a:solidFill>
              </a:rPr>
              <a:t> </a:t>
            </a:r>
            <a:r>
              <a:rPr lang="pl-PL" sz="2900" dirty="0" err="1" smtClean="0">
                <a:solidFill>
                  <a:schemeClr val="bg1"/>
                </a:solidFill>
              </a:rPr>
              <a:t>Lapin</a:t>
            </a:r>
            <a:r>
              <a:rPr lang="pl-PL" sz="2900" dirty="0" smtClean="0">
                <a:solidFill>
                  <a:schemeClr val="bg1"/>
                </a:solidFill>
              </a:rPr>
              <a:t> de </a:t>
            </a:r>
            <a:r>
              <a:rPr lang="pl-PL" sz="2900" dirty="0" err="1" smtClean="0">
                <a:solidFill>
                  <a:schemeClr val="bg1"/>
                </a:solidFill>
              </a:rPr>
              <a:t>Pâques</a:t>
            </a:r>
            <a:r>
              <a:rPr lang="pl-PL" sz="2900" dirty="0" smtClean="0">
                <a:solidFill>
                  <a:schemeClr val="bg1"/>
                </a:solidFill>
              </a:rPr>
              <a:t>,</a:t>
            </a:r>
          </a:p>
          <a:p>
            <a:r>
              <a:rPr lang="pl-PL" sz="2900" dirty="0" err="1" smtClean="0">
                <a:solidFill>
                  <a:schemeClr val="bg1"/>
                </a:solidFill>
              </a:rPr>
              <a:t>le</a:t>
            </a:r>
            <a:r>
              <a:rPr lang="pl-PL" sz="2900" dirty="0" smtClean="0">
                <a:solidFill>
                  <a:schemeClr val="bg1"/>
                </a:solidFill>
              </a:rPr>
              <a:t> </a:t>
            </a:r>
            <a:r>
              <a:rPr lang="pl-PL" sz="2900" dirty="0" err="1" smtClean="0">
                <a:solidFill>
                  <a:schemeClr val="bg1"/>
                </a:solidFill>
              </a:rPr>
              <a:t>poussin</a:t>
            </a:r>
            <a:r>
              <a:rPr lang="pl-PL" sz="2900" dirty="0" smtClean="0">
                <a:solidFill>
                  <a:schemeClr val="bg1"/>
                </a:solidFill>
              </a:rPr>
              <a:t>,</a:t>
            </a:r>
          </a:p>
          <a:p>
            <a:r>
              <a:rPr lang="pl-PL" sz="2900" dirty="0" err="1" smtClean="0">
                <a:solidFill>
                  <a:schemeClr val="bg1"/>
                </a:solidFill>
              </a:rPr>
              <a:t>l’agneau</a:t>
            </a:r>
            <a:r>
              <a:rPr lang="pl-PL" sz="2900" dirty="0" smtClean="0">
                <a:solidFill>
                  <a:schemeClr val="bg1"/>
                </a:solidFill>
              </a:rPr>
              <a:t> de </a:t>
            </a:r>
            <a:r>
              <a:rPr lang="pl-PL" sz="2900" dirty="0" err="1" smtClean="0">
                <a:solidFill>
                  <a:schemeClr val="bg1"/>
                </a:solidFill>
              </a:rPr>
              <a:t>Pâques</a:t>
            </a:r>
            <a:r>
              <a:rPr lang="pl-PL" sz="2900" dirty="0" smtClean="0">
                <a:solidFill>
                  <a:schemeClr val="bg1"/>
                </a:solidFill>
              </a:rPr>
              <a:t>,</a:t>
            </a:r>
          </a:p>
          <a:p>
            <a:r>
              <a:rPr lang="pl-PL" sz="2900" dirty="0" smtClean="0">
                <a:solidFill>
                  <a:schemeClr val="bg1"/>
                </a:solidFill>
              </a:rPr>
              <a:t> les </a:t>
            </a:r>
            <a:r>
              <a:rPr lang="pl-PL" sz="2900" dirty="0" err="1" smtClean="0">
                <a:solidFill>
                  <a:schemeClr val="bg1"/>
                </a:solidFill>
              </a:rPr>
              <a:t>œufs</a:t>
            </a:r>
            <a:r>
              <a:rPr lang="pl-PL" sz="2900" dirty="0" smtClean="0">
                <a:solidFill>
                  <a:schemeClr val="bg1"/>
                </a:solidFill>
              </a:rPr>
              <a:t> </a:t>
            </a:r>
            <a:r>
              <a:rPr lang="pl-PL" sz="2900" dirty="0" err="1" smtClean="0">
                <a:solidFill>
                  <a:schemeClr val="bg1"/>
                </a:solidFill>
              </a:rPr>
              <a:t>colorés</a:t>
            </a:r>
            <a:r>
              <a:rPr lang="pl-PL" sz="2900" dirty="0" smtClean="0">
                <a:solidFill>
                  <a:schemeClr val="bg1"/>
                </a:solidFill>
              </a:rPr>
              <a:t>,</a:t>
            </a:r>
          </a:p>
          <a:p>
            <a:r>
              <a:rPr lang="pl-PL" sz="2900" dirty="0" err="1" smtClean="0">
                <a:solidFill>
                  <a:schemeClr val="bg1"/>
                </a:solidFill>
              </a:rPr>
              <a:t>l'eau</a:t>
            </a:r>
            <a:r>
              <a:rPr lang="pl-PL" sz="2900" dirty="0" smtClean="0">
                <a:solidFill>
                  <a:schemeClr val="bg1"/>
                </a:solidFill>
              </a:rPr>
              <a:t> et les </a:t>
            </a:r>
            <a:r>
              <a:rPr lang="pl-PL" sz="2900" dirty="0" err="1" smtClean="0">
                <a:solidFill>
                  <a:schemeClr val="bg1"/>
                </a:solidFill>
              </a:rPr>
              <a:t>palmes</a:t>
            </a:r>
            <a:r>
              <a:rPr lang="pl-PL" sz="2900" dirty="0" smtClean="0">
                <a:solidFill>
                  <a:schemeClr val="bg1"/>
                </a:solidFill>
              </a:rPr>
              <a:t>,</a:t>
            </a:r>
          </a:p>
          <a:p>
            <a:r>
              <a:rPr lang="pl-PL" sz="2900" dirty="0" err="1" smtClean="0">
                <a:solidFill>
                  <a:schemeClr val="bg1"/>
                </a:solidFill>
              </a:rPr>
              <a:t>un</a:t>
            </a:r>
            <a:r>
              <a:rPr lang="pl-PL" sz="2900" dirty="0" smtClean="0">
                <a:solidFill>
                  <a:schemeClr val="bg1"/>
                </a:solidFill>
              </a:rPr>
              <a:t> panier de </a:t>
            </a:r>
            <a:r>
              <a:rPr lang="pl-PL" sz="2900" dirty="0" err="1" smtClean="0">
                <a:solidFill>
                  <a:schemeClr val="bg1"/>
                </a:solidFill>
              </a:rPr>
              <a:t>Pâques</a:t>
            </a:r>
            <a:endParaRPr lang="pl-PL" sz="2900" dirty="0" smtClean="0">
              <a:solidFill>
                <a:schemeClr val="bg1"/>
              </a:solidFill>
            </a:endParaRPr>
          </a:p>
          <a:p>
            <a:endParaRPr lang="pl-PL" dirty="0"/>
          </a:p>
        </p:txBody>
      </p:sp>
      <p:pic>
        <p:nvPicPr>
          <p:cNvPr id="25602" name="Picture 2" descr="http://www.strefaagro.gazetawroclawska.pl/sites/default/files/imagecache/830-wide/cck/image/5938/56f4318e1b6a0_o.jpg"/>
          <p:cNvPicPr>
            <a:picLocks noChangeAspect="1" noChangeArrowheads="1"/>
          </p:cNvPicPr>
          <p:nvPr/>
        </p:nvPicPr>
        <p:blipFill>
          <a:blip r:embed="rId2" cstate="print"/>
          <a:srcRect/>
          <a:stretch>
            <a:fillRect/>
          </a:stretch>
        </p:blipFill>
        <p:spPr bwMode="auto">
          <a:xfrm>
            <a:off x="4211960" y="1700808"/>
            <a:ext cx="2917159" cy="1943125"/>
          </a:xfrm>
          <a:prstGeom prst="rect">
            <a:avLst/>
          </a:prstGeom>
          <a:noFill/>
        </p:spPr>
      </p:pic>
      <p:pic>
        <p:nvPicPr>
          <p:cNvPr id="25604" name="Picture 4" descr="http://anteny.pl/images/WIELK._3.png"/>
          <p:cNvPicPr>
            <a:picLocks noChangeAspect="1" noChangeArrowheads="1"/>
          </p:cNvPicPr>
          <p:nvPr/>
        </p:nvPicPr>
        <p:blipFill>
          <a:blip r:embed="rId3" cstate="print"/>
          <a:srcRect/>
          <a:stretch>
            <a:fillRect/>
          </a:stretch>
        </p:blipFill>
        <p:spPr bwMode="auto">
          <a:xfrm>
            <a:off x="5508104" y="3933056"/>
            <a:ext cx="3347864" cy="2088429"/>
          </a:xfrm>
          <a:prstGeom prst="rect">
            <a:avLst/>
          </a:prstGeom>
          <a:noFill/>
        </p:spPr>
      </p:pic>
      <p:pic>
        <p:nvPicPr>
          <p:cNvPr id="25606" name="Picture 6" descr="http://img2.garnek.pl/a.garnek.pl/001/152/1152309_800.0.jpg/oto-baranek-wielkanocny.jpg"/>
          <p:cNvPicPr>
            <a:picLocks noChangeAspect="1" noChangeArrowheads="1"/>
          </p:cNvPicPr>
          <p:nvPr/>
        </p:nvPicPr>
        <p:blipFill>
          <a:blip r:embed="rId4" cstate="print"/>
          <a:srcRect/>
          <a:stretch>
            <a:fillRect/>
          </a:stretch>
        </p:blipFill>
        <p:spPr bwMode="auto">
          <a:xfrm>
            <a:off x="1475656" y="5013176"/>
            <a:ext cx="3009012" cy="1844824"/>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strips(downLeft)">
                                      <p:cBhvr>
                                        <p:cTn id="7" dur="500"/>
                                        <p:tgtEl>
                                          <p:spTgt spid="25602"/>
                                        </p:tgtEl>
                                      </p:cBhvr>
                                    </p:animEffect>
                                  </p:childTnLst>
                                </p:cTn>
                              </p:par>
                            </p:childTnLst>
                          </p:cTn>
                        </p:par>
                        <p:par>
                          <p:cTn id="8" fill="hold">
                            <p:stCondLst>
                              <p:cond delay="500"/>
                            </p:stCondLst>
                            <p:childTnLst>
                              <p:par>
                                <p:cTn id="9" presetID="58" presetClass="entr" presetSubtype="0" accel="100000"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 calcmode="lin" valueType="num">
                                      <p:cBhvr>
                                        <p:cTn id="11" dur="500" fill="hold"/>
                                        <p:tgtEl>
                                          <p:spTgt spid="25604"/>
                                        </p:tgtEl>
                                        <p:attrNameLst>
                                          <p:attrName>ppt_w</p:attrName>
                                        </p:attrNameLst>
                                      </p:cBhvr>
                                      <p:tavLst>
                                        <p:tav tm="0">
                                          <p:val>
                                            <p:strVal val="#ppt_w*2.5"/>
                                          </p:val>
                                        </p:tav>
                                        <p:tav tm="100000">
                                          <p:val>
                                            <p:strVal val="#ppt_w"/>
                                          </p:val>
                                        </p:tav>
                                      </p:tavLst>
                                    </p:anim>
                                    <p:anim calcmode="lin" valueType="num">
                                      <p:cBhvr>
                                        <p:cTn id="12" dur="500" fill="hold"/>
                                        <p:tgtEl>
                                          <p:spTgt spid="25604"/>
                                        </p:tgtEl>
                                        <p:attrNameLst>
                                          <p:attrName>ppt_h</p:attrName>
                                        </p:attrNameLst>
                                      </p:cBhvr>
                                      <p:tavLst>
                                        <p:tav tm="0">
                                          <p:val>
                                            <p:strVal val="#ppt_h*0.01"/>
                                          </p:val>
                                        </p:tav>
                                        <p:tav tm="100000">
                                          <p:val>
                                            <p:strVal val="#ppt_h"/>
                                          </p:val>
                                        </p:tav>
                                      </p:tavLst>
                                    </p:anim>
                                    <p:anim calcmode="lin" valueType="num">
                                      <p:cBhvr>
                                        <p:cTn id="13" dur="500" fill="hold"/>
                                        <p:tgtEl>
                                          <p:spTgt spid="25604"/>
                                        </p:tgtEl>
                                        <p:attrNameLst>
                                          <p:attrName>ppt_x</p:attrName>
                                        </p:attrNameLst>
                                      </p:cBhvr>
                                      <p:tavLst>
                                        <p:tav tm="0">
                                          <p:val>
                                            <p:strVal val="#ppt_x"/>
                                          </p:val>
                                        </p:tav>
                                        <p:tav tm="100000">
                                          <p:val>
                                            <p:strVal val="#ppt_x"/>
                                          </p:val>
                                        </p:tav>
                                      </p:tavLst>
                                    </p:anim>
                                    <p:anim calcmode="lin" valueType="num">
                                      <p:cBhvr>
                                        <p:cTn id="14" dur="500" fill="hold"/>
                                        <p:tgtEl>
                                          <p:spTgt spid="25604"/>
                                        </p:tgtEl>
                                        <p:attrNameLst>
                                          <p:attrName>ppt_y</p:attrName>
                                        </p:attrNameLst>
                                      </p:cBhvr>
                                      <p:tavLst>
                                        <p:tav tm="0">
                                          <p:val>
                                            <p:strVal val="#ppt_h+1"/>
                                          </p:val>
                                        </p:tav>
                                        <p:tav tm="100000">
                                          <p:val>
                                            <p:strVal val="#ppt_y"/>
                                          </p:val>
                                        </p:tav>
                                      </p:tavLst>
                                    </p:anim>
                                    <p:animEffect transition="in" filter="fade">
                                      <p:cBhvr>
                                        <p:cTn id="15" dur="500"/>
                                        <p:tgtEl>
                                          <p:spTgt spid="25604"/>
                                        </p:tgtEl>
                                      </p:cBhvr>
                                    </p:animEffect>
                                  </p:childTnLst>
                                </p:cTn>
                              </p:par>
                            </p:childTnLst>
                          </p:cTn>
                        </p:par>
                        <p:par>
                          <p:cTn id="16" fill="hold">
                            <p:stCondLst>
                              <p:cond delay="1000"/>
                            </p:stCondLst>
                            <p:childTnLst>
                              <p:par>
                                <p:cTn id="17" presetID="3" presetClass="entr" presetSubtype="10" fill="hold" nodeType="afterEffect">
                                  <p:stCondLst>
                                    <p:cond delay="0"/>
                                  </p:stCondLst>
                                  <p:childTnLst>
                                    <p:set>
                                      <p:cBhvr>
                                        <p:cTn id="18" dur="1" fill="hold">
                                          <p:stCondLst>
                                            <p:cond delay="0"/>
                                          </p:stCondLst>
                                        </p:cTn>
                                        <p:tgtEl>
                                          <p:spTgt spid="25606"/>
                                        </p:tgtEl>
                                        <p:attrNameLst>
                                          <p:attrName>style.visibility</p:attrName>
                                        </p:attrNameLst>
                                      </p:cBhvr>
                                      <p:to>
                                        <p:strVal val="visible"/>
                                      </p:to>
                                    </p:set>
                                    <p:animEffect transition="in" filter="blinds(horizontal)">
                                      <p:cBhvr>
                                        <p:cTn id="19"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rPr>
              <a:t>Les </a:t>
            </a:r>
            <a:r>
              <a:rPr lang="pl-PL" dirty="0" err="1" smtClean="0">
                <a:solidFill>
                  <a:schemeClr val="bg1"/>
                </a:solidFill>
              </a:rPr>
              <a:t>Rameaux</a:t>
            </a:r>
            <a:endParaRPr lang="pl-PL" dirty="0">
              <a:solidFill>
                <a:schemeClr val="bg1"/>
              </a:solidFill>
            </a:endParaRPr>
          </a:p>
        </p:txBody>
      </p:sp>
      <p:sp>
        <p:nvSpPr>
          <p:cNvPr id="3" name="Symbol zastępczy zawartości 2"/>
          <p:cNvSpPr>
            <a:spLocks noGrp="1"/>
          </p:cNvSpPr>
          <p:nvPr>
            <p:ph idx="1"/>
          </p:nvPr>
        </p:nvSpPr>
        <p:spPr>
          <a:xfrm>
            <a:off x="457200" y="1412776"/>
            <a:ext cx="8229600" cy="4713387"/>
          </a:xfrm>
        </p:spPr>
        <p:txBody>
          <a:bodyPr>
            <a:normAutofit fontScale="85000" lnSpcReduction="10000"/>
          </a:bodyPr>
          <a:lstStyle/>
          <a:p>
            <a:r>
              <a:rPr lang="pl-PL" dirty="0" smtClean="0">
                <a:solidFill>
                  <a:schemeClr val="bg1"/>
                </a:solidFill>
              </a:rPr>
              <a:t>Le </a:t>
            </a:r>
            <a:r>
              <a:rPr lang="pl-PL" dirty="0" err="1" smtClean="0">
                <a:solidFill>
                  <a:schemeClr val="bg1"/>
                </a:solidFill>
              </a:rPr>
              <a:t>dimanche</a:t>
            </a:r>
            <a:r>
              <a:rPr lang="pl-PL" dirty="0" smtClean="0">
                <a:solidFill>
                  <a:schemeClr val="bg1"/>
                </a:solidFill>
              </a:rPr>
              <a:t> des </a:t>
            </a:r>
            <a:r>
              <a:rPr lang="pl-PL" dirty="0" err="1" smtClean="0">
                <a:solidFill>
                  <a:schemeClr val="bg1"/>
                </a:solidFill>
              </a:rPr>
              <a:t>Rameaux</a:t>
            </a:r>
            <a:r>
              <a:rPr lang="pl-PL" dirty="0" smtClean="0">
                <a:solidFill>
                  <a:schemeClr val="bg1"/>
                </a:solidFill>
              </a:rPr>
              <a:t> </a:t>
            </a:r>
            <a:r>
              <a:rPr lang="fr-FR" dirty="0" smtClean="0">
                <a:solidFill>
                  <a:schemeClr val="bg1"/>
                </a:solidFill>
              </a:rPr>
              <a:t>est le dimanche qui précède l'entrée dans la semaine sainte et Pâques dans le calendrier liturgique chrétien.</a:t>
            </a:r>
            <a:endParaRPr lang="pl-PL" dirty="0" smtClean="0">
              <a:solidFill>
                <a:schemeClr val="bg1"/>
              </a:solidFill>
            </a:endParaRPr>
          </a:p>
          <a:p>
            <a:r>
              <a:rPr lang="fr-FR" dirty="0" smtClean="0">
                <a:solidFill>
                  <a:schemeClr val="bg1"/>
                </a:solidFill>
              </a:rPr>
              <a:t>Pendant cette journée durant les messes à l'église catholique, les « palmes » sont bénies - de la plus petite et modeste branche jusqu'à grande palme avec des décorations et fleurs en tresse. Cette tradition est très vivante dans certaines régions polonaises où on organise même les concours de palmes qui mesurent jusqu'à quelques mètres. Cette palme décorera ensuite la maison et servira pendant toute l'année comme le symbole de la protection du foyer.</a:t>
            </a:r>
            <a:endParaRPr lang="pl-PL" dirty="0">
              <a:solidFill>
                <a:schemeClr val="bg1"/>
              </a:solidFill>
            </a:endParaRPr>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rPr>
              <a:t>Les </a:t>
            </a:r>
            <a:r>
              <a:rPr lang="pl-PL" dirty="0" err="1" smtClean="0">
                <a:solidFill>
                  <a:schemeClr val="bg1"/>
                </a:solidFill>
              </a:rPr>
              <a:t>Rameaux</a:t>
            </a:r>
            <a:endParaRPr lang="pl-PL" dirty="0">
              <a:solidFill>
                <a:schemeClr val="bg1"/>
              </a:solidFill>
            </a:endParaRPr>
          </a:p>
        </p:txBody>
      </p:sp>
      <p:sp>
        <p:nvSpPr>
          <p:cNvPr id="3" name="Symbol zastępczy zawartości 2"/>
          <p:cNvSpPr>
            <a:spLocks noGrp="1"/>
          </p:cNvSpPr>
          <p:nvPr>
            <p:ph idx="1"/>
          </p:nvPr>
        </p:nvSpPr>
        <p:spPr/>
        <p:txBody>
          <a:bodyPr/>
          <a:lstStyle/>
          <a:p>
            <a:endParaRPr lang="pl-PL" dirty="0"/>
          </a:p>
        </p:txBody>
      </p:sp>
      <p:pic>
        <p:nvPicPr>
          <p:cNvPr id="1026" name="Picture 2" descr="http://www.inspiroart.pl/upload/palmy.jpg"/>
          <p:cNvPicPr>
            <a:picLocks noChangeAspect="1" noChangeArrowheads="1"/>
          </p:cNvPicPr>
          <p:nvPr/>
        </p:nvPicPr>
        <p:blipFill>
          <a:blip r:embed="rId2" cstate="print"/>
          <a:srcRect/>
          <a:stretch>
            <a:fillRect/>
          </a:stretch>
        </p:blipFill>
        <p:spPr bwMode="auto">
          <a:xfrm>
            <a:off x="251520" y="1484784"/>
            <a:ext cx="4392488" cy="4752528"/>
          </a:xfrm>
          <a:prstGeom prst="rect">
            <a:avLst/>
          </a:prstGeom>
          <a:ln>
            <a:noFill/>
          </a:ln>
          <a:effectLst>
            <a:softEdge rad="112500"/>
          </a:effectLst>
        </p:spPr>
      </p:pic>
      <p:pic>
        <p:nvPicPr>
          <p:cNvPr id="1028" name="Picture 4" descr="http://jozwiak.pl/files/images/sys/big/Panorama-10_1.jpg"/>
          <p:cNvPicPr>
            <a:picLocks noChangeAspect="1" noChangeArrowheads="1"/>
          </p:cNvPicPr>
          <p:nvPr/>
        </p:nvPicPr>
        <p:blipFill>
          <a:blip r:embed="rId3" cstate="print"/>
          <a:srcRect/>
          <a:stretch>
            <a:fillRect/>
          </a:stretch>
        </p:blipFill>
        <p:spPr bwMode="auto">
          <a:xfrm>
            <a:off x="4851456" y="1484784"/>
            <a:ext cx="4292544" cy="4824536"/>
          </a:xfrm>
          <a:prstGeom prst="rect">
            <a:avLst/>
          </a:prstGeom>
          <a:ln>
            <a:noFill/>
          </a:ln>
          <a:effectLst>
            <a:softEdge rad="112500"/>
          </a:effec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par>
                                <p:cTn id="11" presetID="54" presetClass="entr" presetSubtype="0" accel="10000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500" fill="hold"/>
                                        <p:tgtEl>
                                          <p:spTgt spid="1028"/>
                                        </p:tgtEl>
                                        <p:attrNameLst>
                                          <p:attrName>ppt_w</p:attrName>
                                        </p:attrNameLst>
                                      </p:cBhvr>
                                      <p:tavLst>
                                        <p:tav tm="0">
                                          <p:val>
                                            <p:strVal val="#ppt_w*0.05"/>
                                          </p:val>
                                        </p:tav>
                                        <p:tav tm="100000">
                                          <p:val>
                                            <p:strVal val="#ppt_w"/>
                                          </p:val>
                                        </p:tav>
                                      </p:tavLst>
                                    </p:anim>
                                    <p:anim calcmode="lin" valueType="num">
                                      <p:cBhvr>
                                        <p:cTn id="14" dur="500" fill="hold"/>
                                        <p:tgtEl>
                                          <p:spTgt spid="1028"/>
                                        </p:tgtEl>
                                        <p:attrNameLst>
                                          <p:attrName>ppt_h</p:attrName>
                                        </p:attrNameLst>
                                      </p:cBhvr>
                                      <p:tavLst>
                                        <p:tav tm="0">
                                          <p:val>
                                            <p:strVal val="#ppt_h"/>
                                          </p:val>
                                        </p:tav>
                                        <p:tav tm="100000">
                                          <p:val>
                                            <p:strVal val="#ppt_h"/>
                                          </p:val>
                                        </p:tav>
                                      </p:tavLst>
                                    </p:anim>
                                    <p:anim calcmode="lin" valueType="num">
                                      <p:cBhvr>
                                        <p:cTn id="15" dur="500" fill="hold"/>
                                        <p:tgtEl>
                                          <p:spTgt spid="1028"/>
                                        </p:tgtEl>
                                        <p:attrNameLst>
                                          <p:attrName>ppt_x</p:attrName>
                                        </p:attrNameLst>
                                      </p:cBhvr>
                                      <p:tavLst>
                                        <p:tav tm="0">
                                          <p:val>
                                            <p:strVal val="#ppt_x-.2"/>
                                          </p:val>
                                        </p:tav>
                                        <p:tav tm="100000">
                                          <p:val>
                                            <p:strVal val="#ppt_x"/>
                                          </p:val>
                                        </p:tav>
                                      </p:tavLst>
                                    </p:anim>
                                    <p:anim calcmode="lin" valueType="num">
                                      <p:cBhvr>
                                        <p:cTn id="16" dur="500" fill="hold"/>
                                        <p:tgtEl>
                                          <p:spTgt spid="1028"/>
                                        </p:tgtEl>
                                        <p:attrNameLst>
                                          <p:attrName>ppt_y</p:attrName>
                                        </p:attrNameLst>
                                      </p:cBhvr>
                                      <p:tavLst>
                                        <p:tav tm="0">
                                          <p:val>
                                            <p:strVal val="#ppt_y"/>
                                          </p:val>
                                        </p:tav>
                                        <p:tav tm="100000">
                                          <p:val>
                                            <p:strVal val="#ppt_y"/>
                                          </p:val>
                                        </p:tav>
                                      </p:tavLst>
                                    </p:anim>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chemeClr val="bg1"/>
                </a:solidFill>
              </a:rPr>
              <a:t>Jeudi</a:t>
            </a:r>
            <a:r>
              <a:rPr lang="pl-PL" dirty="0" smtClean="0">
                <a:solidFill>
                  <a:schemeClr val="bg1"/>
                </a:solidFill>
              </a:rPr>
              <a:t> Saint</a:t>
            </a:r>
            <a:endParaRPr lang="pl-PL" dirty="0">
              <a:solidFill>
                <a:schemeClr val="bg1"/>
              </a:solidFill>
            </a:endParaRPr>
          </a:p>
        </p:txBody>
      </p:sp>
      <p:sp>
        <p:nvSpPr>
          <p:cNvPr id="3" name="Symbol zastępczy zawartości 2"/>
          <p:cNvSpPr>
            <a:spLocks noGrp="1"/>
          </p:cNvSpPr>
          <p:nvPr>
            <p:ph idx="1"/>
          </p:nvPr>
        </p:nvSpPr>
        <p:spPr>
          <a:xfrm>
            <a:off x="457200" y="1340768"/>
            <a:ext cx="8229600" cy="4785395"/>
          </a:xfrm>
        </p:spPr>
        <p:txBody>
          <a:bodyPr>
            <a:normAutofit/>
          </a:bodyPr>
          <a:lstStyle/>
          <a:p>
            <a:r>
              <a:rPr lang="pl-PL" sz="2800" dirty="0" smtClean="0">
                <a:solidFill>
                  <a:schemeClr val="bg1"/>
                </a:solidFill>
              </a:rPr>
              <a:t>L</a:t>
            </a:r>
            <a:r>
              <a:rPr lang="fr-FR" sz="2800" dirty="0" smtClean="0">
                <a:solidFill>
                  <a:schemeClr val="bg1"/>
                </a:solidFill>
              </a:rPr>
              <a:t>e Jeudi saint est le jeudi précédant Pâques. Il commémore pour les chrétiens</a:t>
            </a:r>
            <a:r>
              <a:rPr lang="pl-PL" sz="2800" dirty="0" smtClean="0">
                <a:solidFill>
                  <a:schemeClr val="bg1"/>
                </a:solidFill>
              </a:rPr>
              <a:t> la </a:t>
            </a:r>
            <a:r>
              <a:rPr lang="pl-PL" sz="2800" dirty="0" err="1" smtClean="0">
                <a:solidFill>
                  <a:schemeClr val="bg1"/>
                </a:solidFill>
              </a:rPr>
              <a:t>création</a:t>
            </a:r>
            <a:r>
              <a:rPr lang="pl-PL" sz="2800" dirty="0" smtClean="0">
                <a:solidFill>
                  <a:schemeClr val="bg1"/>
                </a:solidFill>
              </a:rPr>
              <a:t> de la </a:t>
            </a:r>
            <a:r>
              <a:rPr lang="fr-FR" sz="2800" dirty="0" smtClean="0">
                <a:solidFill>
                  <a:schemeClr val="bg1"/>
                </a:solidFill>
              </a:rPr>
              <a:t>Fonction de prêtre dans l’Église catholique.</a:t>
            </a:r>
            <a:endParaRPr lang="pl-PL" sz="2800" dirty="0" smtClean="0">
              <a:solidFill>
                <a:schemeClr val="bg1"/>
              </a:solidFill>
            </a:endParaRPr>
          </a:p>
          <a:p>
            <a:r>
              <a:rPr lang="pl-PL" sz="2800" dirty="0" smtClean="0">
                <a:solidFill>
                  <a:schemeClr val="bg1"/>
                </a:solidFill>
              </a:rPr>
              <a:t>Ce </a:t>
            </a:r>
            <a:r>
              <a:rPr lang="pl-PL" sz="2800" dirty="0" err="1" smtClean="0">
                <a:solidFill>
                  <a:schemeClr val="bg1"/>
                </a:solidFill>
              </a:rPr>
              <a:t>jour-là</a:t>
            </a:r>
            <a:r>
              <a:rPr lang="pl-PL" sz="2800" dirty="0" smtClean="0">
                <a:solidFill>
                  <a:schemeClr val="bg1"/>
                </a:solidFill>
              </a:rPr>
              <a:t> on </a:t>
            </a:r>
            <a:r>
              <a:rPr lang="pl-PL" sz="2800" dirty="0" err="1" smtClean="0">
                <a:solidFill>
                  <a:schemeClr val="bg1"/>
                </a:solidFill>
              </a:rPr>
              <a:t>bénit</a:t>
            </a:r>
            <a:r>
              <a:rPr lang="pl-PL" sz="2800" dirty="0" smtClean="0">
                <a:solidFill>
                  <a:schemeClr val="bg1"/>
                </a:solidFill>
              </a:rPr>
              <a:t> </a:t>
            </a:r>
            <a:r>
              <a:rPr lang="pl-PL" sz="2800" dirty="0" err="1" smtClean="0">
                <a:solidFill>
                  <a:schemeClr val="bg1"/>
                </a:solidFill>
              </a:rPr>
              <a:t>le</a:t>
            </a:r>
            <a:r>
              <a:rPr lang="pl-PL" sz="2800" dirty="0" smtClean="0">
                <a:solidFill>
                  <a:schemeClr val="bg1"/>
                </a:solidFill>
              </a:rPr>
              <a:t> </a:t>
            </a:r>
            <a:r>
              <a:rPr lang="pl-PL" sz="2800" dirty="0" err="1" smtClean="0">
                <a:solidFill>
                  <a:schemeClr val="bg1"/>
                </a:solidFill>
              </a:rPr>
              <a:t>feu</a:t>
            </a:r>
            <a:r>
              <a:rPr lang="pl-PL" sz="2800" dirty="0" smtClean="0">
                <a:solidFill>
                  <a:schemeClr val="bg1"/>
                </a:solidFill>
              </a:rPr>
              <a:t> et l’ </a:t>
            </a:r>
            <a:r>
              <a:rPr lang="pl-PL" sz="2800" dirty="0" err="1" smtClean="0">
                <a:solidFill>
                  <a:schemeClr val="bg1"/>
                </a:solidFill>
              </a:rPr>
              <a:t>eau</a:t>
            </a:r>
            <a:r>
              <a:rPr lang="pl-PL" sz="2800" dirty="0" smtClean="0">
                <a:solidFill>
                  <a:schemeClr val="bg1"/>
                </a:solidFill>
              </a:rPr>
              <a:t>.</a:t>
            </a:r>
            <a:endParaRPr lang="pl-PL" sz="2800" dirty="0">
              <a:solidFill>
                <a:schemeClr val="bg1"/>
              </a:solidFill>
            </a:endParaRPr>
          </a:p>
        </p:txBody>
      </p:sp>
      <p:pic>
        <p:nvPicPr>
          <p:cNvPr id="16386" name="Picture 2" descr="http://www.alfsoft.net/kuznia/obrazy/0019/slides/23.JPG"/>
          <p:cNvPicPr>
            <a:picLocks noChangeAspect="1" noChangeArrowheads="1"/>
          </p:cNvPicPr>
          <p:nvPr/>
        </p:nvPicPr>
        <p:blipFill>
          <a:blip r:embed="rId2" cstate="print"/>
          <a:srcRect/>
          <a:stretch>
            <a:fillRect/>
          </a:stretch>
        </p:blipFill>
        <p:spPr bwMode="auto">
          <a:xfrm>
            <a:off x="179512" y="3501008"/>
            <a:ext cx="4427985" cy="2776181"/>
          </a:xfrm>
          <a:prstGeom prst="rect">
            <a:avLst/>
          </a:prstGeom>
          <a:ln>
            <a:noFill/>
          </a:ln>
          <a:effectLst>
            <a:softEdge rad="112500"/>
          </a:effectLst>
        </p:spPr>
      </p:pic>
      <p:pic>
        <p:nvPicPr>
          <p:cNvPr id="4098" name="Picture 2" descr="http://www.ngopole.pl/wp-content/uploads/2012/03/img2528.jpg"/>
          <p:cNvPicPr>
            <a:picLocks noChangeAspect="1" noChangeArrowheads="1"/>
          </p:cNvPicPr>
          <p:nvPr/>
        </p:nvPicPr>
        <p:blipFill>
          <a:blip r:embed="rId3" cstate="print"/>
          <a:srcRect/>
          <a:stretch>
            <a:fillRect/>
          </a:stretch>
        </p:blipFill>
        <p:spPr bwMode="auto">
          <a:xfrm>
            <a:off x="4719263" y="3501008"/>
            <a:ext cx="4424737" cy="2808313"/>
          </a:xfrm>
          <a:prstGeom prst="rect">
            <a:avLst/>
          </a:prstGeom>
          <a:ln>
            <a:noFill/>
          </a:ln>
          <a:effectLst>
            <a:softEdge rad="112500"/>
          </a:effectLst>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Bottom)">
                                      <p:cBhvr>
                                        <p:cTn id="7" dur="500"/>
                                        <p:tgtEl>
                                          <p:spTgt spid="16386"/>
                                        </p:tgtEl>
                                      </p:cBhvr>
                                    </p:animEffect>
                                  </p:childTnLst>
                                </p:cTn>
                              </p:par>
                              <p:par>
                                <p:cTn id="8" presetID="18" presetClass="entr" presetSubtype="12"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strips(downLeft)">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chemeClr val="bg1"/>
                </a:solidFill>
              </a:rPr>
              <a:t>Vendredi</a:t>
            </a:r>
            <a:r>
              <a:rPr lang="pl-PL" dirty="0" smtClean="0">
                <a:solidFill>
                  <a:schemeClr val="bg1"/>
                </a:solidFill>
              </a:rPr>
              <a:t> Saint</a:t>
            </a:r>
            <a:endParaRPr lang="pl-PL" dirty="0">
              <a:solidFill>
                <a:schemeClr val="bg1"/>
              </a:solidFill>
            </a:endParaRPr>
          </a:p>
        </p:txBody>
      </p:sp>
      <p:sp>
        <p:nvSpPr>
          <p:cNvPr id="3" name="Symbol zastępczy zawartości 2"/>
          <p:cNvSpPr>
            <a:spLocks noGrp="1"/>
          </p:cNvSpPr>
          <p:nvPr>
            <p:ph idx="1"/>
          </p:nvPr>
        </p:nvSpPr>
        <p:spPr/>
        <p:txBody>
          <a:bodyPr>
            <a:normAutofit/>
          </a:bodyPr>
          <a:lstStyle/>
          <a:p>
            <a:r>
              <a:rPr lang="fr-FR" sz="2800" dirty="0" smtClean="0">
                <a:solidFill>
                  <a:schemeClr val="bg1"/>
                </a:solidFill>
              </a:rPr>
              <a:t>Le Vendredi </a:t>
            </a:r>
            <a:r>
              <a:rPr lang="pl-PL" sz="2800" dirty="0" smtClean="0">
                <a:solidFill>
                  <a:schemeClr val="bg1"/>
                </a:solidFill>
              </a:rPr>
              <a:t>S</a:t>
            </a:r>
            <a:r>
              <a:rPr lang="fr-FR" sz="2800" dirty="0" smtClean="0">
                <a:solidFill>
                  <a:schemeClr val="bg1"/>
                </a:solidFill>
              </a:rPr>
              <a:t>aint est la fête religieuse célébrée par les chrétiens le vendredi précédant le dimanche de Pâques. Il marque le jour de la crucifixion et de la mort de Jésus-Christ.</a:t>
            </a:r>
            <a:endParaRPr lang="pl-PL" sz="2800" dirty="0">
              <a:solidFill>
                <a:schemeClr val="bg1"/>
              </a:solidFill>
            </a:endParaRPr>
          </a:p>
        </p:txBody>
      </p:sp>
      <p:pic>
        <p:nvPicPr>
          <p:cNvPr id="20482" name="Picture 2" descr="http://ps-po.pl/wp-content/uploads/2011/10/krzyz.jpg"/>
          <p:cNvPicPr>
            <a:picLocks noChangeAspect="1" noChangeArrowheads="1"/>
          </p:cNvPicPr>
          <p:nvPr/>
        </p:nvPicPr>
        <p:blipFill>
          <a:blip r:embed="rId2" cstate="print"/>
          <a:srcRect/>
          <a:stretch>
            <a:fillRect/>
          </a:stretch>
        </p:blipFill>
        <p:spPr bwMode="auto">
          <a:xfrm>
            <a:off x="611560" y="3573016"/>
            <a:ext cx="3672408" cy="2376264"/>
          </a:xfrm>
          <a:prstGeom prst="rect">
            <a:avLst/>
          </a:prstGeom>
          <a:ln>
            <a:noFill/>
          </a:ln>
          <a:effectLst>
            <a:softEdge rad="112500"/>
          </a:effectLst>
        </p:spPr>
      </p:pic>
      <p:pic>
        <p:nvPicPr>
          <p:cNvPr id="20484" name="Picture 4" descr="http://jansarkander.pl/wp-content/uploads/image/Ciemnica%20i%20Gr%C3%B3b%20/ciemnicagrob2015%20%284%29.JPG"/>
          <p:cNvPicPr>
            <a:picLocks noChangeAspect="1" noChangeArrowheads="1"/>
          </p:cNvPicPr>
          <p:nvPr/>
        </p:nvPicPr>
        <p:blipFill>
          <a:blip r:embed="rId3" cstate="print"/>
          <a:srcRect/>
          <a:stretch>
            <a:fillRect/>
          </a:stretch>
        </p:blipFill>
        <p:spPr bwMode="auto">
          <a:xfrm>
            <a:off x="5004232" y="3789040"/>
            <a:ext cx="3885134" cy="2592288"/>
          </a:xfrm>
          <a:prstGeom prst="rect">
            <a:avLst/>
          </a:prstGeom>
          <a:ln>
            <a:noFill/>
          </a:ln>
          <a:effectLst>
            <a:softEdge rad="112500"/>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20484"/>
                                        </p:tgtEl>
                                        <p:attrNameLst>
                                          <p:attrName>style.visibility</p:attrName>
                                        </p:attrNameLst>
                                      </p:cBhvr>
                                      <p:to>
                                        <p:strVal val="visible"/>
                                      </p:to>
                                    </p:set>
                                    <p:anim calcmode="lin" valueType="num">
                                      <p:cBhvr>
                                        <p:cTn id="13" dur="1000" fill="hold"/>
                                        <p:tgtEl>
                                          <p:spTgt spid="20484"/>
                                        </p:tgtEl>
                                        <p:attrNameLst>
                                          <p:attrName>ppt_w</p:attrName>
                                        </p:attrNameLst>
                                      </p:cBhvr>
                                      <p:tavLst>
                                        <p:tav tm="0">
                                          <p:val>
                                            <p:fltVal val="0"/>
                                          </p:val>
                                        </p:tav>
                                        <p:tav tm="100000">
                                          <p:val>
                                            <p:strVal val="#ppt_w"/>
                                          </p:val>
                                        </p:tav>
                                      </p:tavLst>
                                    </p:anim>
                                    <p:anim calcmode="lin" valueType="num">
                                      <p:cBhvr>
                                        <p:cTn id="14" dur="1000" fill="hold"/>
                                        <p:tgtEl>
                                          <p:spTgt spid="20484"/>
                                        </p:tgtEl>
                                        <p:attrNameLst>
                                          <p:attrName>ppt_h</p:attrName>
                                        </p:attrNameLst>
                                      </p:cBhvr>
                                      <p:tavLst>
                                        <p:tav tm="0">
                                          <p:val>
                                            <p:fltVal val="0"/>
                                          </p:val>
                                        </p:tav>
                                        <p:tav tm="100000">
                                          <p:val>
                                            <p:strVal val="#ppt_h"/>
                                          </p:val>
                                        </p:tav>
                                      </p:tavLst>
                                    </p:anim>
                                    <p:anim calcmode="lin" valueType="num">
                                      <p:cBhvr>
                                        <p:cTn id="15" dur="1000" fill="hold"/>
                                        <p:tgtEl>
                                          <p:spTgt spid="20484"/>
                                        </p:tgtEl>
                                        <p:attrNameLst>
                                          <p:attrName>style.rotation</p:attrName>
                                        </p:attrNameLst>
                                      </p:cBhvr>
                                      <p:tavLst>
                                        <p:tav tm="0">
                                          <p:val>
                                            <p:fltVal val="90"/>
                                          </p:val>
                                        </p:tav>
                                        <p:tav tm="100000">
                                          <p:val>
                                            <p:fltVal val="0"/>
                                          </p:val>
                                        </p:tav>
                                      </p:tavLst>
                                    </p:anim>
                                    <p:animEffect transition="in" filter="fade">
                                      <p:cBhvr>
                                        <p:cTn id="16"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chemeClr val="bg1"/>
                </a:solidFill>
              </a:rPr>
              <a:t>Samedi</a:t>
            </a:r>
            <a:r>
              <a:rPr lang="pl-PL" dirty="0" smtClean="0">
                <a:solidFill>
                  <a:schemeClr val="bg1"/>
                </a:solidFill>
              </a:rPr>
              <a:t> Saint</a:t>
            </a:r>
            <a:endParaRPr lang="pl-PL" dirty="0">
              <a:solidFill>
                <a:schemeClr val="bg1"/>
              </a:solidFill>
            </a:endParaRPr>
          </a:p>
        </p:txBody>
      </p:sp>
      <p:sp>
        <p:nvSpPr>
          <p:cNvPr id="3" name="Symbol zastępczy zawartości 2"/>
          <p:cNvSpPr>
            <a:spLocks noGrp="1"/>
          </p:cNvSpPr>
          <p:nvPr>
            <p:ph idx="1"/>
          </p:nvPr>
        </p:nvSpPr>
        <p:spPr>
          <a:xfrm>
            <a:off x="467544" y="1412776"/>
            <a:ext cx="8229600" cy="5257800"/>
          </a:xfrm>
        </p:spPr>
        <p:txBody>
          <a:bodyPr>
            <a:normAutofit/>
          </a:bodyPr>
          <a:lstStyle/>
          <a:p>
            <a:r>
              <a:rPr lang="fr-FR" sz="2800" dirty="0" smtClean="0">
                <a:solidFill>
                  <a:schemeClr val="bg1"/>
                </a:solidFill>
              </a:rPr>
              <a:t>Samedi, selon le vieux coutume polonais, c'est la journée quand le « menu saint » est béni par le prêtre à l'église. Cela doit être, selon la tradition polonaise, le point final de la préparation à la fête</a:t>
            </a:r>
            <a:r>
              <a:rPr lang="pl-PL" sz="2800" dirty="0" smtClean="0">
                <a:solidFill>
                  <a:schemeClr val="bg1"/>
                </a:solidFill>
              </a:rPr>
              <a:t>.</a:t>
            </a:r>
            <a:r>
              <a:rPr lang="fr-FR" sz="2800" dirty="0" smtClean="0">
                <a:solidFill>
                  <a:schemeClr val="bg1"/>
                </a:solidFill>
              </a:rPr>
              <a:t> </a:t>
            </a:r>
            <a:r>
              <a:rPr lang="pl-PL" sz="2800" dirty="0" smtClean="0">
                <a:solidFill>
                  <a:schemeClr val="bg1"/>
                </a:solidFill>
              </a:rPr>
              <a:t>Q</a:t>
            </a:r>
            <a:r>
              <a:rPr lang="fr-FR" sz="2800" dirty="0" smtClean="0">
                <a:solidFill>
                  <a:schemeClr val="bg1"/>
                </a:solidFill>
              </a:rPr>
              <a:t>uand le « menu saint » est à la maison, on n'a plus de droit pour travailler. C'est le temps de réflexion, les croyants pratiquants peuvent participer à la « veille » - « czuwanie », c'est-à-dire la prière devant le tombeau symbolique du Christ.</a:t>
            </a:r>
            <a:endParaRPr lang="pl-PL" sz="2800" dirty="0">
              <a:solidFill>
                <a:schemeClr val="bg1"/>
              </a:solidFill>
            </a:endParaRPr>
          </a:p>
        </p:txBody>
      </p:sp>
    </p:spTree>
  </p:cSld>
  <p:clrMapOvr>
    <a:masterClrMapping/>
  </p:clrMapOvr>
  <p:transition spd="med">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fr-FR" dirty="0" smtClean="0">
                <a:solidFill>
                  <a:schemeClr val="bg1"/>
                </a:solidFill>
              </a:rPr>
              <a:t>Qu'est-ce que c'est le « menu saint » ?</a:t>
            </a:r>
            <a:endParaRPr lang="pl-PL" dirty="0">
              <a:solidFill>
                <a:schemeClr val="bg1"/>
              </a:solidFill>
            </a:endParaRPr>
          </a:p>
        </p:txBody>
      </p:sp>
      <p:sp>
        <p:nvSpPr>
          <p:cNvPr id="3" name="Symbol zastępczy zawartości 2"/>
          <p:cNvSpPr>
            <a:spLocks noGrp="1"/>
          </p:cNvSpPr>
          <p:nvPr>
            <p:ph idx="1"/>
          </p:nvPr>
        </p:nvSpPr>
        <p:spPr>
          <a:xfrm>
            <a:off x="457200" y="1340768"/>
            <a:ext cx="8229600" cy="5184576"/>
          </a:xfrm>
        </p:spPr>
        <p:txBody>
          <a:bodyPr>
            <a:normAutofit/>
          </a:bodyPr>
          <a:lstStyle/>
          <a:p>
            <a:r>
              <a:rPr lang="fr-FR" sz="2800" dirty="0" smtClean="0">
                <a:solidFill>
                  <a:schemeClr val="bg1"/>
                </a:solidFill>
              </a:rPr>
              <a:t>Appelé en en langue polonais « swieconka » ou encore « swiecone » (bénie), ce sont des oeufs durs, du pain, du sel, de la viande, des fruits, mis en corbeille décorée. Avec cette corbeille les polonais - le plus souvent les enfants, c'est leur privilège, accompagnés par leurs parents, vont à l'église, où pendant une courte messe le prêtre bénie les corbeilles apportés. C'est Swieconka qui commencera ensuite le repas de Pâques.</a:t>
            </a:r>
            <a:endParaRPr lang="pl-PL" sz="2800" dirty="0">
              <a:solidFill>
                <a:schemeClr val="bg1"/>
              </a:solidFill>
            </a:endParaRPr>
          </a:p>
        </p:txBody>
      </p:sp>
    </p:spTree>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rPr>
              <a:t>Święconka</a:t>
            </a:r>
            <a:endParaRPr lang="pl-PL" dirty="0">
              <a:solidFill>
                <a:schemeClr val="bg1"/>
              </a:solidFill>
            </a:endParaRPr>
          </a:p>
        </p:txBody>
      </p:sp>
      <p:pic>
        <p:nvPicPr>
          <p:cNvPr id="17410" name="Picture 2" descr="http://www.dopiewo.pl/ff/field/image/2016-03-08/582242479590addf01ca8a54ee2452efef9fee42.jpg"/>
          <p:cNvPicPr>
            <a:picLocks noChangeAspect="1" noChangeArrowheads="1"/>
          </p:cNvPicPr>
          <p:nvPr/>
        </p:nvPicPr>
        <p:blipFill>
          <a:blip r:embed="rId2" cstate="print"/>
          <a:srcRect/>
          <a:stretch>
            <a:fillRect/>
          </a:stretch>
        </p:blipFill>
        <p:spPr bwMode="auto">
          <a:xfrm>
            <a:off x="227517" y="1268760"/>
            <a:ext cx="4272475" cy="3204356"/>
          </a:xfrm>
          <a:prstGeom prst="rect">
            <a:avLst/>
          </a:prstGeom>
          <a:ln>
            <a:noFill/>
          </a:ln>
          <a:effectLst>
            <a:softEdge rad="112500"/>
          </a:effectLst>
        </p:spPr>
      </p:pic>
      <p:pic>
        <p:nvPicPr>
          <p:cNvPr id="17412" name="Picture 4" descr="http://www.mojegotowanie.pl/var/self/storage/images/zdjecia/moja_swieconka/1061378-1-pol-PL/moja_swieconka_popup.jpg"/>
          <p:cNvPicPr>
            <a:picLocks noChangeAspect="1" noChangeArrowheads="1"/>
          </p:cNvPicPr>
          <p:nvPr/>
        </p:nvPicPr>
        <p:blipFill>
          <a:blip r:embed="rId3" cstate="print"/>
          <a:srcRect/>
          <a:stretch>
            <a:fillRect/>
          </a:stretch>
        </p:blipFill>
        <p:spPr bwMode="auto">
          <a:xfrm>
            <a:off x="4644008" y="3427910"/>
            <a:ext cx="4320480" cy="3240360"/>
          </a:xfrm>
          <a:prstGeom prst="rect">
            <a:avLst/>
          </a:prstGeom>
          <a:ln>
            <a:noFill/>
          </a:ln>
          <a:effectLst>
            <a:softEdge rad="112500"/>
          </a:effectLst>
        </p:spPr>
      </p:pic>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17412"/>
                                        </p:tgtEl>
                                        <p:attrNameLst>
                                          <p:attrName>style.visibility</p:attrName>
                                        </p:attrNameLst>
                                      </p:cBhvr>
                                      <p:to>
                                        <p:strVal val="visible"/>
                                      </p:to>
                                    </p:set>
                                    <p:anim calcmode="lin" valueType="num">
                                      <p:cBhvr>
                                        <p:cTn id="11" dur="500" decel="50000" fill="hold">
                                          <p:stCondLst>
                                            <p:cond delay="0"/>
                                          </p:stCondLst>
                                        </p:cTn>
                                        <p:tgtEl>
                                          <p:spTgt spid="1741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741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7412"/>
                                        </p:tgtEl>
                                        <p:attrNameLst>
                                          <p:attrName>ppt_w</p:attrName>
                                        </p:attrNameLst>
                                      </p:cBhvr>
                                      <p:tavLst>
                                        <p:tav tm="0">
                                          <p:val>
                                            <p:strVal val="#ppt_w*.05"/>
                                          </p:val>
                                        </p:tav>
                                        <p:tav tm="100000">
                                          <p:val>
                                            <p:strVal val="#ppt_w"/>
                                          </p:val>
                                        </p:tav>
                                      </p:tavLst>
                                    </p:anim>
                                    <p:anim calcmode="lin" valueType="num">
                                      <p:cBhvr>
                                        <p:cTn id="14" dur="1000" fill="hold"/>
                                        <p:tgtEl>
                                          <p:spTgt spid="1741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741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741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741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chemeClr val="bg1"/>
                </a:solidFill>
              </a:rPr>
              <a:t>Dimanche</a:t>
            </a:r>
            <a:r>
              <a:rPr lang="pl-PL" dirty="0" smtClean="0">
                <a:solidFill>
                  <a:schemeClr val="bg1"/>
                </a:solidFill>
              </a:rPr>
              <a:t> de </a:t>
            </a:r>
            <a:r>
              <a:rPr lang="pl-PL" dirty="0" err="1" smtClean="0">
                <a:solidFill>
                  <a:schemeClr val="bg1"/>
                </a:solidFill>
              </a:rPr>
              <a:t>Pâques</a:t>
            </a:r>
            <a:endParaRPr lang="pl-PL" dirty="0">
              <a:solidFill>
                <a:schemeClr val="bg1"/>
              </a:solidFill>
            </a:endParaRPr>
          </a:p>
        </p:txBody>
      </p:sp>
      <p:sp>
        <p:nvSpPr>
          <p:cNvPr id="3" name="Symbol zastępczy zawartości 2"/>
          <p:cNvSpPr>
            <a:spLocks noGrp="1"/>
          </p:cNvSpPr>
          <p:nvPr>
            <p:ph idx="1"/>
          </p:nvPr>
        </p:nvSpPr>
        <p:spPr>
          <a:xfrm>
            <a:off x="457200" y="1600200"/>
            <a:ext cx="8229600" cy="4925144"/>
          </a:xfrm>
        </p:spPr>
        <p:txBody>
          <a:bodyPr>
            <a:normAutofit fontScale="92500" lnSpcReduction="10000"/>
          </a:bodyPr>
          <a:lstStyle/>
          <a:p>
            <a:r>
              <a:rPr lang="fr-FR" sz="3000" dirty="0" smtClean="0">
                <a:solidFill>
                  <a:schemeClr val="bg1"/>
                </a:solidFill>
              </a:rPr>
              <a:t>Dimanche de Pâques commence par la messe de résurrection. Ensuite, le petit déjeuner en famille sera célébré. Car c'est le petit-déjeuner, dit « saint », qui est le temps de réunion en famille en Pologne pendant Pâques. </a:t>
            </a:r>
          </a:p>
          <a:p>
            <a:r>
              <a:rPr lang="fr-FR" sz="3000" dirty="0" smtClean="0">
                <a:solidFill>
                  <a:schemeClr val="bg1"/>
                </a:solidFill>
              </a:rPr>
              <a:t>La fête commence par une prière, ensuite tout le monde peuvent s'asseoir à la table, remplie de gourmandises avec le « saint menu » au milieu. Les polonais commencent leur repas par le partage du « saint menu » et des voeux. Souvent le petit-déjeuner continue toute la journée, car les polonais aiment beaucoup rester à table.</a:t>
            </a:r>
          </a:p>
          <a:p>
            <a:endParaRPr lang="pl-PL" dirty="0">
              <a:solidFill>
                <a:schemeClr val="bg1"/>
              </a:solidFill>
            </a:endParaRPr>
          </a:p>
        </p:txBody>
      </p:sp>
    </p:spTree>
  </p:cSld>
  <p:clrMapOvr>
    <a:masterClrMapping/>
  </p:clrMapOvr>
  <p:transition spd="med">
    <p:diamond/>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646</Words>
  <Application>Microsoft Office PowerPoint</Application>
  <PresentationFormat>Pokaz na ekranie (4:3)</PresentationFormat>
  <Paragraphs>34</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Pâques  en Pologne</vt:lpstr>
      <vt:lpstr>Les Rameaux</vt:lpstr>
      <vt:lpstr>Les Rameaux</vt:lpstr>
      <vt:lpstr>Jeudi Saint</vt:lpstr>
      <vt:lpstr>Vendredi Saint</vt:lpstr>
      <vt:lpstr>Samedi Saint</vt:lpstr>
      <vt:lpstr>Qu'est-ce que c'est le « menu saint » ?</vt:lpstr>
      <vt:lpstr>Święconka</vt:lpstr>
      <vt:lpstr>Dimanche de Pâques</vt:lpstr>
      <vt:lpstr>Le petit dejeuner de Pâques</vt:lpstr>
      <vt:lpstr>Lundi Pâques</vt:lpstr>
      <vt:lpstr>Śmigus - Dyngus</vt:lpstr>
      <vt:lpstr>Les symboles de Pâques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Pâques</dc:title>
  <dc:creator>Dom</dc:creator>
  <cp:lastModifiedBy>Biblioteka</cp:lastModifiedBy>
  <cp:revision>22</cp:revision>
  <dcterms:created xsi:type="dcterms:W3CDTF">2016-04-30T15:06:36Z</dcterms:created>
  <dcterms:modified xsi:type="dcterms:W3CDTF">2016-05-06T10:11:04Z</dcterms:modified>
</cp:coreProperties>
</file>