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7" r:id="rId3"/>
    <p:sldMasterId id="2147483725" r:id="rId4"/>
    <p:sldMasterId id="2147483743" r:id="rId5"/>
    <p:sldMasterId id="2147483761" r:id="rId6"/>
    <p:sldMasterId id="2147483779" r:id="rId7"/>
    <p:sldMasterId id="2147483797" r:id="rId8"/>
  </p:sldMasterIdLst>
  <p:sldIdLst>
    <p:sldId id="25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0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2657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179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314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968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411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444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55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769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41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4173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2207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5021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004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344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967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572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933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344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361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46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6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42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559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551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260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575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79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2733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1951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011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5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685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4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1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7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4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6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1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53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59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04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1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038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6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197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8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89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08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06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50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79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80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20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43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73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13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13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41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041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900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4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838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61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07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94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22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2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39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5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517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372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46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53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00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7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0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01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894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50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3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162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72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38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09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698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27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165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455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085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1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726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807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01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9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15033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17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1623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28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46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0710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08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90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619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90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695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55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342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4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796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653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01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876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106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4246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84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23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317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947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6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7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DA65EE-50E3-4888-AE32-8BA1060703BA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B33A25-B720-4AA2-8E87-F0C0B18AD385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56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9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97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5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6742E-DD6C-4D3A-818B-2291A951567B}" type="datetimeFigureOut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B3E3-0776-4ED8-8E11-45AC5B54EE38}" type="slidenum">
              <a:rPr lang="fr-FR" smtClean="0">
                <a:solidFill>
                  <a:srgbClr val="D06F1E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D06F1E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29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2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F6742E-DD6C-4D3A-818B-2291A951567B}" type="datetimeFigureOut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16/03/2016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A2B3E3-0776-4ED8-8E11-45AC5B54EE38}" type="slidenum">
              <a:rPr lang="fr-FR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fr-FR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9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871" y="159027"/>
            <a:ext cx="10402957" cy="384313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Bauhaus 93" panose="04030905020B02020C02" pitchFamily="82" charset="0"/>
              </a:rPr>
              <a:t>* </a:t>
            </a:r>
            <a:r>
              <a:rPr lang="ru-RU" sz="3000" dirty="0" smtClean="0">
                <a:latin typeface="Bauhaus 93" panose="04030905020B02020C02" pitchFamily="82" charset="0"/>
              </a:rPr>
              <a:t>Сакате да соработувате со наставници од Европа и пошироко</a:t>
            </a:r>
            <a:br>
              <a:rPr lang="ru-RU" sz="3000" dirty="0" smtClean="0">
                <a:latin typeface="Bauhaus 93" panose="04030905020B02020C02" pitchFamily="82" charset="0"/>
              </a:rPr>
            </a:br>
            <a:r>
              <a:rPr lang="en-US" sz="3000" dirty="0" smtClean="0">
                <a:latin typeface="Bauhaus 93" panose="04030905020B02020C02" pitchFamily="82" charset="0"/>
              </a:rPr>
              <a:t>* </a:t>
            </a:r>
            <a:r>
              <a:rPr lang="ru-RU" sz="3000" dirty="0" smtClean="0">
                <a:latin typeface="Bauhaus 93" panose="04030905020B02020C02" pitchFamily="82" charset="0"/>
              </a:rPr>
              <a:t>Сакате да ги направите вашите часови поинтересни </a:t>
            </a:r>
            <a:br>
              <a:rPr lang="ru-RU" sz="3000" dirty="0" smtClean="0">
                <a:latin typeface="Bauhaus 93" panose="04030905020B02020C02" pitchFamily="82" charset="0"/>
              </a:rPr>
            </a:br>
            <a:r>
              <a:rPr lang="en-US" sz="3000" dirty="0" smtClean="0">
                <a:latin typeface="Bauhaus 93" panose="04030905020B02020C02" pitchFamily="82" charset="0"/>
              </a:rPr>
              <a:t>* </a:t>
            </a:r>
            <a:r>
              <a:rPr lang="ru-RU" sz="3000" dirty="0" smtClean="0">
                <a:latin typeface="Bauhaus 93" panose="04030905020B02020C02" pitchFamily="82" charset="0"/>
              </a:rPr>
              <a:t>Да им овозможите на вашите ученици активна примена на знаењата</a:t>
            </a:r>
            <a:br>
              <a:rPr lang="ru-RU" sz="3000" dirty="0" smtClean="0">
                <a:latin typeface="Bauhaus 93" panose="04030905020B02020C02" pitchFamily="82" charset="0"/>
              </a:rPr>
            </a:br>
            <a:r>
              <a:rPr lang="en-US" sz="3000" dirty="0" smtClean="0">
                <a:latin typeface="Bauhaus 93" panose="04030905020B02020C02" pitchFamily="82" charset="0"/>
              </a:rPr>
              <a:t>* </a:t>
            </a:r>
            <a:r>
              <a:rPr lang="ru-RU" sz="3000" dirty="0" smtClean="0">
                <a:latin typeface="Bauhaus 93" panose="04030905020B02020C02" pitchFamily="82" charset="0"/>
              </a:rPr>
              <a:t>Да креирате или да учествувате во најразлични интернационални проекти</a:t>
            </a:r>
            <a:endParaRPr lang="fr-FR" sz="3000" dirty="0">
              <a:latin typeface="Bauhaus 93" panose="04030905020B02020C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56" y="4757530"/>
            <a:ext cx="3449632" cy="10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3695"/>
          <a:stretch/>
        </p:blipFill>
        <p:spPr>
          <a:xfrm>
            <a:off x="1533376" y="774958"/>
            <a:ext cx="9077325" cy="1012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604" y="2578750"/>
            <a:ext cx="1053487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prstClr val="black"/>
                </a:solidFill>
              </a:rPr>
              <a:t>1 – За креирање на страни каде ќе дадете логички тек на активностите на проектот.</a:t>
            </a:r>
          </a:p>
          <a:p>
            <a:endParaRPr lang="mk-MK" b="1" dirty="0" smtClean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2 – За прикачување на документи, слики, видеа кои потоа може да ги внесете во Страните на проектот.</a:t>
            </a:r>
          </a:p>
          <a:p>
            <a:endParaRPr lang="mk-MK" b="1" dirty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3 – За креирање на форуми каде може дискутираат наставниците и учениците на дадени теми.</a:t>
            </a:r>
          </a:p>
          <a:p>
            <a:endParaRPr lang="mk-MK" b="1" dirty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4 – За писмена комуникација на членовите </a:t>
            </a:r>
            <a:r>
              <a:rPr lang="mk-MK" b="1" dirty="0">
                <a:solidFill>
                  <a:prstClr val="black"/>
                </a:solidFill>
              </a:rPr>
              <a:t>во реално време </a:t>
            </a:r>
            <a:r>
              <a:rPr lang="mk-MK" b="1" dirty="0" smtClean="0">
                <a:solidFill>
                  <a:prstClr val="black"/>
                </a:solidFill>
              </a:rPr>
              <a:t>и за закажување на аудио/видео сесија.</a:t>
            </a:r>
          </a:p>
          <a:p>
            <a:endParaRPr lang="mk-MK" b="1" dirty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5 – За покана на </a:t>
            </a:r>
            <a:r>
              <a:rPr lang="mk-MK" b="1" dirty="0" smtClean="0">
                <a:solidFill>
                  <a:prstClr val="black"/>
                </a:solidFill>
              </a:rPr>
              <a:t>ученици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r>
              <a:rPr lang="mk-MK" b="1" dirty="0" smtClean="0">
                <a:solidFill>
                  <a:prstClr val="black"/>
                </a:solidFill>
              </a:rPr>
              <a:t>наставници </a:t>
            </a:r>
            <a:r>
              <a:rPr lang="mk-MK" b="1" dirty="0" smtClean="0">
                <a:solidFill>
                  <a:prstClr val="black"/>
                </a:solidFill>
              </a:rPr>
              <a:t>и посетители на вашиот </a:t>
            </a:r>
            <a:r>
              <a:rPr lang="en-US" b="1" dirty="0" err="1" smtClean="0">
                <a:solidFill>
                  <a:prstClr val="black"/>
                </a:solidFill>
              </a:rPr>
              <a:t>Twinspace</a:t>
            </a:r>
            <a:r>
              <a:rPr lang="en-US" b="1" dirty="0" smtClean="0">
                <a:solidFill>
                  <a:prstClr val="black"/>
                </a:solidFill>
              </a:rPr>
              <a:t>.</a:t>
            </a:r>
            <a:endParaRPr lang="mk-MK" b="1" dirty="0" smtClean="0">
              <a:solidFill>
                <a:prstClr val="black"/>
              </a:solidFill>
            </a:endParaRPr>
          </a:p>
          <a:p>
            <a:endParaRPr lang="mk-MK" sz="1700" b="1" dirty="0" smtClean="0">
              <a:solidFill>
                <a:prstClr val="black"/>
              </a:solidFill>
            </a:endParaRPr>
          </a:p>
          <a:p>
            <a:endParaRPr lang="fr-FR" sz="1700" b="1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635" y="1634502"/>
            <a:ext cx="5570806" cy="3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 </a:t>
            </a:r>
            <a:r>
              <a:rPr lang="mk-MK" b="1" dirty="0" smtClean="0">
                <a:solidFill>
                  <a:schemeClr val="bg1"/>
                </a:solidFill>
              </a:rPr>
              <a:t>1                  2                  3                 4                  5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8295"/>
            <a:ext cx="10058400" cy="1167517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www.etwinning.net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212" y="2216794"/>
            <a:ext cx="6840772" cy="3667172"/>
          </a:xfrm>
        </p:spPr>
        <p:txBody>
          <a:bodyPr>
            <a:normAutofit/>
          </a:bodyPr>
          <a:lstStyle/>
          <a:p>
            <a:r>
              <a:rPr lang="mk-MK" sz="3200" b="1" dirty="0" err="1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eTwinning</a:t>
            </a:r>
            <a:r>
              <a:rPr lang="mk-MK" sz="3200" b="1" dirty="0" smtClean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mk-MK" sz="3200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претставува бесплатна и безбедна образовна платформа каде може да се поврзете, да комуницирате, соработувате, да работите на заеднички проекти со наставниците од Европа и пошироко.</a:t>
            </a:r>
            <a:endParaRPr lang="fr-FR" sz="3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1" y="2574602"/>
            <a:ext cx="3683433" cy="25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7" y="404812"/>
            <a:ext cx="9686925" cy="604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Left Arrow 11"/>
          <p:cNvSpPr/>
          <p:nvPr/>
        </p:nvSpPr>
        <p:spPr>
          <a:xfrm>
            <a:off x="10217426" y="2464904"/>
            <a:ext cx="1789043" cy="159026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" y="477079"/>
            <a:ext cx="8072618" cy="5781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4644" y="477079"/>
            <a:ext cx="33925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prstClr val="black"/>
                </a:solidFill>
              </a:rPr>
              <a:t>Ги внесувате бараните податоци.</a:t>
            </a:r>
          </a:p>
          <a:p>
            <a:endParaRPr lang="mk-MK" sz="1000" b="1" dirty="0" smtClean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Потоа на </a:t>
            </a:r>
            <a:r>
              <a:rPr lang="mk-MK" b="1" dirty="0" err="1" smtClean="0">
                <a:solidFill>
                  <a:prstClr val="black"/>
                </a:solidFill>
              </a:rPr>
              <a:t>меил</a:t>
            </a:r>
            <a:r>
              <a:rPr lang="mk-MK" b="1" dirty="0" smtClean="0">
                <a:solidFill>
                  <a:prstClr val="black"/>
                </a:solidFill>
              </a:rPr>
              <a:t> добивате линк за да ја финализирате регистрацијата на кој 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mk-MK" b="1" dirty="0" smtClean="0">
                <a:solidFill>
                  <a:prstClr val="black"/>
                </a:solidFill>
              </a:rPr>
              <a:t>Давате краток опис (</a:t>
            </a:r>
            <a:r>
              <a:rPr lang="mk-MK" sz="1600" b="1" dirty="0">
                <a:solidFill>
                  <a:prstClr val="black"/>
                </a:solidFill>
              </a:rPr>
              <a:t>Н</a:t>
            </a:r>
            <a:r>
              <a:rPr lang="mk-MK" sz="1600" b="1" dirty="0" smtClean="0">
                <a:solidFill>
                  <a:prstClr val="black"/>
                </a:solidFill>
              </a:rPr>
              <a:t>ајчесто на англиски. Пример</a:t>
            </a:r>
            <a:r>
              <a:rPr lang="en-US" sz="1600" b="1" dirty="0" smtClean="0">
                <a:solidFill>
                  <a:prstClr val="black"/>
                </a:solidFill>
              </a:rPr>
              <a:t>:</a:t>
            </a:r>
            <a:r>
              <a:rPr lang="mk-MK" sz="1600" b="1" dirty="0" smtClean="0">
                <a:solidFill>
                  <a:prstClr val="black"/>
                </a:solidFill>
              </a:rPr>
              <a:t> </a:t>
            </a:r>
            <a:r>
              <a:rPr lang="mk-MK" sz="1600" b="1" i="1" dirty="0" smtClean="0">
                <a:solidFill>
                  <a:prstClr val="black"/>
                </a:solidFill>
              </a:rPr>
              <a:t>Јас сум наставник по</a:t>
            </a:r>
            <a:r>
              <a:rPr lang="en-US" sz="1600" b="1" i="1" dirty="0" smtClean="0">
                <a:solidFill>
                  <a:prstClr val="black"/>
                </a:solidFill>
              </a:rPr>
              <a:t> … </a:t>
            </a:r>
            <a:r>
              <a:rPr lang="mk-MK" sz="1600" b="1" i="1" dirty="0" smtClean="0">
                <a:solidFill>
                  <a:prstClr val="black"/>
                </a:solidFill>
              </a:rPr>
              <a:t>Би сакал/а да соработувам, споделувам идеи и учествувам во креативни проекти во доменот на мојот предмет</a:t>
            </a:r>
            <a:r>
              <a:rPr lang="mk-MK" b="1" i="1" dirty="0" smtClean="0">
                <a:solidFill>
                  <a:prstClr val="black"/>
                </a:solidFill>
              </a:rPr>
              <a:t>.)</a:t>
            </a:r>
            <a:endParaRPr lang="en-US" b="1" i="1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mk-MK" b="1" dirty="0" smtClean="0">
                <a:solidFill>
                  <a:prstClr val="black"/>
                </a:solidFill>
              </a:rPr>
              <a:t>Одбирате град, училиште... </a:t>
            </a:r>
          </a:p>
          <a:p>
            <a:endParaRPr lang="mk-MK" sz="1000" b="1" dirty="0" smtClean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И вашата </a:t>
            </a:r>
            <a:r>
              <a:rPr lang="en-US" b="1" dirty="0" err="1" smtClean="0">
                <a:solidFill>
                  <a:prstClr val="black"/>
                </a:solidFill>
              </a:rPr>
              <a:t>eTwinning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mk-MK" b="1" dirty="0" smtClean="0">
                <a:solidFill>
                  <a:prstClr val="black"/>
                </a:solidFill>
              </a:rPr>
              <a:t>авантура може да започне!</a:t>
            </a:r>
            <a:endParaRPr lang="fr-FR" b="1" dirty="0" smtClean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32104" y="954157"/>
            <a:ext cx="1762540" cy="270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8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19" y="1263229"/>
            <a:ext cx="8016530" cy="5369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7408" y="230463"/>
            <a:ext cx="11330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prstClr val="black"/>
                </a:solidFill>
              </a:rPr>
              <a:t>Откако ќе се најавите на </a:t>
            </a:r>
            <a:r>
              <a:rPr lang="en-US" b="1" dirty="0" smtClean="0">
                <a:solidFill>
                  <a:prstClr val="black"/>
                </a:solidFill>
              </a:rPr>
              <a:t>etwinning.net </a:t>
            </a:r>
            <a:r>
              <a:rPr lang="mk-MK" b="1" dirty="0" smtClean="0">
                <a:solidFill>
                  <a:prstClr val="black"/>
                </a:solidFill>
              </a:rPr>
              <a:t>порталот со вашето корисничко име и лозинка влегувате во вашата персонална секција која нуди разновидни алатки за комуникација, соработка, професионален развој... </a:t>
            </a:r>
            <a:endParaRPr lang="fr-FR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5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80" y="2699510"/>
            <a:ext cx="4527939" cy="3966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4383" y="723065"/>
            <a:ext cx="45322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prstClr val="black"/>
                </a:solidFill>
              </a:rPr>
              <a:t>Може да бидете дел од најразлични групи кои опфаќаат разни области и кои се креирани за и од наставниците. </a:t>
            </a:r>
          </a:p>
          <a:p>
            <a:endParaRPr lang="mk-MK" b="1" dirty="0" smtClean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Користете го </a:t>
            </a:r>
            <a:r>
              <a:rPr lang="en-US" b="1" dirty="0" smtClean="0">
                <a:solidFill>
                  <a:prstClr val="black"/>
                </a:solidFill>
              </a:rPr>
              <a:t>“Extended search” </a:t>
            </a:r>
            <a:r>
              <a:rPr lang="mk-MK" b="1" dirty="0" smtClean="0">
                <a:solidFill>
                  <a:prstClr val="black"/>
                </a:solidFill>
              </a:rPr>
              <a:t>за подетално пребарување на веќе постоечки групи според предмет, јазик, област. </a:t>
            </a:r>
          </a:p>
          <a:p>
            <a:endParaRPr lang="mk-MK" b="1" dirty="0" smtClean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Во групите може да најдете или споделувате интересни и корисни информации кои одговараат на вашите цели и интереси. </a:t>
            </a:r>
          </a:p>
          <a:p>
            <a:endParaRPr lang="fr-FR" b="1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7" y="248487"/>
            <a:ext cx="5870794" cy="22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5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" y="2151551"/>
            <a:ext cx="6057900" cy="452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16" y="212481"/>
            <a:ext cx="9258300" cy="179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90828" y="2151551"/>
            <a:ext cx="5008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k-MK" b="1" dirty="0" smtClean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Во </a:t>
            </a:r>
            <a:r>
              <a:rPr lang="en-US" b="1" i="1" dirty="0" smtClean="0">
                <a:solidFill>
                  <a:prstClr val="black"/>
                </a:solidFill>
              </a:rPr>
              <a:t>Professional development </a:t>
            </a:r>
            <a:r>
              <a:rPr lang="mk-MK" b="1" dirty="0" smtClean="0">
                <a:solidFill>
                  <a:prstClr val="black"/>
                </a:solidFill>
              </a:rPr>
              <a:t>разгледајте ја листата на понудени </a:t>
            </a:r>
            <a:r>
              <a:rPr lang="en-US" b="1" dirty="0" smtClean="0">
                <a:solidFill>
                  <a:prstClr val="black"/>
                </a:solidFill>
              </a:rPr>
              <a:t>on-line </a:t>
            </a:r>
            <a:r>
              <a:rPr lang="mk-MK" b="1" dirty="0" smtClean="0">
                <a:solidFill>
                  <a:prstClr val="black"/>
                </a:solidFill>
              </a:rPr>
              <a:t>курсеви и семинари и одберете тема согласно вашите потреби за професионално усовршување. </a:t>
            </a:r>
          </a:p>
          <a:p>
            <a:endParaRPr lang="fr-FR" b="1" dirty="0" smtClean="0">
              <a:solidFill>
                <a:prstClr val="black"/>
              </a:solidFill>
            </a:endParaRPr>
          </a:p>
          <a:p>
            <a:r>
              <a:rPr lang="mk-MK" b="1" dirty="0" smtClean="0">
                <a:solidFill>
                  <a:prstClr val="black"/>
                </a:solidFill>
              </a:rPr>
              <a:t>Во </a:t>
            </a:r>
            <a:r>
              <a:rPr lang="en-US" b="1" i="1" dirty="0" smtClean="0">
                <a:solidFill>
                  <a:prstClr val="black"/>
                </a:solidFill>
              </a:rPr>
              <a:t>Partner Forums</a:t>
            </a:r>
            <a:r>
              <a:rPr lang="mk-MK" b="1" i="1" dirty="0" smtClean="0">
                <a:solidFill>
                  <a:prstClr val="black"/>
                </a:solidFill>
              </a:rPr>
              <a:t> </a:t>
            </a:r>
            <a:r>
              <a:rPr lang="mk-MK" b="1" dirty="0" smtClean="0">
                <a:solidFill>
                  <a:prstClr val="black"/>
                </a:solidFill>
              </a:rPr>
              <a:t>може да објавувате или да пребарувате постови од наставници за барање на партнери за креирање, развивање и учество во проекти согласно возраста на вашите ученици (од 11-14 год, 12-15 год, 16-19 год или </a:t>
            </a:r>
            <a:r>
              <a:rPr lang="en-US" b="1" dirty="0" err="1" smtClean="0">
                <a:solidFill>
                  <a:prstClr val="black"/>
                </a:solidFill>
              </a:rPr>
              <a:t>eTwinning</a:t>
            </a:r>
            <a:r>
              <a:rPr lang="en-US" b="1" dirty="0" smtClean="0">
                <a:solidFill>
                  <a:prstClr val="black"/>
                </a:solidFill>
              </a:rPr>
              <a:t> Plus </a:t>
            </a:r>
            <a:r>
              <a:rPr lang="mk-MK" b="1" dirty="0" smtClean="0">
                <a:solidFill>
                  <a:prstClr val="black"/>
                </a:solidFill>
              </a:rPr>
              <a:t>за соработка со земји вон Европа).</a:t>
            </a:r>
          </a:p>
          <a:p>
            <a:endParaRPr lang="mk-MK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21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82" y="215624"/>
            <a:ext cx="8028184" cy="5460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0679" y="215624"/>
            <a:ext cx="33762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prstClr val="black"/>
                </a:solidFill>
              </a:rPr>
              <a:t>Доколку сакате да креирате проект внесувате училиште, партнер и краток опис на целите, активностите и резултатите на проектот.</a:t>
            </a:r>
          </a:p>
          <a:p>
            <a:r>
              <a:rPr lang="mk-MK" b="1" dirty="0" smtClean="0">
                <a:solidFill>
                  <a:prstClr val="black"/>
                </a:solidFill>
              </a:rPr>
              <a:t>Откако ќе биде разгледан вашиот проект од страна на Националната Агенција ќе добиете потврда на </a:t>
            </a:r>
            <a:r>
              <a:rPr lang="mk-MK" b="1" dirty="0" err="1" smtClean="0">
                <a:solidFill>
                  <a:prstClr val="black"/>
                </a:solidFill>
              </a:rPr>
              <a:t>меил</a:t>
            </a:r>
            <a:r>
              <a:rPr lang="mk-MK" b="1" dirty="0" smtClean="0">
                <a:solidFill>
                  <a:prstClr val="black"/>
                </a:solidFill>
              </a:rPr>
              <a:t> дека проектот е одобрен и активен.</a:t>
            </a:r>
          </a:p>
          <a:p>
            <a:r>
              <a:rPr lang="mk-MK" b="1" dirty="0" smtClean="0">
                <a:solidFill>
                  <a:prstClr val="black"/>
                </a:solidFill>
              </a:rPr>
              <a:t>Потоа може да поканите други наставници да бидат дел од тимот, чие барање за учество се разгледува и одобрува од Националната Агенција од нивната земја. </a:t>
            </a:r>
            <a:endParaRPr lang="fr-FR" b="1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282" y="5795889"/>
            <a:ext cx="11563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prstClr val="black"/>
                </a:solidFill>
              </a:rPr>
              <a:t>Доколку не сте основач, за учество во проект ќе добиете покана во делот за </a:t>
            </a:r>
            <a:r>
              <a:rPr lang="en-US" b="1" dirty="0" smtClean="0">
                <a:solidFill>
                  <a:prstClr val="black"/>
                </a:solidFill>
              </a:rPr>
              <a:t>“</a:t>
            </a:r>
            <a:r>
              <a:rPr lang="mk-MK" b="1" dirty="0" smtClean="0">
                <a:solidFill>
                  <a:prstClr val="black"/>
                </a:solidFill>
              </a:rPr>
              <a:t>известувања</a:t>
            </a:r>
            <a:r>
              <a:rPr lang="en-US" b="1" dirty="0" smtClean="0">
                <a:solidFill>
                  <a:prstClr val="black"/>
                </a:solidFill>
              </a:rPr>
              <a:t>”</a:t>
            </a:r>
            <a:r>
              <a:rPr lang="mk-MK" b="1" dirty="0" smtClean="0">
                <a:solidFill>
                  <a:prstClr val="black"/>
                </a:solidFill>
              </a:rPr>
              <a:t> (во десниот агол </a:t>
            </a:r>
            <a:r>
              <a:rPr lang="mk-MK" b="1" dirty="0" err="1" smtClean="0">
                <a:solidFill>
                  <a:prstClr val="black"/>
                </a:solidFill>
              </a:rPr>
              <a:t>најгоре</a:t>
            </a:r>
            <a:r>
              <a:rPr lang="mk-MK" b="1" dirty="0" smtClean="0">
                <a:solidFill>
                  <a:prstClr val="black"/>
                </a:solidFill>
              </a:rPr>
              <a:t>) и истата ќе може да ја прифатите откако ќе биде разгледана од страна на вашата Национална агенција.</a:t>
            </a:r>
            <a:endParaRPr lang="fr-FR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06" y="394189"/>
            <a:ext cx="9077325" cy="621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015" y="313851"/>
            <a:ext cx="258845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700" b="1" dirty="0" smtClean="0">
                <a:solidFill>
                  <a:prstClr val="black"/>
                </a:solidFill>
              </a:rPr>
              <a:t>Проектот е активен.</a:t>
            </a:r>
          </a:p>
          <a:p>
            <a:endParaRPr lang="mk-MK" sz="800" b="1" dirty="0" smtClean="0">
              <a:solidFill>
                <a:prstClr val="black"/>
              </a:solidFill>
            </a:endParaRPr>
          </a:p>
          <a:p>
            <a:r>
              <a:rPr lang="mk-MK" sz="1700" b="1" dirty="0" smtClean="0">
                <a:solidFill>
                  <a:prstClr val="black"/>
                </a:solidFill>
              </a:rPr>
              <a:t>Добивате ваш простор </a:t>
            </a:r>
            <a:r>
              <a:rPr lang="en-US" sz="1700" b="1" i="1" dirty="0" err="1" smtClean="0">
                <a:solidFill>
                  <a:prstClr val="black"/>
                </a:solidFill>
              </a:rPr>
              <a:t>Twinspace</a:t>
            </a:r>
            <a:r>
              <a:rPr lang="en-US" sz="1700" b="1" dirty="0" smtClean="0">
                <a:solidFill>
                  <a:prstClr val="black"/>
                </a:solidFill>
              </a:rPr>
              <a:t> </a:t>
            </a:r>
            <a:r>
              <a:rPr lang="mk-MK" sz="1700" b="1" dirty="0" smtClean="0">
                <a:solidFill>
                  <a:prstClr val="black"/>
                </a:solidFill>
              </a:rPr>
              <a:t>за соработка со вашите партнери со голем број алатки кои ќе ви помогнат во работата и комуникацијата.</a:t>
            </a:r>
          </a:p>
          <a:p>
            <a:r>
              <a:rPr lang="mk-MK" sz="1700" b="1" dirty="0" smtClean="0">
                <a:solidFill>
                  <a:prstClr val="black"/>
                </a:solidFill>
              </a:rPr>
              <a:t>За останатите </a:t>
            </a:r>
            <a:r>
              <a:rPr lang="mk-MK" sz="1700" b="1" dirty="0" err="1" smtClean="0">
                <a:solidFill>
                  <a:prstClr val="black"/>
                </a:solidFill>
              </a:rPr>
              <a:t>етвинери</a:t>
            </a:r>
            <a:r>
              <a:rPr lang="mk-MK" sz="1700" b="1" dirty="0" smtClean="0">
                <a:solidFill>
                  <a:prstClr val="black"/>
                </a:solidFill>
              </a:rPr>
              <a:t> видлив е само описот на проектот кој го внесовте при пријавувањето на истиот и Весникот на проектот. Останатото е видливо само за членовите освен ако вие не ги направите достапни за јавност Страните.</a:t>
            </a:r>
            <a:endParaRPr lang="fr-FR" sz="17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5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6.xml><?xml version="1.0" encoding="utf-8"?>
<a:theme xmlns:a="http://schemas.openxmlformats.org/drawingml/2006/main" name="4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5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6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</TotalTime>
  <Words>532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Batang</vt:lpstr>
      <vt:lpstr>Bauhaus 93</vt:lpstr>
      <vt:lpstr>Calibri</vt:lpstr>
      <vt:lpstr>Calibri Light</vt:lpstr>
      <vt:lpstr>Century Gothic</vt:lpstr>
      <vt:lpstr>Times New Roman</vt:lpstr>
      <vt:lpstr>Wingdings 3</vt:lpstr>
      <vt:lpstr>Retrospect</vt:lpstr>
      <vt:lpstr>Slice</vt:lpstr>
      <vt:lpstr>1_Slice</vt:lpstr>
      <vt:lpstr>2_Slice</vt:lpstr>
      <vt:lpstr>3_Slice</vt:lpstr>
      <vt:lpstr>4_Slice</vt:lpstr>
      <vt:lpstr>5_Slice</vt:lpstr>
      <vt:lpstr>6_Slice</vt:lpstr>
      <vt:lpstr>* Сакате да соработувате со наставници од Европа и пошироко * Сакате да ги направите вашите часови поинтересни  * Да им овозможите на вашите ученици активна примена на знаењата * Да креирате или да учествувате во најразлични интернационални проекти</vt:lpstr>
      <vt:lpstr>www.etwinning.net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Сакате да соработувате со наставници од Европа и пошироко? Сакате да ги направите вашите часови поинтересни?  Да им овозможите на вашите ученици активна примена на знаењата? Да креирате или да учествувате во најразлични интернационални проекти? </dc:title>
  <dc:creator>Elena Blazevska</dc:creator>
  <cp:lastModifiedBy>Elena Blazevska</cp:lastModifiedBy>
  <cp:revision>52</cp:revision>
  <dcterms:created xsi:type="dcterms:W3CDTF">2016-03-15T13:23:33Z</dcterms:created>
  <dcterms:modified xsi:type="dcterms:W3CDTF">2016-03-16T19:48:12Z</dcterms:modified>
</cp:coreProperties>
</file>