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88.jpg" ContentType="image/jpg"/>
  <Override PartName="/ppt/media/image90.jpg" ContentType="image/jpg"/>
  <Override PartName="/ppt/media/image9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1578" r:id="rId3"/>
    <p:sldId id="1579" r:id="rId4"/>
    <p:sldId id="1585" r:id="rId5"/>
    <p:sldId id="1586" r:id="rId6"/>
    <p:sldId id="1587" r:id="rId7"/>
    <p:sldId id="1580" r:id="rId8"/>
    <p:sldId id="1588" r:id="rId9"/>
    <p:sldId id="1582" r:id="rId10"/>
    <p:sldId id="1581" r:id="rId11"/>
    <p:sldId id="1569" r:id="rId12"/>
    <p:sldId id="1570" r:id="rId13"/>
    <p:sldId id="1589" r:id="rId14"/>
    <p:sldId id="1583" r:id="rId15"/>
    <p:sldId id="1584" r:id="rId16"/>
    <p:sldId id="1590" r:id="rId17"/>
    <p:sldId id="1571" r:id="rId18"/>
    <p:sldId id="1591" r:id="rId19"/>
    <p:sldId id="1577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6B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8230E-0D1E-49C5-B949-8B641512818D}" type="datetimeFigureOut">
              <a:rPr lang="tr-TR" smtClean="0"/>
              <a:t>23.10.2021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CD56A-CB6F-4138-AF3D-D509EAA8FA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941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F8260-02FE-4B73-8C87-172C651A5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4D85C6-39A8-42EB-8174-57DA117ADB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16179-4397-420E-B5E1-AD1D8108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1A85-8F1F-4031-AECB-BF4C44D7F3CC}" type="datetimeFigureOut">
              <a:rPr lang="tr-TR" smtClean="0"/>
              <a:t>23.10.2021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3B1BF-EA53-4E88-B0B1-4B09D5A44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75FF6-8607-4E56-BC0C-C0370D55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F6E7-F2C8-4E00-A1D5-CC6D1C6BA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4168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D7CA5-3BE4-4B48-8922-EFAAE0167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738F3-A0D6-4F68-AA3B-E96EC37E0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BB461-695E-42D1-AF43-4CCA21A1A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1A85-8F1F-4031-AECB-BF4C44D7F3CC}" type="datetimeFigureOut">
              <a:rPr lang="tr-TR" smtClean="0"/>
              <a:t>23.10.2021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0859D-2B98-4A06-B009-F0C6B678E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9929F-23EB-43BC-92CB-273712A2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F6E7-F2C8-4E00-A1D5-CC6D1C6BA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53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44DEF6-DB8E-4CEC-90F4-B883280C5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1804EE-6B70-4C55-AE23-C2EAD5480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6CB57-9B39-4165-824A-F5A3D347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1A85-8F1F-4031-AECB-BF4C44D7F3CC}" type="datetimeFigureOut">
              <a:rPr lang="tr-TR" smtClean="0"/>
              <a:t>23.10.2021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E48BA-515C-49AC-84F3-73784B58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6B16C-E6A4-4FA2-A899-79C01097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F6E7-F2C8-4E00-A1D5-CC6D1C6BA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533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C979B-074A-45C6-B0E7-0192CB29F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D5AC8-1E9C-4F21-8105-28C473E96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2FB60-1657-4B37-BB62-07584D91D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1A85-8F1F-4031-AECB-BF4C44D7F3CC}" type="datetimeFigureOut">
              <a:rPr lang="tr-TR" smtClean="0"/>
              <a:t>23.10.2021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D979F-E8CB-4ABA-B911-1F39B8B25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9EBF0-6899-439B-A43F-002980C1E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F6E7-F2C8-4E00-A1D5-CC6D1C6BA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11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BD76B-C8AB-4063-9A2F-611DD12E2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F125B-024D-4FA5-BDE2-E92FFFCA6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475C6-266C-4339-BD20-7918BD1B2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1A85-8F1F-4031-AECB-BF4C44D7F3CC}" type="datetimeFigureOut">
              <a:rPr lang="tr-TR" smtClean="0"/>
              <a:t>23.10.2021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71BE4-3B52-4DC7-B058-626780A40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42B8B-E68B-41D0-B0E8-76FE48574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F6E7-F2C8-4E00-A1D5-CC6D1C6BA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831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64581-E6CC-4D25-893C-A82FF60AD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73E3D-EA5E-4578-8BB2-69E3C4767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5A2D72-008F-41B6-AF5C-D7DB9C8A9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0BF5F-DB8D-40EC-A083-774D0283C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1A85-8F1F-4031-AECB-BF4C44D7F3CC}" type="datetimeFigureOut">
              <a:rPr lang="tr-TR" smtClean="0"/>
              <a:t>23.10.2021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74627-1B77-469C-AC83-91BE2A3F9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98F22-77CB-480E-AB45-E9A812AFA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F6E7-F2C8-4E00-A1D5-CC6D1C6BA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51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3BBE3-A6BA-4318-BF39-494134C84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1A318-613D-4D06-A97A-63A3B4004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D6E17-B5DB-4D52-B3B9-66244E8C3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F4B8F-15D0-419E-BE3B-DA44A88B98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4B48B4-D2DB-4B4C-8E06-D3475A9D0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11B084-16D6-4281-A32E-73E6B923E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1A85-8F1F-4031-AECB-BF4C44D7F3CC}" type="datetimeFigureOut">
              <a:rPr lang="tr-TR" smtClean="0"/>
              <a:t>23.10.2021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5C358D-7B97-4E68-AE29-EFD378550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144198-5325-4D51-A137-16176C262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F6E7-F2C8-4E00-A1D5-CC6D1C6BA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354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C34F7-CD2F-480C-BFEC-2597ACD5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DBD83-1AAA-4048-9BE4-B84FC15CC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1A85-8F1F-4031-AECB-BF4C44D7F3CC}" type="datetimeFigureOut">
              <a:rPr lang="tr-TR" smtClean="0"/>
              <a:t>23.10.2021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37117-A3E2-421A-A257-79D346F88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FAAF4-7902-460E-B421-4333E3E6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F6E7-F2C8-4E00-A1D5-CC6D1C6BA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032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B59CDF-8508-4A06-8BF5-1BDEEF138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1A85-8F1F-4031-AECB-BF4C44D7F3CC}" type="datetimeFigureOut">
              <a:rPr lang="tr-TR" smtClean="0"/>
              <a:t>23.10.2021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4BB65-D084-4666-8B9E-D9859821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8C96E-840C-46B6-8D4F-1777B9BA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F6E7-F2C8-4E00-A1D5-CC6D1C6BA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22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C27AD-52CB-4C2B-8763-64BA91746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E6A05-D26A-4F20-8AD3-36B178DE6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C76DD-FDE3-4987-A415-2FB4FBEEF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5D-C06A-4210-8E2C-18B0DA844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1A85-8F1F-4031-AECB-BF4C44D7F3CC}" type="datetimeFigureOut">
              <a:rPr lang="tr-TR" smtClean="0"/>
              <a:t>23.10.2021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8A866-1EFC-466F-84DF-1DCF11E6C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26A14-79C4-45B9-997E-5EA7F5613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F6E7-F2C8-4E00-A1D5-CC6D1C6BA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785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555B7-60C0-4BF1-80BA-1DB6F47C1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5B2707-F909-4A5E-A5F1-15741286E2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4F566-0F5A-40AB-8022-448692B7C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DF866-F490-45E4-B725-AF4C85830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1A85-8F1F-4031-AECB-BF4C44D7F3CC}" type="datetimeFigureOut">
              <a:rPr lang="tr-TR" smtClean="0"/>
              <a:t>23.10.2021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09C5B-2237-480A-B17E-BCEA6BAFF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14630-A68E-44AB-8FE1-5DDD26D2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F6E7-F2C8-4E00-A1D5-CC6D1C6BA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031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FB098E-318B-40BE-B876-CE02DE1CD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46EE1-27E4-46F1-B720-187A12B51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509C4-BA3C-4210-ADE3-8B617A483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A1A85-8F1F-4031-AECB-BF4C44D7F3CC}" type="datetimeFigureOut">
              <a:rPr lang="tr-TR" smtClean="0"/>
              <a:t>23.10.2021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E56E8-B366-4C03-BD8D-4BD1E6F5D7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B40AD-C35A-454F-AA7C-CB9ABC0AF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7F6E7-F2C8-4E00-A1D5-CC6D1C6BA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548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jpeg"/><Relationship Id="rId4" Type="http://schemas.openxmlformats.org/officeDocument/2006/relationships/image" Target="../media/image3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5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.pn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4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3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5.png"/><Relationship Id="rId7" Type="http://schemas.openxmlformats.org/officeDocument/2006/relationships/image" Target="../media/image7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5.png"/><Relationship Id="rId7" Type="http://schemas.openxmlformats.org/officeDocument/2006/relationships/image" Target="../media/image8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8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8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8.tiff"/><Relationship Id="rId18" Type="http://schemas.openxmlformats.org/officeDocument/2006/relationships/image" Target="../media/image103.png"/><Relationship Id="rId26" Type="http://schemas.openxmlformats.org/officeDocument/2006/relationships/image" Target="../media/image108.png"/><Relationship Id="rId21" Type="http://schemas.openxmlformats.org/officeDocument/2006/relationships/image" Target="../media/image106.jpeg"/><Relationship Id="rId34" Type="http://schemas.openxmlformats.org/officeDocument/2006/relationships/image" Target="../media/image116.png"/><Relationship Id="rId7" Type="http://schemas.openxmlformats.org/officeDocument/2006/relationships/image" Target="../media/image92.jpg"/><Relationship Id="rId12" Type="http://schemas.openxmlformats.org/officeDocument/2006/relationships/image" Target="../media/image97.jpeg"/><Relationship Id="rId17" Type="http://schemas.openxmlformats.org/officeDocument/2006/relationships/image" Target="../media/image102.png"/><Relationship Id="rId25" Type="http://schemas.openxmlformats.org/officeDocument/2006/relationships/image" Target="../media/image3.png"/><Relationship Id="rId33" Type="http://schemas.openxmlformats.org/officeDocument/2006/relationships/image" Target="../media/image115.png"/><Relationship Id="rId38" Type="http://schemas.openxmlformats.org/officeDocument/2006/relationships/image" Target="../media/image120.png"/><Relationship Id="rId2" Type="http://schemas.openxmlformats.org/officeDocument/2006/relationships/image" Target="../media/image87.png"/><Relationship Id="rId16" Type="http://schemas.openxmlformats.org/officeDocument/2006/relationships/image" Target="../media/image101.tiff"/><Relationship Id="rId20" Type="http://schemas.openxmlformats.org/officeDocument/2006/relationships/image" Target="../media/image105.tiff"/><Relationship Id="rId29" Type="http://schemas.openxmlformats.org/officeDocument/2006/relationships/image" Target="../media/image1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24" Type="http://schemas.openxmlformats.org/officeDocument/2006/relationships/image" Target="../media/image5.png"/><Relationship Id="rId32" Type="http://schemas.openxmlformats.org/officeDocument/2006/relationships/image" Target="../media/image114.png"/><Relationship Id="rId37" Type="http://schemas.openxmlformats.org/officeDocument/2006/relationships/image" Target="../media/image119.png"/><Relationship Id="rId5" Type="http://schemas.openxmlformats.org/officeDocument/2006/relationships/image" Target="../media/image90.jpg"/><Relationship Id="rId15" Type="http://schemas.openxmlformats.org/officeDocument/2006/relationships/image" Target="../media/image100.jpeg"/><Relationship Id="rId23" Type="http://schemas.openxmlformats.org/officeDocument/2006/relationships/image" Target="../media/image4.png"/><Relationship Id="rId28" Type="http://schemas.openxmlformats.org/officeDocument/2006/relationships/image" Target="../media/image110.jpg"/><Relationship Id="rId36" Type="http://schemas.openxmlformats.org/officeDocument/2006/relationships/image" Target="../media/image118.png"/><Relationship Id="rId10" Type="http://schemas.openxmlformats.org/officeDocument/2006/relationships/image" Target="../media/image95.png"/><Relationship Id="rId19" Type="http://schemas.openxmlformats.org/officeDocument/2006/relationships/image" Target="../media/image104.jpeg"/><Relationship Id="rId31" Type="http://schemas.openxmlformats.org/officeDocument/2006/relationships/image" Target="../media/image113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Relationship Id="rId22" Type="http://schemas.openxmlformats.org/officeDocument/2006/relationships/image" Target="../media/image107.png"/><Relationship Id="rId27" Type="http://schemas.openxmlformats.org/officeDocument/2006/relationships/image" Target="../media/image109.png"/><Relationship Id="rId30" Type="http://schemas.openxmlformats.org/officeDocument/2006/relationships/image" Target="../media/image112.png"/><Relationship Id="rId35" Type="http://schemas.openxmlformats.org/officeDocument/2006/relationships/image" Target="../media/image117.png"/><Relationship Id="rId8" Type="http://schemas.openxmlformats.org/officeDocument/2006/relationships/image" Target="../media/image93.png"/><Relationship Id="rId3" Type="http://schemas.openxmlformats.org/officeDocument/2006/relationships/image" Target="../media/image8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.png"/><Relationship Id="rId7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35"/>
            <a:ext cx="12192000" cy="28448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589683"/>
            <a:ext cx="12192000" cy="22987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68700" y="3848100"/>
            <a:ext cx="55213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37335" algn="l"/>
              </a:tabLst>
              <a:defRPr/>
            </a:pPr>
            <a:r>
              <a:rPr kumimoji="0" lang="en-US" sz="2400" b="1" i="0" u="none" strike="noStrike" kern="1200" cap="none" spc="-5" normalizeH="0" baseline="0" noProof="0" dirty="0">
                <a:ln>
                  <a:noFill/>
                </a:ln>
                <a:solidFill>
                  <a:srgbClr val="106B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 Value Out of </a:t>
            </a:r>
            <a:r>
              <a:rPr kumimoji="0" lang="tr-TR" sz="2400" b="1" i="0" u="none" strike="noStrike" kern="1200" cap="none" spc="-5" normalizeH="0" baseline="0" noProof="0" dirty="0">
                <a:ln>
                  <a:noFill/>
                </a:ln>
                <a:solidFill>
                  <a:srgbClr val="106B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Surplus Food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06B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D9209F1-D8D1-344E-B6C2-457233F524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444" y="690099"/>
            <a:ext cx="3135086" cy="31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56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örüntü" descr="Görüntü">
            <a:extLst>
              <a:ext uri="{FF2B5EF4-FFF2-40B4-BE49-F238E27FC236}">
                <a16:creationId xmlns:a16="http://schemas.microsoft.com/office/drawing/2014/main" id="{88E73212-2A8F-5445-868A-66B5616DED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67078">
            <a:off x="-1016625" y="-1487744"/>
            <a:ext cx="13602811" cy="40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Görüntü" descr="Görüntü">
            <a:extLst>
              <a:ext uri="{FF2B5EF4-FFF2-40B4-BE49-F238E27FC236}">
                <a16:creationId xmlns:a16="http://schemas.microsoft.com/office/drawing/2014/main" id="{D6362BE9-390E-498B-B1D2-8AF1925799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67078">
            <a:off x="-1166666" y="-1228204"/>
            <a:ext cx="13594954" cy="402967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Google Shape;187;p4">
            <a:extLst>
              <a:ext uri="{FF2B5EF4-FFF2-40B4-BE49-F238E27FC236}">
                <a16:creationId xmlns:a16="http://schemas.microsoft.com/office/drawing/2014/main" id="{40C8F98A-58AF-492F-B1F9-2D5A73BE5611}"/>
              </a:ext>
            </a:extLst>
          </p:cNvPr>
          <p:cNvSpPr txBox="1"/>
          <p:nvPr/>
        </p:nvSpPr>
        <p:spPr>
          <a:xfrm>
            <a:off x="485452" y="182848"/>
            <a:ext cx="1111213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14D"/>
              </a:buClr>
              <a:buSzPts val="2500"/>
              <a:buFont typeface="Calibri"/>
              <a:buNone/>
            </a:pPr>
            <a:r>
              <a:rPr lang="tr-TR" sz="2000" b="1" dirty="0">
                <a:solidFill>
                  <a:srgbClr val="0F714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BUT WHY?</a:t>
            </a:r>
            <a:endParaRPr lang="en-US" sz="2000" b="1" dirty="0">
              <a:solidFill>
                <a:srgbClr val="0F714D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75FCE4-CC15-4CC5-B6DE-89D26FA61C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406" y="16188"/>
            <a:ext cx="809130" cy="809130"/>
          </a:xfrm>
          <a:prstGeom prst="rect">
            <a:avLst/>
          </a:prstGeom>
        </p:spPr>
      </p:pic>
      <p:pic>
        <p:nvPicPr>
          <p:cNvPr id="6" name="Google Shape;373;p16">
            <a:extLst>
              <a:ext uri="{FF2B5EF4-FFF2-40B4-BE49-F238E27FC236}">
                <a16:creationId xmlns:a16="http://schemas.microsoft.com/office/drawing/2014/main" id="{515F0A93-6E71-424E-9F83-97CE92A4DB11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2204" y="1504216"/>
            <a:ext cx="853832" cy="853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74;p16">
            <a:extLst>
              <a:ext uri="{FF2B5EF4-FFF2-40B4-BE49-F238E27FC236}">
                <a16:creationId xmlns:a16="http://schemas.microsoft.com/office/drawing/2014/main" id="{5A67EA37-8F86-4E20-8DCB-49E2D55CA0BA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3623" y="5074520"/>
            <a:ext cx="853832" cy="853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75;p16" descr="Icon&#10;&#10;Description automatically generated">
            <a:extLst>
              <a:ext uri="{FF2B5EF4-FFF2-40B4-BE49-F238E27FC236}">
                <a16:creationId xmlns:a16="http://schemas.microsoft.com/office/drawing/2014/main" id="{74139F41-8AB5-4BC3-8652-A516F085D6C5}"/>
              </a:ext>
            </a:extLst>
          </p:cNvPr>
          <p:cNvPicPr preferRelativeResize="0"/>
          <p:nvPr/>
        </p:nvPicPr>
        <p:blipFill rotWithShape="1">
          <a:blip r:embed="rId7" cstate="email">
            <a:alphaModFix/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4202" y="1504216"/>
            <a:ext cx="853832" cy="853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76;p16">
            <a:extLst>
              <a:ext uri="{FF2B5EF4-FFF2-40B4-BE49-F238E27FC236}">
                <a16:creationId xmlns:a16="http://schemas.microsoft.com/office/drawing/2014/main" id="{261C257B-8D86-4E58-950A-D1A2691648A3}"/>
              </a:ext>
            </a:extLst>
          </p:cNvPr>
          <p:cNvPicPr preferRelativeResize="0"/>
          <p:nvPr/>
        </p:nvPicPr>
        <p:blipFill rotWithShape="1">
          <a:blip r:embed="rId8" cstate="email">
            <a:alphaModFix/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9274" y="3447214"/>
            <a:ext cx="853832" cy="853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77;p16">
            <a:extLst>
              <a:ext uri="{FF2B5EF4-FFF2-40B4-BE49-F238E27FC236}">
                <a16:creationId xmlns:a16="http://schemas.microsoft.com/office/drawing/2014/main" id="{AB9F1F12-ADED-4BD4-BE4E-508AB41BAF21}"/>
              </a:ext>
            </a:extLst>
          </p:cNvPr>
          <p:cNvPicPr preferRelativeResize="0"/>
          <p:nvPr/>
        </p:nvPicPr>
        <p:blipFill rotWithShape="1">
          <a:blip r:embed="rId9" cstate="email">
            <a:alphaModFix/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5612" y="3447214"/>
            <a:ext cx="853832" cy="85383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79;p16">
            <a:extLst>
              <a:ext uri="{FF2B5EF4-FFF2-40B4-BE49-F238E27FC236}">
                <a16:creationId xmlns:a16="http://schemas.microsoft.com/office/drawing/2014/main" id="{350BC5CB-31AD-458D-A8A4-D0E0BB2270E3}"/>
              </a:ext>
            </a:extLst>
          </p:cNvPr>
          <p:cNvSpPr/>
          <p:nvPr/>
        </p:nvSpPr>
        <p:spPr>
          <a:xfrm>
            <a:off x="9500965" y="2453942"/>
            <a:ext cx="232595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Sustainable Food Systems</a:t>
            </a:r>
            <a:endParaRPr sz="1400" dirty="0"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380;p16">
            <a:extLst>
              <a:ext uri="{FF2B5EF4-FFF2-40B4-BE49-F238E27FC236}">
                <a16:creationId xmlns:a16="http://schemas.microsoft.com/office/drawing/2014/main" id="{5F38384B-07A8-410D-ACFD-70B2A60F6F54}"/>
              </a:ext>
            </a:extLst>
          </p:cNvPr>
          <p:cNvSpPr/>
          <p:nvPr/>
        </p:nvSpPr>
        <p:spPr>
          <a:xfrm>
            <a:off x="7154296" y="2453942"/>
            <a:ext cx="225364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Financial Loss Related to Food Waste</a:t>
            </a:r>
            <a:endParaRPr sz="1200" dirty="0"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381;p16">
            <a:extLst>
              <a:ext uri="{FF2B5EF4-FFF2-40B4-BE49-F238E27FC236}">
                <a16:creationId xmlns:a16="http://schemas.microsoft.com/office/drawing/2014/main" id="{B32094A6-2655-48EA-82C1-3F10ACA17FC8}"/>
              </a:ext>
            </a:extLst>
          </p:cNvPr>
          <p:cNvSpPr/>
          <p:nvPr/>
        </p:nvSpPr>
        <p:spPr>
          <a:xfrm>
            <a:off x="9653604" y="4366991"/>
            <a:ext cx="198517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Limited Resources</a:t>
            </a:r>
            <a:endParaRPr sz="1200" dirty="0"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Google Shape;382;p16">
            <a:extLst>
              <a:ext uri="{FF2B5EF4-FFF2-40B4-BE49-F238E27FC236}">
                <a16:creationId xmlns:a16="http://schemas.microsoft.com/office/drawing/2014/main" id="{71483BA6-2BEE-43F3-97CF-3F10BD0D26D6}"/>
              </a:ext>
            </a:extLst>
          </p:cNvPr>
          <p:cNvSpPr/>
          <p:nvPr/>
        </p:nvSpPr>
        <p:spPr>
          <a:xfrm>
            <a:off x="8669637" y="5928352"/>
            <a:ext cx="182180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Food Donations to People in Need</a:t>
            </a:r>
            <a:endParaRPr sz="1200" dirty="0"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Google Shape;383;p16">
            <a:extLst>
              <a:ext uri="{FF2B5EF4-FFF2-40B4-BE49-F238E27FC236}">
                <a16:creationId xmlns:a16="http://schemas.microsoft.com/office/drawing/2014/main" id="{DEECB7A2-FFFD-43C4-B24A-CBC8BA0639F7}"/>
              </a:ext>
            </a:extLst>
          </p:cNvPr>
          <p:cNvSpPr/>
          <p:nvPr/>
        </p:nvSpPr>
        <p:spPr>
          <a:xfrm>
            <a:off x="7398564" y="4366991"/>
            <a:ext cx="176510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Climate Change</a:t>
            </a:r>
            <a:endParaRPr sz="1200" dirty="0"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Google Shape;387;p16">
            <a:extLst>
              <a:ext uri="{FF2B5EF4-FFF2-40B4-BE49-F238E27FC236}">
                <a16:creationId xmlns:a16="http://schemas.microsoft.com/office/drawing/2014/main" id="{F4E6E580-9024-40FD-8DD5-D342E5B641B5}"/>
              </a:ext>
            </a:extLst>
          </p:cNvPr>
          <p:cNvSpPr/>
          <p:nvPr/>
        </p:nvSpPr>
        <p:spPr>
          <a:xfrm>
            <a:off x="6738945" y="1164439"/>
            <a:ext cx="459582" cy="5225578"/>
          </a:xfrm>
          <a:prstGeom prst="rightBrace">
            <a:avLst>
              <a:gd name="adj1" fmla="val 48599"/>
              <a:gd name="adj2" fmla="val 50000"/>
            </a:avLst>
          </a:prstGeom>
          <a:noFill/>
          <a:ln w="38100" cap="flat" cmpd="sng">
            <a:solidFill>
              <a:srgbClr val="BF912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Target 12.3 | Champions 12.3">
            <a:extLst>
              <a:ext uri="{FF2B5EF4-FFF2-40B4-BE49-F238E27FC236}">
                <a16:creationId xmlns:a16="http://schemas.microsoft.com/office/drawing/2014/main" id="{6D9CB9B2-B8D9-4BE7-A719-EE9162E6B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19" y="1917888"/>
            <a:ext cx="5372841" cy="302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21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örüntü" descr="Görüntü">
            <a:extLst>
              <a:ext uri="{FF2B5EF4-FFF2-40B4-BE49-F238E27FC236}">
                <a16:creationId xmlns:a16="http://schemas.microsoft.com/office/drawing/2014/main" id="{88E73212-2A8F-5445-868A-66B5616DED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67078">
            <a:off x="-1016625" y="-1487744"/>
            <a:ext cx="13602811" cy="40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Görüntü" descr="Görüntü">
            <a:extLst>
              <a:ext uri="{FF2B5EF4-FFF2-40B4-BE49-F238E27FC236}">
                <a16:creationId xmlns:a16="http://schemas.microsoft.com/office/drawing/2014/main" id="{D6362BE9-390E-498B-B1D2-8AF1925799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67078">
            <a:off x="-1166666" y="-1228204"/>
            <a:ext cx="13594954" cy="402967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Google Shape;187;p4">
            <a:extLst>
              <a:ext uri="{FF2B5EF4-FFF2-40B4-BE49-F238E27FC236}">
                <a16:creationId xmlns:a16="http://schemas.microsoft.com/office/drawing/2014/main" id="{40C8F98A-58AF-492F-B1F9-2D5A73BE5611}"/>
              </a:ext>
            </a:extLst>
          </p:cNvPr>
          <p:cNvSpPr txBox="1"/>
          <p:nvPr/>
        </p:nvSpPr>
        <p:spPr>
          <a:xfrm>
            <a:off x="485452" y="182848"/>
            <a:ext cx="1111213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14D"/>
              </a:buClr>
              <a:buSzPts val="2500"/>
              <a:buFont typeface="Calibri"/>
              <a:buNone/>
            </a:pPr>
            <a:r>
              <a:rPr lang="tr-TR" sz="2000" b="1" dirty="0">
                <a:solidFill>
                  <a:srgbClr val="0F714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WHOLE SURPLUS</a:t>
            </a:r>
            <a:endParaRPr lang="en-US" sz="2000" b="1" dirty="0">
              <a:solidFill>
                <a:srgbClr val="0F714D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0" name="Google Shape;140;p31">
            <a:extLst>
              <a:ext uri="{FF2B5EF4-FFF2-40B4-BE49-F238E27FC236}">
                <a16:creationId xmlns:a16="http://schemas.microsoft.com/office/drawing/2014/main" id="{834DD0BE-E42B-4F06-8B11-A7A3DFF282F2}"/>
              </a:ext>
            </a:extLst>
          </p:cNvPr>
          <p:cNvSpPr txBox="1"/>
          <p:nvPr/>
        </p:nvSpPr>
        <p:spPr>
          <a:xfrm>
            <a:off x="485452" y="742889"/>
            <a:ext cx="6741583" cy="35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r>
              <a:rPr lang="en-US" sz="1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Food Recovery Hierarchy is in the heart of Whole Surplus Business Model.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75FCE4-CC15-4CC5-B6DE-89D26FA61C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406" y="16188"/>
            <a:ext cx="809130" cy="80913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79820E-D84D-4BC1-B99D-6C5BE52A62BA}"/>
              </a:ext>
            </a:extLst>
          </p:cNvPr>
          <p:cNvCxnSpPr>
            <a:cxnSpLocks/>
          </p:cNvCxnSpPr>
          <p:nvPr/>
        </p:nvCxnSpPr>
        <p:spPr>
          <a:xfrm>
            <a:off x="3145359" y="2320773"/>
            <a:ext cx="2268000" cy="0"/>
          </a:xfrm>
          <a:prstGeom prst="line">
            <a:avLst/>
          </a:prstGeom>
          <a:ln w="38100">
            <a:solidFill>
              <a:srgbClr val="0E75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7ADF383-F589-4974-AA70-CAC07BDF50BF}"/>
              </a:ext>
            </a:extLst>
          </p:cNvPr>
          <p:cNvCxnSpPr/>
          <p:nvPr/>
        </p:nvCxnSpPr>
        <p:spPr>
          <a:xfrm>
            <a:off x="3146932" y="2308124"/>
            <a:ext cx="0" cy="648000"/>
          </a:xfrm>
          <a:prstGeom prst="straightConnector1">
            <a:avLst/>
          </a:prstGeom>
          <a:ln w="38100">
            <a:solidFill>
              <a:srgbClr val="0E75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EA86F7-EA86-4C5D-90FA-334C95B9C21A}"/>
              </a:ext>
            </a:extLst>
          </p:cNvPr>
          <p:cNvCxnSpPr/>
          <p:nvPr/>
        </p:nvCxnSpPr>
        <p:spPr>
          <a:xfrm>
            <a:off x="9663135" y="2320773"/>
            <a:ext cx="0" cy="648000"/>
          </a:xfrm>
          <a:prstGeom prst="straightConnector1">
            <a:avLst/>
          </a:prstGeom>
          <a:ln w="38100">
            <a:solidFill>
              <a:srgbClr val="0E75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4FE0D9-B443-4260-B98E-F4B25F39CDFA}"/>
              </a:ext>
            </a:extLst>
          </p:cNvPr>
          <p:cNvCxnSpPr/>
          <p:nvPr/>
        </p:nvCxnSpPr>
        <p:spPr>
          <a:xfrm>
            <a:off x="7130529" y="2327115"/>
            <a:ext cx="2520000" cy="0"/>
          </a:xfrm>
          <a:prstGeom prst="line">
            <a:avLst/>
          </a:prstGeom>
          <a:ln w="38100">
            <a:solidFill>
              <a:srgbClr val="0E75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0E71B1-892A-471D-B6B8-EFEAEE3C04FD}"/>
              </a:ext>
            </a:extLst>
          </p:cNvPr>
          <p:cNvGrpSpPr/>
          <p:nvPr/>
        </p:nvGrpSpPr>
        <p:grpSpPr>
          <a:xfrm>
            <a:off x="8713239" y="3528270"/>
            <a:ext cx="2217111" cy="650340"/>
            <a:chOff x="8989003" y="3412958"/>
            <a:chExt cx="2217111" cy="65034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FC00B97-4DCE-48AA-8514-967B3DF76CBD}"/>
                </a:ext>
              </a:extLst>
            </p:cNvPr>
            <p:cNvCxnSpPr>
              <a:cxnSpLocks/>
            </p:cNvCxnSpPr>
            <p:nvPr/>
          </p:nvCxnSpPr>
          <p:spPr>
            <a:xfrm>
              <a:off x="8989003" y="3429000"/>
              <a:ext cx="2217111" cy="0"/>
            </a:xfrm>
            <a:prstGeom prst="line">
              <a:avLst/>
            </a:prstGeom>
            <a:ln w="38100">
              <a:solidFill>
                <a:srgbClr val="0E75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13C04BC-3CDB-41A1-A192-4AB73D90FC0F}"/>
                </a:ext>
              </a:extLst>
            </p:cNvPr>
            <p:cNvCxnSpPr/>
            <p:nvPr/>
          </p:nvCxnSpPr>
          <p:spPr>
            <a:xfrm>
              <a:off x="8989003" y="3412958"/>
              <a:ext cx="0" cy="648000"/>
            </a:xfrm>
            <a:prstGeom prst="straightConnector1">
              <a:avLst/>
            </a:prstGeom>
            <a:ln w="38100">
              <a:solidFill>
                <a:srgbClr val="0E75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F56C176-D176-4E05-8B06-042DE219327D}"/>
                </a:ext>
              </a:extLst>
            </p:cNvPr>
            <p:cNvCxnSpPr/>
            <p:nvPr/>
          </p:nvCxnSpPr>
          <p:spPr>
            <a:xfrm>
              <a:off x="11206114" y="3415298"/>
              <a:ext cx="0" cy="648000"/>
            </a:xfrm>
            <a:prstGeom prst="straightConnector1">
              <a:avLst/>
            </a:prstGeom>
            <a:ln w="38100">
              <a:solidFill>
                <a:srgbClr val="0E75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F54FE0-BD7F-4EEC-B838-7F95F3B2E259}"/>
              </a:ext>
            </a:extLst>
          </p:cNvPr>
          <p:cNvCxnSpPr>
            <a:cxnSpLocks/>
          </p:cNvCxnSpPr>
          <p:nvPr/>
        </p:nvCxnSpPr>
        <p:spPr>
          <a:xfrm flipH="1">
            <a:off x="1040929" y="2312028"/>
            <a:ext cx="32890" cy="1892477"/>
          </a:xfrm>
          <a:prstGeom prst="straightConnector1">
            <a:avLst/>
          </a:prstGeom>
          <a:ln w="38100">
            <a:solidFill>
              <a:srgbClr val="0E75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910CCC-F5F9-4E0A-A49A-5C078183699C}"/>
              </a:ext>
            </a:extLst>
          </p:cNvPr>
          <p:cNvCxnSpPr>
            <a:cxnSpLocks/>
          </p:cNvCxnSpPr>
          <p:nvPr/>
        </p:nvCxnSpPr>
        <p:spPr>
          <a:xfrm>
            <a:off x="1102725" y="2321354"/>
            <a:ext cx="2655239" cy="1"/>
          </a:xfrm>
          <a:prstGeom prst="line">
            <a:avLst/>
          </a:prstGeom>
          <a:ln w="38100">
            <a:solidFill>
              <a:srgbClr val="0E75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37">
            <a:extLst>
              <a:ext uri="{FF2B5EF4-FFF2-40B4-BE49-F238E27FC236}">
                <a16:creationId xmlns:a16="http://schemas.microsoft.com/office/drawing/2014/main" id="{21DF3686-8B11-474C-8FBB-2162AA42174C}"/>
              </a:ext>
            </a:extLst>
          </p:cNvPr>
          <p:cNvSpPr/>
          <p:nvPr/>
        </p:nvSpPr>
        <p:spPr>
          <a:xfrm>
            <a:off x="5634302" y="1637041"/>
            <a:ext cx="1310380" cy="1285102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36">
            <a:extLst>
              <a:ext uri="{FF2B5EF4-FFF2-40B4-BE49-F238E27FC236}">
                <a16:creationId xmlns:a16="http://schemas.microsoft.com/office/drawing/2014/main" id="{954BBDD6-F223-47AA-8F06-1E643ADE792A}"/>
              </a:ext>
            </a:extLst>
          </p:cNvPr>
          <p:cNvSpPr/>
          <p:nvPr/>
        </p:nvSpPr>
        <p:spPr>
          <a:xfrm>
            <a:off x="5760708" y="1916267"/>
            <a:ext cx="1002974" cy="639916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E9F43F-D0F1-440A-A8DB-C3E008E2B58A}"/>
              </a:ext>
            </a:extLst>
          </p:cNvPr>
          <p:cNvGrpSpPr/>
          <p:nvPr/>
        </p:nvGrpSpPr>
        <p:grpSpPr>
          <a:xfrm>
            <a:off x="2354753" y="3473570"/>
            <a:ext cx="1550400" cy="648000"/>
            <a:chOff x="8518089" y="2976436"/>
            <a:chExt cx="1550400" cy="64800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77F0431-8744-462F-8BEF-0BF1CD95B83D}"/>
                </a:ext>
              </a:extLst>
            </p:cNvPr>
            <p:cNvCxnSpPr/>
            <p:nvPr/>
          </p:nvCxnSpPr>
          <p:spPr>
            <a:xfrm>
              <a:off x="10053765" y="2976436"/>
              <a:ext cx="0" cy="648000"/>
            </a:xfrm>
            <a:prstGeom prst="straightConnector1">
              <a:avLst/>
            </a:prstGeom>
            <a:ln w="38100">
              <a:solidFill>
                <a:srgbClr val="0E75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21900E7-63DE-4B7D-B78D-468AF01AE204}"/>
                </a:ext>
              </a:extLst>
            </p:cNvPr>
            <p:cNvGrpSpPr/>
            <p:nvPr/>
          </p:nvGrpSpPr>
          <p:grpSpPr>
            <a:xfrm>
              <a:off x="8518089" y="2976436"/>
              <a:ext cx="900000" cy="648000"/>
              <a:chOff x="8947513" y="3077176"/>
              <a:chExt cx="900000" cy="64800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069F2D1-9D8B-4A40-9933-E288397E0854}"/>
                  </a:ext>
                </a:extLst>
              </p:cNvPr>
              <p:cNvCxnSpPr/>
              <p:nvPr/>
            </p:nvCxnSpPr>
            <p:spPr>
              <a:xfrm>
                <a:off x="8947513" y="3085643"/>
                <a:ext cx="900000" cy="0"/>
              </a:xfrm>
              <a:prstGeom prst="line">
                <a:avLst/>
              </a:prstGeom>
              <a:ln w="38100">
                <a:solidFill>
                  <a:srgbClr val="0E75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C86178F-F28A-4131-98EB-9C87455E7B3B}"/>
                  </a:ext>
                </a:extLst>
              </p:cNvPr>
              <p:cNvCxnSpPr/>
              <p:nvPr/>
            </p:nvCxnSpPr>
            <p:spPr>
              <a:xfrm>
                <a:off x="8950766" y="3077176"/>
                <a:ext cx="0" cy="648000"/>
              </a:xfrm>
              <a:prstGeom prst="straightConnector1">
                <a:avLst/>
              </a:prstGeom>
              <a:ln w="38100">
                <a:solidFill>
                  <a:srgbClr val="0E75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A863C06-4B5D-4466-8DAC-D6B1C7061DBC}"/>
                </a:ext>
              </a:extLst>
            </p:cNvPr>
            <p:cNvCxnSpPr/>
            <p:nvPr/>
          </p:nvCxnSpPr>
          <p:spPr>
            <a:xfrm>
              <a:off x="8988489" y="2984903"/>
              <a:ext cx="1080000" cy="0"/>
            </a:xfrm>
            <a:prstGeom prst="line">
              <a:avLst/>
            </a:prstGeom>
            <a:ln w="38100">
              <a:solidFill>
                <a:srgbClr val="0E75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4686801F-3B22-42D1-9FEB-62DBA5E45655}"/>
              </a:ext>
            </a:extLst>
          </p:cNvPr>
          <p:cNvSpPr txBox="1">
            <a:spLocks/>
          </p:cNvSpPr>
          <p:nvPr/>
        </p:nvSpPr>
        <p:spPr>
          <a:xfrm>
            <a:off x="514868" y="4931135"/>
            <a:ext cx="1104096" cy="3601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88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32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576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720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Analytics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A6A208B-2382-408C-99D0-22BBF0FE1DF9}"/>
              </a:ext>
            </a:extLst>
          </p:cNvPr>
          <p:cNvSpPr txBox="1">
            <a:spLocks/>
          </p:cNvSpPr>
          <p:nvPr/>
        </p:nvSpPr>
        <p:spPr>
          <a:xfrm>
            <a:off x="1804679" y="4931135"/>
            <a:ext cx="1109617" cy="3601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88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32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576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720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Donation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6C616C6-AAF7-4804-848B-4427F56CABC1}"/>
              </a:ext>
            </a:extLst>
          </p:cNvPr>
          <p:cNvSpPr txBox="1">
            <a:spLocks/>
          </p:cNvSpPr>
          <p:nvPr/>
        </p:nvSpPr>
        <p:spPr>
          <a:xfrm>
            <a:off x="3376061" y="4931135"/>
            <a:ext cx="1045941" cy="3601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88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32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576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720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Resell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C49E71B1-AF80-4B54-AFA8-1C3528EAD3F1}"/>
              </a:ext>
            </a:extLst>
          </p:cNvPr>
          <p:cNvSpPr txBox="1">
            <a:spLocks/>
          </p:cNvSpPr>
          <p:nvPr/>
        </p:nvSpPr>
        <p:spPr>
          <a:xfrm>
            <a:off x="8076830" y="4986321"/>
            <a:ext cx="1425753" cy="3601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88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32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576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720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Animal Feed Production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5955E79E-104F-4066-AA6E-9C3115283E45}"/>
              </a:ext>
            </a:extLst>
          </p:cNvPr>
          <p:cNvSpPr txBox="1">
            <a:spLocks/>
          </p:cNvSpPr>
          <p:nvPr/>
        </p:nvSpPr>
        <p:spPr>
          <a:xfrm>
            <a:off x="10359204" y="4982021"/>
            <a:ext cx="1156026" cy="3601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88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32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576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720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1CAF33D6-25B7-43D2-AC44-9FD3C0B27A0D}"/>
              </a:ext>
            </a:extLst>
          </p:cNvPr>
          <p:cNvSpPr txBox="1">
            <a:spLocks/>
          </p:cNvSpPr>
          <p:nvPr/>
        </p:nvSpPr>
        <p:spPr>
          <a:xfrm>
            <a:off x="949057" y="2994276"/>
            <a:ext cx="4411055" cy="3601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88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32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576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720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0"/>
              </a:spcBef>
              <a:buSzTx/>
              <a:defRPr/>
            </a:pPr>
            <a:r>
              <a:rPr lang="en-US" sz="1400" b="1" spc="-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 Suitable For Human Consumption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402EA43-D89B-4426-BE7F-AD0F182908C0}"/>
              </a:ext>
            </a:extLst>
          </p:cNvPr>
          <p:cNvSpPr txBox="1">
            <a:spLocks/>
          </p:cNvSpPr>
          <p:nvPr/>
        </p:nvSpPr>
        <p:spPr>
          <a:xfrm>
            <a:off x="7559864" y="3005157"/>
            <a:ext cx="4225826" cy="3601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88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32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576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720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0"/>
              </a:spcBef>
              <a:buSzTx/>
              <a:defRPr/>
            </a:pPr>
            <a:r>
              <a:rPr lang="en-US" sz="1400" b="1" spc="-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 Not Suitable For Human Consumption</a:t>
            </a:r>
          </a:p>
        </p:txBody>
      </p:sp>
      <p:cxnSp>
        <p:nvCxnSpPr>
          <p:cNvPr id="34" name="Google Shape;134;p4">
            <a:extLst>
              <a:ext uri="{FF2B5EF4-FFF2-40B4-BE49-F238E27FC236}">
                <a16:creationId xmlns:a16="http://schemas.microsoft.com/office/drawing/2014/main" id="{647C052F-8F6B-4648-AB63-8E59D563A007}"/>
              </a:ext>
            </a:extLst>
          </p:cNvPr>
          <p:cNvCxnSpPr/>
          <p:nvPr/>
        </p:nvCxnSpPr>
        <p:spPr>
          <a:xfrm>
            <a:off x="3145359" y="2320773"/>
            <a:ext cx="2268000" cy="0"/>
          </a:xfrm>
          <a:prstGeom prst="straightConnector1">
            <a:avLst/>
          </a:prstGeom>
          <a:noFill/>
          <a:ln w="38100" cap="flat" cmpd="sng">
            <a:solidFill>
              <a:srgbClr val="0E75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" name="Google Shape;135;p4">
            <a:extLst>
              <a:ext uri="{FF2B5EF4-FFF2-40B4-BE49-F238E27FC236}">
                <a16:creationId xmlns:a16="http://schemas.microsoft.com/office/drawing/2014/main" id="{E78DD69E-0660-40C2-B018-B01CFBA7E26E}"/>
              </a:ext>
            </a:extLst>
          </p:cNvPr>
          <p:cNvCxnSpPr/>
          <p:nvPr/>
        </p:nvCxnSpPr>
        <p:spPr>
          <a:xfrm>
            <a:off x="3146932" y="2308124"/>
            <a:ext cx="0" cy="648000"/>
          </a:xfrm>
          <a:prstGeom prst="straightConnector1">
            <a:avLst/>
          </a:prstGeom>
          <a:noFill/>
          <a:ln w="38100" cap="flat" cmpd="sng">
            <a:solidFill>
              <a:srgbClr val="0E75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7" name="Google Shape;136;p4">
            <a:extLst>
              <a:ext uri="{FF2B5EF4-FFF2-40B4-BE49-F238E27FC236}">
                <a16:creationId xmlns:a16="http://schemas.microsoft.com/office/drawing/2014/main" id="{74D731DA-EBBE-4B1D-BEEC-8A1E18B38EA5}"/>
              </a:ext>
            </a:extLst>
          </p:cNvPr>
          <p:cNvCxnSpPr/>
          <p:nvPr/>
        </p:nvCxnSpPr>
        <p:spPr>
          <a:xfrm>
            <a:off x="9663135" y="2320773"/>
            <a:ext cx="0" cy="648000"/>
          </a:xfrm>
          <a:prstGeom prst="straightConnector1">
            <a:avLst/>
          </a:prstGeom>
          <a:noFill/>
          <a:ln w="38100" cap="flat" cmpd="sng">
            <a:solidFill>
              <a:srgbClr val="0E75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8" name="Google Shape;138;p4">
            <a:extLst>
              <a:ext uri="{FF2B5EF4-FFF2-40B4-BE49-F238E27FC236}">
                <a16:creationId xmlns:a16="http://schemas.microsoft.com/office/drawing/2014/main" id="{C527A1C6-0429-4883-AB36-C7B6E49C499F}"/>
              </a:ext>
            </a:extLst>
          </p:cNvPr>
          <p:cNvCxnSpPr/>
          <p:nvPr/>
        </p:nvCxnSpPr>
        <p:spPr>
          <a:xfrm>
            <a:off x="7130529" y="2327115"/>
            <a:ext cx="2520000" cy="0"/>
          </a:xfrm>
          <a:prstGeom prst="straightConnector1">
            <a:avLst/>
          </a:prstGeom>
          <a:noFill/>
          <a:ln w="38100" cap="flat" cmpd="sng">
            <a:solidFill>
              <a:srgbClr val="0E75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54D221F7-3C30-450A-885D-C52E34A01D6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746" y="4354336"/>
            <a:ext cx="528612" cy="528612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275A2FC4-13A9-4580-80BB-41D7086884F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3394" y="4426090"/>
            <a:ext cx="500761" cy="50076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547DCDE-E675-4A9A-9D98-4719F0BC4B2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0399" y="4346219"/>
            <a:ext cx="761145" cy="59705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F3F451B-1E81-46D9-B616-41B366A776F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666" y="4250896"/>
            <a:ext cx="726907" cy="648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802A304-8B5B-4F88-889C-F93A1CDB168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6" y="4377344"/>
            <a:ext cx="583116" cy="499486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684B73E3-5EB7-4C6D-A88E-4A0F1BA74309}"/>
              </a:ext>
            </a:extLst>
          </p:cNvPr>
          <p:cNvGrpSpPr/>
          <p:nvPr/>
        </p:nvGrpSpPr>
        <p:grpSpPr>
          <a:xfrm>
            <a:off x="4212523" y="3411076"/>
            <a:ext cx="4134377" cy="3261312"/>
            <a:chOff x="7075152" y="2588313"/>
            <a:chExt cx="4054865" cy="342099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676AE37-1FE5-4281-BD78-CCD7402D512A}"/>
                </a:ext>
              </a:extLst>
            </p:cNvPr>
            <p:cNvGrpSpPr/>
            <p:nvPr/>
          </p:nvGrpSpPr>
          <p:grpSpPr>
            <a:xfrm>
              <a:off x="7075152" y="2588313"/>
              <a:ext cx="4054865" cy="3420994"/>
              <a:chOff x="4293852" y="3337613"/>
              <a:chExt cx="4054865" cy="3420994"/>
            </a:xfrm>
          </p:grpSpPr>
          <p:grpSp>
            <p:nvGrpSpPr>
              <p:cNvPr id="51" name="Google Shape;166;p4">
                <a:extLst>
                  <a:ext uri="{FF2B5EF4-FFF2-40B4-BE49-F238E27FC236}">
                    <a16:creationId xmlns:a16="http://schemas.microsoft.com/office/drawing/2014/main" id="{93BE2DFA-7157-4A5B-8709-652F08CC705B}"/>
                  </a:ext>
                </a:extLst>
              </p:cNvPr>
              <p:cNvGrpSpPr/>
              <p:nvPr/>
            </p:nvGrpSpPr>
            <p:grpSpPr>
              <a:xfrm>
                <a:off x="4293852" y="3337613"/>
                <a:ext cx="4054865" cy="3420994"/>
                <a:chOff x="2882998" y="1270026"/>
                <a:chExt cx="6286169" cy="5415430"/>
              </a:xfrm>
            </p:grpSpPr>
            <p:grpSp>
              <p:nvGrpSpPr>
                <p:cNvPr id="58" name="Google Shape;167;p4">
                  <a:extLst>
                    <a:ext uri="{FF2B5EF4-FFF2-40B4-BE49-F238E27FC236}">
                      <a16:creationId xmlns:a16="http://schemas.microsoft.com/office/drawing/2014/main" id="{B587839A-56B7-4509-B7C1-82C71B26965C}"/>
                    </a:ext>
                  </a:extLst>
                </p:cNvPr>
                <p:cNvGrpSpPr/>
                <p:nvPr/>
              </p:nvGrpSpPr>
              <p:grpSpPr>
                <a:xfrm>
                  <a:off x="2882998" y="1270026"/>
                  <a:ext cx="6286169" cy="5415430"/>
                  <a:chOff x="2882998" y="1270026"/>
                  <a:chExt cx="6286169" cy="5415430"/>
                </a:xfrm>
              </p:grpSpPr>
              <p:grpSp>
                <p:nvGrpSpPr>
                  <p:cNvPr id="60" name="Google Shape;168;p4">
                    <a:extLst>
                      <a:ext uri="{FF2B5EF4-FFF2-40B4-BE49-F238E27FC236}">
                        <a16:creationId xmlns:a16="http://schemas.microsoft.com/office/drawing/2014/main" id="{6F073210-3AF4-4EB6-87CD-0BFAF3E40F15}"/>
                      </a:ext>
                    </a:extLst>
                  </p:cNvPr>
                  <p:cNvGrpSpPr/>
                  <p:nvPr/>
                </p:nvGrpSpPr>
                <p:grpSpPr>
                  <a:xfrm>
                    <a:off x="2882998" y="1270026"/>
                    <a:ext cx="6286169" cy="5415430"/>
                    <a:chOff x="2941721" y="1395861"/>
                    <a:chExt cx="5811061" cy="4578293"/>
                  </a:xfrm>
                </p:grpSpPr>
                <p:sp>
                  <p:nvSpPr>
                    <p:cNvPr id="63" name="Google Shape;169;p4">
                      <a:extLst>
                        <a:ext uri="{FF2B5EF4-FFF2-40B4-BE49-F238E27FC236}">
                          <a16:creationId xmlns:a16="http://schemas.microsoft.com/office/drawing/2014/main" id="{E47D62F1-F04E-4532-BA93-9315968F714D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941721" y="1395861"/>
                      <a:ext cx="5811061" cy="4578293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DB4D1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i="0" u="none" strike="noStrike" cap="none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  <a:sym typeface="Helvetica Neue"/>
                      </a:endParaRPr>
                    </a:p>
                  </p:txBody>
                </p:sp>
                <p:sp>
                  <p:nvSpPr>
                    <p:cNvPr id="64" name="Google Shape;170;p4">
                      <a:extLst>
                        <a:ext uri="{FF2B5EF4-FFF2-40B4-BE49-F238E27FC236}">
                          <a16:creationId xmlns:a16="http://schemas.microsoft.com/office/drawing/2014/main" id="{C01DDEB3-A8C4-4728-BB72-440BC5EA3545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573708" y="2395823"/>
                      <a:ext cx="4538446" cy="3569934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7931E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i="0" u="none" strike="noStrike" cap="none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  <a:sym typeface="Helvetica Neue"/>
                      </a:endParaRPr>
                    </a:p>
                  </p:txBody>
                </p:sp>
                <p:sp>
                  <p:nvSpPr>
                    <p:cNvPr id="65" name="Google Shape;171;p4">
                      <a:extLst>
                        <a:ext uri="{FF2B5EF4-FFF2-40B4-BE49-F238E27FC236}">
                          <a16:creationId xmlns:a16="http://schemas.microsoft.com/office/drawing/2014/main" id="{864EBAFF-5563-4422-A790-0BDC34919CB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4077172" y="3191331"/>
                      <a:ext cx="3540158" cy="2774426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4CB2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i="0" u="none" strike="noStrike" cap="none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  <a:sym typeface="Helvetica Neue"/>
                      </a:endParaRPr>
                    </a:p>
                  </p:txBody>
                </p:sp>
                <p:sp>
                  <p:nvSpPr>
                    <p:cNvPr id="66" name="Google Shape;172;p4">
                      <a:extLst>
                        <a:ext uri="{FF2B5EF4-FFF2-40B4-BE49-F238E27FC236}">
                          <a16:creationId xmlns:a16="http://schemas.microsoft.com/office/drawing/2014/main" id="{23ABE256-3B53-411C-92C2-C6DFE40CB0CC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4653693" y="4101059"/>
                      <a:ext cx="2387113" cy="187309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22B57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i="0" u="none" strike="noStrike" cap="none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  <a:sym typeface="Helvetica Neue"/>
                      </a:endParaRPr>
                    </a:p>
                  </p:txBody>
                </p:sp>
              </p:grpSp>
              <p:sp>
                <p:nvSpPr>
                  <p:cNvPr id="61" name="Google Shape;173;p4">
                    <a:extLst>
                      <a:ext uri="{FF2B5EF4-FFF2-40B4-BE49-F238E27FC236}">
                        <a16:creationId xmlns:a16="http://schemas.microsoft.com/office/drawing/2014/main" id="{35118129-1268-4DA2-A8FC-E40DCE70A620}"/>
                      </a:ext>
                    </a:extLst>
                  </p:cNvPr>
                  <p:cNvSpPr txBox="1"/>
                  <p:nvPr/>
                </p:nvSpPr>
                <p:spPr>
                  <a:xfrm>
                    <a:off x="3317929" y="1341904"/>
                    <a:ext cx="5367555" cy="43848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r>
                      <a:rPr lang="tr-TR" sz="1200" b="1" i="0" u="none" strike="noStrike" cap="none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  <a:sym typeface="Helvetica Neue"/>
                      </a:rPr>
                      <a:t>Source Reduction</a:t>
                    </a:r>
                    <a:endParaRPr sz="1400" b="1" i="0" u="none" strike="noStrike" cap="none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endParaRPr>
                  </a:p>
                </p:txBody>
              </p:sp>
              <p:sp>
                <p:nvSpPr>
                  <p:cNvPr id="62" name="Google Shape;174;p4">
                    <a:extLst>
                      <a:ext uri="{FF2B5EF4-FFF2-40B4-BE49-F238E27FC236}">
                        <a16:creationId xmlns:a16="http://schemas.microsoft.com/office/drawing/2014/main" id="{93471D63-FC6B-4B58-841E-F66EC13E59D9}"/>
                      </a:ext>
                    </a:extLst>
                  </p:cNvPr>
                  <p:cNvSpPr txBox="1"/>
                  <p:nvPr/>
                </p:nvSpPr>
                <p:spPr>
                  <a:xfrm>
                    <a:off x="4615373" y="4479153"/>
                    <a:ext cx="2854740" cy="6576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50"/>
                      <a:buFont typeface="Arial"/>
                      <a:buNone/>
                    </a:pPr>
                    <a:r>
                      <a:rPr lang="tr-TR" sz="1050" b="1" dirty="0">
                        <a:solidFill>
                          <a:schemeClr val="l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rPr>
                      <a:t>Compost and Energy Generation</a:t>
                    </a:r>
                    <a:endParaRPr sz="1400" b="1" i="0" u="none" strike="noStrike" cap="none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endParaRPr>
                  </a:p>
                </p:txBody>
              </p:sp>
            </p:grpSp>
            <p:sp>
              <p:nvSpPr>
                <p:cNvPr id="59" name="Google Shape;175;p4">
                  <a:extLst>
                    <a:ext uri="{FF2B5EF4-FFF2-40B4-BE49-F238E27FC236}">
                      <a16:creationId xmlns:a16="http://schemas.microsoft.com/office/drawing/2014/main" id="{9375EA10-E978-47B7-95C9-259B1C872EAE}"/>
                    </a:ext>
                  </a:extLst>
                </p:cNvPr>
                <p:cNvSpPr/>
                <p:nvPr/>
              </p:nvSpPr>
              <p:spPr>
                <a:xfrm>
                  <a:off x="3243056" y="2409695"/>
                  <a:ext cx="5642866" cy="43848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tr-TR" sz="1200" b="1" i="0" u="none" strike="noStrike" cap="none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Helvetica Neue"/>
                      <a:cs typeface="Arial" panose="020B0604020202020204" pitchFamily="34" charset="0"/>
                      <a:sym typeface="Helvetica Neue"/>
                    </a:rPr>
                    <a:t>Feed Hungary People</a:t>
                  </a:r>
                  <a:endParaRPr sz="1400" b="1" i="0" u="none" strike="noStrike" cap="none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sp>
            <p:nvSpPr>
              <p:cNvPr id="52" name="Google Shape;178;p4">
                <a:extLst>
                  <a:ext uri="{FF2B5EF4-FFF2-40B4-BE49-F238E27FC236}">
                    <a16:creationId xmlns:a16="http://schemas.microsoft.com/office/drawing/2014/main" id="{0619FEF8-56D1-4079-87E5-8D52830A96D7}"/>
                  </a:ext>
                </a:extLst>
              </p:cNvPr>
              <p:cNvSpPr txBox="1"/>
              <p:nvPr/>
            </p:nvSpPr>
            <p:spPr>
              <a:xfrm>
                <a:off x="5273589" y="3681809"/>
                <a:ext cx="937207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tr-TR" sz="1100" b="1" i="0" u="none" strike="noStrike" cap="none" dirty="0">
                    <a:solidFill>
                      <a:schemeClr val="dk1"/>
                    </a:solidFill>
                    <a:latin typeface="Arial" panose="020B0604020202020204" pitchFamily="34" charset="0"/>
                    <a:ea typeface="Helvetica Neue"/>
                    <a:cs typeface="Arial" panose="020B0604020202020204" pitchFamily="34" charset="0"/>
                    <a:sym typeface="Helvetica Neue"/>
                  </a:rPr>
                  <a:t>Analytics</a:t>
                </a:r>
                <a:endParaRPr sz="1400" b="1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3" name="Google Shape;179;p4">
                <a:extLst>
                  <a:ext uri="{FF2B5EF4-FFF2-40B4-BE49-F238E27FC236}">
                    <a16:creationId xmlns:a16="http://schemas.microsoft.com/office/drawing/2014/main" id="{596E22FE-AE27-4040-9075-9C7F3989519A}"/>
                  </a:ext>
                </a:extLst>
              </p:cNvPr>
              <p:cNvSpPr txBox="1"/>
              <p:nvPr/>
            </p:nvSpPr>
            <p:spPr>
              <a:xfrm>
                <a:off x="6671602" y="3681829"/>
                <a:ext cx="995241" cy="261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tr-TR" sz="1100" b="1" i="0" u="none" strike="noStrike" cap="none" dirty="0">
                    <a:solidFill>
                      <a:schemeClr val="dk1"/>
                    </a:solidFill>
                    <a:latin typeface="Arial" panose="020B0604020202020204" pitchFamily="34" charset="0"/>
                    <a:ea typeface="Helvetica Neue"/>
                    <a:cs typeface="Arial" panose="020B0604020202020204" pitchFamily="34" charset="0"/>
                    <a:sym typeface="Helvetica Neue"/>
                  </a:rPr>
                  <a:t>Resell</a:t>
                </a:r>
                <a:endParaRPr sz="1400" b="1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4" name="Google Shape;180;p4">
                <a:extLst>
                  <a:ext uri="{FF2B5EF4-FFF2-40B4-BE49-F238E27FC236}">
                    <a16:creationId xmlns:a16="http://schemas.microsoft.com/office/drawing/2014/main" id="{26DEF5B3-D5A2-458B-A75B-201D238B3E48}"/>
                  </a:ext>
                </a:extLst>
              </p:cNvPr>
              <p:cNvSpPr txBox="1"/>
              <p:nvPr/>
            </p:nvSpPr>
            <p:spPr>
              <a:xfrm>
                <a:off x="6039587" y="4336628"/>
                <a:ext cx="937207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tr-TR" sz="1100" b="1" i="0" u="none" strike="noStrike" cap="none" dirty="0">
                    <a:solidFill>
                      <a:schemeClr val="dk1"/>
                    </a:solidFill>
                    <a:latin typeface="Arial" panose="020B0604020202020204" pitchFamily="34" charset="0"/>
                    <a:ea typeface="Helvetica Neue"/>
                    <a:cs typeface="Arial" panose="020B0604020202020204" pitchFamily="34" charset="0"/>
                    <a:sym typeface="Helvetica Neue"/>
                  </a:rPr>
                  <a:t>Donation</a:t>
                </a:r>
                <a:endParaRPr sz="1400" b="1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5" name="Google Shape;182;p4">
                <a:extLst>
                  <a:ext uri="{FF2B5EF4-FFF2-40B4-BE49-F238E27FC236}">
                    <a16:creationId xmlns:a16="http://schemas.microsoft.com/office/drawing/2014/main" id="{560A63AB-9D93-4EA2-85E2-CFCAD46B525D}"/>
                  </a:ext>
                </a:extLst>
              </p:cNvPr>
              <p:cNvSpPr txBox="1"/>
              <p:nvPr/>
            </p:nvSpPr>
            <p:spPr>
              <a:xfrm>
                <a:off x="6042430" y="4892473"/>
                <a:ext cx="1131376" cy="4154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rPr lang="tr-TR" sz="1050" b="1" i="0" u="none" strike="noStrike" cap="none" dirty="0">
                    <a:solidFill>
                      <a:schemeClr val="dk1"/>
                    </a:solidFill>
                    <a:latin typeface="Arial" panose="020B0604020202020204" pitchFamily="34" charset="0"/>
                    <a:ea typeface="Helvetica Neue"/>
                    <a:cs typeface="Arial" panose="020B0604020202020204" pitchFamily="34" charset="0"/>
                    <a:sym typeface="Helvetica Neue"/>
                  </a:rPr>
                  <a:t>Animal Feed Production</a:t>
                </a:r>
              </a:p>
            </p:txBody>
          </p:sp>
          <p:sp>
            <p:nvSpPr>
              <p:cNvPr id="56" name="Google Shape;184;p4">
                <a:extLst>
                  <a:ext uri="{FF2B5EF4-FFF2-40B4-BE49-F238E27FC236}">
                    <a16:creationId xmlns:a16="http://schemas.microsoft.com/office/drawing/2014/main" id="{802900D3-805B-46A1-8104-A1977F17A993}"/>
                  </a:ext>
                </a:extLst>
              </p:cNvPr>
              <p:cNvSpPr txBox="1"/>
              <p:nvPr/>
            </p:nvSpPr>
            <p:spPr>
              <a:xfrm>
                <a:off x="5849665" y="6081077"/>
                <a:ext cx="937207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tr-TR" sz="1100" b="1" i="0" u="none" strike="noStrike" cap="none" dirty="0">
                    <a:solidFill>
                      <a:schemeClr val="dk1"/>
                    </a:solidFill>
                    <a:latin typeface="Arial" panose="020B0604020202020204" pitchFamily="34" charset="0"/>
                    <a:ea typeface="Helvetica Neue"/>
                    <a:cs typeface="Arial" panose="020B0604020202020204" pitchFamily="34" charset="0"/>
                    <a:sym typeface="Helvetica Neue"/>
                  </a:rPr>
                  <a:t>Biogas</a:t>
                </a:r>
                <a:endParaRPr sz="1400" b="1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7" name="Google Shape;185;p4">
                <a:extLst>
                  <a:ext uri="{FF2B5EF4-FFF2-40B4-BE49-F238E27FC236}">
                    <a16:creationId xmlns:a16="http://schemas.microsoft.com/office/drawing/2014/main" id="{9FD0719F-5455-42D2-8791-F8B0F3B498CB}"/>
                  </a:ext>
                </a:extLst>
              </p:cNvPr>
              <p:cNvSpPr txBox="1"/>
              <p:nvPr/>
            </p:nvSpPr>
            <p:spPr>
              <a:xfrm>
                <a:off x="5105828" y="4683583"/>
                <a:ext cx="2444559" cy="261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tr-TR" sz="1100" b="1" i="0" u="none" strike="noStrike" cap="none" dirty="0">
                    <a:solidFill>
                      <a:schemeClr val="lt1"/>
                    </a:solidFill>
                    <a:latin typeface="Arial" panose="020B0604020202020204" pitchFamily="34" charset="0"/>
                    <a:ea typeface="Helvetica Neue"/>
                    <a:cs typeface="Arial" panose="020B0604020202020204" pitchFamily="34" charset="0"/>
                    <a:sym typeface="Helvetica Neue"/>
                  </a:rPr>
                  <a:t>Feed Animal</a:t>
                </a:r>
                <a:endParaRPr sz="1400" b="1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pic>
          <p:nvPicPr>
            <p:cNvPr id="46" name="Picture 45" descr="Icon&#10;&#10;Description automatically generated">
              <a:extLst>
                <a:ext uri="{FF2B5EF4-FFF2-40B4-BE49-F238E27FC236}">
                  <a16:creationId xmlns:a16="http://schemas.microsoft.com/office/drawing/2014/main" id="{14FF00E6-FD81-416A-A3E5-6CE014BD8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4120" y="3544433"/>
              <a:ext cx="331938" cy="331938"/>
            </a:xfrm>
            <a:prstGeom prst="rect">
              <a:avLst/>
            </a:prstGeom>
          </p:spPr>
        </p:pic>
        <p:pic>
          <p:nvPicPr>
            <p:cNvPr id="47" name="Picture 46" descr="Icon&#10;&#10;Description automatically generated">
              <a:extLst>
                <a:ext uri="{FF2B5EF4-FFF2-40B4-BE49-F238E27FC236}">
                  <a16:creationId xmlns:a16="http://schemas.microsoft.com/office/drawing/2014/main" id="{170958F9-4172-474A-8A96-A99812E8E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1211" y="5060794"/>
              <a:ext cx="281987" cy="281987"/>
            </a:xfrm>
            <a:prstGeom prst="rect">
              <a:avLst/>
            </a:prstGeom>
          </p:spPr>
        </p:pic>
      </p:grpSp>
      <p:pic>
        <p:nvPicPr>
          <p:cNvPr id="68" name="Picture 67" descr="Shape&#10;&#10;Description automatically generated with low confidence">
            <a:extLst>
              <a:ext uri="{FF2B5EF4-FFF2-40B4-BE49-F238E27FC236}">
                <a16:creationId xmlns:a16="http://schemas.microsoft.com/office/drawing/2014/main" id="{5E848CC5-30FD-4C06-8462-AFBAF537BFB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007" y="3705180"/>
            <a:ext cx="276112" cy="297616"/>
          </a:xfrm>
          <a:prstGeom prst="rect">
            <a:avLst/>
          </a:prstGeom>
        </p:spPr>
      </p:pic>
      <p:pic>
        <p:nvPicPr>
          <p:cNvPr id="69" name="Picture 68" descr="Shape&#10;&#10;Description automatically generated with low confidence">
            <a:extLst>
              <a:ext uri="{FF2B5EF4-FFF2-40B4-BE49-F238E27FC236}">
                <a16:creationId xmlns:a16="http://schemas.microsoft.com/office/drawing/2014/main" id="{91512859-AEAB-4CAB-A13B-4357B302E23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009" y="4898558"/>
            <a:ext cx="430163" cy="463664"/>
          </a:xfrm>
          <a:prstGeom prst="rect">
            <a:avLst/>
          </a:prstGeom>
        </p:spPr>
      </p:pic>
      <p:pic>
        <p:nvPicPr>
          <p:cNvPr id="71" name="Picture 70" descr="Shape&#10;&#10;Description automatically generated with low confidence">
            <a:extLst>
              <a:ext uri="{FF2B5EF4-FFF2-40B4-BE49-F238E27FC236}">
                <a16:creationId xmlns:a16="http://schemas.microsoft.com/office/drawing/2014/main" id="{7C0CC35B-D992-4810-B283-65906F09F2E9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241" y="3679676"/>
            <a:ext cx="331369" cy="35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51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örüntü" descr="Görüntü">
            <a:extLst>
              <a:ext uri="{FF2B5EF4-FFF2-40B4-BE49-F238E27FC236}">
                <a16:creationId xmlns:a16="http://schemas.microsoft.com/office/drawing/2014/main" id="{88E73212-2A8F-5445-868A-66B5616DED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67078">
            <a:off x="-1016625" y="-1487744"/>
            <a:ext cx="13602811" cy="40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Görüntü" descr="Görüntü">
            <a:extLst>
              <a:ext uri="{FF2B5EF4-FFF2-40B4-BE49-F238E27FC236}">
                <a16:creationId xmlns:a16="http://schemas.microsoft.com/office/drawing/2014/main" id="{D6362BE9-390E-498B-B1D2-8AF1925799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67078">
            <a:off x="-1166666" y="-1228204"/>
            <a:ext cx="13594954" cy="402967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Google Shape;187;p4">
            <a:extLst>
              <a:ext uri="{FF2B5EF4-FFF2-40B4-BE49-F238E27FC236}">
                <a16:creationId xmlns:a16="http://schemas.microsoft.com/office/drawing/2014/main" id="{40C8F98A-58AF-492F-B1F9-2D5A73BE5611}"/>
              </a:ext>
            </a:extLst>
          </p:cNvPr>
          <p:cNvSpPr txBox="1"/>
          <p:nvPr/>
        </p:nvSpPr>
        <p:spPr>
          <a:xfrm>
            <a:off x="485452" y="182848"/>
            <a:ext cx="1111213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14D"/>
              </a:buClr>
              <a:buSzPts val="2500"/>
              <a:buFont typeface="Calibri"/>
              <a:buNone/>
            </a:pPr>
            <a:r>
              <a:rPr lang="tr-TR" sz="2000" b="1" dirty="0">
                <a:solidFill>
                  <a:srgbClr val="0F714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HOW IT WORKS?</a:t>
            </a:r>
            <a:endParaRPr lang="en-US" sz="2000" b="1" dirty="0">
              <a:solidFill>
                <a:srgbClr val="0F714D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0" name="Google Shape;140;p31">
            <a:extLst>
              <a:ext uri="{FF2B5EF4-FFF2-40B4-BE49-F238E27FC236}">
                <a16:creationId xmlns:a16="http://schemas.microsoft.com/office/drawing/2014/main" id="{834DD0BE-E42B-4F06-8B11-A7A3DFF282F2}"/>
              </a:ext>
            </a:extLst>
          </p:cNvPr>
          <p:cNvSpPr txBox="1"/>
          <p:nvPr/>
        </p:nvSpPr>
        <p:spPr>
          <a:xfrm>
            <a:off x="485452" y="635168"/>
            <a:ext cx="9970513" cy="575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r>
              <a:rPr lang="en-US" sz="1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AI based SMS (Surplus Management System) let our partners to create maximum financial, environmental and social benefit out of unsold inventory.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75FCE4-CC15-4CC5-B6DE-89D26FA61C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406" y="16188"/>
            <a:ext cx="809130" cy="80913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B491FD3-303A-4534-BF70-50A6B5797E12}"/>
              </a:ext>
            </a:extLst>
          </p:cNvPr>
          <p:cNvGrpSpPr/>
          <p:nvPr/>
        </p:nvGrpSpPr>
        <p:grpSpPr>
          <a:xfrm>
            <a:off x="3049566" y="4239190"/>
            <a:ext cx="2291619" cy="1862611"/>
            <a:chOff x="2960666" y="3924017"/>
            <a:chExt cx="2291619" cy="186261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32F570E-18F6-4F87-9E35-199315F2DB1C}"/>
                </a:ext>
              </a:extLst>
            </p:cNvPr>
            <p:cNvGrpSpPr/>
            <p:nvPr/>
          </p:nvGrpSpPr>
          <p:grpSpPr>
            <a:xfrm>
              <a:off x="3112032" y="4258555"/>
              <a:ext cx="1965687" cy="1189118"/>
              <a:chOff x="3014199" y="4095396"/>
              <a:chExt cx="1965687" cy="972126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D43B5E7-C327-457B-9ABB-9B773CE2F8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14199" y="4095396"/>
                <a:ext cx="1965687" cy="97212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635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E48BD4A-54BF-43DA-9B9B-BF314434C2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25808" y="4202518"/>
                <a:ext cx="854078" cy="78696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glow rad="127000">
                  <a:schemeClr val="accent1">
                    <a:alpha val="0"/>
                  </a:schemeClr>
                </a:glow>
                <a:reflection blurRad="12700" stA="38000" endPos="28000" dist="5000" dir="5400000" sy="-100000" algn="bl" rotWithShape="0"/>
              </a:effectLst>
            </p:spPr>
          </p:pic>
        </p:grpSp>
        <p:sp>
          <p:nvSpPr>
            <p:cNvPr id="9" name="object 37">
              <a:extLst>
                <a:ext uri="{FF2B5EF4-FFF2-40B4-BE49-F238E27FC236}">
                  <a16:creationId xmlns:a16="http://schemas.microsoft.com/office/drawing/2014/main" id="{BBD38BAA-00E7-4A94-BC73-349D56A76AB7}"/>
                </a:ext>
              </a:extLst>
            </p:cNvPr>
            <p:cNvSpPr/>
            <p:nvPr/>
          </p:nvSpPr>
          <p:spPr>
            <a:xfrm>
              <a:off x="2960666" y="3924017"/>
              <a:ext cx="2291619" cy="1862611"/>
            </a:xfrm>
            <a:prstGeom prst="rect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02FA0A-6128-4A0D-96AB-811D8EB61667}"/>
              </a:ext>
            </a:extLst>
          </p:cNvPr>
          <p:cNvGrpSpPr/>
          <p:nvPr/>
        </p:nvGrpSpPr>
        <p:grpSpPr>
          <a:xfrm>
            <a:off x="7031694" y="4221088"/>
            <a:ext cx="2291619" cy="1862611"/>
            <a:chOff x="6942794" y="3905915"/>
            <a:chExt cx="2291619" cy="1862611"/>
          </a:xfrm>
        </p:grpSpPr>
        <p:sp>
          <p:nvSpPr>
            <p:cNvPr id="14" name="object 36">
              <a:extLst>
                <a:ext uri="{FF2B5EF4-FFF2-40B4-BE49-F238E27FC236}">
                  <a16:creationId xmlns:a16="http://schemas.microsoft.com/office/drawing/2014/main" id="{BFD23ED4-056A-40DA-856E-4FD26893A953}"/>
                </a:ext>
              </a:extLst>
            </p:cNvPr>
            <p:cNvSpPr/>
            <p:nvPr/>
          </p:nvSpPr>
          <p:spPr>
            <a:xfrm>
              <a:off x="7144670" y="4186034"/>
              <a:ext cx="1977778" cy="1065262"/>
            </a:xfrm>
            <a:prstGeom prst="rect">
              <a:avLst/>
            </a:pr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bject 37">
              <a:extLst>
                <a:ext uri="{FF2B5EF4-FFF2-40B4-BE49-F238E27FC236}">
                  <a16:creationId xmlns:a16="http://schemas.microsoft.com/office/drawing/2014/main" id="{C6E15106-3CBA-4C3C-8686-2BB716E9A7EA}"/>
                </a:ext>
              </a:extLst>
            </p:cNvPr>
            <p:cNvSpPr/>
            <p:nvPr/>
          </p:nvSpPr>
          <p:spPr>
            <a:xfrm>
              <a:off x="6942794" y="3905915"/>
              <a:ext cx="2291619" cy="1862611"/>
            </a:xfrm>
            <a:prstGeom prst="rect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object 9">
            <a:extLst>
              <a:ext uri="{FF2B5EF4-FFF2-40B4-BE49-F238E27FC236}">
                <a16:creationId xmlns:a16="http://schemas.microsoft.com/office/drawing/2014/main" id="{F8F2E624-5C65-4199-8997-A4A94CCAA56F}"/>
              </a:ext>
            </a:extLst>
          </p:cNvPr>
          <p:cNvSpPr txBox="1"/>
          <p:nvPr/>
        </p:nvSpPr>
        <p:spPr>
          <a:xfrm>
            <a:off x="-100287" y="3619057"/>
            <a:ext cx="1726430" cy="1863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indent="0" algn="ctr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100" b="1" u="none" strike="noStrike" kern="1200" cap="none" spc="-7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RETAILER</a:t>
            </a:r>
            <a:endParaRPr kumimoji="0" lang="tr-TR" sz="11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FBCFE7CA-DFB9-4EC9-B895-0A0CADDE5641}"/>
              </a:ext>
            </a:extLst>
          </p:cNvPr>
          <p:cNvSpPr txBox="1"/>
          <p:nvPr/>
        </p:nvSpPr>
        <p:spPr>
          <a:xfrm>
            <a:off x="-126230" y="4811583"/>
            <a:ext cx="1726430" cy="1863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indent="0" algn="ctr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b="1" spc="-7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PRODUCER</a:t>
            </a:r>
            <a:endParaRPr kumimoji="0" lang="tr-TR" sz="11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9ED2BAA4-7D36-4DD2-9C86-9B2393891D2D}"/>
              </a:ext>
            </a:extLst>
          </p:cNvPr>
          <p:cNvSpPr txBox="1"/>
          <p:nvPr/>
        </p:nvSpPr>
        <p:spPr>
          <a:xfrm>
            <a:off x="-128814" y="5802112"/>
            <a:ext cx="1726430" cy="1863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indent="0" algn="ctr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b="1" spc="-7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DISTRIBUTOR</a:t>
            </a:r>
            <a:endParaRPr kumimoji="0" lang="tr-TR" sz="11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C86D507C-969D-4FBD-B161-627E64560321}"/>
              </a:ext>
            </a:extLst>
          </p:cNvPr>
          <p:cNvSpPr txBox="1"/>
          <p:nvPr/>
        </p:nvSpPr>
        <p:spPr>
          <a:xfrm>
            <a:off x="10631537" y="2226910"/>
            <a:ext cx="1726430" cy="1863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indent="0" algn="ctr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b="1" spc="-7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BANK</a:t>
            </a:r>
            <a:endParaRPr kumimoji="0" lang="tr-TR" sz="11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2453DF85-0E14-45C5-A069-3E59ECF520EC}"/>
              </a:ext>
            </a:extLst>
          </p:cNvPr>
          <p:cNvSpPr txBox="1"/>
          <p:nvPr/>
        </p:nvSpPr>
        <p:spPr>
          <a:xfrm>
            <a:off x="10674161" y="4381686"/>
            <a:ext cx="1726430" cy="35565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indent="0" algn="ctr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b="1" spc="-7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 FEED PRODUCER</a:t>
            </a:r>
            <a:endParaRPr kumimoji="0" lang="tr-TR" sz="11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9">
            <a:extLst>
              <a:ext uri="{FF2B5EF4-FFF2-40B4-BE49-F238E27FC236}">
                <a16:creationId xmlns:a16="http://schemas.microsoft.com/office/drawing/2014/main" id="{A1900CB6-987D-4205-B858-23458CE8DBF8}"/>
              </a:ext>
            </a:extLst>
          </p:cNvPr>
          <p:cNvSpPr txBox="1"/>
          <p:nvPr/>
        </p:nvSpPr>
        <p:spPr>
          <a:xfrm>
            <a:off x="10645104" y="5672098"/>
            <a:ext cx="1726430" cy="1863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indent="0" algn="ctr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b="1" spc="-7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RECYCLER</a:t>
            </a:r>
            <a:endParaRPr kumimoji="0" lang="tr-TR" sz="11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4B912432-E471-4AC2-949E-838C54D27CE0}"/>
              </a:ext>
            </a:extLst>
          </p:cNvPr>
          <p:cNvSpPr txBox="1"/>
          <p:nvPr/>
        </p:nvSpPr>
        <p:spPr>
          <a:xfrm>
            <a:off x="1430674" y="3233756"/>
            <a:ext cx="1529992" cy="5249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indent="0" algn="ctr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spc="-7" noProof="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 upload details and stocks of their surplus food</a:t>
            </a:r>
            <a:r>
              <a:rPr lang="tr-TR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00" spc="-7" noProof="0" dirty="0">
              <a:solidFill>
                <a:srgbClr val="222A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73C90540-101A-4AA3-9F01-9A0BF5957D16}"/>
              </a:ext>
            </a:extLst>
          </p:cNvPr>
          <p:cNvSpPr txBox="1"/>
          <p:nvPr/>
        </p:nvSpPr>
        <p:spPr>
          <a:xfrm>
            <a:off x="5164020" y="3256637"/>
            <a:ext cx="1726430" cy="69420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algn="ctr">
              <a:spcBef>
                <a:spcPts val="133"/>
              </a:spcBef>
              <a:defRPr/>
            </a:pPr>
            <a:r>
              <a:rPr lang="en-US" sz="1100" spc="-7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 matches the surplus food with the right partner who offers the highest value</a:t>
            </a:r>
            <a:r>
              <a:rPr lang="tr-TR" sz="1100" spc="-7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00" spc="-7" dirty="0">
              <a:solidFill>
                <a:srgbClr val="222A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B3415C2F-ACDD-42A5-8A41-258AFB75A6EF}"/>
              </a:ext>
            </a:extLst>
          </p:cNvPr>
          <p:cNvSpPr txBox="1"/>
          <p:nvPr/>
        </p:nvSpPr>
        <p:spPr>
          <a:xfrm>
            <a:off x="9034896" y="3260880"/>
            <a:ext cx="1726430" cy="5249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indent="0" algn="ctr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spc="-7" noProof="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legal documents regarding the operations are kept in e-archive</a:t>
            </a:r>
            <a:r>
              <a:rPr lang="tr-TR" sz="1100" spc="-7" noProof="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sz="11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id="{FAE7F28F-31EC-458C-8843-A0B011FEE41B}"/>
              </a:ext>
            </a:extLst>
          </p:cNvPr>
          <p:cNvSpPr txBox="1"/>
          <p:nvPr/>
        </p:nvSpPr>
        <p:spPr>
          <a:xfrm>
            <a:off x="7213169" y="3233756"/>
            <a:ext cx="1726430" cy="5249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indent="0" algn="ctr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spc="-7" noProof="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Logistics support and payment solutions are provided to companies</a:t>
            </a:r>
            <a:r>
              <a:rPr lang="tr-TR" sz="1100" spc="-7" noProof="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00" spc="-7" noProof="0" dirty="0">
              <a:solidFill>
                <a:srgbClr val="222A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5A5C87E-CEE9-4BCA-B97A-1563683A1EAB}"/>
              </a:ext>
            </a:extLst>
          </p:cNvPr>
          <p:cNvCxnSpPr>
            <a:cxnSpLocks/>
          </p:cNvCxnSpPr>
          <p:nvPr/>
        </p:nvCxnSpPr>
        <p:spPr>
          <a:xfrm>
            <a:off x="1597616" y="2993222"/>
            <a:ext cx="9275503" cy="0"/>
          </a:xfrm>
          <a:prstGeom prst="straightConnector1">
            <a:avLst/>
          </a:prstGeom>
          <a:ln w="76200">
            <a:solidFill>
              <a:srgbClr val="0E75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ject 9">
            <a:extLst>
              <a:ext uri="{FF2B5EF4-FFF2-40B4-BE49-F238E27FC236}">
                <a16:creationId xmlns:a16="http://schemas.microsoft.com/office/drawing/2014/main" id="{96C9BA25-7969-4EB8-93F7-2C1AFCFCE866}"/>
              </a:ext>
            </a:extLst>
          </p:cNvPr>
          <p:cNvSpPr txBox="1"/>
          <p:nvPr/>
        </p:nvSpPr>
        <p:spPr>
          <a:xfrm>
            <a:off x="2960336" y="3233756"/>
            <a:ext cx="1940489" cy="69420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indent="0" algn="ctr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spc="-7" noProof="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 decides which module would be the best based on financial, social and environmental benefits</a:t>
            </a:r>
            <a:r>
              <a:rPr lang="tr-TR" sz="1100" spc="-7" noProof="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00" spc="-7" noProof="0" dirty="0">
              <a:solidFill>
                <a:srgbClr val="222A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A7C877D-11E4-41FF-B669-9709A5BDE2F4}"/>
              </a:ext>
            </a:extLst>
          </p:cNvPr>
          <p:cNvSpPr/>
          <p:nvPr/>
        </p:nvSpPr>
        <p:spPr bwMode="gray">
          <a:xfrm>
            <a:off x="1703390" y="2006715"/>
            <a:ext cx="172581" cy="148939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ctr">
              <a:buClr>
                <a:schemeClr val="tx2"/>
              </a:buClr>
              <a:buSzPct val="80000"/>
            </a:pPr>
            <a:endParaRPr lang="tr-TR" sz="11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5C41F1B-5F9C-4B8C-AA02-D74A1BEAF8CA}"/>
              </a:ext>
            </a:extLst>
          </p:cNvPr>
          <p:cNvSpPr/>
          <p:nvPr/>
        </p:nvSpPr>
        <p:spPr bwMode="gray">
          <a:xfrm>
            <a:off x="3429711" y="2006715"/>
            <a:ext cx="172581" cy="148939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ctr">
              <a:buClr>
                <a:schemeClr val="tx2"/>
              </a:buClr>
              <a:buSzPct val="80000"/>
            </a:pPr>
            <a:endParaRPr lang="tr-TR" sz="9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65215C-9B42-4178-AA40-64974E59EB19}"/>
              </a:ext>
            </a:extLst>
          </p:cNvPr>
          <p:cNvSpPr txBox="1"/>
          <p:nvPr/>
        </p:nvSpPr>
        <p:spPr>
          <a:xfrm>
            <a:off x="3398485" y="1950379"/>
            <a:ext cx="2653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5A11BB-5F3A-4D02-8745-C7CA2EDF46FA}"/>
              </a:ext>
            </a:extLst>
          </p:cNvPr>
          <p:cNvSpPr txBox="1"/>
          <p:nvPr/>
        </p:nvSpPr>
        <p:spPr>
          <a:xfrm>
            <a:off x="1657006" y="1950379"/>
            <a:ext cx="273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3DB1A31-E05C-46CB-B1B1-777DD2F8D024}"/>
              </a:ext>
            </a:extLst>
          </p:cNvPr>
          <p:cNvSpPr/>
          <p:nvPr/>
        </p:nvSpPr>
        <p:spPr bwMode="gray">
          <a:xfrm>
            <a:off x="9389896" y="2006715"/>
            <a:ext cx="172581" cy="148939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ctr">
              <a:buClr>
                <a:schemeClr val="tx2"/>
              </a:buClr>
              <a:buSzPct val="80000"/>
            </a:pPr>
            <a:endParaRPr lang="tr-TR" sz="9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0851FF-EFB4-4FDC-BCEA-45B03DDB8EA9}"/>
              </a:ext>
            </a:extLst>
          </p:cNvPr>
          <p:cNvSpPr txBox="1"/>
          <p:nvPr/>
        </p:nvSpPr>
        <p:spPr>
          <a:xfrm>
            <a:off x="9336361" y="1950379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9">
            <a:extLst>
              <a:ext uri="{FF2B5EF4-FFF2-40B4-BE49-F238E27FC236}">
                <a16:creationId xmlns:a16="http://schemas.microsoft.com/office/drawing/2014/main" id="{CAD2E341-A5C3-442E-9DBA-C7BF76C84D6E}"/>
              </a:ext>
            </a:extLst>
          </p:cNvPr>
          <p:cNvSpPr txBox="1"/>
          <p:nvPr/>
        </p:nvSpPr>
        <p:spPr>
          <a:xfrm>
            <a:off x="10666030" y="3288766"/>
            <a:ext cx="1726430" cy="1863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indent="0" algn="ctr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b="1" spc="-7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HORECA</a:t>
            </a:r>
            <a:endParaRPr kumimoji="0" lang="tr-TR" sz="11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9">
            <a:extLst>
              <a:ext uri="{FF2B5EF4-FFF2-40B4-BE49-F238E27FC236}">
                <a16:creationId xmlns:a16="http://schemas.microsoft.com/office/drawing/2014/main" id="{07CA6754-B5E0-407F-8CB7-3C7B70DBC5EA}"/>
              </a:ext>
            </a:extLst>
          </p:cNvPr>
          <p:cNvSpPr txBox="1"/>
          <p:nvPr/>
        </p:nvSpPr>
        <p:spPr>
          <a:xfrm>
            <a:off x="3259306" y="6055185"/>
            <a:ext cx="1726430" cy="3402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indent="0" algn="ctr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-7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Product and branch based monthly reports</a:t>
            </a: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B1034C3E-28EB-4940-BD8C-40120DC5018F}"/>
              </a:ext>
            </a:extLst>
          </p:cNvPr>
          <p:cNvSpPr txBox="1"/>
          <p:nvPr/>
        </p:nvSpPr>
        <p:spPr>
          <a:xfrm>
            <a:off x="6999333" y="6055185"/>
            <a:ext cx="2387900" cy="3402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indent="0" algn="ctr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-7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Social and financial metrics based on operations</a:t>
            </a:r>
          </a:p>
        </p:txBody>
      </p:sp>
      <p:sp>
        <p:nvSpPr>
          <p:cNvPr id="39" name="object 9">
            <a:extLst>
              <a:ext uri="{FF2B5EF4-FFF2-40B4-BE49-F238E27FC236}">
                <a16:creationId xmlns:a16="http://schemas.microsoft.com/office/drawing/2014/main" id="{3EF84328-8EDD-4092-8575-8ECA0577DC85}"/>
              </a:ext>
            </a:extLst>
          </p:cNvPr>
          <p:cNvSpPr txBox="1"/>
          <p:nvPr/>
        </p:nvSpPr>
        <p:spPr>
          <a:xfrm>
            <a:off x="-110797" y="2473203"/>
            <a:ext cx="1726430" cy="1863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indent="0" algn="ctr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100" b="1" u="none" strike="noStrike" kern="1200" cap="none" spc="-7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AGRICULTURE</a:t>
            </a:r>
            <a:endParaRPr kumimoji="0" lang="tr-TR" sz="11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9C5880D-ED74-4540-94C3-9F0FD553D75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70" y="1666924"/>
            <a:ext cx="797278" cy="797278"/>
          </a:xfrm>
          <a:prstGeom prst="rect">
            <a:avLst/>
          </a:prstGeom>
        </p:spPr>
      </p:pic>
      <p:pic>
        <p:nvPicPr>
          <p:cNvPr id="41" name="Grafik 15" descr="Mağaza">
            <a:extLst>
              <a:ext uri="{FF2B5EF4-FFF2-40B4-BE49-F238E27FC236}">
                <a16:creationId xmlns:a16="http://schemas.microsoft.com/office/drawing/2014/main" id="{6C5DDB03-1316-4E6D-B3B0-9069D9035263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6154" y="2779549"/>
            <a:ext cx="962910" cy="927870"/>
          </a:xfrm>
          <a:prstGeom prst="rect">
            <a:avLst/>
          </a:prstGeom>
        </p:spPr>
      </p:pic>
      <p:pic>
        <p:nvPicPr>
          <p:cNvPr id="42" name="Picture 4" descr="Free Truck Icon in 2020 | Truck icon, Icon, App icon design">
            <a:extLst>
              <a:ext uri="{FF2B5EF4-FFF2-40B4-BE49-F238E27FC236}">
                <a16:creationId xmlns:a16="http://schemas.microsoft.com/office/drawing/2014/main" id="{18E81481-E26B-407F-BD46-FD9D22A7B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87" y="5069571"/>
            <a:ext cx="1348932" cy="78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848C68B-90F3-42DA-9D08-B1C3812B109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53" y="3910474"/>
            <a:ext cx="988913" cy="854437"/>
          </a:xfrm>
          <a:prstGeom prst="rect">
            <a:avLst/>
          </a:prstGeom>
        </p:spPr>
      </p:pic>
      <p:pic>
        <p:nvPicPr>
          <p:cNvPr id="44" name="Picture 43" descr="Icon&#10;&#10;Description automatically generated">
            <a:extLst>
              <a:ext uri="{FF2B5EF4-FFF2-40B4-BE49-F238E27FC236}">
                <a16:creationId xmlns:a16="http://schemas.microsoft.com/office/drawing/2014/main" id="{78699DCA-10C9-4FC8-9DD9-7727D6437D2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9049" y="2642874"/>
            <a:ext cx="639453" cy="639453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4D5626CD-F0C1-444D-9443-B5B0A0D3212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529" y="1464890"/>
            <a:ext cx="716493" cy="716493"/>
          </a:xfrm>
          <a:prstGeom prst="rect">
            <a:avLst/>
          </a:prstGeom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7A40FCE8-585E-42F9-95EC-519593E86EC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0546" y="4998054"/>
            <a:ext cx="596459" cy="59645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5948D30-6848-43B0-A29F-0CEB8FF74074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1570" y="3759133"/>
            <a:ext cx="834410" cy="654524"/>
          </a:xfrm>
          <a:prstGeom prst="rect">
            <a:avLst/>
          </a:prstGeom>
        </p:spPr>
      </p:pic>
      <p:pic>
        <p:nvPicPr>
          <p:cNvPr id="48" name="Picture 4" descr="Free Truck Icon in 2020 | Truck icon, Icon, App icon design">
            <a:extLst>
              <a:ext uri="{FF2B5EF4-FFF2-40B4-BE49-F238E27FC236}">
                <a16:creationId xmlns:a16="http://schemas.microsoft.com/office/drawing/2014/main" id="{3C50D9A4-7403-4386-8F5C-03BB9ADCE9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02243" y="2096119"/>
            <a:ext cx="940250" cy="78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Grafik 15" descr="Mağaza">
            <a:extLst>
              <a:ext uri="{FF2B5EF4-FFF2-40B4-BE49-F238E27FC236}">
                <a16:creationId xmlns:a16="http://schemas.microsoft.com/office/drawing/2014/main" id="{F6FE4ADF-A395-4FFB-9DC8-719A128CC12B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98725" y="2183699"/>
            <a:ext cx="817072" cy="787339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560CF5BB-A3AD-48B0-9AFE-64CFB2CB0DAE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764" y="2260729"/>
            <a:ext cx="607976" cy="60797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4E428AE-6C7C-4B9A-A6A6-49696632BDEB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1262" y="2200313"/>
            <a:ext cx="713302" cy="70681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E3FC3B8-3B6A-47EF-B6D1-FE965CA14968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474" y="2173599"/>
            <a:ext cx="806341" cy="71319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BE840B-92D0-4D2B-B591-262C6F8E603F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9026" y="2194412"/>
            <a:ext cx="806341" cy="713198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BCE1A27D-275C-47AB-A3F0-F4E4ADBB1943}"/>
              </a:ext>
            </a:extLst>
          </p:cNvPr>
          <p:cNvSpPr/>
          <p:nvPr/>
        </p:nvSpPr>
        <p:spPr bwMode="gray">
          <a:xfrm>
            <a:off x="5250891" y="2006715"/>
            <a:ext cx="172581" cy="148939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ctr">
              <a:buClr>
                <a:schemeClr val="tx2"/>
              </a:buClr>
              <a:buSzPct val="80000"/>
            </a:pPr>
            <a:endParaRPr lang="tr-TR" sz="9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2579823-2A6E-4F04-997D-628CF2B436C6}"/>
              </a:ext>
            </a:extLst>
          </p:cNvPr>
          <p:cNvSpPr txBox="1"/>
          <p:nvPr/>
        </p:nvSpPr>
        <p:spPr>
          <a:xfrm>
            <a:off x="5219665" y="1950379"/>
            <a:ext cx="2653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49DE927-4EFF-480B-9119-F597B2171D12}"/>
              </a:ext>
            </a:extLst>
          </p:cNvPr>
          <p:cNvSpPr/>
          <p:nvPr/>
        </p:nvSpPr>
        <p:spPr bwMode="gray">
          <a:xfrm>
            <a:off x="7369251" y="2006715"/>
            <a:ext cx="172581" cy="148939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ctr">
              <a:buClr>
                <a:schemeClr val="tx2"/>
              </a:buClr>
              <a:buSzPct val="80000"/>
            </a:pPr>
            <a:endParaRPr lang="tr-TR" sz="9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C55FE75-A610-4D8E-B3F5-5ECE50A7B312}"/>
              </a:ext>
            </a:extLst>
          </p:cNvPr>
          <p:cNvSpPr txBox="1"/>
          <p:nvPr/>
        </p:nvSpPr>
        <p:spPr>
          <a:xfrm>
            <a:off x="7338025" y="1950379"/>
            <a:ext cx="2653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4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8" grpId="0"/>
      <p:bldP spid="29" grpId="0" animBg="1"/>
      <p:bldP spid="30" grpId="0" animBg="1"/>
      <p:bldP spid="31" grpId="0"/>
      <p:bldP spid="32" grpId="0"/>
      <p:bldP spid="33" grpId="0" animBg="1"/>
      <p:bldP spid="34" grpId="0"/>
      <p:bldP spid="37" grpId="0"/>
      <p:bldP spid="38" grpId="0"/>
      <p:bldP spid="54" grpId="0" animBg="1"/>
      <p:bldP spid="55" grpId="0"/>
      <p:bldP spid="56" grpId="0" animBg="1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örüntü" descr="Görüntü">
            <a:extLst>
              <a:ext uri="{FF2B5EF4-FFF2-40B4-BE49-F238E27FC236}">
                <a16:creationId xmlns:a16="http://schemas.microsoft.com/office/drawing/2014/main" id="{88E73212-2A8F-5445-868A-66B5616DED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67078">
            <a:off x="-1016625" y="-1487744"/>
            <a:ext cx="13602811" cy="40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Görüntü" descr="Görüntü">
            <a:extLst>
              <a:ext uri="{FF2B5EF4-FFF2-40B4-BE49-F238E27FC236}">
                <a16:creationId xmlns:a16="http://schemas.microsoft.com/office/drawing/2014/main" id="{D6362BE9-390E-498B-B1D2-8AF1925799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67078">
            <a:off x="-1166666" y="-1228204"/>
            <a:ext cx="13594954" cy="402967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Google Shape;187;p4">
            <a:extLst>
              <a:ext uri="{FF2B5EF4-FFF2-40B4-BE49-F238E27FC236}">
                <a16:creationId xmlns:a16="http://schemas.microsoft.com/office/drawing/2014/main" id="{40C8F98A-58AF-492F-B1F9-2D5A73BE5611}"/>
              </a:ext>
            </a:extLst>
          </p:cNvPr>
          <p:cNvSpPr txBox="1"/>
          <p:nvPr/>
        </p:nvSpPr>
        <p:spPr>
          <a:xfrm>
            <a:off x="485452" y="182848"/>
            <a:ext cx="1111213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14D"/>
              </a:buClr>
              <a:buSzPts val="2500"/>
              <a:buFont typeface="Calibri"/>
              <a:buNone/>
            </a:pPr>
            <a:r>
              <a:rPr lang="tr-TR" sz="2000" b="1" dirty="0">
                <a:solidFill>
                  <a:srgbClr val="0F714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COLD CHAIN TRACKING SYSTEM – SENSA S</a:t>
            </a:r>
            <a:endParaRPr lang="en-US" sz="2000" b="1" dirty="0">
              <a:solidFill>
                <a:srgbClr val="0F714D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75FCE4-CC15-4CC5-B6DE-89D26FA61C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406" y="16188"/>
            <a:ext cx="809130" cy="809130"/>
          </a:xfrm>
          <a:prstGeom prst="rect">
            <a:avLst/>
          </a:prstGeom>
        </p:spPr>
      </p:pic>
      <p:sp>
        <p:nvSpPr>
          <p:cNvPr id="6" name="Google Shape;343;p14">
            <a:extLst>
              <a:ext uri="{FF2B5EF4-FFF2-40B4-BE49-F238E27FC236}">
                <a16:creationId xmlns:a16="http://schemas.microsoft.com/office/drawing/2014/main" id="{72DCF7E2-C7CF-4ED9-B9E7-09A7C72E0A7A}"/>
              </a:ext>
            </a:extLst>
          </p:cNvPr>
          <p:cNvSpPr txBox="1"/>
          <p:nvPr/>
        </p:nvSpPr>
        <p:spPr>
          <a:xfrm>
            <a:off x="4265171" y="3289189"/>
            <a:ext cx="1553890" cy="57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1200" b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Temperature Measurement</a:t>
            </a:r>
            <a:endParaRPr lang="en-US" sz="1200" b="1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73626C-D793-4216-87F7-2CBD2BA66BE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6564421" y="4166782"/>
            <a:ext cx="764241" cy="771542"/>
          </a:xfrm>
          <a:prstGeom prst="rect">
            <a:avLst/>
          </a:prstGeom>
        </p:spPr>
      </p:pic>
      <p:sp>
        <p:nvSpPr>
          <p:cNvPr id="11" name="Google Shape;343;p14">
            <a:extLst>
              <a:ext uri="{FF2B5EF4-FFF2-40B4-BE49-F238E27FC236}">
                <a16:creationId xmlns:a16="http://schemas.microsoft.com/office/drawing/2014/main" id="{F5BB5A31-F1F0-4959-8FB6-A8732B9A5D6E}"/>
              </a:ext>
            </a:extLst>
          </p:cNvPr>
          <p:cNvSpPr txBox="1"/>
          <p:nvPr/>
        </p:nvSpPr>
        <p:spPr>
          <a:xfrm>
            <a:off x="6140239" y="3406885"/>
            <a:ext cx="1553890" cy="332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1200" b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Alarm Notification</a:t>
            </a:r>
            <a:endParaRPr lang="en-US" sz="1200" b="1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3" name="Google Shape;343;p14">
            <a:extLst>
              <a:ext uri="{FF2B5EF4-FFF2-40B4-BE49-F238E27FC236}">
                <a16:creationId xmlns:a16="http://schemas.microsoft.com/office/drawing/2014/main" id="{E986441E-D50F-4530-8C7B-E37598435EF9}"/>
              </a:ext>
            </a:extLst>
          </p:cNvPr>
          <p:cNvSpPr txBox="1"/>
          <p:nvPr/>
        </p:nvSpPr>
        <p:spPr>
          <a:xfrm>
            <a:off x="4268771" y="5073557"/>
            <a:ext cx="1553890" cy="332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1200" b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Data Logging</a:t>
            </a:r>
            <a:endParaRPr lang="en-US" sz="1200" b="1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5" name="Google Shape;343;p14">
            <a:extLst>
              <a:ext uri="{FF2B5EF4-FFF2-40B4-BE49-F238E27FC236}">
                <a16:creationId xmlns:a16="http://schemas.microsoft.com/office/drawing/2014/main" id="{7BC91F55-1219-4B5C-A972-862584A61941}"/>
              </a:ext>
            </a:extLst>
          </p:cNvPr>
          <p:cNvSpPr txBox="1"/>
          <p:nvPr/>
        </p:nvSpPr>
        <p:spPr>
          <a:xfrm>
            <a:off x="6140568" y="5073557"/>
            <a:ext cx="1553890" cy="332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1200" b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Data Tracking</a:t>
            </a:r>
            <a:endParaRPr lang="en-US" sz="1200" b="1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6" name="Resim 10">
            <a:extLst>
              <a:ext uri="{FF2B5EF4-FFF2-40B4-BE49-F238E27FC236}">
                <a16:creationId xmlns:a16="http://schemas.microsoft.com/office/drawing/2014/main" id="{AD1A676B-441F-4017-84BF-C6A67D8004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8557" y="3008881"/>
            <a:ext cx="1872233" cy="1376580"/>
          </a:xfrm>
          <a:prstGeom prst="rect">
            <a:avLst/>
          </a:prstGeom>
        </p:spPr>
      </p:pic>
      <p:sp>
        <p:nvSpPr>
          <p:cNvPr id="18" name="Google Shape;343;p14">
            <a:extLst>
              <a:ext uri="{FF2B5EF4-FFF2-40B4-BE49-F238E27FC236}">
                <a16:creationId xmlns:a16="http://schemas.microsoft.com/office/drawing/2014/main" id="{D5E3DEFD-CD81-4624-A2EE-7F298A12FB85}"/>
              </a:ext>
            </a:extLst>
          </p:cNvPr>
          <p:cNvSpPr txBox="1"/>
          <p:nvPr/>
        </p:nvSpPr>
        <p:spPr>
          <a:xfrm>
            <a:off x="9957728" y="4460767"/>
            <a:ext cx="1553890" cy="57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12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Fazla Gıda</a:t>
            </a: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1200" b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Sensa S</a:t>
            </a:r>
            <a:endParaRPr lang="en-US" sz="1200" b="1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2007D53-F268-4BD8-8695-05972F37B7DF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26" y="2534379"/>
            <a:ext cx="685152" cy="685152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F00E90C1-2E7C-4F0B-A47D-080C86FF20CD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725" y="2511202"/>
            <a:ext cx="685151" cy="685151"/>
          </a:xfrm>
          <a:prstGeom prst="rect">
            <a:avLst/>
          </a:prstGeom>
        </p:spPr>
      </p:pic>
      <p:pic>
        <p:nvPicPr>
          <p:cNvPr id="21" name="Picture 20" descr="Icon&#10;&#10;Description automatically generated with medium confidence">
            <a:extLst>
              <a:ext uri="{FF2B5EF4-FFF2-40B4-BE49-F238E27FC236}">
                <a16:creationId xmlns:a16="http://schemas.microsoft.com/office/drawing/2014/main" id="{FB17EC44-9DF7-4E8A-8D24-5E96E5CC3287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37" y="4172133"/>
            <a:ext cx="760840" cy="76084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13BA331-8D4E-4F97-B19E-5EF47FDB34F4}"/>
              </a:ext>
            </a:extLst>
          </p:cNvPr>
          <p:cNvSpPr/>
          <p:nvPr/>
        </p:nvSpPr>
        <p:spPr>
          <a:xfrm>
            <a:off x="4383797" y="2492165"/>
            <a:ext cx="1323838" cy="1442990"/>
          </a:xfrm>
          <a:prstGeom prst="rect">
            <a:avLst/>
          </a:prstGeom>
          <a:noFill/>
          <a:ln w="12700">
            <a:solidFill>
              <a:srgbClr val="10704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26818C-A7EA-41A1-936C-82C071ABCDE3}"/>
              </a:ext>
            </a:extLst>
          </p:cNvPr>
          <p:cNvSpPr/>
          <p:nvPr/>
        </p:nvSpPr>
        <p:spPr>
          <a:xfrm>
            <a:off x="6261695" y="2492165"/>
            <a:ext cx="1323838" cy="1442990"/>
          </a:xfrm>
          <a:prstGeom prst="rect">
            <a:avLst/>
          </a:prstGeom>
          <a:noFill/>
          <a:ln w="12700">
            <a:solidFill>
              <a:srgbClr val="10704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5A3216-9A30-4CCA-9106-2BEE0F5337A5}"/>
              </a:ext>
            </a:extLst>
          </p:cNvPr>
          <p:cNvSpPr/>
          <p:nvPr/>
        </p:nvSpPr>
        <p:spPr>
          <a:xfrm>
            <a:off x="4383797" y="4139051"/>
            <a:ext cx="1323838" cy="1442990"/>
          </a:xfrm>
          <a:prstGeom prst="rect">
            <a:avLst/>
          </a:prstGeom>
          <a:noFill/>
          <a:ln w="12700">
            <a:solidFill>
              <a:srgbClr val="10704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292ECE-53D9-411B-91D6-782EFB75BB11}"/>
              </a:ext>
            </a:extLst>
          </p:cNvPr>
          <p:cNvSpPr/>
          <p:nvPr/>
        </p:nvSpPr>
        <p:spPr>
          <a:xfrm>
            <a:off x="6249269" y="4143574"/>
            <a:ext cx="1323838" cy="1442990"/>
          </a:xfrm>
          <a:prstGeom prst="rect">
            <a:avLst/>
          </a:prstGeom>
          <a:noFill/>
          <a:ln w="12700">
            <a:solidFill>
              <a:srgbClr val="10704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Google Shape;326;p9">
            <a:extLst>
              <a:ext uri="{FF2B5EF4-FFF2-40B4-BE49-F238E27FC236}">
                <a16:creationId xmlns:a16="http://schemas.microsoft.com/office/drawing/2014/main" id="{F458E680-9599-4BB3-A267-4727E13F403A}"/>
              </a:ext>
            </a:extLst>
          </p:cNvPr>
          <p:cNvPicPr preferRelativeResize="0"/>
          <p:nvPr/>
        </p:nvPicPr>
        <p:blipFill rotWithShape="1">
          <a:blip r:embed="rId10">
            <a:alphaModFix/>
            <a:biLevel thresh="75000"/>
          </a:blip>
          <a:srcRect/>
          <a:stretch/>
        </p:blipFill>
        <p:spPr>
          <a:xfrm>
            <a:off x="1394643" y="3341496"/>
            <a:ext cx="1210777" cy="97415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39;p9">
            <a:extLst>
              <a:ext uri="{FF2B5EF4-FFF2-40B4-BE49-F238E27FC236}">
                <a16:creationId xmlns:a16="http://schemas.microsoft.com/office/drawing/2014/main" id="{36EC1A08-53E4-4B71-A2D4-0D4A8686AF16}"/>
              </a:ext>
            </a:extLst>
          </p:cNvPr>
          <p:cNvSpPr txBox="1"/>
          <p:nvPr/>
        </p:nvSpPr>
        <p:spPr>
          <a:xfrm>
            <a:off x="1515846" y="4376396"/>
            <a:ext cx="785484" cy="65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800" b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%4</a:t>
            </a:r>
            <a:endParaRPr sz="2800" b="1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16236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örüntü" descr="Görüntü">
            <a:extLst>
              <a:ext uri="{FF2B5EF4-FFF2-40B4-BE49-F238E27FC236}">
                <a16:creationId xmlns:a16="http://schemas.microsoft.com/office/drawing/2014/main" id="{88E73212-2A8F-5445-868A-66B5616DED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67078">
            <a:off x="-1016625" y="-1487744"/>
            <a:ext cx="13602811" cy="40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Görüntü" descr="Görüntü">
            <a:extLst>
              <a:ext uri="{FF2B5EF4-FFF2-40B4-BE49-F238E27FC236}">
                <a16:creationId xmlns:a16="http://schemas.microsoft.com/office/drawing/2014/main" id="{D6362BE9-390E-498B-B1D2-8AF1925799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67078">
            <a:off x="-1166666" y="-1228204"/>
            <a:ext cx="13594954" cy="402967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Google Shape;187;p4">
            <a:extLst>
              <a:ext uri="{FF2B5EF4-FFF2-40B4-BE49-F238E27FC236}">
                <a16:creationId xmlns:a16="http://schemas.microsoft.com/office/drawing/2014/main" id="{40C8F98A-58AF-492F-B1F9-2D5A73BE5611}"/>
              </a:ext>
            </a:extLst>
          </p:cNvPr>
          <p:cNvSpPr txBox="1"/>
          <p:nvPr/>
        </p:nvSpPr>
        <p:spPr>
          <a:xfrm>
            <a:off x="485452" y="182848"/>
            <a:ext cx="1111213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14D"/>
              </a:buClr>
              <a:buSzPts val="2500"/>
              <a:buFont typeface="Calibri"/>
              <a:buNone/>
            </a:pPr>
            <a:r>
              <a:rPr lang="tr-TR" sz="2000" b="1" dirty="0">
                <a:solidFill>
                  <a:srgbClr val="0F714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FOOD SERVICES</a:t>
            </a:r>
            <a:endParaRPr lang="en-US" sz="2000" b="1" dirty="0">
              <a:solidFill>
                <a:srgbClr val="0F714D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75FCE4-CC15-4CC5-B6DE-89D26FA61C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406" y="16188"/>
            <a:ext cx="809130" cy="809130"/>
          </a:xfrm>
          <a:prstGeom prst="rect">
            <a:avLst/>
          </a:prstGeom>
        </p:spPr>
      </p:pic>
      <p:sp>
        <p:nvSpPr>
          <p:cNvPr id="6" name="Google Shape;680;p26">
            <a:extLst>
              <a:ext uri="{FF2B5EF4-FFF2-40B4-BE49-F238E27FC236}">
                <a16:creationId xmlns:a16="http://schemas.microsoft.com/office/drawing/2014/main" id="{9813E864-1CF7-4685-A7AE-3C25884A35C7}"/>
              </a:ext>
            </a:extLst>
          </p:cNvPr>
          <p:cNvSpPr txBox="1"/>
          <p:nvPr/>
        </p:nvSpPr>
        <p:spPr>
          <a:xfrm>
            <a:off x="2793870" y="2991626"/>
            <a:ext cx="2882312" cy="772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1600" b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 year </a:t>
            </a:r>
            <a:r>
              <a:rPr lang="tr-TR" sz="1800" b="1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22,6 tonnes </a:t>
            </a:r>
            <a:r>
              <a:rPr lang="tr-TR" sz="1600" b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food is wasted.</a:t>
            </a:r>
            <a:endParaRPr dirty="0"/>
          </a:p>
        </p:txBody>
      </p:sp>
      <p:pic>
        <p:nvPicPr>
          <p:cNvPr id="7" name="Google Shape;682;p26" descr="Icon&#10;&#10;Description automatically generated">
            <a:extLst>
              <a:ext uri="{FF2B5EF4-FFF2-40B4-BE49-F238E27FC236}">
                <a16:creationId xmlns:a16="http://schemas.microsoft.com/office/drawing/2014/main" id="{DC00EF47-B327-4FAC-971E-84BA9032AEBF}"/>
              </a:ext>
            </a:extLst>
          </p:cNvPr>
          <p:cNvPicPr preferRelativeResize="0"/>
          <p:nvPr/>
        </p:nvPicPr>
        <p:blipFill rotWithShape="1">
          <a:blip r:embed="rId5">
            <a:alphaModFix/>
            <a:biLevel thresh="75000"/>
          </a:blip>
          <a:srcRect/>
          <a:stretch/>
        </p:blipFill>
        <p:spPr>
          <a:xfrm>
            <a:off x="3723496" y="1968566"/>
            <a:ext cx="1023060" cy="10230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83;p26">
            <a:extLst>
              <a:ext uri="{FF2B5EF4-FFF2-40B4-BE49-F238E27FC236}">
                <a16:creationId xmlns:a16="http://schemas.microsoft.com/office/drawing/2014/main" id="{BBB00785-5642-4B46-BD99-2C900191E8EB}"/>
              </a:ext>
            </a:extLst>
          </p:cNvPr>
          <p:cNvSpPr txBox="1"/>
          <p:nvPr/>
        </p:nvSpPr>
        <p:spPr>
          <a:xfrm>
            <a:off x="6440102" y="2991626"/>
            <a:ext cx="2882312" cy="812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1600" b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food is cost </a:t>
            </a:r>
            <a:r>
              <a:rPr lang="tr-TR" sz="1800" b="1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229.849 TL</a:t>
            </a:r>
            <a:r>
              <a:rPr lang="tr-TR" sz="1600" b="1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dirty="0"/>
          </a:p>
        </p:txBody>
      </p:sp>
      <p:pic>
        <p:nvPicPr>
          <p:cNvPr id="9" name="Google Shape;684;p26" descr="Icon&#10;&#10;Description automatically generated">
            <a:extLst>
              <a:ext uri="{FF2B5EF4-FFF2-40B4-BE49-F238E27FC236}">
                <a16:creationId xmlns:a16="http://schemas.microsoft.com/office/drawing/2014/main" id="{CFE07A7A-2376-4428-8770-09113DBB93AD}"/>
              </a:ext>
            </a:extLst>
          </p:cNvPr>
          <p:cNvPicPr preferRelativeResize="0"/>
          <p:nvPr/>
        </p:nvPicPr>
        <p:blipFill rotWithShape="1">
          <a:blip r:embed="rId6">
            <a:alphaModFix/>
            <a:biLevel thresh="75000"/>
          </a:blip>
          <a:srcRect/>
          <a:stretch/>
        </p:blipFill>
        <p:spPr>
          <a:xfrm>
            <a:off x="7482565" y="2165212"/>
            <a:ext cx="797386" cy="797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44;p29" descr="Icon&#10;&#10;Description automatically generated">
            <a:extLst>
              <a:ext uri="{FF2B5EF4-FFF2-40B4-BE49-F238E27FC236}">
                <a16:creationId xmlns:a16="http://schemas.microsoft.com/office/drawing/2014/main" id="{EFDE46EC-B6B6-4B7F-B188-161FE218B9BE}"/>
              </a:ext>
            </a:extLst>
          </p:cNvPr>
          <p:cNvPicPr preferRelativeResize="0"/>
          <p:nvPr/>
        </p:nvPicPr>
        <p:blipFill rotWithShape="1">
          <a:blip r:embed="rId7">
            <a:alphaModFix/>
            <a:biLevel thresh="75000"/>
          </a:blip>
          <a:srcRect/>
          <a:stretch/>
        </p:blipFill>
        <p:spPr>
          <a:xfrm>
            <a:off x="3857654" y="4307813"/>
            <a:ext cx="754743" cy="754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747;p29">
            <a:extLst>
              <a:ext uri="{FF2B5EF4-FFF2-40B4-BE49-F238E27FC236}">
                <a16:creationId xmlns:a16="http://schemas.microsoft.com/office/drawing/2014/main" id="{0806C128-4474-42AD-923A-68780FC6714C}"/>
              </a:ext>
            </a:extLst>
          </p:cNvPr>
          <p:cNvPicPr preferRelativeResize="0"/>
          <p:nvPr/>
        </p:nvPicPr>
        <p:blipFill rotWithShape="1">
          <a:blip r:embed="rId8">
            <a:alphaModFix/>
            <a:biLevel thresh="75000"/>
          </a:blip>
          <a:srcRect/>
          <a:stretch/>
        </p:blipFill>
        <p:spPr>
          <a:xfrm>
            <a:off x="7579605" y="4199230"/>
            <a:ext cx="767840" cy="7678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680;p26">
            <a:extLst>
              <a:ext uri="{FF2B5EF4-FFF2-40B4-BE49-F238E27FC236}">
                <a16:creationId xmlns:a16="http://schemas.microsoft.com/office/drawing/2014/main" id="{47C1314F-7622-49E1-8F19-ED046BF8269F}"/>
              </a:ext>
            </a:extLst>
          </p:cNvPr>
          <p:cNvSpPr txBox="1"/>
          <p:nvPr/>
        </p:nvSpPr>
        <p:spPr>
          <a:xfrm>
            <a:off x="2748499" y="5275975"/>
            <a:ext cx="2882312" cy="732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1600" b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food can feed 5 family in a year.</a:t>
            </a:r>
            <a:endParaRPr dirty="0"/>
          </a:p>
        </p:txBody>
      </p:sp>
      <p:sp>
        <p:nvSpPr>
          <p:cNvPr id="14" name="Google Shape;680;p26">
            <a:extLst>
              <a:ext uri="{FF2B5EF4-FFF2-40B4-BE49-F238E27FC236}">
                <a16:creationId xmlns:a16="http://schemas.microsoft.com/office/drawing/2014/main" id="{477B57A4-8137-4069-9B1D-A680AEE32866}"/>
              </a:ext>
            </a:extLst>
          </p:cNvPr>
          <p:cNvSpPr txBox="1"/>
          <p:nvPr/>
        </p:nvSpPr>
        <p:spPr>
          <a:xfrm>
            <a:off x="6522369" y="5275974"/>
            <a:ext cx="2882312" cy="105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1600" b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can grant scholarship to 25 students with this money.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479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örüntü" descr="Görüntü">
            <a:extLst>
              <a:ext uri="{FF2B5EF4-FFF2-40B4-BE49-F238E27FC236}">
                <a16:creationId xmlns:a16="http://schemas.microsoft.com/office/drawing/2014/main" id="{88E73212-2A8F-5445-868A-66B5616DED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67078">
            <a:off x="-1016625" y="-1487744"/>
            <a:ext cx="13602811" cy="40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Görüntü" descr="Görüntü">
            <a:extLst>
              <a:ext uri="{FF2B5EF4-FFF2-40B4-BE49-F238E27FC236}">
                <a16:creationId xmlns:a16="http://schemas.microsoft.com/office/drawing/2014/main" id="{D6362BE9-390E-498B-B1D2-8AF1925799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67078">
            <a:off x="-1166666" y="-1228204"/>
            <a:ext cx="13594954" cy="402967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Google Shape;187;p4">
            <a:extLst>
              <a:ext uri="{FF2B5EF4-FFF2-40B4-BE49-F238E27FC236}">
                <a16:creationId xmlns:a16="http://schemas.microsoft.com/office/drawing/2014/main" id="{40C8F98A-58AF-492F-B1F9-2D5A73BE5611}"/>
              </a:ext>
            </a:extLst>
          </p:cNvPr>
          <p:cNvSpPr txBox="1"/>
          <p:nvPr/>
        </p:nvSpPr>
        <p:spPr>
          <a:xfrm>
            <a:off x="485452" y="182848"/>
            <a:ext cx="1111213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14D"/>
              </a:buClr>
              <a:buSzPts val="2500"/>
              <a:buFont typeface="Calibri"/>
              <a:buNone/>
            </a:pPr>
            <a:r>
              <a:rPr lang="tr-TR" sz="2000" b="1" dirty="0">
                <a:solidFill>
                  <a:srgbClr val="0F714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DIGITAL WASTE MEASUREMENT AND TRACKING SYSTEM – SENSA T</a:t>
            </a:r>
            <a:endParaRPr lang="en-US" sz="2000" b="1" dirty="0">
              <a:solidFill>
                <a:srgbClr val="0F714D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75FCE4-CC15-4CC5-B6DE-89D26FA61C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406" y="16188"/>
            <a:ext cx="809130" cy="809130"/>
          </a:xfrm>
          <a:prstGeom prst="rect">
            <a:avLst/>
          </a:prstGeom>
        </p:spPr>
      </p:pic>
      <p:pic>
        <p:nvPicPr>
          <p:cNvPr id="6" name="Picture 5" descr="A picture containing floor, indoor, tiled, toilet&#10;&#10;Description automatically generated">
            <a:extLst>
              <a:ext uri="{FF2B5EF4-FFF2-40B4-BE49-F238E27FC236}">
                <a16:creationId xmlns:a16="http://schemas.microsoft.com/office/drawing/2014/main" id="{EDE49740-EF27-4AD7-A5B0-590970F67A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040" y="1988954"/>
            <a:ext cx="3802744" cy="3802744"/>
          </a:xfrm>
          <a:prstGeom prst="rect">
            <a:avLst/>
          </a:prstGeom>
          <a:ln w="25400">
            <a:noFill/>
          </a:ln>
        </p:spPr>
      </p:pic>
      <p:pic>
        <p:nvPicPr>
          <p:cNvPr id="7" name="Google Shape;329;p9">
            <a:extLst>
              <a:ext uri="{FF2B5EF4-FFF2-40B4-BE49-F238E27FC236}">
                <a16:creationId xmlns:a16="http://schemas.microsoft.com/office/drawing/2014/main" id="{9D9E8A09-4108-48A5-8618-66D804EA53A0}"/>
              </a:ext>
            </a:extLst>
          </p:cNvPr>
          <p:cNvPicPr preferRelativeResize="0"/>
          <p:nvPr/>
        </p:nvPicPr>
        <p:blipFill rotWithShape="1">
          <a:blip r:embed="rId6">
            <a:alphaModFix/>
            <a:biLevel thresh="75000"/>
          </a:blip>
          <a:srcRect/>
          <a:stretch/>
        </p:blipFill>
        <p:spPr>
          <a:xfrm>
            <a:off x="831350" y="2792244"/>
            <a:ext cx="1240222" cy="10081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42;p9">
            <a:extLst>
              <a:ext uri="{FF2B5EF4-FFF2-40B4-BE49-F238E27FC236}">
                <a16:creationId xmlns:a16="http://schemas.microsoft.com/office/drawing/2014/main" id="{79C1C433-4CDC-43AC-BD71-665372963D03}"/>
              </a:ext>
            </a:extLst>
          </p:cNvPr>
          <p:cNvSpPr txBox="1"/>
          <p:nvPr/>
        </p:nvSpPr>
        <p:spPr>
          <a:xfrm>
            <a:off x="961113" y="4261033"/>
            <a:ext cx="835709" cy="57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400" b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%12</a:t>
            </a:r>
            <a:endParaRPr sz="2400" b="1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Picture 12" descr="A group of people in a kitchen&#10;&#10;Description automatically generated with medium confidence">
            <a:extLst>
              <a:ext uri="{FF2B5EF4-FFF2-40B4-BE49-F238E27FC236}">
                <a16:creationId xmlns:a16="http://schemas.microsoft.com/office/drawing/2014/main" id="{B9C91053-4AB6-4A45-94A6-DCF2304075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38"/>
          <a:stretch/>
        </p:blipFill>
        <p:spPr>
          <a:xfrm>
            <a:off x="2802218" y="1988954"/>
            <a:ext cx="4803267" cy="381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76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örüntü" descr="Görüntü">
            <a:extLst>
              <a:ext uri="{FF2B5EF4-FFF2-40B4-BE49-F238E27FC236}">
                <a16:creationId xmlns:a16="http://schemas.microsoft.com/office/drawing/2014/main" id="{88E73212-2A8F-5445-868A-66B5616DED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67078">
            <a:off x="-1016625" y="-1487744"/>
            <a:ext cx="13602811" cy="40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Görüntü" descr="Görüntü">
            <a:extLst>
              <a:ext uri="{FF2B5EF4-FFF2-40B4-BE49-F238E27FC236}">
                <a16:creationId xmlns:a16="http://schemas.microsoft.com/office/drawing/2014/main" id="{D6362BE9-390E-498B-B1D2-8AF1925799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67078">
            <a:off x="-1166666" y="-1228204"/>
            <a:ext cx="13594954" cy="402967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Google Shape;187;p4">
            <a:extLst>
              <a:ext uri="{FF2B5EF4-FFF2-40B4-BE49-F238E27FC236}">
                <a16:creationId xmlns:a16="http://schemas.microsoft.com/office/drawing/2014/main" id="{40C8F98A-58AF-492F-B1F9-2D5A73BE5611}"/>
              </a:ext>
            </a:extLst>
          </p:cNvPr>
          <p:cNvSpPr txBox="1"/>
          <p:nvPr/>
        </p:nvSpPr>
        <p:spPr>
          <a:xfrm>
            <a:off x="485452" y="182848"/>
            <a:ext cx="1111213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14D"/>
              </a:buClr>
              <a:buSzPts val="2500"/>
              <a:buFont typeface="Calibri"/>
              <a:buNone/>
            </a:pPr>
            <a:r>
              <a:rPr lang="tr-TR" sz="2000" b="1" dirty="0">
                <a:solidFill>
                  <a:srgbClr val="0F714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FOOD SERVICES - FAZLA</a:t>
            </a:r>
            <a:endParaRPr lang="en-US" sz="2000" b="1" dirty="0">
              <a:solidFill>
                <a:srgbClr val="0F714D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75FCE4-CC15-4CC5-B6DE-89D26FA61C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406" y="16188"/>
            <a:ext cx="809130" cy="80913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6279C7B-AA10-473C-B990-82D99BE9475F}"/>
              </a:ext>
            </a:extLst>
          </p:cNvPr>
          <p:cNvGrpSpPr/>
          <p:nvPr/>
        </p:nvGrpSpPr>
        <p:grpSpPr>
          <a:xfrm>
            <a:off x="7305631" y="1309605"/>
            <a:ext cx="3230227" cy="4922249"/>
            <a:chOff x="7305631" y="1309605"/>
            <a:chExt cx="3230227" cy="4922249"/>
          </a:xfrm>
        </p:grpSpPr>
        <p:pic>
          <p:nvPicPr>
            <p:cNvPr id="7" name="Picture 20">
              <a:extLst>
                <a:ext uri="{FF2B5EF4-FFF2-40B4-BE49-F238E27FC236}">
                  <a16:creationId xmlns:a16="http://schemas.microsoft.com/office/drawing/2014/main" id="{705E1DB0-74E4-44DC-8282-01D6ABCAB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305631" y="1309605"/>
              <a:ext cx="3230227" cy="4922249"/>
            </a:xfrm>
            <a:prstGeom prst="rect">
              <a:avLst/>
            </a:prstGeom>
          </p:spPr>
        </p:pic>
        <p:pic>
          <p:nvPicPr>
            <p:cNvPr id="8" name="Picture 31">
              <a:extLst>
                <a:ext uri="{FF2B5EF4-FFF2-40B4-BE49-F238E27FC236}">
                  <a16:creationId xmlns:a16="http://schemas.microsoft.com/office/drawing/2014/main" id="{967048E0-18E4-4630-A147-2FF15CB21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2482" t="3709" r="20710" b="92000"/>
            <a:stretch>
              <a:fillRect/>
            </a:stretch>
          </p:blipFill>
          <p:spPr>
            <a:xfrm>
              <a:off x="7903609" y="1954561"/>
              <a:ext cx="2041942" cy="27204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9EF0D2A-0003-491A-9D16-9800EC8FF1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90" b="6185"/>
            <a:stretch/>
          </p:blipFill>
          <p:spPr>
            <a:xfrm>
              <a:off x="7916308" y="2225040"/>
              <a:ext cx="2016361" cy="3297212"/>
            </a:xfrm>
            <a:prstGeom prst="rect">
              <a:avLst/>
            </a:prstGeom>
          </p:spPr>
        </p:pic>
      </p:grpSp>
      <p:pic>
        <p:nvPicPr>
          <p:cNvPr id="11" name="Google Shape;329;p9">
            <a:extLst>
              <a:ext uri="{FF2B5EF4-FFF2-40B4-BE49-F238E27FC236}">
                <a16:creationId xmlns:a16="http://schemas.microsoft.com/office/drawing/2014/main" id="{84FC3209-5251-4693-8B5B-8A193C0B4BBD}"/>
              </a:ext>
            </a:extLst>
          </p:cNvPr>
          <p:cNvPicPr preferRelativeResize="0"/>
          <p:nvPr/>
        </p:nvPicPr>
        <p:blipFill rotWithShape="1">
          <a:blip r:embed="rId8">
            <a:alphaModFix/>
            <a:biLevel thresh="75000"/>
          </a:blip>
          <a:srcRect/>
          <a:stretch/>
        </p:blipFill>
        <p:spPr>
          <a:xfrm>
            <a:off x="2645634" y="2792244"/>
            <a:ext cx="1240222" cy="10081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42;p9">
            <a:extLst>
              <a:ext uri="{FF2B5EF4-FFF2-40B4-BE49-F238E27FC236}">
                <a16:creationId xmlns:a16="http://schemas.microsoft.com/office/drawing/2014/main" id="{5FBE6CDA-0BCB-4F4B-B915-121990B1081A}"/>
              </a:ext>
            </a:extLst>
          </p:cNvPr>
          <p:cNvSpPr txBox="1"/>
          <p:nvPr/>
        </p:nvSpPr>
        <p:spPr>
          <a:xfrm>
            <a:off x="2775397" y="4261033"/>
            <a:ext cx="835709" cy="57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400" b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%12</a:t>
            </a:r>
            <a:endParaRPr sz="2400" b="1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3308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1F067E8-287A-4C1F-BA6D-060576EB97C8}"/>
              </a:ext>
            </a:extLst>
          </p:cNvPr>
          <p:cNvGrpSpPr/>
          <p:nvPr/>
        </p:nvGrpSpPr>
        <p:grpSpPr>
          <a:xfrm>
            <a:off x="-39643" y="340447"/>
            <a:ext cx="7293888" cy="5429049"/>
            <a:chOff x="911899" y="-472843"/>
            <a:chExt cx="10149910" cy="7554867"/>
          </a:xfrm>
        </p:grpSpPr>
        <p:pic>
          <p:nvPicPr>
            <p:cNvPr id="8" name="Picture 2" descr="Grey Map of Turkey | Free Vector Maps">
              <a:extLst>
                <a:ext uri="{FF2B5EF4-FFF2-40B4-BE49-F238E27FC236}">
                  <a16:creationId xmlns:a16="http://schemas.microsoft.com/office/drawing/2014/main" id="{4E693FFB-AFE9-4551-9B30-F3A490E5E7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99"/>
            <a:stretch/>
          </p:blipFill>
          <p:spPr bwMode="auto">
            <a:xfrm>
              <a:off x="911899" y="-472843"/>
              <a:ext cx="10149910" cy="7554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9D546501-E2DC-4463-BEEF-1C64B5CD7B7B}"/>
                </a:ext>
              </a:extLst>
            </p:cNvPr>
            <p:cNvSpPr/>
            <p:nvPr/>
          </p:nvSpPr>
          <p:spPr>
            <a:xfrm>
              <a:off x="8240647" y="2457858"/>
              <a:ext cx="1169387" cy="2790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544">
                <a:defRPr/>
              </a:pPr>
              <a:endParaRPr sz="1452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F6EF978-EAE1-4943-8A1E-EFE765D3D364}"/>
                </a:ext>
              </a:extLst>
            </p:cNvPr>
            <p:cNvGrpSpPr/>
            <p:nvPr/>
          </p:nvGrpSpPr>
          <p:grpSpPr>
            <a:xfrm>
              <a:off x="2789314" y="2320896"/>
              <a:ext cx="6450477" cy="1908141"/>
              <a:chOff x="1266952" y="4634153"/>
              <a:chExt cx="8119193" cy="2401774"/>
            </a:xfrm>
          </p:grpSpPr>
          <p:sp>
            <p:nvSpPr>
              <p:cNvPr id="23" name="object 6">
                <a:extLst>
                  <a:ext uri="{FF2B5EF4-FFF2-40B4-BE49-F238E27FC236}">
                    <a16:creationId xmlns:a16="http://schemas.microsoft.com/office/drawing/2014/main" id="{B52E13F3-9199-4B2F-951B-EBE51F132738}"/>
                  </a:ext>
                </a:extLst>
              </p:cNvPr>
              <p:cNvSpPr/>
              <p:nvPr/>
            </p:nvSpPr>
            <p:spPr>
              <a:xfrm>
                <a:off x="6631457" y="4737064"/>
                <a:ext cx="1293538" cy="460222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defTabSz="829544">
                  <a:defRPr/>
                </a:pPr>
                <a:endParaRPr sz="1452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4" name="object 10">
                <a:extLst>
                  <a:ext uri="{FF2B5EF4-FFF2-40B4-BE49-F238E27FC236}">
                    <a16:creationId xmlns:a16="http://schemas.microsoft.com/office/drawing/2014/main" id="{E06F27B2-DBC1-4A1A-867D-AB36A0F35004}"/>
                  </a:ext>
                </a:extLst>
              </p:cNvPr>
              <p:cNvSpPr/>
              <p:nvPr/>
            </p:nvSpPr>
            <p:spPr>
              <a:xfrm>
                <a:off x="1572461" y="5510100"/>
                <a:ext cx="897755" cy="854313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defTabSz="829544">
                  <a:defRPr/>
                </a:pPr>
                <a:endParaRPr sz="1452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5" name="object 13">
                <a:extLst>
                  <a:ext uri="{FF2B5EF4-FFF2-40B4-BE49-F238E27FC236}">
                    <a16:creationId xmlns:a16="http://schemas.microsoft.com/office/drawing/2014/main" id="{1D2F3C27-BED4-4188-87CF-BE1DDE5BC782}"/>
                  </a:ext>
                </a:extLst>
              </p:cNvPr>
              <p:cNvSpPr/>
              <p:nvPr/>
            </p:nvSpPr>
            <p:spPr>
              <a:xfrm>
                <a:off x="1266952" y="6614819"/>
                <a:ext cx="1526638" cy="421108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defTabSz="829544">
                  <a:defRPr/>
                </a:pPr>
                <a:endParaRPr sz="1452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6" name="object 14">
                <a:extLst>
                  <a:ext uri="{FF2B5EF4-FFF2-40B4-BE49-F238E27FC236}">
                    <a16:creationId xmlns:a16="http://schemas.microsoft.com/office/drawing/2014/main" id="{5CC9B4F2-92F9-4735-B257-5BD603E3E6CB}"/>
                  </a:ext>
                </a:extLst>
              </p:cNvPr>
              <p:cNvSpPr/>
              <p:nvPr/>
            </p:nvSpPr>
            <p:spPr>
              <a:xfrm>
                <a:off x="4919081" y="4634153"/>
                <a:ext cx="1293540" cy="653001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defTabSz="829544">
                  <a:defRPr/>
                </a:pPr>
                <a:endParaRPr sz="1452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pic>
            <p:nvPicPr>
              <p:cNvPr id="27" name="Picture 4" descr="Image result for metro cc logo">
                <a:extLst>
                  <a:ext uri="{FF2B5EF4-FFF2-40B4-BE49-F238E27FC236}">
                    <a16:creationId xmlns:a16="http://schemas.microsoft.com/office/drawing/2014/main" id="{65E801DB-4152-475E-A4A4-A8EFE13E01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670" b="12729"/>
              <a:stretch/>
            </p:blipFill>
            <p:spPr bwMode="auto">
              <a:xfrm>
                <a:off x="1412289" y="4737919"/>
                <a:ext cx="1184946" cy="4948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6" descr="Image result for a101 logo">
                <a:extLst>
                  <a:ext uri="{FF2B5EF4-FFF2-40B4-BE49-F238E27FC236}">
                    <a16:creationId xmlns:a16="http://schemas.microsoft.com/office/drawing/2014/main" id="{D4B4A67C-AB4B-4C3B-8244-FD02685247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7500" y="5883735"/>
                <a:ext cx="1187350" cy="353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Image result for feast logo">
                <a:extLst>
                  <a:ext uri="{FF2B5EF4-FFF2-40B4-BE49-F238E27FC236}">
                    <a16:creationId xmlns:a16="http://schemas.microsoft.com/office/drawing/2014/main" id="{FAA5148E-549B-446E-8F70-AEEDFD6C91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73284" y="5567267"/>
                <a:ext cx="932096" cy="7647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0" descr="Image result for g2m logo">
                <a:extLst>
                  <a:ext uri="{FF2B5EF4-FFF2-40B4-BE49-F238E27FC236}">
                    <a16:creationId xmlns:a16="http://schemas.microsoft.com/office/drawing/2014/main" id="{BC63E1F6-9C83-4CE5-B245-37EAAC735C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55" t="34706" r="23367" b="30233"/>
              <a:stretch/>
            </p:blipFill>
            <p:spPr bwMode="auto">
              <a:xfrm>
                <a:off x="8304935" y="5498278"/>
                <a:ext cx="1081210" cy="672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Carrefour, Brezilya'daki rakibinin mağazalarını aldı - Sondakika Ekonomi  Haberleri">
                <a:extLst>
                  <a:ext uri="{FF2B5EF4-FFF2-40B4-BE49-F238E27FC236}">
                    <a16:creationId xmlns:a16="http://schemas.microsoft.com/office/drawing/2014/main" id="{9EA196FE-571F-4E0E-A3B5-F02184368B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3331" y="5494016"/>
                <a:ext cx="1526638" cy="858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4B15096-B1C4-4B9E-A887-DD07F53F8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7866" y="3757770"/>
              <a:ext cx="919909" cy="61473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3BB67DD-407E-4767-A36B-5184C7280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2989" y="3931678"/>
              <a:ext cx="742844" cy="226842"/>
            </a:xfrm>
            <a:prstGeom prst="rect">
              <a:avLst/>
            </a:prstGeom>
          </p:spPr>
        </p:pic>
        <p:pic>
          <p:nvPicPr>
            <p:cNvPr id="14" name="Picture 2" descr="Image result for fasdat logo">
              <a:extLst>
                <a:ext uri="{FF2B5EF4-FFF2-40B4-BE49-F238E27FC236}">
                  <a16:creationId xmlns:a16="http://schemas.microsoft.com/office/drawing/2014/main" id="{917117C0-01DC-4D1A-B94E-52755611AE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070" y="3460115"/>
              <a:ext cx="989166" cy="989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A92F3CB-5BBE-4577-AB0E-48D685FA5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1192" y="4519316"/>
              <a:ext cx="1041880" cy="29768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8C3B2FB-E71F-4F09-8D4C-A7B8FCD43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84297" y="2375261"/>
              <a:ext cx="1190054" cy="410066"/>
            </a:xfrm>
            <a:prstGeom prst="rect">
              <a:avLst/>
            </a:prstGeom>
          </p:spPr>
        </p:pic>
        <p:pic>
          <p:nvPicPr>
            <p:cNvPr id="18" name="Picture 2" descr="Düzey – Polat Gıda">
              <a:extLst>
                <a:ext uri="{FF2B5EF4-FFF2-40B4-BE49-F238E27FC236}">
                  <a16:creationId xmlns:a16="http://schemas.microsoft.com/office/drawing/2014/main" id="{38FFDF5B-EAAE-4E42-902E-79C65B26C8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4" t="24443" r="12127" b="22388"/>
            <a:stretch/>
          </p:blipFill>
          <p:spPr bwMode="auto">
            <a:xfrm>
              <a:off x="7117697" y="3870905"/>
              <a:ext cx="942390" cy="348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d.ream (Doğuş Restaurant Entertainment and Management) | LinkedIn">
              <a:extLst>
                <a:ext uri="{FF2B5EF4-FFF2-40B4-BE49-F238E27FC236}">
                  <a16:creationId xmlns:a16="http://schemas.microsoft.com/office/drawing/2014/main" id="{CACDE2D3-F499-4958-9F37-5B236B7564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610" r="9658" b="26535"/>
            <a:stretch/>
          </p:blipFill>
          <p:spPr bwMode="auto">
            <a:xfrm>
              <a:off x="5506645" y="4417382"/>
              <a:ext cx="1115000" cy="528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924F79F-A4D2-40E3-ABB4-7080208D9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088325" y="4379375"/>
              <a:ext cx="614054" cy="614054"/>
            </a:xfrm>
            <a:prstGeom prst="rect">
              <a:avLst/>
            </a:prstGeom>
          </p:spPr>
        </p:pic>
        <p:pic>
          <p:nvPicPr>
            <p:cNvPr id="21" name="Picture 6" descr="HAVI (@HAVItweets) | Twitter">
              <a:extLst>
                <a:ext uri="{FF2B5EF4-FFF2-40B4-BE49-F238E27FC236}">
                  <a16:creationId xmlns:a16="http://schemas.microsoft.com/office/drawing/2014/main" id="{2D33020B-6A36-4FB7-A96B-96FA263629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396" b="31995"/>
            <a:stretch/>
          </p:blipFill>
          <p:spPr bwMode="auto">
            <a:xfrm>
              <a:off x="8410864" y="4449281"/>
              <a:ext cx="898372" cy="38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Kavaklıdere Wines | Brands of the World™ | Download vector logos and  logotypes">
              <a:extLst>
                <a:ext uri="{FF2B5EF4-FFF2-40B4-BE49-F238E27FC236}">
                  <a16:creationId xmlns:a16="http://schemas.microsoft.com/office/drawing/2014/main" id="{3243CE7E-66B1-4B30-9666-9AFE3F4645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372" b="32566"/>
            <a:stretch/>
          </p:blipFill>
          <p:spPr bwMode="auto">
            <a:xfrm>
              <a:off x="6799342" y="4488105"/>
              <a:ext cx="1475117" cy="458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Görüntü" descr="Görüntü">
            <a:extLst>
              <a:ext uri="{FF2B5EF4-FFF2-40B4-BE49-F238E27FC236}">
                <a16:creationId xmlns:a16="http://schemas.microsoft.com/office/drawing/2014/main" id="{88E73212-2A8F-5445-868A-66B5616DED9F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67078">
            <a:off x="-1016625" y="-1487744"/>
            <a:ext cx="13602811" cy="40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Görüntü" descr="Görüntü">
            <a:extLst>
              <a:ext uri="{FF2B5EF4-FFF2-40B4-BE49-F238E27FC236}">
                <a16:creationId xmlns:a16="http://schemas.microsoft.com/office/drawing/2014/main" id="{D6362BE9-390E-498B-B1D2-8AF1925799A1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67078">
            <a:off x="-1166666" y="-1228204"/>
            <a:ext cx="13594954" cy="402967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Google Shape;187;p4">
            <a:extLst>
              <a:ext uri="{FF2B5EF4-FFF2-40B4-BE49-F238E27FC236}">
                <a16:creationId xmlns:a16="http://schemas.microsoft.com/office/drawing/2014/main" id="{40C8F98A-58AF-492F-B1F9-2D5A73BE5611}"/>
              </a:ext>
            </a:extLst>
          </p:cNvPr>
          <p:cNvSpPr txBox="1"/>
          <p:nvPr/>
        </p:nvSpPr>
        <p:spPr>
          <a:xfrm>
            <a:off x="485452" y="182848"/>
            <a:ext cx="1111213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14D"/>
              </a:buClr>
              <a:buSzPts val="2500"/>
              <a:buFont typeface="Calibri"/>
              <a:buNone/>
            </a:pPr>
            <a:r>
              <a:rPr lang="tr-TR" sz="2000" b="1" dirty="0">
                <a:solidFill>
                  <a:srgbClr val="0F714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OUR SUCCESS</a:t>
            </a:r>
            <a:endParaRPr lang="en-US" sz="2000" b="1" dirty="0">
              <a:solidFill>
                <a:srgbClr val="0F714D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75FCE4-CC15-4CC5-B6DE-89D26FA61C33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406" y="16188"/>
            <a:ext cx="809130" cy="809130"/>
          </a:xfrm>
          <a:prstGeom prst="rect">
            <a:avLst/>
          </a:prstGeom>
        </p:spPr>
      </p:pic>
      <p:grpSp>
        <p:nvGrpSpPr>
          <p:cNvPr id="32" name="Google Shape;644;p17">
            <a:extLst>
              <a:ext uri="{FF2B5EF4-FFF2-40B4-BE49-F238E27FC236}">
                <a16:creationId xmlns:a16="http://schemas.microsoft.com/office/drawing/2014/main" id="{D7A3FBA3-6957-4AEE-AE8B-AD4333A39CE7}"/>
              </a:ext>
            </a:extLst>
          </p:cNvPr>
          <p:cNvGrpSpPr/>
          <p:nvPr/>
        </p:nvGrpSpPr>
        <p:grpSpPr>
          <a:xfrm>
            <a:off x="626193" y="6024899"/>
            <a:ext cx="739926" cy="417562"/>
            <a:chOff x="2280443" y="1671389"/>
            <a:chExt cx="1554992" cy="1062669"/>
          </a:xfrm>
        </p:grpSpPr>
        <p:pic>
          <p:nvPicPr>
            <p:cNvPr id="33" name="Google Shape;645;p17" descr="0.png">
              <a:extLst>
                <a:ext uri="{FF2B5EF4-FFF2-40B4-BE49-F238E27FC236}">
                  <a16:creationId xmlns:a16="http://schemas.microsoft.com/office/drawing/2014/main" id="{D649F623-B78B-4F3F-B08A-4303D46D28DD}"/>
                </a:ext>
              </a:extLst>
            </p:cNvPr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2862709" y="1671389"/>
              <a:ext cx="972726" cy="10626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646;p17" descr="238px-UNDP_logo.svg.png">
              <a:extLst>
                <a:ext uri="{FF2B5EF4-FFF2-40B4-BE49-F238E27FC236}">
                  <a16:creationId xmlns:a16="http://schemas.microsoft.com/office/drawing/2014/main" id="{DBD3A454-E8D5-47E4-BC55-D1D9D0BA5B00}"/>
                </a:ext>
              </a:extLst>
            </p:cNvPr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2280443" y="1671389"/>
              <a:ext cx="477432" cy="105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" name="Google Shape;651;p17">
            <a:extLst>
              <a:ext uri="{FF2B5EF4-FFF2-40B4-BE49-F238E27FC236}">
                <a16:creationId xmlns:a16="http://schemas.microsoft.com/office/drawing/2014/main" id="{8CD210AE-79BE-47EC-8509-389295332FA6}"/>
              </a:ext>
            </a:extLst>
          </p:cNvPr>
          <p:cNvGrpSpPr/>
          <p:nvPr/>
        </p:nvGrpSpPr>
        <p:grpSpPr>
          <a:xfrm>
            <a:off x="1530888" y="6021180"/>
            <a:ext cx="958631" cy="494126"/>
            <a:chOff x="2484907" y="535935"/>
            <a:chExt cx="3399493" cy="2040476"/>
          </a:xfrm>
        </p:grpSpPr>
        <p:pic>
          <p:nvPicPr>
            <p:cNvPr id="37" name="Google Shape;652;p17" descr="Related image">
              <a:extLst>
                <a:ext uri="{FF2B5EF4-FFF2-40B4-BE49-F238E27FC236}">
                  <a16:creationId xmlns:a16="http://schemas.microsoft.com/office/drawing/2014/main" id="{EA1501F8-6B78-4968-8BEC-A6E03C9F3890}"/>
                </a:ext>
              </a:extLst>
            </p:cNvPr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2500461" y="1736318"/>
              <a:ext cx="3383939" cy="8400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653;p17" descr="Image result for eib logo">
              <a:extLst>
                <a:ext uri="{FF2B5EF4-FFF2-40B4-BE49-F238E27FC236}">
                  <a16:creationId xmlns:a16="http://schemas.microsoft.com/office/drawing/2014/main" id="{82140FD2-2647-4354-959A-B4CB32000D37}"/>
                </a:ext>
              </a:extLst>
            </p:cNvPr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2484907" y="535935"/>
              <a:ext cx="2897256" cy="12003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" name="Google Shape;667;p17" descr="A0bXYfAVZlgXAAAAAElFTkSuQmCC (310×163)">
            <a:extLst>
              <a:ext uri="{FF2B5EF4-FFF2-40B4-BE49-F238E27FC236}">
                <a16:creationId xmlns:a16="http://schemas.microsoft.com/office/drawing/2014/main" id="{6581CBBD-FF51-4018-A1A6-514E76F592EE}"/>
              </a:ext>
            </a:extLst>
          </p:cNvPr>
          <p:cNvPicPr preferRelativeResize="0"/>
          <p:nvPr/>
        </p:nvPicPr>
        <p:blipFill rotWithShape="1">
          <a:blip r:embed="rId3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4184" y="5983229"/>
            <a:ext cx="1052284" cy="500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2" descr="rEr8N4+fZk7rfgGsYvp1H8P0y74gvz90ACAAAAAElFTkSuQmCC (313×161)">
            <a:extLst>
              <a:ext uri="{FF2B5EF4-FFF2-40B4-BE49-F238E27FC236}">
                <a16:creationId xmlns:a16="http://schemas.microsoft.com/office/drawing/2014/main" id="{1881180A-48CD-4200-9CA7-F7209F1D5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7558" y="5912152"/>
            <a:ext cx="1070983" cy="5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F90F33E-A7FF-4D57-B18D-17D7381FCEA8}"/>
              </a:ext>
            </a:extLst>
          </p:cNvPr>
          <p:cNvPicPr>
            <a:picLocks noChangeAspect="1"/>
          </p:cNvPicPr>
          <p:nvPr/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7550" y="5880460"/>
            <a:ext cx="804880" cy="706441"/>
          </a:xfrm>
          <a:prstGeom prst="rect">
            <a:avLst/>
          </a:prstGeom>
        </p:spPr>
      </p:pic>
      <p:sp>
        <p:nvSpPr>
          <p:cNvPr id="42" name="Google Shape;343;p14">
            <a:extLst>
              <a:ext uri="{FF2B5EF4-FFF2-40B4-BE49-F238E27FC236}">
                <a16:creationId xmlns:a16="http://schemas.microsoft.com/office/drawing/2014/main" id="{A9CD5164-0011-4889-8EBA-1D530D867280}"/>
              </a:ext>
            </a:extLst>
          </p:cNvPr>
          <p:cNvSpPr txBox="1"/>
          <p:nvPr/>
        </p:nvSpPr>
        <p:spPr>
          <a:xfrm>
            <a:off x="497073" y="5506366"/>
            <a:ext cx="2285883" cy="41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7" tIns="41457" rIns="82937" bIns="41457" anchor="t" anchorCtr="0">
            <a:spAutoFit/>
          </a:bodyPr>
          <a:lstStyle/>
          <a:p>
            <a:pPr>
              <a:lnSpc>
                <a:spcPct val="130000"/>
              </a:lnSpc>
              <a:buClr>
                <a:srgbClr val="000000"/>
              </a:buClr>
              <a:buSzPts val="2000"/>
            </a:pPr>
            <a:r>
              <a:rPr lang="tr-TR" sz="1633" b="1" dirty="0">
                <a:solidFill>
                  <a:srgbClr val="0F714D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Awarded by:</a:t>
            </a:r>
            <a:endParaRPr lang="en-US" sz="1089" b="1" dirty="0">
              <a:solidFill>
                <a:srgbClr val="0F714D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354D07-4C93-43F5-BC57-EE108FA6C7D6}"/>
              </a:ext>
            </a:extLst>
          </p:cNvPr>
          <p:cNvSpPr/>
          <p:nvPr/>
        </p:nvSpPr>
        <p:spPr>
          <a:xfrm>
            <a:off x="7627378" y="1632214"/>
            <a:ext cx="1694764" cy="1568114"/>
          </a:xfrm>
          <a:prstGeom prst="rect">
            <a:avLst/>
          </a:prstGeom>
          <a:noFill/>
          <a:ln w="12700">
            <a:solidFill>
              <a:srgbClr val="10704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F263749-B2A4-455E-AAB0-BBF6CBCFF801}"/>
              </a:ext>
            </a:extLst>
          </p:cNvPr>
          <p:cNvSpPr/>
          <p:nvPr/>
        </p:nvSpPr>
        <p:spPr>
          <a:xfrm>
            <a:off x="7627378" y="3353749"/>
            <a:ext cx="1694764" cy="1568114"/>
          </a:xfrm>
          <a:prstGeom prst="rect">
            <a:avLst/>
          </a:prstGeom>
          <a:noFill/>
          <a:ln w="12700">
            <a:solidFill>
              <a:srgbClr val="10704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9BCB07B-7B52-408C-976B-3400EBC1CBF2}"/>
              </a:ext>
            </a:extLst>
          </p:cNvPr>
          <p:cNvSpPr/>
          <p:nvPr/>
        </p:nvSpPr>
        <p:spPr>
          <a:xfrm>
            <a:off x="9881966" y="1629285"/>
            <a:ext cx="1694764" cy="1568114"/>
          </a:xfrm>
          <a:prstGeom prst="rect">
            <a:avLst/>
          </a:prstGeom>
          <a:noFill/>
          <a:ln w="12700">
            <a:solidFill>
              <a:srgbClr val="10704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69F39EA-82BB-40AA-A460-CC80EEDB8D23}"/>
              </a:ext>
            </a:extLst>
          </p:cNvPr>
          <p:cNvSpPr/>
          <p:nvPr/>
        </p:nvSpPr>
        <p:spPr>
          <a:xfrm>
            <a:off x="9881966" y="3357253"/>
            <a:ext cx="1694764" cy="1568114"/>
          </a:xfrm>
          <a:prstGeom prst="rect">
            <a:avLst/>
          </a:prstGeom>
          <a:noFill/>
          <a:ln w="12700">
            <a:solidFill>
              <a:srgbClr val="10704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66AED699-1E0E-4E4F-80CD-218A9FC5B5F7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9778" y="3463529"/>
            <a:ext cx="542011" cy="542011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48193E25-BBE8-4DE7-87D1-3A9F4A8C45FC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5139" y="3504120"/>
            <a:ext cx="484786" cy="484786"/>
          </a:xfrm>
          <a:prstGeom prst="rect">
            <a:avLst/>
          </a:prstGeom>
        </p:spPr>
      </p:pic>
      <p:pic>
        <p:nvPicPr>
          <p:cNvPr id="49" name="Picture 48" descr="Icon&#10;&#10;Description automatically generated">
            <a:extLst>
              <a:ext uri="{FF2B5EF4-FFF2-40B4-BE49-F238E27FC236}">
                <a16:creationId xmlns:a16="http://schemas.microsoft.com/office/drawing/2014/main" id="{9ECFFD21-CB81-4DEF-954B-1CCBE7D02EAF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6526" y="1803606"/>
            <a:ext cx="542012" cy="542012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0A204CC8-2CE0-4E2E-8234-0F739431CD00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629" y="1782000"/>
            <a:ext cx="588309" cy="551435"/>
          </a:xfrm>
          <a:prstGeom prst="rect">
            <a:avLst/>
          </a:prstGeom>
        </p:spPr>
      </p:pic>
      <p:sp>
        <p:nvSpPr>
          <p:cNvPr id="51" name="Google Shape;343;p14">
            <a:extLst>
              <a:ext uri="{FF2B5EF4-FFF2-40B4-BE49-F238E27FC236}">
                <a16:creationId xmlns:a16="http://schemas.microsoft.com/office/drawing/2014/main" id="{B033502C-701D-45AA-9A59-4907472000F0}"/>
              </a:ext>
            </a:extLst>
          </p:cNvPr>
          <p:cNvSpPr txBox="1"/>
          <p:nvPr/>
        </p:nvSpPr>
        <p:spPr>
          <a:xfrm>
            <a:off x="7627378" y="4005040"/>
            <a:ext cx="1694764" cy="97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1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Provided food donations to </a:t>
            </a:r>
            <a:r>
              <a:rPr lang="en-US" sz="1100" b="1" dirty="0">
                <a:solidFill>
                  <a:srgbClr val="52794B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1.100.000</a:t>
            </a:r>
            <a:r>
              <a:rPr lang="en-US" sz="11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people in need month</a:t>
            </a:r>
            <a:r>
              <a:rPr lang="tr-TR" sz="11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1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y</a:t>
            </a:r>
          </a:p>
        </p:txBody>
      </p:sp>
      <p:sp>
        <p:nvSpPr>
          <p:cNvPr id="52" name="Google Shape;343;p14">
            <a:extLst>
              <a:ext uri="{FF2B5EF4-FFF2-40B4-BE49-F238E27FC236}">
                <a16:creationId xmlns:a16="http://schemas.microsoft.com/office/drawing/2014/main" id="{52627C44-9757-408F-B288-20ADB194A658}"/>
              </a:ext>
            </a:extLst>
          </p:cNvPr>
          <p:cNvSpPr txBox="1"/>
          <p:nvPr/>
        </p:nvSpPr>
        <p:spPr>
          <a:xfrm>
            <a:off x="9903242" y="4164064"/>
            <a:ext cx="1694764" cy="75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1100" b="1" dirty="0">
                <a:solidFill>
                  <a:srgbClr val="52794B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3</a:t>
            </a:r>
            <a:r>
              <a:rPr lang="en-US" sz="1100" b="1" dirty="0">
                <a:solidFill>
                  <a:srgbClr val="52794B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00 Million TL </a:t>
            </a:r>
            <a:r>
              <a:rPr lang="en-US" sz="11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worth surplus food brought back to economy.</a:t>
            </a:r>
          </a:p>
        </p:txBody>
      </p:sp>
      <p:sp>
        <p:nvSpPr>
          <p:cNvPr id="53" name="Google Shape;343;p14">
            <a:extLst>
              <a:ext uri="{FF2B5EF4-FFF2-40B4-BE49-F238E27FC236}">
                <a16:creationId xmlns:a16="http://schemas.microsoft.com/office/drawing/2014/main" id="{5F89EB0F-7DCF-4BD1-94C0-3F42878CD912}"/>
              </a:ext>
            </a:extLst>
          </p:cNvPr>
          <p:cNvSpPr txBox="1"/>
          <p:nvPr/>
        </p:nvSpPr>
        <p:spPr>
          <a:xfrm>
            <a:off x="9888276" y="2428705"/>
            <a:ext cx="1694764" cy="75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100" b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Prevented </a:t>
            </a:r>
            <a:r>
              <a:rPr lang="tr-TR" sz="1100" b="1" u="none" strike="noStrike" cap="none" dirty="0">
                <a:solidFill>
                  <a:srgbClr val="52794B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6</a:t>
            </a:r>
            <a:r>
              <a:rPr lang="en-US" sz="1100" b="1" u="none" strike="noStrike" cap="none" dirty="0">
                <a:solidFill>
                  <a:srgbClr val="52794B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3.000 </a:t>
            </a:r>
            <a:r>
              <a:rPr lang="en-US" sz="1100" b="1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tonnes</a:t>
            </a:r>
            <a:r>
              <a:rPr lang="en-US" sz="1100" b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of carbon emission.</a:t>
            </a:r>
          </a:p>
        </p:txBody>
      </p:sp>
      <p:sp>
        <p:nvSpPr>
          <p:cNvPr id="54" name="Google Shape;343;p14">
            <a:extLst>
              <a:ext uri="{FF2B5EF4-FFF2-40B4-BE49-F238E27FC236}">
                <a16:creationId xmlns:a16="http://schemas.microsoft.com/office/drawing/2014/main" id="{9F281DE4-E426-48A6-9B49-4CFDE22B813F}"/>
              </a:ext>
            </a:extLst>
          </p:cNvPr>
          <p:cNvSpPr txBox="1"/>
          <p:nvPr/>
        </p:nvSpPr>
        <p:spPr>
          <a:xfrm>
            <a:off x="7634319" y="2538735"/>
            <a:ext cx="1694765" cy="53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1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Saved </a:t>
            </a:r>
            <a:r>
              <a:rPr lang="en-US" sz="1100" b="1" dirty="0">
                <a:solidFill>
                  <a:srgbClr val="52794B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1</a:t>
            </a:r>
            <a:r>
              <a:rPr lang="tr-TR" sz="1100" b="1" dirty="0">
                <a:solidFill>
                  <a:srgbClr val="52794B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9</a:t>
            </a:r>
            <a:r>
              <a:rPr lang="en-US" sz="1100" b="1" dirty="0">
                <a:solidFill>
                  <a:srgbClr val="52794B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.000 </a:t>
            </a:r>
            <a:r>
              <a:rPr lang="en-US" sz="11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tonnes</a:t>
            </a:r>
            <a:r>
              <a:rPr lang="en-US" sz="11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of food.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7F77B32-E27F-45FB-947C-2C578F07CFCD}"/>
              </a:ext>
            </a:extLst>
          </p:cNvPr>
          <p:cNvSpPr/>
          <p:nvPr/>
        </p:nvSpPr>
        <p:spPr>
          <a:xfrm>
            <a:off x="7634320" y="5109218"/>
            <a:ext cx="1694764" cy="1568114"/>
          </a:xfrm>
          <a:prstGeom prst="rect">
            <a:avLst/>
          </a:prstGeom>
          <a:noFill/>
          <a:ln w="12700">
            <a:solidFill>
              <a:srgbClr val="10704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5783A4A-B76C-4D19-A08F-2A9E8D3FA719}"/>
              </a:ext>
            </a:extLst>
          </p:cNvPr>
          <p:cNvSpPr/>
          <p:nvPr/>
        </p:nvSpPr>
        <p:spPr>
          <a:xfrm>
            <a:off x="9888908" y="5112722"/>
            <a:ext cx="1694764" cy="1568114"/>
          </a:xfrm>
          <a:prstGeom prst="rect">
            <a:avLst/>
          </a:prstGeom>
          <a:noFill/>
          <a:ln w="12700">
            <a:solidFill>
              <a:srgbClr val="10704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Google Shape;343;p14">
            <a:extLst>
              <a:ext uri="{FF2B5EF4-FFF2-40B4-BE49-F238E27FC236}">
                <a16:creationId xmlns:a16="http://schemas.microsoft.com/office/drawing/2014/main" id="{461670D4-1FC2-4E10-9B56-E2B6C873B490}"/>
              </a:ext>
            </a:extLst>
          </p:cNvPr>
          <p:cNvSpPr txBox="1"/>
          <p:nvPr/>
        </p:nvSpPr>
        <p:spPr>
          <a:xfrm>
            <a:off x="7634320" y="5919533"/>
            <a:ext cx="1694764" cy="53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1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Saved 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72 Billion </a:t>
            </a:r>
            <a:endParaRPr lang="tr-TR" sz="11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1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liters of water.</a:t>
            </a:r>
          </a:p>
        </p:txBody>
      </p:sp>
      <p:sp>
        <p:nvSpPr>
          <p:cNvPr id="60" name="Google Shape;343;p14">
            <a:extLst>
              <a:ext uri="{FF2B5EF4-FFF2-40B4-BE49-F238E27FC236}">
                <a16:creationId xmlns:a16="http://schemas.microsoft.com/office/drawing/2014/main" id="{AC8AE028-A51B-4998-806F-35B87598A748}"/>
              </a:ext>
            </a:extLst>
          </p:cNvPr>
          <p:cNvSpPr txBox="1"/>
          <p:nvPr/>
        </p:nvSpPr>
        <p:spPr>
          <a:xfrm>
            <a:off x="9910184" y="5919533"/>
            <a:ext cx="1694764" cy="75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100" b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All operations are accomplished through </a:t>
            </a:r>
            <a:r>
              <a:rPr lang="en-US" sz="1100" b="1" dirty="0">
                <a:solidFill>
                  <a:srgbClr val="52794B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75.000 </a:t>
            </a:r>
            <a:r>
              <a:rPr lang="en-US" sz="1100" b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transactions.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3AA18ABD-65A0-4B6C-A7C6-605C892AE225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218" y="5239186"/>
            <a:ext cx="682628" cy="603776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D11CD74E-392A-4F45-AAF5-1A0C787F7B10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558" y="5223428"/>
            <a:ext cx="677889" cy="66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21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örüntü" descr="Görüntü">
            <a:extLst>
              <a:ext uri="{FF2B5EF4-FFF2-40B4-BE49-F238E27FC236}">
                <a16:creationId xmlns:a16="http://schemas.microsoft.com/office/drawing/2014/main" id="{88E73212-2A8F-5445-868A-66B5616DED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67078">
            <a:off x="-1016625" y="-1487744"/>
            <a:ext cx="13602811" cy="40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Görüntü" descr="Görüntü">
            <a:extLst>
              <a:ext uri="{FF2B5EF4-FFF2-40B4-BE49-F238E27FC236}">
                <a16:creationId xmlns:a16="http://schemas.microsoft.com/office/drawing/2014/main" id="{D6362BE9-390E-498B-B1D2-8AF1925799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67078">
            <a:off x="-1166666" y="-1228204"/>
            <a:ext cx="13594954" cy="402967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Google Shape;187;p4">
            <a:extLst>
              <a:ext uri="{FF2B5EF4-FFF2-40B4-BE49-F238E27FC236}">
                <a16:creationId xmlns:a16="http://schemas.microsoft.com/office/drawing/2014/main" id="{40C8F98A-58AF-492F-B1F9-2D5A73BE5611}"/>
              </a:ext>
            </a:extLst>
          </p:cNvPr>
          <p:cNvSpPr txBox="1"/>
          <p:nvPr/>
        </p:nvSpPr>
        <p:spPr>
          <a:xfrm>
            <a:off x="485452" y="182848"/>
            <a:ext cx="1111213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14D"/>
              </a:buClr>
              <a:buSzPts val="2500"/>
              <a:buFont typeface="Calibri"/>
              <a:buNone/>
            </a:pPr>
            <a:r>
              <a:rPr lang="tr-TR" sz="2000" b="1" dirty="0">
                <a:solidFill>
                  <a:srgbClr val="0F714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SOME SUGGESTIONS</a:t>
            </a:r>
            <a:endParaRPr lang="en-US" sz="2000" b="1" dirty="0">
              <a:solidFill>
                <a:srgbClr val="0F714D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75FCE4-CC15-4CC5-B6DE-89D26FA61C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406" y="16188"/>
            <a:ext cx="809130" cy="809130"/>
          </a:xfrm>
          <a:prstGeom prst="rect">
            <a:avLst/>
          </a:prstGeom>
        </p:spPr>
      </p:pic>
      <p:sp>
        <p:nvSpPr>
          <p:cNvPr id="6" name="Google Shape;140;p31">
            <a:extLst>
              <a:ext uri="{FF2B5EF4-FFF2-40B4-BE49-F238E27FC236}">
                <a16:creationId xmlns:a16="http://schemas.microsoft.com/office/drawing/2014/main" id="{27CED52C-DBCF-4B83-9253-C32D552BA802}"/>
              </a:ext>
            </a:extLst>
          </p:cNvPr>
          <p:cNvSpPr txBox="1"/>
          <p:nvPr/>
        </p:nvSpPr>
        <p:spPr>
          <a:xfrm>
            <a:off x="485450" y="2280536"/>
            <a:ext cx="6741583" cy="390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Plan before you go shopping.</a:t>
            </a:r>
            <a:endParaRPr sz="1600" b="1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Google Shape;140;p31">
            <a:extLst>
              <a:ext uri="{FF2B5EF4-FFF2-40B4-BE49-F238E27FC236}">
                <a16:creationId xmlns:a16="http://schemas.microsoft.com/office/drawing/2014/main" id="{47D47F50-2C06-4C10-8DD7-6ED1F4289899}"/>
              </a:ext>
            </a:extLst>
          </p:cNvPr>
          <p:cNvSpPr txBox="1"/>
          <p:nvPr/>
        </p:nvSpPr>
        <p:spPr>
          <a:xfrm>
            <a:off x="485450" y="3083695"/>
            <a:ext cx="6741583" cy="390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If you are not so hungry, as for smaller portions.</a:t>
            </a:r>
            <a:endParaRPr sz="1600" b="1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Google Shape;140;p31">
            <a:extLst>
              <a:ext uri="{FF2B5EF4-FFF2-40B4-BE49-F238E27FC236}">
                <a16:creationId xmlns:a16="http://schemas.microsoft.com/office/drawing/2014/main" id="{86BD5AD5-B9AC-40E9-9BB3-39631FD98FEC}"/>
              </a:ext>
            </a:extLst>
          </p:cNvPr>
          <p:cNvSpPr txBox="1"/>
          <p:nvPr/>
        </p:nvSpPr>
        <p:spPr>
          <a:xfrm>
            <a:off x="485450" y="3886854"/>
            <a:ext cx="6741583" cy="390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If you can’t finish, ask for doggy bags.</a:t>
            </a:r>
            <a:endParaRPr sz="1600" b="1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Google Shape;140;p31">
            <a:extLst>
              <a:ext uri="{FF2B5EF4-FFF2-40B4-BE49-F238E27FC236}">
                <a16:creationId xmlns:a16="http://schemas.microsoft.com/office/drawing/2014/main" id="{F9B6896D-F8FB-484F-821B-47DC486F1BF1}"/>
              </a:ext>
            </a:extLst>
          </p:cNvPr>
          <p:cNvSpPr txBox="1"/>
          <p:nvPr/>
        </p:nvSpPr>
        <p:spPr>
          <a:xfrm>
            <a:off x="485450" y="4688900"/>
            <a:ext cx="6741583" cy="390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Create a ‘Eat Me First’ basket in your fridge.</a:t>
            </a:r>
            <a:endParaRPr sz="1600" b="1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983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örüntü" descr="Görüntü">
            <a:extLst>
              <a:ext uri="{FF2B5EF4-FFF2-40B4-BE49-F238E27FC236}">
                <a16:creationId xmlns:a16="http://schemas.microsoft.com/office/drawing/2014/main" id="{88E73212-2A8F-5445-868A-66B5616DED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67078">
            <a:off x="-1016625" y="-1487744"/>
            <a:ext cx="13602811" cy="40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Görüntü" descr="Görüntü">
            <a:extLst>
              <a:ext uri="{FF2B5EF4-FFF2-40B4-BE49-F238E27FC236}">
                <a16:creationId xmlns:a16="http://schemas.microsoft.com/office/drawing/2014/main" id="{D6362BE9-390E-498B-B1D2-8AF1925799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67078">
            <a:off x="-1166666" y="-1228204"/>
            <a:ext cx="13594954" cy="402967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F8DC2210-C263-4C32-8CF0-B4419610727F}"/>
              </a:ext>
            </a:extLst>
          </p:cNvPr>
          <p:cNvSpPr txBox="1"/>
          <p:nvPr/>
        </p:nvSpPr>
        <p:spPr>
          <a:xfrm>
            <a:off x="3568700" y="3848100"/>
            <a:ext cx="55213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37335" algn="l"/>
              </a:tabLst>
              <a:defRPr/>
            </a:pPr>
            <a:r>
              <a:rPr kumimoji="0" lang="en-US" sz="2400" b="1" i="0" u="none" strike="noStrike" kern="1200" cap="none" spc="-5" normalizeH="0" baseline="0" noProof="0" dirty="0">
                <a:ln>
                  <a:noFill/>
                </a:ln>
                <a:solidFill>
                  <a:srgbClr val="106B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 Value Out of Unsold Inventory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06B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FB6726-39D1-4179-A4D2-B491BCEA0C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819" y="690099"/>
            <a:ext cx="3135086" cy="3135086"/>
          </a:xfrm>
          <a:prstGeom prst="rect">
            <a:avLst/>
          </a:prstGeom>
        </p:spPr>
      </p:pic>
      <p:sp>
        <p:nvSpPr>
          <p:cNvPr id="9" name="Google Shape;437;p11">
            <a:extLst>
              <a:ext uri="{FF2B5EF4-FFF2-40B4-BE49-F238E27FC236}">
                <a16:creationId xmlns:a16="http://schemas.microsoft.com/office/drawing/2014/main" id="{6C0A9466-ABAC-4C33-BA9E-619127417CE5}"/>
              </a:ext>
            </a:extLst>
          </p:cNvPr>
          <p:cNvSpPr txBox="1"/>
          <p:nvPr/>
        </p:nvSpPr>
        <p:spPr>
          <a:xfrm>
            <a:off x="4862475" y="5040571"/>
            <a:ext cx="2933775" cy="100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5080" lvl="0" indent="-12700" algn="ctr" defTabSz="914400" rtl="0" eaLnBrk="1" fontAlgn="auto" latinLnBrk="0" hangingPunct="1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 typeface="Calibri"/>
              <a:buNone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rgbClr val="106B4A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Kübra Orak</a:t>
            </a:r>
          </a:p>
          <a:p>
            <a:pPr marL="12700" marR="5080" lvl="0" indent="-12700" algn="ctr" defTabSz="914400" rtl="0" eaLnBrk="1" fontAlgn="auto" latinLnBrk="0" hangingPunct="1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 typeface="Calibri"/>
              <a:buNone/>
              <a:tabLst/>
              <a:defRPr/>
            </a:pPr>
            <a:r>
              <a:rPr lang="tr-TR" b="1" dirty="0">
                <a:solidFill>
                  <a:srgbClr val="106B4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Project Specialist</a:t>
            </a:r>
          </a:p>
          <a:p>
            <a:pPr marL="12700" marR="5080" lvl="0" indent="-12700" algn="ctr" defTabSz="914400" rtl="0" eaLnBrk="1" fontAlgn="auto" latinLnBrk="0" hangingPunct="1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 typeface="Calibri"/>
              <a:buNone/>
              <a:tabLst/>
              <a:defRPr/>
            </a:pP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12700" marR="5080" lvl="0" indent="-12700" algn="ctr" defTabSz="914400" rtl="0" eaLnBrk="1" fontAlgn="auto" latinLnBrk="0" hangingPunct="1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 typeface="Calibri"/>
              <a:buNone/>
              <a:tabLst/>
              <a:defRPr/>
            </a:pP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kubra.orak@fazlagida.com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142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örüntü" descr="Görüntü">
            <a:extLst>
              <a:ext uri="{FF2B5EF4-FFF2-40B4-BE49-F238E27FC236}">
                <a16:creationId xmlns:a16="http://schemas.microsoft.com/office/drawing/2014/main" id="{88E73212-2A8F-5445-868A-66B5616DED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67078">
            <a:off x="-1016625" y="-1487744"/>
            <a:ext cx="13602811" cy="40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Görüntü" descr="Görüntü">
            <a:extLst>
              <a:ext uri="{FF2B5EF4-FFF2-40B4-BE49-F238E27FC236}">
                <a16:creationId xmlns:a16="http://schemas.microsoft.com/office/drawing/2014/main" id="{D6362BE9-390E-498B-B1D2-8AF1925799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67078">
            <a:off x="-1166666" y="-1228204"/>
            <a:ext cx="13594954" cy="402967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Google Shape;187;p4">
            <a:extLst>
              <a:ext uri="{FF2B5EF4-FFF2-40B4-BE49-F238E27FC236}">
                <a16:creationId xmlns:a16="http://schemas.microsoft.com/office/drawing/2014/main" id="{40C8F98A-58AF-492F-B1F9-2D5A73BE5611}"/>
              </a:ext>
            </a:extLst>
          </p:cNvPr>
          <p:cNvSpPr txBox="1"/>
          <p:nvPr/>
        </p:nvSpPr>
        <p:spPr>
          <a:xfrm>
            <a:off x="485452" y="182848"/>
            <a:ext cx="1111213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14D"/>
              </a:buClr>
              <a:buSzPts val="2500"/>
              <a:buFont typeface="Calibri"/>
              <a:buNone/>
            </a:pPr>
            <a:r>
              <a:rPr lang="tr-TR" sz="2000" b="1" dirty="0">
                <a:solidFill>
                  <a:srgbClr val="0F714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WHO AM I?</a:t>
            </a:r>
            <a:endParaRPr lang="en-US" sz="2000" b="1" dirty="0">
              <a:solidFill>
                <a:srgbClr val="0F714D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0" name="Google Shape;140;p31">
            <a:extLst>
              <a:ext uri="{FF2B5EF4-FFF2-40B4-BE49-F238E27FC236}">
                <a16:creationId xmlns:a16="http://schemas.microsoft.com/office/drawing/2014/main" id="{834DD0BE-E42B-4F06-8B11-A7A3DFF282F2}"/>
              </a:ext>
            </a:extLst>
          </p:cNvPr>
          <p:cNvSpPr txBox="1"/>
          <p:nvPr/>
        </p:nvSpPr>
        <p:spPr>
          <a:xfrm>
            <a:off x="485450" y="2280536"/>
            <a:ext cx="6741583" cy="390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Graduated from Political Science and International Relations</a:t>
            </a:r>
            <a:endParaRPr sz="1600" b="1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75FCE4-CC15-4CC5-B6DE-89D26FA61C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406" y="16188"/>
            <a:ext cx="809130" cy="809130"/>
          </a:xfrm>
          <a:prstGeom prst="rect">
            <a:avLst/>
          </a:prstGeom>
        </p:spPr>
      </p:pic>
      <p:pic>
        <p:nvPicPr>
          <p:cNvPr id="3" name="Picture 2" descr="A group of wom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466EEB56-51D2-49CD-8B8F-4639570F07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0" r="61732" b="39480"/>
          <a:stretch/>
        </p:blipFill>
        <p:spPr>
          <a:xfrm>
            <a:off x="7877287" y="1624770"/>
            <a:ext cx="3501119" cy="3400918"/>
          </a:xfrm>
          <a:prstGeom prst="rect">
            <a:avLst/>
          </a:prstGeom>
        </p:spPr>
      </p:pic>
      <p:sp>
        <p:nvSpPr>
          <p:cNvPr id="11" name="Google Shape;140;p31">
            <a:extLst>
              <a:ext uri="{FF2B5EF4-FFF2-40B4-BE49-F238E27FC236}">
                <a16:creationId xmlns:a16="http://schemas.microsoft.com/office/drawing/2014/main" id="{3D0952E8-4802-4CED-B1F6-BDB5FD3558C8}"/>
              </a:ext>
            </a:extLst>
          </p:cNvPr>
          <p:cNvSpPr txBox="1"/>
          <p:nvPr/>
        </p:nvSpPr>
        <p:spPr>
          <a:xfrm>
            <a:off x="485450" y="3083695"/>
            <a:ext cx="6741583" cy="390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Project Specialist – works in Whole Surplus for almost 3 years.</a:t>
            </a:r>
            <a:endParaRPr sz="1600" b="1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2" name="Google Shape;140;p31">
            <a:extLst>
              <a:ext uri="{FF2B5EF4-FFF2-40B4-BE49-F238E27FC236}">
                <a16:creationId xmlns:a16="http://schemas.microsoft.com/office/drawing/2014/main" id="{D3E7D4ED-2506-4185-A28B-782CAAB4A8D5}"/>
              </a:ext>
            </a:extLst>
          </p:cNvPr>
          <p:cNvSpPr txBox="1"/>
          <p:nvPr/>
        </p:nvSpPr>
        <p:spPr>
          <a:xfrm>
            <a:off x="485450" y="3886854"/>
            <a:ext cx="6741583" cy="390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Took part in Erasmus projects in high school.</a:t>
            </a:r>
            <a:endParaRPr sz="1600" b="1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348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örüntü" descr="Görüntü">
            <a:extLst>
              <a:ext uri="{FF2B5EF4-FFF2-40B4-BE49-F238E27FC236}">
                <a16:creationId xmlns:a16="http://schemas.microsoft.com/office/drawing/2014/main" id="{88E73212-2A8F-5445-868A-66B5616DED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67078">
            <a:off x="-1016625" y="-1487744"/>
            <a:ext cx="13602811" cy="40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Görüntü" descr="Görüntü">
            <a:extLst>
              <a:ext uri="{FF2B5EF4-FFF2-40B4-BE49-F238E27FC236}">
                <a16:creationId xmlns:a16="http://schemas.microsoft.com/office/drawing/2014/main" id="{D6362BE9-390E-498B-B1D2-8AF1925799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67078">
            <a:off x="-1166666" y="-1228204"/>
            <a:ext cx="13594954" cy="402967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Google Shape;187;p4">
            <a:extLst>
              <a:ext uri="{FF2B5EF4-FFF2-40B4-BE49-F238E27FC236}">
                <a16:creationId xmlns:a16="http://schemas.microsoft.com/office/drawing/2014/main" id="{40C8F98A-58AF-492F-B1F9-2D5A73BE5611}"/>
              </a:ext>
            </a:extLst>
          </p:cNvPr>
          <p:cNvSpPr txBox="1"/>
          <p:nvPr/>
        </p:nvSpPr>
        <p:spPr>
          <a:xfrm>
            <a:off x="485452" y="182848"/>
            <a:ext cx="1111213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14D"/>
              </a:buClr>
              <a:buSzPts val="2500"/>
              <a:buFont typeface="Calibri"/>
              <a:buNone/>
            </a:pPr>
            <a:r>
              <a:rPr lang="tr-TR" sz="2000" b="1" dirty="0">
                <a:solidFill>
                  <a:srgbClr val="0F714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OUR TEAM</a:t>
            </a:r>
            <a:endParaRPr lang="en-US" sz="2000" b="1" dirty="0">
              <a:solidFill>
                <a:srgbClr val="0F714D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75FCE4-CC15-4CC5-B6DE-89D26FA61C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406" y="16188"/>
            <a:ext cx="809130" cy="809130"/>
          </a:xfrm>
          <a:prstGeom prst="rect">
            <a:avLst/>
          </a:prstGeom>
        </p:spPr>
      </p:pic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97B10D8-5D2D-49ED-A09C-6DB5BE010C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7"/>
          <a:stretch/>
        </p:blipFill>
        <p:spPr>
          <a:xfrm>
            <a:off x="950806" y="786631"/>
            <a:ext cx="10181430" cy="601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16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örüntü" descr="Görüntü">
            <a:extLst>
              <a:ext uri="{FF2B5EF4-FFF2-40B4-BE49-F238E27FC236}">
                <a16:creationId xmlns:a16="http://schemas.microsoft.com/office/drawing/2014/main" id="{88E73212-2A8F-5445-868A-66B5616DED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67078">
            <a:off x="-1016625" y="-1487744"/>
            <a:ext cx="13602811" cy="40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Görüntü" descr="Görüntü">
            <a:extLst>
              <a:ext uri="{FF2B5EF4-FFF2-40B4-BE49-F238E27FC236}">
                <a16:creationId xmlns:a16="http://schemas.microsoft.com/office/drawing/2014/main" id="{D6362BE9-390E-498B-B1D2-8AF1925799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67078">
            <a:off x="-1166666" y="-1228204"/>
            <a:ext cx="13594954" cy="402967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Google Shape;187;p4">
            <a:extLst>
              <a:ext uri="{FF2B5EF4-FFF2-40B4-BE49-F238E27FC236}">
                <a16:creationId xmlns:a16="http://schemas.microsoft.com/office/drawing/2014/main" id="{40C8F98A-58AF-492F-B1F9-2D5A73BE5611}"/>
              </a:ext>
            </a:extLst>
          </p:cNvPr>
          <p:cNvSpPr txBox="1"/>
          <p:nvPr/>
        </p:nvSpPr>
        <p:spPr>
          <a:xfrm>
            <a:off x="485452" y="182848"/>
            <a:ext cx="1111213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14D"/>
              </a:buClr>
              <a:buSzPts val="2500"/>
              <a:buFont typeface="Calibri"/>
              <a:buNone/>
            </a:pPr>
            <a:r>
              <a:rPr lang="tr-TR" sz="2000" b="1" dirty="0">
                <a:solidFill>
                  <a:srgbClr val="0F714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LIFE CYCLES IN FOOD SECTOR</a:t>
            </a:r>
            <a:endParaRPr lang="en-US" sz="2000" b="1" dirty="0">
              <a:solidFill>
                <a:srgbClr val="0F714D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75FCE4-CC15-4CC5-B6DE-89D26FA61C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406" y="16188"/>
            <a:ext cx="809130" cy="809130"/>
          </a:xfrm>
          <a:prstGeom prst="rect">
            <a:avLst/>
          </a:prstGeom>
        </p:spPr>
      </p:pic>
      <p:pic>
        <p:nvPicPr>
          <p:cNvPr id="6" name="Google Shape;689;p31" descr="Shape, icon, arrow&#10;&#10;Description automatically generated">
            <a:extLst>
              <a:ext uri="{FF2B5EF4-FFF2-40B4-BE49-F238E27FC236}">
                <a16:creationId xmlns:a16="http://schemas.microsoft.com/office/drawing/2014/main" id="{DE0DF8A3-C479-4FF1-8DAE-43D1BEA08507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188840" flipH="1">
            <a:off x="8117202" y="1682589"/>
            <a:ext cx="702979" cy="79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90;p31" descr="Shape, icon, arrow&#10;&#10;Description automatically generated">
            <a:extLst>
              <a:ext uri="{FF2B5EF4-FFF2-40B4-BE49-F238E27FC236}">
                <a16:creationId xmlns:a16="http://schemas.microsoft.com/office/drawing/2014/main" id="{66D25F69-A1CA-4FDD-A4D5-5D87247C5F04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329786" flipH="1">
            <a:off x="8412248" y="4124106"/>
            <a:ext cx="702979" cy="79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91;p31" descr="Shape, icon, arrow&#10;&#10;Description automatically generated">
            <a:extLst>
              <a:ext uri="{FF2B5EF4-FFF2-40B4-BE49-F238E27FC236}">
                <a16:creationId xmlns:a16="http://schemas.microsoft.com/office/drawing/2014/main" id="{5FCECD61-D6D2-42F7-901C-1D0D3DA3CAB7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0118921" flipH="1">
            <a:off x="7230844" y="5823674"/>
            <a:ext cx="702979" cy="79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692;p31" descr="Shape, icon, arrow&#10;&#10;Description automatically generated">
            <a:extLst>
              <a:ext uri="{FF2B5EF4-FFF2-40B4-BE49-F238E27FC236}">
                <a16:creationId xmlns:a16="http://schemas.microsoft.com/office/drawing/2014/main" id="{C791DAFE-177E-4E8A-91E9-409A402F8906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6486563" flipH="1">
            <a:off x="4453076" y="5819010"/>
            <a:ext cx="702979" cy="79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693;p31" descr="Shape, icon, arrow&#10;&#10;Description automatically generated">
            <a:extLst>
              <a:ext uri="{FF2B5EF4-FFF2-40B4-BE49-F238E27FC236}">
                <a16:creationId xmlns:a16="http://schemas.microsoft.com/office/drawing/2014/main" id="{B7C875D5-0951-4180-AFF6-1ADBD7EF9C28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3924600" flipH="1">
            <a:off x="3059233" y="4124107"/>
            <a:ext cx="702979" cy="79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94;p31" descr="Shape, icon, arrow&#10;&#10;Description automatically generated">
            <a:extLst>
              <a:ext uri="{FF2B5EF4-FFF2-40B4-BE49-F238E27FC236}">
                <a16:creationId xmlns:a16="http://schemas.microsoft.com/office/drawing/2014/main" id="{D5F4E405-3E43-479F-8EF7-89EFC96A7BEA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323901" flipH="1">
            <a:off x="3368518" y="1717043"/>
            <a:ext cx="697380" cy="786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695;p31" descr="Icon&#10;&#10;Description automatically generated">
            <a:extLst>
              <a:ext uri="{FF2B5EF4-FFF2-40B4-BE49-F238E27FC236}">
                <a16:creationId xmlns:a16="http://schemas.microsoft.com/office/drawing/2014/main" id="{0E42D7DD-5AEF-4694-9DD3-2BBB1828860D}"/>
              </a:ext>
            </a:extLst>
          </p:cNvPr>
          <p:cNvPicPr preferRelativeResize="0"/>
          <p:nvPr/>
        </p:nvPicPr>
        <p:blipFill rotWithShape="1">
          <a:blip r:embed="rId7" cstate="email">
            <a:alphaModFix/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1786" y="741162"/>
            <a:ext cx="722038" cy="7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696;p31" descr="Icon&#10;&#10;Description automatically generated">
            <a:extLst>
              <a:ext uri="{FF2B5EF4-FFF2-40B4-BE49-F238E27FC236}">
                <a16:creationId xmlns:a16="http://schemas.microsoft.com/office/drawing/2014/main" id="{F6A88235-EC4D-4BF2-8128-B6A0D1F9FAC9}"/>
              </a:ext>
            </a:extLst>
          </p:cNvPr>
          <p:cNvPicPr preferRelativeResize="0"/>
          <p:nvPr/>
        </p:nvPicPr>
        <p:blipFill rotWithShape="1">
          <a:blip r:embed="rId8" cstate="email">
            <a:alphaModFix/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1616" y="2752923"/>
            <a:ext cx="722038" cy="7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698;p31" descr="Icon&#10;&#10;Description automatically generated">
            <a:extLst>
              <a:ext uri="{FF2B5EF4-FFF2-40B4-BE49-F238E27FC236}">
                <a16:creationId xmlns:a16="http://schemas.microsoft.com/office/drawing/2014/main" id="{DDA8B30C-1043-4041-953F-98D6FD7BE1CB}"/>
              </a:ext>
            </a:extLst>
          </p:cNvPr>
          <p:cNvPicPr preferRelativeResize="0"/>
          <p:nvPr/>
        </p:nvPicPr>
        <p:blipFill rotWithShape="1">
          <a:blip r:embed="rId9" cstate="email">
            <a:alphaModFix/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3722" y="5114454"/>
            <a:ext cx="722038" cy="7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699;p31" descr="Icon&#10;&#10;Description automatically generated">
            <a:extLst>
              <a:ext uri="{FF2B5EF4-FFF2-40B4-BE49-F238E27FC236}">
                <a16:creationId xmlns:a16="http://schemas.microsoft.com/office/drawing/2014/main" id="{CB4D8F03-B00B-4632-83D2-31DA25171CF2}"/>
              </a:ext>
            </a:extLst>
          </p:cNvPr>
          <p:cNvPicPr preferRelativeResize="0"/>
          <p:nvPr/>
        </p:nvPicPr>
        <p:blipFill rotWithShape="1">
          <a:blip r:embed="rId10" cstate="email">
            <a:alphaModFix/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6531" y="2796462"/>
            <a:ext cx="722038" cy="7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700;p31" descr="Icon&#10;&#10;Description automatically generated">
            <a:extLst>
              <a:ext uri="{FF2B5EF4-FFF2-40B4-BE49-F238E27FC236}">
                <a16:creationId xmlns:a16="http://schemas.microsoft.com/office/drawing/2014/main" id="{E5A2A991-6FB4-49CC-B19D-4070771CD55B}"/>
              </a:ext>
            </a:extLst>
          </p:cNvPr>
          <p:cNvPicPr preferRelativeResize="0"/>
          <p:nvPr/>
        </p:nvPicPr>
        <p:blipFill rotWithShape="1">
          <a:blip r:embed="rId11" cstate="email">
            <a:alphaModFix/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9296" y="741162"/>
            <a:ext cx="722038" cy="7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701;p31" descr="Icon&#10;&#10;Description automatically generated">
            <a:extLst>
              <a:ext uri="{FF2B5EF4-FFF2-40B4-BE49-F238E27FC236}">
                <a16:creationId xmlns:a16="http://schemas.microsoft.com/office/drawing/2014/main" id="{5B148C24-4CDF-40F2-A7DE-D4933EEF5BE9}"/>
              </a:ext>
            </a:extLst>
          </p:cNvPr>
          <p:cNvPicPr preferRelativeResize="0"/>
          <p:nvPr/>
        </p:nvPicPr>
        <p:blipFill rotWithShape="1">
          <a:blip r:embed="rId12" cstate="email">
            <a:alphaModFix/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6840" y="4983825"/>
            <a:ext cx="722038" cy="7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702;p31">
            <a:extLst>
              <a:ext uri="{FF2B5EF4-FFF2-40B4-BE49-F238E27FC236}">
                <a16:creationId xmlns:a16="http://schemas.microsoft.com/office/drawing/2014/main" id="{B385405C-AD1B-4B86-8E43-7649019FE596}"/>
              </a:ext>
            </a:extLst>
          </p:cNvPr>
          <p:cNvSpPr txBox="1"/>
          <p:nvPr/>
        </p:nvSpPr>
        <p:spPr>
          <a:xfrm>
            <a:off x="7351500" y="1291914"/>
            <a:ext cx="1360746" cy="493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600" b="1" u="none" strike="noStrike" cap="none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Production</a:t>
            </a:r>
            <a:endParaRPr sz="1400" b="1" u="none" strike="noStrike" cap="none" dirty="0">
              <a:solidFill>
                <a:srgbClr val="000000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Google Shape;703;p31">
            <a:extLst>
              <a:ext uri="{FF2B5EF4-FFF2-40B4-BE49-F238E27FC236}">
                <a16:creationId xmlns:a16="http://schemas.microsoft.com/office/drawing/2014/main" id="{D3AF57D6-1F4F-4707-8C0B-17B66CDF0BA7}"/>
              </a:ext>
            </a:extLst>
          </p:cNvPr>
          <p:cNvSpPr txBox="1"/>
          <p:nvPr/>
        </p:nvSpPr>
        <p:spPr>
          <a:xfrm>
            <a:off x="8327445" y="3447132"/>
            <a:ext cx="1310124" cy="493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600" b="1" u="none" strike="noStrike" cap="none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Processing</a:t>
            </a:r>
            <a:endParaRPr sz="1400" b="1" u="none" strike="noStrike" cap="none" dirty="0">
              <a:solidFill>
                <a:srgbClr val="000000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704;p31">
            <a:extLst>
              <a:ext uri="{FF2B5EF4-FFF2-40B4-BE49-F238E27FC236}">
                <a16:creationId xmlns:a16="http://schemas.microsoft.com/office/drawing/2014/main" id="{96808C15-95F4-4394-B452-1386F5399E82}"/>
              </a:ext>
            </a:extLst>
          </p:cNvPr>
          <p:cNvSpPr txBox="1"/>
          <p:nvPr/>
        </p:nvSpPr>
        <p:spPr>
          <a:xfrm>
            <a:off x="7983562" y="5713815"/>
            <a:ext cx="1182978" cy="493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600" b="1" u="none" strike="noStrike" cap="none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Storage</a:t>
            </a:r>
            <a:endParaRPr sz="1400" b="1" u="none" strike="noStrike" cap="none" dirty="0">
              <a:solidFill>
                <a:srgbClr val="000000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705;p31">
            <a:extLst>
              <a:ext uri="{FF2B5EF4-FFF2-40B4-BE49-F238E27FC236}">
                <a16:creationId xmlns:a16="http://schemas.microsoft.com/office/drawing/2014/main" id="{8F846309-CA13-4CD9-A5FE-01F46BA83E66}"/>
              </a:ext>
            </a:extLst>
          </p:cNvPr>
          <p:cNvSpPr txBox="1"/>
          <p:nvPr/>
        </p:nvSpPr>
        <p:spPr>
          <a:xfrm>
            <a:off x="5500714" y="5874013"/>
            <a:ext cx="1182978" cy="493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600" b="1" u="none" strike="noStrike" cap="none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Logistics</a:t>
            </a:r>
            <a:endParaRPr sz="1400" b="1" u="none" strike="noStrike" cap="none" dirty="0">
              <a:solidFill>
                <a:srgbClr val="000000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706;p31">
            <a:extLst>
              <a:ext uri="{FF2B5EF4-FFF2-40B4-BE49-F238E27FC236}">
                <a16:creationId xmlns:a16="http://schemas.microsoft.com/office/drawing/2014/main" id="{67122579-B1B7-4853-9DA8-AB77C0BE062C}"/>
              </a:ext>
            </a:extLst>
          </p:cNvPr>
          <p:cNvSpPr txBox="1"/>
          <p:nvPr/>
        </p:nvSpPr>
        <p:spPr>
          <a:xfrm>
            <a:off x="3024914" y="5829930"/>
            <a:ext cx="1310124" cy="493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600" b="1" u="none" strike="noStrike" cap="none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Retail</a:t>
            </a:r>
            <a:endParaRPr sz="1400" b="1" u="none" strike="noStrike" cap="none" dirty="0">
              <a:solidFill>
                <a:srgbClr val="000000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Google Shape;707;p31">
            <a:extLst>
              <a:ext uri="{FF2B5EF4-FFF2-40B4-BE49-F238E27FC236}">
                <a16:creationId xmlns:a16="http://schemas.microsoft.com/office/drawing/2014/main" id="{09EDBD3E-971B-4107-B664-F2194C31591B}"/>
              </a:ext>
            </a:extLst>
          </p:cNvPr>
          <p:cNvSpPr txBox="1"/>
          <p:nvPr/>
        </p:nvSpPr>
        <p:spPr>
          <a:xfrm>
            <a:off x="2517991" y="3515706"/>
            <a:ext cx="1713280" cy="493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600" b="1" u="none" strike="noStrike" cap="none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Food Services</a:t>
            </a:r>
            <a:endParaRPr sz="1400" b="1" u="none" strike="noStrike" cap="none" dirty="0">
              <a:solidFill>
                <a:srgbClr val="000000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Google Shape;708;p31">
            <a:extLst>
              <a:ext uri="{FF2B5EF4-FFF2-40B4-BE49-F238E27FC236}">
                <a16:creationId xmlns:a16="http://schemas.microsoft.com/office/drawing/2014/main" id="{4468F0DC-15F4-42FA-A828-BBA34528F737}"/>
              </a:ext>
            </a:extLst>
          </p:cNvPr>
          <p:cNvSpPr txBox="1"/>
          <p:nvPr/>
        </p:nvSpPr>
        <p:spPr>
          <a:xfrm>
            <a:off x="3149649" y="1291914"/>
            <a:ext cx="2148065" cy="493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600" b="1" u="none" strike="noStrike" cap="none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Waste Management</a:t>
            </a:r>
            <a:endParaRPr sz="1400" b="1" u="none" strike="noStrike" cap="none" dirty="0">
              <a:solidFill>
                <a:srgbClr val="000000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" name="Google Shape;697;p31" descr="Icon&#10;&#10;Description automatically generated">
            <a:extLst>
              <a:ext uri="{FF2B5EF4-FFF2-40B4-BE49-F238E27FC236}">
                <a16:creationId xmlns:a16="http://schemas.microsoft.com/office/drawing/2014/main" id="{C1F81AA5-618B-4383-B461-23C974FD498D}"/>
              </a:ext>
            </a:extLst>
          </p:cNvPr>
          <p:cNvPicPr preferRelativeResize="0"/>
          <p:nvPr/>
        </p:nvPicPr>
        <p:blipFill rotWithShape="1">
          <a:blip r:embed="rId13" cstate="email">
            <a:alphaModFix/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8949" y="6227670"/>
            <a:ext cx="722038" cy="720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799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örüntü" descr="Görüntü">
            <a:extLst>
              <a:ext uri="{FF2B5EF4-FFF2-40B4-BE49-F238E27FC236}">
                <a16:creationId xmlns:a16="http://schemas.microsoft.com/office/drawing/2014/main" id="{88E73212-2A8F-5445-868A-66B5616DED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67078">
            <a:off x="-1016625" y="-1487744"/>
            <a:ext cx="13602811" cy="40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Görüntü" descr="Görüntü">
            <a:extLst>
              <a:ext uri="{FF2B5EF4-FFF2-40B4-BE49-F238E27FC236}">
                <a16:creationId xmlns:a16="http://schemas.microsoft.com/office/drawing/2014/main" id="{D6362BE9-390E-498B-B1D2-8AF1925799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67078">
            <a:off x="-1166666" y="-1228204"/>
            <a:ext cx="13594954" cy="402967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Google Shape;187;p4">
            <a:extLst>
              <a:ext uri="{FF2B5EF4-FFF2-40B4-BE49-F238E27FC236}">
                <a16:creationId xmlns:a16="http://schemas.microsoft.com/office/drawing/2014/main" id="{40C8F98A-58AF-492F-B1F9-2D5A73BE5611}"/>
              </a:ext>
            </a:extLst>
          </p:cNvPr>
          <p:cNvSpPr txBox="1"/>
          <p:nvPr/>
        </p:nvSpPr>
        <p:spPr>
          <a:xfrm>
            <a:off x="485452" y="182848"/>
            <a:ext cx="1111213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14D"/>
              </a:buClr>
              <a:buSzPts val="2500"/>
              <a:buFont typeface="Calibri"/>
              <a:buNone/>
            </a:pPr>
            <a:r>
              <a:rPr lang="tr-TR" sz="2000" b="1" dirty="0">
                <a:solidFill>
                  <a:srgbClr val="0F714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WHAT IS FOOD LOSS AND FOOD WASTE?</a:t>
            </a:r>
            <a:endParaRPr lang="en-US" sz="2000" b="1" dirty="0">
              <a:solidFill>
                <a:srgbClr val="0F714D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75FCE4-CC15-4CC5-B6DE-89D26FA61C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406" y="16188"/>
            <a:ext cx="809130" cy="809130"/>
          </a:xfrm>
          <a:prstGeom prst="rect">
            <a:avLst/>
          </a:prstGeom>
        </p:spPr>
      </p:pic>
      <p:sp>
        <p:nvSpPr>
          <p:cNvPr id="6" name="Google Shape;314;p9">
            <a:extLst>
              <a:ext uri="{FF2B5EF4-FFF2-40B4-BE49-F238E27FC236}">
                <a16:creationId xmlns:a16="http://schemas.microsoft.com/office/drawing/2014/main" id="{DBFA65B6-7187-40DC-AE9C-DCDB12CC7C40}"/>
              </a:ext>
            </a:extLst>
          </p:cNvPr>
          <p:cNvSpPr/>
          <p:nvPr/>
        </p:nvSpPr>
        <p:spPr>
          <a:xfrm>
            <a:off x="225286" y="4327758"/>
            <a:ext cx="11741426" cy="687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315;p9">
            <a:extLst>
              <a:ext uri="{FF2B5EF4-FFF2-40B4-BE49-F238E27FC236}">
                <a16:creationId xmlns:a16="http://schemas.microsoft.com/office/drawing/2014/main" id="{86487AE4-8A9B-4516-BD67-F774C11A9DF1}"/>
              </a:ext>
            </a:extLst>
          </p:cNvPr>
          <p:cNvCxnSpPr/>
          <p:nvPr/>
        </p:nvCxnSpPr>
        <p:spPr>
          <a:xfrm>
            <a:off x="239800" y="4671408"/>
            <a:ext cx="11306344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lgDash"/>
            <a:miter lim="800000"/>
            <a:headEnd type="none" w="sm" len="sm"/>
            <a:tailEnd type="none" w="sm" len="sm"/>
          </a:ln>
        </p:spPr>
      </p:cxnSp>
      <p:sp>
        <p:nvSpPr>
          <p:cNvPr id="8" name="Google Shape;316;p9">
            <a:extLst>
              <a:ext uri="{FF2B5EF4-FFF2-40B4-BE49-F238E27FC236}">
                <a16:creationId xmlns:a16="http://schemas.microsoft.com/office/drawing/2014/main" id="{DED8C9FE-A775-4101-8588-30C9FE7FD0FC}"/>
              </a:ext>
            </a:extLst>
          </p:cNvPr>
          <p:cNvSpPr txBox="1"/>
          <p:nvPr/>
        </p:nvSpPr>
        <p:spPr>
          <a:xfrm>
            <a:off x="146385" y="3626043"/>
            <a:ext cx="2044419" cy="37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140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Production</a:t>
            </a:r>
            <a:endParaRPr sz="140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Google Shape;317;p9">
            <a:extLst>
              <a:ext uri="{FF2B5EF4-FFF2-40B4-BE49-F238E27FC236}">
                <a16:creationId xmlns:a16="http://schemas.microsoft.com/office/drawing/2014/main" id="{AC9B8F3A-07F7-4192-ADD1-4024A01A5C2C}"/>
              </a:ext>
            </a:extLst>
          </p:cNvPr>
          <p:cNvSpPr txBox="1"/>
          <p:nvPr/>
        </p:nvSpPr>
        <p:spPr>
          <a:xfrm>
            <a:off x="1833897" y="3626043"/>
            <a:ext cx="2044419" cy="37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140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Processing</a:t>
            </a:r>
            <a:endParaRPr sz="140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318;p9">
            <a:extLst>
              <a:ext uri="{FF2B5EF4-FFF2-40B4-BE49-F238E27FC236}">
                <a16:creationId xmlns:a16="http://schemas.microsoft.com/office/drawing/2014/main" id="{FD1D6047-A879-48E7-8A48-CEEC45737B18}"/>
              </a:ext>
            </a:extLst>
          </p:cNvPr>
          <p:cNvSpPr txBox="1"/>
          <p:nvPr/>
        </p:nvSpPr>
        <p:spPr>
          <a:xfrm>
            <a:off x="3383193" y="3626043"/>
            <a:ext cx="2044419" cy="37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Logistics</a:t>
            </a:r>
            <a:endParaRPr sz="140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319;p9">
            <a:extLst>
              <a:ext uri="{FF2B5EF4-FFF2-40B4-BE49-F238E27FC236}">
                <a16:creationId xmlns:a16="http://schemas.microsoft.com/office/drawing/2014/main" id="{D57CCBFA-282E-4993-B8C8-ED522763E955}"/>
              </a:ext>
            </a:extLst>
          </p:cNvPr>
          <p:cNvSpPr txBox="1"/>
          <p:nvPr/>
        </p:nvSpPr>
        <p:spPr>
          <a:xfrm>
            <a:off x="6525248" y="3626043"/>
            <a:ext cx="2044419" cy="37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Retail</a:t>
            </a:r>
            <a:endParaRPr sz="140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320;p9">
            <a:extLst>
              <a:ext uri="{FF2B5EF4-FFF2-40B4-BE49-F238E27FC236}">
                <a16:creationId xmlns:a16="http://schemas.microsoft.com/office/drawing/2014/main" id="{DE2767FB-C803-43DA-8611-DB04CA7051DC}"/>
              </a:ext>
            </a:extLst>
          </p:cNvPr>
          <p:cNvSpPr txBox="1"/>
          <p:nvPr/>
        </p:nvSpPr>
        <p:spPr>
          <a:xfrm>
            <a:off x="8296412" y="3626043"/>
            <a:ext cx="2044419" cy="37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Food Services</a:t>
            </a:r>
            <a:endParaRPr sz="140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321;p9">
            <a:extLst>
              <a:ext uri="{FF2B5EF4-FFF2-40B4-BE49-F238E27FC236}">
                <a16:creationId xmlns:a16="http://schemas.microsoft.com/office/drawing/2014/main" id="{D73337DD-24CD-4F02-81EB-C2DBA211945B}"/>
              </a:ext>
            </a:extLst>
          </p:cNvPr>
          <p:cNvSpPr txBox="1"/>
          <p:nvPr/>
        </p:nvSpPr>
        <p:spPr>
          <a:xfrm>
            <a:off x="10001832" y="3626043"/>
            <a:ext cx="2044419" cy="37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 Consumption</a:t>
            </a:r>
            <a:endParaRPr sz="140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Google Shape;322;p9">
            <a:extLst>
              <a:ext uri="{FF2B5EF4-FFF2-40B4-BE49-F238E27FC236}">
                <a16:creationId xmlns:a16="http://schemas.microsoft.com/office/drawing/2014/main" id="{7E2BD9B4-C7D8-402E-BF9F-4419A308CC8D}"/>
              </a:ext>
            </a:extLst>
          </p:cNvPr>
          <p:cNvSpPr txBox="1"/>
          <p:nvPr/>
        </p:nvSpPr>
        <p:spPr>
          <a:xfrm>
            <a:off x="5070705" y="3626043"/>
            <a:ext cx="2044419" cy="37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Storage</a:t>
            </a:r>
            <a:endParaRPr sz="140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" name="Google Shape;324;p9">
            <a:extLst>
              <a:ext uri="{FF2B5EF4-FFF2-40B4-BE49-F238E27FC236}">
                <a16:creationId xmlns:a16="http://schemas.microsoft.com/office/drawing/2014/main" id="{F2A1D3F2-C743-4AE0-AB14-F024F663F466}"/>
              </a:ext>
            </a:extLst>
          </p:cNvPr>
          <p:cNvPicPr preferRelativeResize="0"/>
          <p:nvPr/>
        </p:nvPicPr>
        <p:blipFill rotWithShape="1">
          <a:blip r:embed="rId5">
            <a:alphaModFix/>
            <a:biLevel thresh="75000"/>
          </a:blip>
          <a:srcRect/>
          <a:stretch/>
        </p:blipFill>
        <p:spPr>
          <a:xfrm>
            <a:off x="680405" y="2836780"/>
            <a:ext cx="976252" cy="812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325;p9">
            <a:extLst>
              <a:ext uri="{FF2B5EF4-FFF2-40B4-BE49-F238E27FC236}">
                <a16:creationId xmlns:a16="http://schemas.microsoft.com/office/drawing/2014/main" id="{245AE2FB-95EB-4E79-91B4-D46C2BE5357D}"/>
              </a:ext>
            </a:extLst>
          </p:cNvPr>
          <p:cNvPicPr preferRelativeResize="0"/>
          <p:nvPr/>
        </p:nvPicPr>
        <p:blipFill rotWithShape="1">
          <a:blip r:embed="rId6">
            <a:alphaModFix/>
            <a:biLevel thresh="75000"/>
          </a:blip>
          <a:srcRect/>
          <a:stretch/>
        </p:blipFill>
        <p:spPr>
          <a:xfrm>
            <a:off x="2429165" y="2836779"/>
            <a:ext cx="845250" cy="812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326;p9">
            <a:extLst>
              <a:ext uri="{FF2B5EF4-FFF2-40B4-BE49-F238E27FC236}">
                <a16:creationId xmlns:a16="http://schemas.microsoft.com/office/drawing/2014/main" id="{752A83AA-A1CF-4A51-8CE8-92D3DE06EB23}"/>
              </a:ext>
            </a:extLst>
          </p:cNvPr>
          <p:cNvPicPr preferRelativeResize="0"/>
          <p:nvPr/>
        </p:nvPicPr>
        <p:blipFill rotWithShape="1">
          <a:blip r:embed="rId7">
            <a:alphaModFix/>
            <a:biLevel thresh="75000"/>
          </a:blip>
          <a:srcRect/>
          <a:stretch/>
        </p:blipFill>
        <p:spPr>
          <a:xfrm>
            <a:off x="3884963" y="2836779"/>
            <a:ext cx="1065574" cy="812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327;p9">
            <a:extLst>
              <a:ext uri="{FF2B5EF4-FFF2-40B4-BE49-F238E27FC236}">
                <a16:creationId xmlns:a16="http://schemas.microsoft.com/office/drawing/2014/main" id="{238ECB95-ED68-40AD-9801-23DC33E56F9C}"/>
              </a:ext>
            </a:extLst>
          </p:cNvPr>
          <p:cNvPicPr preferRelativeResize="0"/>
          <p:nvPr/>
        </p:nvPicPr>
        <p:blipFill rotWithShape="1">
          <a:blip r:embed="rId8">
            <a:alphaModFix/>
            <a:biLevel thresh="75000"/>
          </a:blip>
          <a:srcRect/>
          <a:stretch/>
        </p:blipFill>
        <p:spPr>
          <a:xfrm>
            <a:off x="5572804" y="2561978"/>
            <a:ext cx="1053283" cy="1087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328;p9">
            <a:extLst>
              <a:ext uri="{FF2B5EF4-FFF2-40B4-BE49-F238E27FC236}">
                <a16:creationId xmlns:a16="http://schemas.microsoft.com/office/drawing/2014/main" id="{2D50C88B-54CD-4B3C-8514-A0936B14BDC9}"/>
              </a:ext>
            </a:extLst>
          </p:cNvPr>
          <p:cNvPicPr preferRelativeResize="0"/>
          <p:nvPr/>
        </p:nvPicPr>
        <p:blipFill rotWithShape="1">
          <a:blip r:embed="rId9">
            <a:alphaModFix/>
            <a:biLevel thresh="75000"/>
          </a:blip>
          <a:srcRect/>
          <a:stretch/>
        </p:blipFill>
        <p:spPr>
          <a:xfrm>
            <a:off x="7050433" y="2746408"/>
            <a:ext cx="922472" cy="90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329;p9">
            <a:extLst>
              <a:ext uri="{FF2B5EF4-FFF2-40B4-BE49-F238E27FC236}">
                <a16:creationId xmlns:a16="http://schemas.microsoft.com/office/drawing/2014/main" id="{1599945C-78F8-4438-8C43-CCB8EAFE0573}"/>
              </a:ext>
            </a:extLst>
          </p:cNvPr>
          <p:cNvPicPr preferRelativeResize="0"/>
          <p:nvPr/>
        </p:nvPicPr>
        <p:blipFill rotWithShape="1">
          <a:blip r:embed="rId10">
            <a:alphaModFix/>
            <a:biLevel thresh="75000"/>
          </a:blip>
          <a:srcRect/>
          <a:stretch/>
        </p:blipFill>
        <p:spPr>
          <a:xfrm>
            <a:off x="8730074" y="2641009"/>
            <a:ext cx="1165686" cy="1008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330;p9">
            <a:extLst>
              <a:ext uri="{FF2B5EF4-FFF2-40B4-BE49-F238E27FC236}">
                <a16:creationId xmlns:a16="http://schemas.microsoft.com/office/drawing/2014/main" id="{525FA2C9-7F12-4A67-9670-68191C111FEB}"/>
              </a:ext>
            </a:extLst>
          </p:cNvPr>
          <p:cNvPicPr preferRelativeResize="0"/>
          <p:nvPr/>
        </p:nvPicPr>
        <p:blipFill rotWithShape="1">
          <a:blip r:embed="rId11">
            <a:alphaModFix/>
            <a:biLevel thresh="75000"/>
          </a:blip>
          <a:srcRect/>
          <a:stretch/>
        </p:blipFill>
        <p:spPr>
          <a:xfrm>
            <a:off x="10539280" y="2572500"/>
            <a:ext cx="970368" cy="10618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331;p9">
            <a:extLst>
              <a:ext uri="{FF2B5EF4-FFF2-40B4-BE49-F238E27FC236}">
                <a16:creationId xmlns:a16="http://schemas.microsoft.com/office/drawing/2014/main" id="{5456120C-7EA8-4ECC-93DF-5C4E527E0CA9}"/>
              </a:ext>
            </a:extLst>
          </p:cNvPr>
          <p:cNvSpPr/>
          <p:nvPr/>
        </p:nvSpPr>
        <p:spPr>
          <a:xfrm rot="5400000">
            <a:off x="3162025" y="-773872"/>
            <a:ext cx="682821" cy="6353833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332;p9">
            <a:extLst>
              <a:ext uri="{FF2B5EF4-FFF2-40B4-BE49-F238E27FC236}">
                <a16:creationId xmlns:a16="http://schemas.microsoft.com/office/drawing/2014/main" id="{D939F322-3A0C-4B61-AF2E-7C82C8CDD4DE}"/>
              </a:ext>
            </a:extLst>
          </p:cNvPr>
          <p:cNvSpPr txBox="1"/>
          <p:nvPr/>
        </p:nvSpPr>
        <p:spPr>
          <a:xfrm>
            <a:off x="2481225" y="1482295"/>
            <a:ext cx="2044419" cy="452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1800" b="1" u="none" strike="noStrike" cap="none" dirty="0">
                <a:solidFill>
                  <a:srgbClr val="106B4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Food Loss</a:t>
            </a:r>
            <a:endParaRPr sz="1800" b="1" u="none" strike="noStrike" cap="none" dirty="0">
              <a:solidFill>
                <a:srgbClr val="106B4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Google Shape;333;p9">
            <a:extLst>
              <a:ext uri="{FF2B5EF4-FFF2-40B4-BE49-F238E27FC236}">
                <a16:creationId xmlns:a16="http://schemas.microsoft.com/office/drawing/2014/main" id="{75B5FA22-BB52-4C2A-AC26-6124B6645164}"/>
              </a:ext>
            </a:extLst>
          </p:cNvPr>
          <p:cNvSpPr txBox="1"/>
          <p:nvPr/>
        </p:nvSpPr>
        <p:spPr>
          <a:xfrm>
            <a:off x="1061836" y="5009896"/>
            <a:ext cx="4962355" cy="65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tr-TR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lang="en-US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 food that cannot reach the consumer due to spillage, </a:t>
            </a:r>
            <a:r>
              <a:rPr lang="tr-TR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 </a:t>
            </a:r>
            <a:r>
              <a:rPr lang="en-US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wrong actions taken in </a:t>
            </a:r>
            <a:r>
              <a:rPr lang="tr-TR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those stages.</a:t>
            </a:r>
            <a:endParaRPr sz="140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334;p9">
            <a:extLst>
              <a:ext uri="{FF2B5EF4-FFF2-40B4-BE49-F238E27FC236}">
                <a16:creationId xmlns:a16="http://schemas.microsoft.com/office/drawing/2014/main" id="{E6ED77C8-6C7F-409B-B3DD-5C662F742B8F}"/>
              </a:ext>
            </a:extLst>
          </p:cNvPr>
          <p:cNvSpPr/>
          <p:nvPr/>
        </p:nvSpPr>
        <p:spPr>
          <a:xfrm rot="-5400000">
            <a:off x="9072819" y="3035038"/>
            <a:ext cx="672908" cy="4717679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335;p9">
            <a:extLst>
              <a:ext uri="{FF2B5EF4-FFF2-40B4-BE49-F238E27FC236}">
                <a16:creationId xmlns:a16="http://schemas.microsoft.com/office/drawing/2014/main" id="{E440B117-98A0-44EE-9624-A20A82025549}"/>
              </a:ext>
            </a:extLst>
          </p:cNvPr>
          <p:cNvSpPr txBox="1"/>
          <p:nvPr/>
        </p:nvSpPr>
        <p:spPr>
          <a:xfrm>
            <a:off x="8391121" y="5865361"/>
            <a:ext cx="2044419" cy="452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1800" b="1" u="none" strike="noStrike" cap="none" dirty="0">
                <a:solidFill>
                  <a:srgbClr val="106B4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Food Waste</a:t>
            </a:r>
            <a:endParaRPr sz="1800" b="1" u="none" strike="noStrike" cap="none" dirty="0">
              <a:solidFill>
                <a:srgbClr val="106B4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Google Shape;336;p9">
            <a:extLst>
              <a:ext uri="{FF2B5EF4-FFF2-40B4-BE49-F238E27FC236}">
                <a16:creationId xmlns:a16="http://schemas.microsoft.com/office/drawing/2014/main" id="{4492D22F-2DE4-40F1-A016-222B8D50B988}"/>
              </a:ext>
            </a:extLst>
          </p:cNvPr>
          <p:cNvSpPr txBox="1"/>
          <p:nvPr/>
        </p:nvSpPr>
        <p:spPr>
          <a:xfrm>
            <a:off x="6831739" y="1608584"/>
            <a:ext cx="4962355" cy="932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tr-TR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lang="en-US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 situation where food suitable for consumption is not consumed. It covers food that is often neglected or intentionally thrown away.</a:t>
            </a:r>
            <a:endParaRPr sz="140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Google Shape;337;p9">
            <a:extLst>
              <a:ext uri="{FF2B5EF4-FFF2-40B4-BE49-F238E27FC236}">
                <a16:creationId xmlns:a16="http://schemas.microsoft.com/office/drawing/2014/main" id="{37D5B4FF-068F-4E4E-804C-7E1646521B11}"/>
              </a:ext>
            </a:extLst>
          </p:cNvPr>
          <p:cNvSpPr txBox="1"/>
          <p:nvPr/>
        </p:nvSpPr>
        <p:spPr>
          <a:xfrm>
            <a:off x="751253" y="4109798"/>
            <a:ext cx="785484" cy="41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1600" b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%11</a:t>
            </a:r>
            <a:endParaRPr sz="1600" b="1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" name="Google Shape;338;p9">
            <a:extLst>
              <a:ext uri="{FF2B5EF4-FFF2-40B4-BE49-F238E27FC236}">
                <a16:creationId xmlns:a16="http://schemas.microsoft.com/office/drawing/2014/main" id="{F96B7DE0-5214-4D50-885A-B7C0219FF4FE}"/>
              </a:ext>
            </a:extLst>
          </p:cNvPr>
          <p:cNvSpPr txBox="1"/>
          <p:nvPr/>
        </p:nvSpPr>
        <p:spPr>
          <a:xfrm>
            <a:off x="2424236" y="4109798"/>
            <a:ext cx="785484" cy="41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1600" b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%15</a:t>
            </a:r>
            <a:endParaRPr sz="1600" b="1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39;p9">
            <a:extLst>
              <a:ext uri="{FF2B5EF4-FFF2-40B4-BE49-F238E27FC236}">
                <a16:creationId xmlns:a16="http://schemas.microsoft.com/office/drawing/2014/main" id="{5CF812F6-54AE-4D15-A66A-6106F3DF929C}"/>
              </a:ext>
            </a:extLst>
          </p:cNvPr>
          <p:cNvSpPr txBox="1"/>
          <p:nvPr/>
        </p:nvSpPr>
        <p:spPr>
          <a:xfrm>
            <a:off x="3968600" y="4109798"/>
            <a:ext cx="785484" cy="41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1600" b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%4</a:t>
            </a:r>
            <a:endParaRPr sz="1600" b="1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" name="Google Shape;340;p9">
            <a:extLst>
              <a:ext uri="{FF2B5EF4-FFF2-40B4-BE49-F238E27FC236}">
                <a16:creationId xmlns:a16="http://schemas.microsoft.com/office/drawing/2014/main" id="{051CB790-AF0C-42D4-85C0-1B5DFE43EBFD}"/>
              </a:ext>
            </a:extLst>
          </p:cNvPr>
          <p:cNvSpPr txBox="1"/>
          <p:nvPr/>
        </p:nvSpPr>
        <p:spPr>
          <a:xfrm>
            <a:off x="5706703" y="4109798"/>
            <a:ext cx="785484" cy="41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1600" b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%3</a:t>
            </a:r>
            <a:endParaRPr sz="1600" b="1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" name="Google Shape;341;p9">
            <a:extLst>
              <a:ext uri="{FF2B5EF4-FFF2-40B4-BE49-F238E27FC236}">
                <a16:creationId xmlns:a16="http://schemas.microsoft.com/office/drawing/2014/main" id="{21FDC9F7-03FE-4DA7-BB36-6C1D99D82C15}"/>
              </a:ext>
            </a:extLst>
          </p:cNvPr>
          <p:cNvSpPr txBox="1"/>
          <p:nvPr/>
        </p:nvSpPr>
        <p:spPr>
          <a:xfrm>
            <a:off x="7161246" y="4109798"/>
            <a:ext cx="785484" cy="41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1600" b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%5</a:t>
            </a:r>
            <a:endParaRPr sz="1600" b="1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" name="Google Shape;342;p9">
            <a:extLst>
              <a:ext uri="{FF2B5EF4-FFF2-40B4-BE49-F238E27FC236}">
                <a16:creationId xmlns:a16="http://schemas.microsoft.com/office/drawing/2014/main" id="{24A55962-754C-4590-AC95-A6D7E9EDA8A0}"/>
              </a:ext>
            </a:extLst>
          </p:cNvPr>
          <p:cNvSpPr txBox="1"/>
          <p:nvPr/>
        </p:nvSpPr>
        <p:spPr>
          <a:xfrm>
            <a:off x="8932410" y="4109798"/>
            <a:ext cx="785484" cy="41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1600" b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%12</a:t>
            </a:r>
            <a:endParaRPr sz="1600" b="1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" name="Google Shape;343;p9">
            <a:extLst>
              <a:ext uri="{FF2B5EF4-FFF2-40B4-BE49-F238E27FC236}">
                <a16:creationId xmlns:a16="http://schemas.microsoft.com/office/drawing/2014/main" id="{38154022-7B32-4976-A015-F088BEDDCBD1}"/>
              </a:ext>
            </a:extLst>
          </p:cNvPr>
          <p:cNvSpPr txBox="1"/>
          <p:nvPr/>
        </p:nvSpPr>
        <p:spPr>
          <a:xfrm>
            <a:off x="10614067" y="4109798"/>
            <a:ext cx="785484" cy="41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1600" b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%50</a:t>
            </a:r>
            <a:endParaRPr sz="1600" b="1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3247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örüntü" descr="Görüntü">
            <a:extLst>
              <a:ext uri="{FF2B5EF4-FFF2-40B4-BE49-F238E27FC236}">
                <a16:creationId xmlns:a16="http://schemas.microsoft.com/office/drawing/2014/main" id="{88E73212-2A8F-5445-868A-66B5616DED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67078">
            <a:off x="-1016625" y="-1487744"/>
            <a:ext cx="13602811" cy="40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Görüntü" descr="Görüntü">
            <a:extLst>
              <a:ext uri="{FF2B5EF4-FFF2-40B4-BE49-F238E27FC236}">
                <a16:creationId xmlns:a16="http://schemas.microsoft.com/office/drawing/2014/main" id="{D6362BE9-390E-498B-B1D2-8AF1925799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67078">
            <a:off x="-1166666" y="-1228204"/>
            <a:ext cx="13594954" cy="4029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75FCE4-CC15-4CC5-B6DE-89D26FA61C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406" y="16188"/>
            <a:ext cx="809130" cy="809130"/>
          </a:xfrm>
          <a:prstGeom prst="rect">
            <a:avLst/>
          </a:prstGeom>
        </p:spPr>
      </p:pic>
      <p:sp>
        <p:nvSpPr>
          <p:cNvPr id="6" name="Google Shape;187;p4">
            <a:extLst>
              <a:ext uri="{FF2B5EF4-FFF2-40B4-BE49-F238E27FC236}">
                <a16:creationId xmlns:a16="http://schemas.microsoft.com/office/drawing/2014/main" id="{3AB628CF-5B32-4667-84BC-0C00C74C4C65}"/>
              </a:ext>
            </a:extLst>
          </p:cNvPr>
          <p:cNvSpPr txBox="1"/>
          <p:nvPr/>
        </p:nvSpPr>
        <p:spPr>
          <a:xfrm>
            <a:off x="485452" y="182848"/>
            <a:ext cx="1111213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14D"/>
              </a:buClr>
              <a:buSzPts val="2500"/>
              <a:buFont typeface="Calibri"/>
              <a:buNone/>
            </a:pPr>
            <a:r>
              <a:rPr lang="tr-TR" sz="2000" b="1" dirty="0">
                <a:solidFill>
                  <a:srgbClr val="0F714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WHAT IS FOOD LOSS AND FOOD WASTE?</a:t>
            </a:r>
            <a:endParaRPr lang="en-US" sz="2000" b="1" dirty="0">
              <a:solidFill>
                <a:srgbClr val="0F714D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84EFFBC-0BF7-4C1A-B279-D1696A4B8DC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173" y="1373111"/>
            <a:ext cx="1242835" cy="1242835"/>
          </a:xfrm>
          <a:prstGeom prst="rect">
            <a:avLst/>
          </a:prstGeom>
        </p:spPr>
      </p:pic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0F050378-668C-481E-883F-27E3D16E50B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3117" y="1373111"/>
            <a:ext cx="1242835" cy="124283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F3FA1C0-9532-4FFA-A276-7409FE2FCEF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935" y="1221047"/>
            <a:ext cx="1546961" cy="154696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4E42ADF4-86B1-469F-8789-08876E82C94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229" y="1373110"/>
            <a:ext cx="1242836" cy="1242836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A1E4D607-22F5-4634-995C-EF82526AE05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051" y="5426748"/>
            <a:ext cx="1130545" cy="1130545"/>
          </a:xfrm>
          <a:prstGeom prst="rect">
            <a:avLst/>
          </a:prstGeom>
        </p:spPr>
      </p:pic>
      <p:sp>
        <p:nvSpPr>
          <p:cNvPr id="20" name="Google Shape;323;p13">
            <a:extLst>
              <a:ext uri="{FF2B5EF4-FFF2-40B4-BE49-F238E27FC236}">
                <a16:creationId xmlns:a16="http://schemas.microsoft.com/office/drawing/2014/main" id="{40E6C5BE-18A9-477B-92F2-42058FA15742}"/>
              </a:ext>
            </a:extLst>
          </p:cNvPr>
          <p:cNvSpPr txBox="1"/>
          <p:nvPr/>
        </p:nvSpPr>
        <p:spPr>
          <a:xfrm>
            <a:off x="2145465" y="4467951"/>
            <a:ext cx="3450486" cy="37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1400" u="none" strike="noStrike" cap="none" dirty="0">
                <a:solidFill>
                  <a:schemeClr val="dk1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Avoidable Food Waste</a:t>
            </a:r>
            <a:endParaRPr lang="tr-TR" sz="1400" b="1" u="none" strike="noStrike" cap="none" dirty="0">
              <a:solidFill>
                <a:schemeClr val="dk1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Google Shape;363;p15">
            <a:extLst>
              <a:ext uri="{FF2B5EF4-FFF2-40B4-BE49-F238E27FC236}">
                <a16:creationId xmlns:a16="http://schemas.microsoft.com/office/drawing/2014/main" id="{36BEE824-F4F4-419D-A24E-F1F93232EC70}"/>
              </a:ext>
            </a:extLst>
          </p:cNvPr>
          <p:cNvSpPr/>
          <p:nvPr/>
        </p:nvSpPr>
        <p:spPr>
          <a:xfrm>
            <a:off x="2227706" y="4308650"/>
            <a:ext cx="3286005" cy="2327875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200" u="none" strike="noStrike" cap="none" dirty="0">
              <a:solidFill>
                <a:srgbClr val="000000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1331D197-3776-4E61-A661-374B77D7BF6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286" y="5429126"/>
            <a:ext cx="1130545" cy="1130545"/>
          </a:xfrm>
          <a:prstGeom prst="rect">
            <a:avLst/>
          </a:prstGeom>
        </p:spPr>
      </p:pic>
      <p:sp>
        <p:nvSpPr>
          <p:cNvPr id="24" name="Google Shape;323;p13">
            <a:extLst>
              <a:ext uri="{FF2B5EF4-FFF2-40B4-BE49-F238E27FC236}">
                <a16:creationId xmlns:a16="http://schemas.microsoft.com/office/drawing/2014/main" id="{EEFFFB5F-3C94-46C5-815F-86066BD33FC4}"/>
              </a:ext>
            </a:extLst>
          </p:cNvPr>
          <p:cNvSpPr txBox="1"/>
          <p:nvPr/>
        </p:nvSpPr>
        <p:spPr>
          <a:xfrm>
            <a:off x="6673056" y="4476434"/>
            <a:ext cx="3450486" cy="37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1400" u="none" strike="noStrike" cap="none" dirty="0">
                <a:solidFill>
                  <a:schemeClr val="dk1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Unavoidable Food Waste</a:t>
            </a:r>
            <a:endParaRPr lang="tr-TR" sz="1400" b="1" u="none" strike="noStrike" cap="none" dirty="0">
              <a:solidFill>
                <a:schemeClr val="dk1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Google Shape;363;p15">
            <a:extLst>
              <a:ext uri="{FF2B5EF4-FFF2-40B4-BE49-F238E27FC236}">
                <a16:creationId xmlns:a16="http://schemas.microsoft.com/office/drawing/2014/main" id="{810AC212-4384-4236-A0DE-540433134CE5}"/>
              </a:ext>
            </a:extLst>
          </p:cNvPr>
          <p:cNvSpPr/>
          <p:nvPr/>
        </p:nvSpPr>
        <p:spPr>
          <a:xfrm>
            <a:off x="6755297" y="4308649"/>
            <a:ext cx="3286005" cy="2327875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200" u="none" strike="noStrike" cap="none" dirty="0">
              <a:solidFill>
                <a:srgbClr val="000000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5073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4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örüntü" descr="Görüntü">
            <a:extLst>
              <a:ext uri="{FF2B5EF4-FFF2-40B4-BE49-F238E27FC236}">
                <a16:creationId xmlns:a16="http://schemas.microsoft.com/office/drawing/2014/main" id="{88E73212-2A8F-5445-868A-66B5616DED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67078">
            <a:off x="-1016625" y="-1487744"/>
            <a:ext cx="13602811" cy="40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Görüntü" descr="Görüntü">
            <a:extLst>
              <a:ext uri="{FF2B5EF4-FFF2-40B4-BE49-F238E27FC236}">
                <a16:creationId xmlns:a16="http://schemas.microsoft.com/office/drawing/2014/main" id="{D6362BE9-390E-498B-B1D2-8AF1925799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67078">
            <a:off x="-1166666" y="-1228204"/>
            <a:ext cx="13594954" cy="402967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Google Shape;187;p4">
            <a:extLst>
              <a:ext uri="{FF2B5EF4-FFF2-40B4-BE49-F238E27FC236}">
                <a16:creationId xmlns:a16="http://schemas.microsoft.com/office/drawing/2014/main" id="{40C8F98A-58AF-492F-B1F9-2D5A73BE5611}"/>
              </a:ext>
            </a:extLst>
          </p:cNvPr>
          <p:cNvSpPr txBox="1"/>
          <p:nvPr/>
        </p:nvSpPr>
        <p:spPr>
          <a:xfrm>
            <a:off x="485452" y="182848"/>
            <a:ext cx="1111213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14D"/>
              </a:buClr>
              <a:buSzPts val="2500"/>
              <a:buFont typeface="Calibri"/>
              <a:buNone/>
            </a:pPr>
            <a:r>
              <a:rPr lang="tr-TR" sz="2000" b="1" dirty="0">
                <a:solidFill>
                  <a:srgbClr val="0F714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HOW MUCH FOOD IS WASTED?</a:t>
            </a:r>
            <a:endParaRPr lang="en-US" sz="2000" b="1" dirty="0">
              <a:solidFill>
                <a:srgbClr val="0F714D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75FCE4-CC15-4CC5-B6DE-89D26FA61C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406" y="16188"/>
            <a:ext cx="809130" cy="809130"/>
          </a:xfrm>
          <a:prstGeom prst="rect">
            <a:avLst/>
          </a:prstGeom>
        </p:spPr>
      </p:pic>
      <p:pic>
        <p:nvPicPr>
          <p:cNvPr id="13" name="Google Shape;322;p13" descr="Icon&#10;&#10;Description automatically generated">
            <a:extLst>
              <a:ext uri="{FF2B5EF4-FFF2-40B4-BE49-F238E27FC236}">
                <a16:creationId xmlns:a16="http://schemas.microsoft.com/office/drawing/2014/main" id="{C887CDE8-DC1B-45C3-AAC8-EA076D4550D2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2373" y="2026401"/>
            <a:ext cx="1506999" cy="15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23;p13">
            <a:extLst>
              <a:ext uri="{FF2B5EF4-FFF2-40B4-BE49-F238E27FC236}">
                <a16:creationId xmlns:a16="http://schemas.microsoft.com/office/drawing/2014/main" id="{FA634C97-B65A-45AA-B859-0ABFDD84AF4D}"/>
              </a:ext>
            </a:extLst>
          </p:cNvPr>
          <p:cNvSpPr txBox="1"/>
          <p:nvPr/>
        </p:nvSpPr>
        <p:spPr>
          <a:xfrm>
            <a:off x="923666" y="3735620"/>
            <a:ext cx="2044419" cy="117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u="none" strike="noStrike" cap="none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1.3 </a:t>
            </a:r>
            <a:r>
              <a:rPr lang="tr-TR" sz="2000" b="1" u="none" strike="noStrike" cap="none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Billion </a:t>
            </a:r>
            <a:r>
              <a:rPr lang="en-US" sz="2000" b="1" u="none" strike="noStrike" cap="none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ton</a:t>
            </a:r>
            <a:r>
              <a:rPr lang="tr-TR" sz="2000" b="1" u="none" strike="noStrike" cap="none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nes</a:t>
            </a:r>
            <a:r>
              <a:rPr lang="en-US" sz="2000" b="1" u="none" strike="noStrike" cap="none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tr-TR" sz="1400" u="none" strike="noStrike" cap="none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of food goes to waste</a:t>
            </a:r>
            <a:endParaRPr sz="1400" u="none" strike="noStrike" cap="none" dirty="0"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5" name="Google Shape;324;p13">
            <a:extLst>
              <a:ext uri="{FF2B5EF4-FFF2-40B4-BE49-F238E27FC236}">
                <a16:creationId xmlns:a16="http://schemas.microsoft.com/office/drawing/2014/main" id="{5E066A39-A132-494C-8B2D-A8A6D855A754}"/>
              </a:ext>
            </a:extLst>
          </p:cNvPr>
          <p:cNvCxnSpPr/>
          <p:nvPr/>
        </p:nvCxnSpPr>
        <p:spPr>
          <a:xfrm>
            <a:off x="3591789" y="3611108"/>
            <a:ext cx="746784" cy="0"/>
          </a:xfrm>
          <a:prstGeom prst="straightConnector1">
            <a:avLst/>
          </a:prstGeom>
          <a:noFill/>
          <a:ln w="76200" cap="flat" cmpd="sng">
            <a:solidFill>
              <a:schemeClr val="tx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1" name="Google Shape;329;p13">
            <a:extLst>
              <a:ext uri="{FF2B5EF4-FFF2-40B4-BE49-F238E27FC236}">
                <a16:creationId xmlns:a16="http://schemas.microsoft.com/office/drawing/2014/main" id="{A0F140FE-903C-4B2F-917A-833EB0957646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019" y="2026405"/>
            <a:ext cx="1507000" cy="15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330;p13">
            <a:extLst>
              <a:ext uri="{FF2B5EF4-FFF2-40B4-BE49-F238E27FC236}">
                <a16:creationId xmlns:a16="http://schemas.microsoft.com/office/drawing/2014/main" id="{05B1ADAC-2AAB-476F-B53F-396B91857238}"/>
              </a:ext>
            </a:extLst>
          </p:cNvPr>
          <p:cNvSpPr txBox="1"/>
          <p:nvPr/>
        </p:nvSpPr>
        <p:spPr>
          <a:xfrm>
            <a:off x="4819831" y="3735624"/>
            <a:ext cx="2368369" cy="105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-TR" sz="1400" u="none" strike="noStrike" cap="none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Food loss and waste causes </a:t>
            </a:r>
            <a:r>
              <a:rPr lang="en-US" sz="2000" b="1" u="none" strike="noStrike" cap="none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2.6 </a:t>
            </a:r>
            <a:r>
              <a:rPr lang="tr-TR" sz="2000" b="1" u="none" strike="noStrike" cap="none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Trillion</a:t>
            </a:r>
            <a:r>
              <a:rPr lang="en-US" sz="2000" b="1" u="none" strike="noStrike" cap="none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 $</a:t>
            </a:r>
            <a:r>
              <a:rPr lang="en-US" sz="1400" b="1" u="none" strike="noStrike" cap="none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tr-TR" sz="1400" u="none" strike="noStrike" cap="none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financial loss.</a:t>
            </a:r>
            <a:endParaRPr sz="1400" u="none" strike="noStrike" cap="none" dirty="0"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" name="Google Shape;332;p13">
            <a:extLst>
              <a:ext uri="{FF2B5EF4-FFF2-40B4-BE49-F238E27FC236}">
                <a16:creationId xmlns:a16="http://schemas.microsoft.com/office/drawing/2014/main" id="{8E6E4A4C-4CCC-4F33-BA26-653B2E051957}"/>
              </a:ext>
            </a:extLst>
          </p:cNvPr>
          <p:cNvPicPr preferRelativeResize="0"/>
          <p:nvPr/>
        </p:nvPicPr>
        <p:blipFill rotWithShape="1">
          <a:blip r:embed="rId7" cstate="email">
            <a:alphaModFix/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8635" y="2082225"/>
            <a:ext cx="1696494" cy="169649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333;p13">
            <a:extLst>
              <a:ext uri="{FF2B5EF4-FFF2-40B4-BE49-F238E27FC236}">
                <a16:creationId xmlns:a16="http://schemas.microsoft.com/office/drawing/2014/main" id="{D10AF970-7A7D-4C5B-BE8B-14B9943AB54E}"/>
              </a:ext>
            </a:extLst>
          </p:cNvPr>
          <p:cNvSpPr txBox="1"/>
          <p:nvPr/>
        </p:nvSpPr>
        <p:spPr>
          <a:xfrm>
            <a:off x="9010925" y="3762126"/>
            <a:ext cx="2368370" cy="105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-TR" sz="1400" u="none" strike="noStrike" cap="none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Food waste is responsible of </a:t>
            </a:r>
            <a:r>
              <a:rPr lang="en-US" sz="2000" b="1" u="none" strike="noStrike" cap="none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%8</a:t>
            </a:r>
            <a:r>
              <a:rPr lang="en-US" sz="1400" u="none" strike="noStrike" cap="none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tr-TR" sz="1400" u="none" strike="noStrike" cap="none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of carbon emmission.</a:t>
            </a:r>
            <a:endParaRPr sz="1400" u="none" strike="noStrike" cap="none" dirty="0"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6" name="Google Shape;334;p13">
            <a:extLst>
              <a:ext uri="{FF2B5EF4-FFF2-40B4-BE49-F238E27FC236}">
                <a16:creationId xmlns:a16="http://schemas.microsoft.com/office/drawing/2014/main" id="{00F1C2A8-F2CD-4C5D-AE08-C5BEE024916F}"/>
              </a:ext>
            </a:extLst>
          </p:cNvPr>
          <p:cNvCxnSpPr/>
          <p:nvPr/>
        </p:nvCxnSpPr>
        <p:spPr>
          <a:xfrm>
            <a:off x="7819093" y="3611108"/>
            <a:ext cx="746784" cy="0"/>
          </a:xfrm>
          <a:prstGeom prst="straightConnector1">
            <a:avLst/>
          </a:prstGeom>
          <a:noFill/>
          <a:ln w="76200" cap="flat" cmpd="sng">
            <a:solidFill>
              <a:schemeClr val="tx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" name="Google Shape;336;p13">
            <a:extLst>
              <a:ext uri="{FF2B5EF4-FFF2-40B4-BE49-F238E27FC236}">
                <a16:creationId xmlns:a16="http://schemas.microsoft.com/office/drawing/2014/main" id="{4CA6FD03-2995-4FFD-B4D0-B12930F2DB56}"/>
              </a:ext>
            </a:extLst>
          </p:cNvPr>
          <p:cNvSpPr/>
          <p:nvPr/>
        </p:nvSpPr>
        <p:spPr>
          <a:xfrm>
            <a:off x="215604" y="1139747"/>
            <a:ext cx="1903085" cy="49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Every year,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033384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örüntü" descr="Görüntü">
            <a:extLst>
              <a:ext uri="{FF2B5EF4-FFF2-40B4-BE49-F238E27FC236}">
                <a16:creationId xmlns:a16="http://schemas.microsoft.com/office/drawing/2014/main" id="{88E73212-2A8F-5445-868A-66B5616DED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67078">
            <a:off x="-1016625" y="-1487744"/>
            <a:ext cx="13602811" cy="40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Görüntü" descr="Görüntü">
            <a:extLst>
              <a:ext uri="{FF2B5EF4-FFF2-40B4-BE49-F238E27FC236}">
                <a16:creationId xmlns:a16="http://schemas.microsoft.com/office/drawing/2014/main" id="{D6362BE9-390E-498B-B1D2-8AF1925799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67078">
            <a:off x="-1166666" y="-1228204"/>
            <a:ext cx="13594954" cy="402967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Google Shape;187;p4">
            <a:extLst>
              <a:ext uri="{FF2B5EF4-FFF2-40B4-BE49-F238E27FC236}">
                <a16:creationId xmlns:a16="http://schemas.microsoft.com/office/drawing/2014/main" id="{40C8F98A-58AF-492F-B1F9-2D5A73BE5611}"/>
              </a:ext>
            </a:extLst>
          </p:cNvPr>
          <p:cNvSpPr txBox="1"/>
          <p:nvPr/>
        </p:nvSpPr>
        <p:spPr>
          <a:xfrm>
            <a:off x="485452" y="182848"/>
            <a:ext cx="1111213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14D"/>
              </a:buClr>
              <a:buSzPts val="2500"/>
              <a:buFont typeface="Calibri"/>
              <a:buNone/>
            </a:pPr>
            <a:r>
              <a:rPr lang="tr-TR" sz="2000" b="1" dirty="0">
                <a:solidFill>
                  <a:srgbClr val="0F714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HOW MUCH FOOD IS WASTED?</a:t>
            </a:r>
            <a:endParaRPr lang="en-US" sz="2000" b="1" dirty="0">
              <a:solidFill>
                <a:srgbClr val="0F714D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75FCE4-CC15-4CC5-B6DE-89D26FA61C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406" y="16188"/>
            <a:ext cx="809130" cy="809130"/>
          </a:xfrm>
          <a:prstGeom prst="rect">
            <a:avLst/>
          </a:prstGeom>
        </p:spPr>
      </p:pic>
      <p:sp>
        <p:nvSpPr>
          <p:cNvPr id="27" name="Google Shape;336;p13">
            <a:extLst>
              <a:ext uri="{FF2B5EF4-FFF2-40B4-BE49-F238E27FC236}">
                <a16:creationId xmlns:a16="http://schemas.microsoft.com/office/drawing/2014/main" id="{4CA6FD03-2995-4FFD-B4D0-B12930F2DB56}"/>
              </a:ext>
            </a:extLst>
          </p:cNvPr>
          <p:cNvSpPr/>
          <p:nvPr/>
        </p:nvSpPr>
        <p:spPr>
          <a:xfrm>
            <a:off x="215604" y="1139747"/>
            <a:ext cx="1903085" cy="49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Every year,</a:t>
            </a:r>
            <a:endParaRPr b="1" dirty="0"/>
          </a:p>
        </p:txBody>
      </p:sp>
      <p:sp>
        <p:nvSpPr>
          <p:cNvPr id="16" name="Google Shape;395;p12">
            <a:extLst>
              <a:ext uri="{FF2B5EF4-FFF2-40B4-BE49-F238E27FC236}">
                <a16:creationId xmlns:a16="http://schemas.microsoft.com/office/drawing/2014/main" id="{CE18F4C4-4C88-49D9-8CCA-E5EF0054534D}"/>
              </a:ext>
            </a:extLst>
          </p:cNvPr>
          <p:cNvSpPr txBox="1"/>
          <p:nvPr/>
        </p:nvSpPr>
        <p:spPr>
          <a:xfrm>
            <a:off x="1094774" y="4287306"/>
            <a:ext cx="2513448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000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We lose </a:t>
            </a:r>
            <a:r>
              <a:rPr lang="tr-TR" sz="2000" b="1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%18 </a:t>
            </a:r>
            <a:r>
              <a:rPr lang="tr-TR" sz="2000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of our agricultural fields</a:t>
            </a:r>
            <a:endParaRPr sz="2000" dirty="0"/>
          </a:p>
        </p:txBody>
      </p:sp>
      <p:sp>
        <p:nvSpPr>
          <p:cNvPr id="18" name="Google Shape;396;p12">
            <a:extLst>
              <a:ext uri="{FF2B5EF4-FFF2-40B4-BE49-F238E27FC236}">
                <a16:creationId xmlns:a16="http://schemas.microsoft.com/office/drawing/2014/main" id="{A53E01D4-9EC9-4B46-9C84-3812D088DF23}"/>
              </a:ext>
            </a:extLst>
          </p:cNvPr>
          <p:cNvSpPr txBox="1"/>
          <p:nvPr/>
        </p:nvSpPr>
        <p:spPr>
          <a:xfrm>
            <a:off x="3630850" y="4287306"/>
            <a:ext cx="2513449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-TR" sz="2000" b="1" dirty="0">
                <a:latin typeface="Helvetica Neue"/>
                <a:ea typeface="Helvetica Neue"/>
                <a:cs typeface="Helvetica Neue"/>
                <a:sym typeface="Helvetica Neue"/>
              </a:rPr>
              <a:t>H</a:t>
            </a:r>
            <a:r>
              <a:rPr lang="en-US" sz="2000" b="1" u="none" strike="noStrike" cap="none" dirty="0" err="1">
                <a:latin typeface="Helvetica Neue"/>
                <a:ea typeface="Helvetica Neue"/>
                <a:cs typeface="Helvetica Neue"/>
                <a:sym typeface="Helvetica Neue"/>
              </a:rPr>
              <a:t>undreds</a:t>
            </a:r>
            <a:r>
              <a:rPr lang="en-US" sz="2000" b="1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 of liters </a:t>
            </a:r>
            <a:r>
              <a:rPr lang="en-US" sz="2000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of oil</a:t>
            </a:r>
            <a:endParaRPr sz="2000" dirty="0"/>
          </a:p>
        </p:txBody>
      </p:sp>
      <p:sp>
        <p:nvSpPr>
          <p:cNvPr id="19" name="Google Shape;397;p12">
            <a:extLst>
              <a:ext uri="{FF2B5EF4-FFF2-40B4-BE49-F238E27FC236}">
                <a16:creationId xmlns:a16="http://schemas.microsoft.com/office/drawing/2014/main" id="{04891272-8D24-4E42-A870-D53914663BBD}"/>
              </a:ext>
            </a:extLst>
          </p:cNvPr>
          <p:cNvSpPr txBox="1"/>
          <p:nvPr/>
        </p:nvSpPr>
        <p:spPr>
          <a:xfrm>
            <a:off x="6241316" y="4287306"/>
            <a:ext cx="2513449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-TR" sz="2000" b="1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%21 </a:t>
            </a:r>
            <a:r>
              <a:rPr lang="tr-TR" sz="2000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of </a:t>
            </a:r>
            <a:r>
              <a:rPr lang="tr-TR" sz="2000" dirty="0"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lang="tr-TR" sz="2000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ur limited water resources</a:t>
            </a:r>
            <a:endParaRPr sz="2000" dirty="0"/>
          </a:p>
        </p:txBody>
      </p:sp>
      <p:sp>
        <p:nvSpPr>
          <p:cNvPr id="20" name="Google Shape;398;p12">
            <a:extLst>
              <a:ext uri="{FF2B5EF4-FFF2-40B4-BE49-F238E27FC236}">
                <a16:creationId xmlns:a16="http://schemas.microsoft.com/office/drawing/2014/main" id="{7F02BE14-D8D9-458A-9DC2-10C063CE2195}"/>
              </a:ext>
            </a:extLst>
          </p:cNvPr>
          <p:cNvSpPr txBox="1"/>
          <p:nvPr/>
        </p:nvSpPr>
        <p:spPr>
          <a:xfrm>
            <a:off x="8845779" y="4127263"/>
            <a:ext cx="2513449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We bury </a:t>
            </a:r>
            <a:r>
              <a:rPr lang="en-US" sz="2000" b="1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1.6 billion </a:t>
            </a:r>
            <a:r>
              <a:rPr lang="en-US" sz="2000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tons of unconsumed food in the ground.</a:t>
            </a:r>
            <a:endParaRPr sz="2000" dirty="0"/>
          </a:p>
        </p:txBody>
      </p:sp>
      <p:pic>
        <p:nvPicPr>
          <p:cNvPr id="23" name="Google Shape;400;p12">
            <a:extLst>
              <a:ext uri="{FF2B5EF4-FFF2-40B4-BE49-F238E27FC236}">
                <a16:creationId xmlns:a16="http://schemas.microsoft.com/office/drawing/2014/main" id="{C8A6AA76-1B22-4C4C-8DA6-8D94A88E7EC1}"/>
              </a:ext>
            </a:extLst>
          </p:cNvPr>
          <p:cNvPicPr preferRelativeResize="0"/>
          <p:nvPr/>
        </p:nvPicPr>
        <p:blipFill rotWithShape="1">
          <a:blip r:embed="rId5">
            <a:alphaModFix/>
            <a:biLevel thresh="75000"/>
          </a:blip>
          <a:srcRect/>
          <a:stretch/>
        </p:blipFill>
        <p:spPr>
          <a:xfrm>
            <a:off x="1888647" y="2604544"/>
            <a:ext cx="925703" cy="925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401;p12" descr="Icon&#10;&#10;Description automatically generated">
            <a:extLst>
              <a:ext uri="{FF2B5EF4-FFF2-40B4-BE49-F238E27FC236}">
                <a16:creationId xmlns:a16="http://schemas.microsoft.com/office/drawing/2014/main" id="{20B61784-5D8F-43D8-9516-B8BE474878E3}"/>
              </a:ext>
            </a:extLst>
          </p:cNvPr>
          <p:cNvPicPr preferRelativeResize="0"/>
          <p:nvPr/>
        </p:nvPicPr>
        <p:blipFill rotWithShape="1">
          <a:blip r:embed="rId6">
            <a:alphaModFix/>
            <a:biLevel thresh="75000"/>
          </a:blip>
          <a:srcRect/>
          <a:stretch/>
        </p:blipFill>
        <p:spPr>
          <a:xfrm>
            <a:off x="4424723" y="2604543"/>
            <a:ext cx="925704" cy="92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402;p12" descr="Background pattern&#10;&#10;Description automatically generated">
            <a:extLst>
              <a:ext uri="{FF2B5EF4-FFF2-40B4-BE49-F238E27FC236}">
                <a16:creationId xmlns:a16="http://schemas.microsoft.com/office/drawing/2014/main" id="{8B360807-E967-4EB1-B080-AE56D9DF965C}"/>
              </a:ext>
            </a:extLst>
          </p:cNvPr>
          <p:cNvPicPr preferRelativeResize="0"/>
          <p:nvPr/>
        </p:nvPicPr>
        <p:blipFill rotWithShape="1">
          <a:blip r:embed="rId7">
            <a:alphaModFix/>
            <a:biLevel thresh="75000"/>
          </a:blip>
          <a:srcRect b="24382"/>
          <a:stretch/>
        </p:blipFill>
        <p:spPr>
          <a:xfrm>
            <a:off x="6960800" y="2717757"/>
            <a:ext cx="1074483" cy="812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403;p12" descr="Icon&#10;&#10;Description automatically generated">
            <a:extLst>
              <a:ext uri="{FF2B5EF4-FFF2-40B4-BE49-F238E27FC236}">
                <a16:creationId xmlns:a16="http://schemas.microsoft.com/office/drawing/2014/main" id="{285FF9A3-9713-4F4B-9CDE-3EFE0AFC228A}"/>
              </a:ext>
            </a:extLst>
          </p:cNvPr>
          <p:cNvPicPr preferRelativeResize="0"/>
          <p:nvPr/>
        </p:nvPicPr>
        <p:blipFill rotWithShape="1">
          <a:blip r:embed="rId8">
            <a:alphaModFix/>
            <a:biLevel thresh="75000"/>
          </a:blip>
          <a:srcRect/>
          <a:stretch/>
        </p:blipFill>
        <p:spPr>
          <a:xfrm>
            <a:off x="9645656" y="2604543"/>
            <a:ext cx="925704" cy="925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243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örüntü" descr="Görüntü">
            <a:extLst>
              <a:ext uri="{FF2B5EF4-FFF2-40B4-BE49-F238E27FC236}">
                <a16:creationId xmlns:a16="http://schemas.microsoft.com/office/drawing/2014/main" id="{88E73212-2A8F-5445-868A-66B5616DED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67078">
            <a:off x="-1016625" y="-1487744"/>
            <a:ext cx="13602811" cy="40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Görüntü" descr="Görüntü">
            <a:extLst>
              <a:ext uri="{FF2B5EF4-FFF2-40B4-BE49-F238E27FC236}">
                <a16:creationId xmlns:a16="http://schemas.microsoft.com/office/drawing/2014/main" id="{D6362BE9-390E-498B-B1D2-8AF1925799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67078">
            <a:off x="-1166666" y="-1228204"/>
            <a:ext cx="13594954" cy="402967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Google Shape;187;p4">
            <a:extLst>
              <a:ext uri="{FF2B5EF4-FFF2-40B4-BE49-F238E27FC236}">
                <a16:creationId xmlns:a16="http://schemas.microsoft.com/office/drawing/2014/main" id="{40C8F98A-58AF-492F-B1F9-2D5A73BE5611}"/>
              </a:ext>
            </a:extLst>
          </p:cNvPr>
          <p:cNvSpPr txBox="1"/>
          <p:nvPr/>
        </p:nvSpPr>
        <p:spPr>
          <a:xfrm>
            <a:off x="485452" y="182848"/>
            <a:ext cx="1111213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14D"/>
              </a:buClr>
              <a:buSzPts val="2500"/>
              <a:buFont typeface="Calibri"/>
              <a:buNone/>
            </a:pPr>
            <a:r>
              <a:rPr lang="tr-TR" sz="2000" b="1" dirty="0">
                <a:solidFill>
                  <a:srgbClr val="0F714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HOW CAN WE REDUCE FOOD WASTE?</a:t>
            </a:r>
            <a:endParaRPr lang="en-US" sz="2000" b="1" dirty="0">
              <a:solidFill>
                <a:srgbClr val="0F714D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75FCE4-CC15-4CC5-B6DE-89D26FA61C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406" y="16188"/>
            <a:ext cx="809130" cy="809130"/>
          </a:xfrm>
          <a:prstGeom prst="rect">
            <a:avLst/>
          </a:prstGeom>
        </p:spPr>
      </p:pic>
      <p:pic>
        <p:nvPicPr>
          <p:cNvPr id="2050" name="Picture 2" descr="Food Recovery Hierarchy | US EPA">
            <a:extLst>
              <a:ext uri="{FF2B5EF4-FFF2-40B4-BE49-F238E27FC236}">
                <a16:creationId xmlns:a16="http://schemas.microsoft.com/office/drawing/2014/main" id="{4D3C2987-9FDC-43C4-A621-B145658F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997" y="669173"/>
            <a:ext cx="6754005" cy="592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020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625</Words>
  <Application>Microsoft Office PowerPoint</Application>
  <PresentationFormat>Widescreen</PresentationFormat>
  <Paragraphs>130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Helvetica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Kübra Orak</dc:creator>
  <cp:lastModifiedBy>Kübra Orak</cp:lastModifiedBy>
  <cp:revision>8</cp:revision>
  <dcterms:created xsi:type="dcterms:W3CDTF">2021-10-20T08:27:38Z</dcterms:created>
  <dcterms:modified xsi:type="dcterms:W3CDTF">2021-10-23T18:18:33Z</dcterms:modified>
</cp:coreProperties>
</file>