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0" r:id="rId4"/>
    <p:sldId id="282" r:id="rId5"/>
    <p:sldId id="284" r:id="rId6"/>
    <p:sldId id="285" r:id="rId7"/>
    <p:sldId id="286" r:id="rId8"/>
    <p:sldId id="287" r:id="rId9"/>
    <p:sldId id="288" r:id="rId10"/>
    <p:sldId id="272" r:id="rId11"/>
    <p:sldId id="275" r:id="rId12"/>
    <p:sldId id="276" r:id="rId13"/>
    <p:sldId id="277" r:id="rId14"/>
    <p:sldId id="278" r:id="rId15"/>
    <p:sldId id="271" r:id="rId16"/>
    <p:sldId id="32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55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49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238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347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14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930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7122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418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205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170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525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96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189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04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291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94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BBAC-DBF2-4127-93F7-98B73F8DD3F0}" type="datetimeFigureOut">
              <a:rPr lang="el-GR" smtClean="0"/>
              <a:t>23/5/2022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8C8E9-F813-427C-BC20-43EC7848D91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ontiersin.org/people/u/17978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F2DF4-AF7C-A3EE-BCAF-7853B3180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17964" y="1399453"/>
            <a:ext cx="1129607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 shifts and technology </a:t>
            </a:r>
            <a:br>
              <a:rPr lang="en-US" dirty="0"/>
            </a:br>
            <a:r>
              <a:rPr lang="en-US" dirty="0"/>
              <a:t>that meet environmental </a:t>
            </a:r>
            <a:br>
              <a:rPr lang="en-US" dirty="0"/>
            </a:br>
            <a:r>
              <a:rPr lang="en-US" dirty="0"/>
              <a:t>and social changes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0271722-3453-2A75-E382-8F0418B6E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055" y="4900580"/>
            <a:ext cx="7766936" cy="109689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r">
              <a:spcAft>
                <a:spcPts val="450"/>
              </a:spcAft>
            </a:pPr>
            <a:r>
              <a:rPr lang="en-US" sz="6400" dirty="0">
                <a:solidFill>
                  <a:schemeClr val="tx1"/>
                </a:solidFill>
              </a:rPr>
              <a:t>Dr Vasiliki </a:t>
            </a:r>
            <a:r>
              <a:rPr lang="en-US" sz="6400" dirty="0" err="1">
                <a:solidFill>
                  <a:schemeClr val="tx1"/>
                </a:solidFill>
              </a:rPr>
              <a:t>Sfika</a:t>
            </a:r>
            <a:endParaRPr lang="en-US" sz="6400" dirty="0">
              <a:solidFill>
                <a:schemeClr val="tx1"/>
              </a:solidFill>
            </a:endParaRPr>
          </a:p>
          <a:p>
            <a:pPr algn="r"/>
            <a:r>
              <a:rPr lang="en-US" sz="4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IAPR - Directorate General of the General Chemical State Laboratory</a:t>
            </a:r>
            <a:br>
              <a:rPr lang="en-US" sz="4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US" sz="4800" b="1" i="0" dirty="0">
                <a:solidFill>
                  <a:schemeClr val="tx1"/>
                </a:solidFill>
                <a:effectLst/>
                <a:latin typeface="arial, sans-serif"/>
              </a:rPr>
              <a:t>Chemical Service of Peloponnese, Western Hellas &amp; Ionian Islands</a:t>
            </a:r>
            <a:endParaRPr lang="en-US" sz="48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1009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Health</a:t>
            </a:r>
            <a:br>
              <a:rPr lang="en-US" dirty="0"/>
            </a:br>
            <a:r>
              <a:rPr lang="en-US" dirty="0"/>
              <a:t>functional food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82018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/>
              <a:t>“a food, which beneficially affects one or more target functions in the body, beyond adequate nutritional effects, in a way that is relevant to either an improved state of health and well-being and/or reduction of risk of disease.”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5100" dirty="0"/>
              <a:t>Scientific research goals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fr-FR" sz="3800" dirty="0" err="1"/>
              <a:t>Strengthening</a:t>
            </a:r>
            <a:r>
              <a:rPr lang="fr-FR" sz="3800" dirty="0"/>
              <a:t> Human-</a:t>
            </a:r>
            <a:r>
              <a:rPr lang="fr-FR" sz="3800" dirty="0" err="1"/>
              <a:t>Based</a:t>
            </a:r>
            <a:r>
              <a:rPr lang="fr-FR" sz="3800" dirty="0"/>
              <a:t> Evidence</a:t>
            </a:r>
          </a:p>
          <a:p>
            <a:pPr lvl="1"/>
            <a:r>
              <a:rPr lang="en-US" sz="2900" dirty="0"/>
              <a:t>research involving human subjects </a:t>
            </a:r>
          </a:p>
          <a:p>
            <a:pPr marL="457200" lvl="1" indent="0">
              <a:buNone/>
            </a:pPr>
            <a:r>
              <a:rPr lang="en-US" sz="2900" dirty="0"/>
              <a:t>	(dietary intervention studies and nutritional epidemiology)</a:t>
            </a:r>
          </a:p>
          <a:p>
            <a:pPr lvl="1"/>
            <a:r>
              <a:rPr lang="en-US" sz="2900" dirty="0"/>
              <a:t>Big Data and machine learning algorithms</a:t>
            </a:r>
          </a:p>
          <a:p>
            <a:pPr lvl="1"/>
            <a:endParaRPr lang="fr-FR" sz="3200" dirty="0"/>
          </a:p>
          <a:p>
            <a:r>
              <a:rPr lang="en-US" sz="3800" dirty="0"/>
              <a:t>Understanding of the exact mechanisms by which dietary components promote, or inhibit </a:t>
            </a:r>
            <a:r>
              <a:rPr lang="en-US" sz="3800" dirty="0" err="1"/>
              <a:t>immunemediated</a:t>
            </a:r>
            <a:r>
              <a:rPr lang="en-US" sz="3800" dirty="0"/>
              <a:t> disorders </a:t>
            </a:r>
            <a:endParaRPr lang="fr-FR" sz="3800" dirty="0"/>
          </a:p>
          <a:p>
            <a:endParaRPr lang="fr-FR" sz="2900" dirty="0"/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6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Health</a:t>
            </a:r>
            <a:br>
              <a:rPr lang="en-US" dirty="0"/>
            </a:br>
            <a:r>
              <a:rPr lang="en-US" dirty="0"/>
              <a:t>obesity pandemic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worldwide rise in the BMI of children, adolescents, and adults –</a:t>
            </a:r>
          </a:p>
          <a:p>
            <a:pPr marL="0" indent="0">
              <a:buNone/>
            </a:pPr>
            <a:r>
              <a:rPr lang="en-US" sz="1800" dirty="0"/>
              <a:t>particularly women and in the lower socio-economic income groups</a:t>
            </a:r>
          </a:p>
          <a:p>
            <a:pPr marL="0" indent="0">
              <a:buNone/>
            </a:pPr>
            <a:endParaRPr lang="fr-FR" b="0" i="0" dirty="0">
              <a:solidFill>
                <a:srgbClr val="020202"/>
              </a:solidFill>
              <a:effectLst/>
              <a:latin typeface="MuseoSans"/>
            </a:endParaRPr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r>
              <a:rPr lang="en-US" sz="2400" dirty="0"/>
              <a:t>comprehensive, coordinated and multidisciplinary policy </a:t>
            </a:r>
          </a:p>
          <a:p>
            <a:pPr lvl="1"/>
            <a:r>
              <a:rPr lang="en-US" sz="2000" dirty="0"/>
              <a:t>positive incentives such as front-of-pack labeling</a:t>
            </a:r>
          </a:p>
          <a:p>
            <a:pPr lvl="1"/>
            <a:r>
              <a:rPr lang="en-US" sz="2000" dirty="0"/>
              <a:t>banning junk food advertising </a:t>
            </a:r>
          </a:p>
          <a:p>
            <a:pPr lvl="1"/>
            <a:r>
              <a:rPr lang="en-US" sz="2000" dirty="0"/>
              <a:t>disincentives as with legislation or “sin taxes”</a:t>
            </a:r>
          </a:p>
          <a:p>
            <a:pPr lvl="1"/>
            <a:endParaRPr lang="en-US" dirty="0"/>
          </a:p>
          <a:p>
            <a:r>
              <a:rPr lang="en-US" sz="2400" dirty="0"/>
              <a:t>reformulate products with more healthy ingredients. </a:t>
            </a:r>
          </a:p>
          <a:p>
            <a:endParaRPr lang="fr-FR" sz="2000" dirty="0"/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1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Health</a:t>
            </a:r>
            <a:br>
              <a:rPr lang="en-US" dirty="0"/>
            </a:br>
            <a:r>
              <a:rPr lang="en-US" dirty="0"/>
              <a:t>Human Gut Microbiome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709727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tri-directional interactions of </a:t>
            </a:r>
          </a:p>
          <a:p>
            <a:pPr marL="0" indent="0">
              <a:buNone/>
            </a:pPr>
            <a:r>
              <a:rPr lang="en-US" sz="2400" dirty="0"/>
              <a:t>the diet, the gut microbiota and the host, </a:t>
            </a:r>
          </a:p>
          <a:p>
            <a:pPr marL="0" indent="0">
              <a:buNone/>
            </a:pPr>
            <a:r>
              <a:rPr lang="en-US" sz="2400" dirty="0"/>
              <a:t>and their impact on health and diseases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r>
              <a:rPr lang="en-US" sz="2000" dirty="0"/>
              <a:t>Models for Mechanistic Studies on How Nutritional Factors May Affect the Gut Microbiota</a:t>
            </a:r>
          </a:p>
          <a:p>
            <a:pPr marL="228600" lvl="1"/>
            <a:r>
              <a:rPr lang="en-US" sz="2000" dirty="0"/>
              <a:t>there is still a clear need to better link microbes to their effects and mechanisms and provide strong efficacy data on otherwise healthy populations</a:t>
            </a:r>
          </a:p>
          <a:p>
            <a:pPr marL="228600" lvl="1"/>
            <a:r>
              <a:rPr lang="en-US" sz="2000" dirty="0"/>
              <a:t>further evidence of the neuroactive potential of the gut microbiome and its association with neuropsychiatric conditions, such as mental quality of life and depression</a:t>
            </a:r>
          </a:p>
          <a:p>
            <a:pPr marL="457200" lvl="1" indent="0">
              <a:buNone/>
            </a:pPr>
            <a:endParaRPr lang="en-US" sz="1200" dirty="0"/>
          </a:p>
          <a:p>
            <a:endParaRPr lang="fr-FR" sz="2000" dirty="0"/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5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Health</a:t>
            </a:r>
            <a:br>
              <a:rPr lang="en-US" dirty="0"/>
            </a:br>
            <a:r>
              <a:rPr lang="fr-FR" dirty="0"/>
              <a:t>alternative </a:t>
            </a:r>
            <a:r>
              <a:rPr lang="fr-FR" dirty="0" err="1"/>
              <a:t>dietary</a:t>
            </a:r>
            <a:r>
              <a:rPr lang="fr-FR" dirty="0"/>
              <a:t> </a:t>
            </a:r>
            <a:r>
              <a:rPr lang="fr-FR" dirty="0" err="1"/>
              <a:t>strategies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820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lvl="2"/>
            <a:r>
              <a:rPr lang="fr-FR" dirty="0" err="1"/>
              <a:t>Mediterranean</a:t>
            </a:r>
            <a:r>
              <a:rPr lang="fr-FR" dirty="0"/>
              <a:t> </a:t>
            </a:r>
            <a:r>
              <a:rPr lang="fr-FR" dirty="0" err="1"/>
              <a:t>diet</a:t>
            </a:r>
            <a:endParaRPr lang="en-US" dirty="0"/>
          </a:p>
          <a:p>
            <a:pPr lvl="2"/>
            <a:r>
              <a:rPr lang="en-US" dirty="0"/>
              <a:t>Intermittent Fasting </a:t>
            </a:r>
          </a:p>
          <a:p>
            <a:pPr lvl="2"/>
            <a:r>
              <a:rPr lang="en-US" dirty="0"/>
              <a:t>Time-Restricted Feeding</a:t>
            </a:r>
          </a:p>
          <a:p>
            <a:pPr lvl="2"/>
            <a:r>
              <a:rPr lang="en-US" sz="4800" dirty="0"/>
              <a:t>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r>
              <a:rPr lang="en-US" sz="1900" dirty="0"/>
              <a:t>integrate findings on a healthy diet composition, meal size and patterns</a:t>
            </a:r>
            <a:endParaRPr lang="en-US" sz="1300" dirty="0"/>
          </a:p>
          <a:p>
            <a:endParaRPr lang="fr-FR" sz="2200" dirty="0"/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15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Health</a:t>
            </a:r>
            <a:br>
              <a:rPr lang="en-US" dirty="0"/>
            </a:br>
            <a:r>
              <a:rPr lang="fr-FR" dirty="0" err="1"/>
              <a:t>early</a:t>
            </a:r>
            <a:r>
              <a:rPr lang="fr-FR" dirty="0"/>
              <a:t> </a:t>
            </a:r>
            <a:r>
              <a:rPr lang="fr-FR" dirty="0" err="1"/>
              <a:t>growth</a:t>
            </a:r>
            <a:r>
              <a:rPr lang="fr-FR" dirty="0"/>
              <a:t> and </a:t>
            </a:r>
            <a:r>
              <a:rPr lang="fr-FR" dirty="0" err="1"/>
              <a:t>development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03547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diet during infancy has a profound role in influencing long-term development of life-long phenotype of individuals</a:t>
            </a:r>
          </a:p>
          <a:p>
            <a:pPr lvl="1"/>
            <a:r>
              <a:rPr lang="en-US" sz="2000" dirty="0"/>
              <a:t>macronutrients of breastmilk 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r>
              <a:rPr lang="en-US" sz="2000" dirty="0"/>
              <a:t>establish clinical evidence in support of the mechanisms, molecular effectors and health outcomes of the life-long consequences of early diet</a:t>
            </a:r>
          </a:p>
          <a:p>
            <a:pPr lvl="1"/>
            <a:r>
              <a:rPr lang="fr-FR" sz="1800" dirty="0" err="1"/>
              <a:t>Phenotypic</a:t>
            </a:r>
            <a:r>
              <a:rPr lang="fr-FR" sz="1800" dirty="0"/>
              <a:t> </a:t>
            </a:r>
            <a:r>
              <a:rPr lang="fr-FR" sz="1800" dirty="0" err="1"/>
              <a:t>elasticity</a:t>
            </a:r>
            <a:endParaRPr lang="en-US" dirty="0"/>
          </a:p>
          <a:p>
            <a:pPr lvl="1"/>
            <a:r>
              <a:rPr lang="fr-FR" sz="1800" dirty="0" err="1"/>
              <a:t>biological</a:t>
            </a:r>
            <a:r>
              <a:rPr lang="fr-FR" sz="1800" dirty="0"/>
              <a:t> </a:t>
            </a:r>
            <a:r>
              <a:rPr lang="fr-FR" sz="1800" dirty="0" err="1"/>
              <a:t>imprinting</a:t>
            </a:r>
            <a:r>
              <a:rPr lang="fr-FR" sz="1800" dirty="0"/>
              <a:t> of </a:t>
            </a:r>
            <a:r>
              <a:rPr lang="fr-FR" sz="1800" dirty="0" err="1"/>
              <a:t>phenotype</a:t>
            </a:r>
            <a:endParaRPr lang="en-US" dirty="0"/>
          </a:p>
          <a:p>
            <a:endParaRPr lang="fr-FR" sz="6600" dirty="0"/>
          </a:p>
          <a:p>
            <a:endParaRPr lang="en-US" sz="29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7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Selected reading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461721" cy="388077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– FAO,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THE NUTRITION CHALLENGE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system solutions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Grand challenges in nutrition and food science technology,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San Khoo et al., </a:t>
            </a:r>
            <a:r>
              <a:rPr lang="fr-FR" b="0" i="0" dirty="0" err="1">
                <a:solidFill>
                  <a:srgbClr val="02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Frontiers</a:t>
            </a:r>
            <a:r>
              <a:rPr lang="fr-FR" b="0" i="0" dirty="0">
                <a:solidFill>
                  <a:srgbClr val="02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 Nutr</a:t>
            </a:r>
            <a:r>
              <a:rPr lang="fr-FR" dirty="0">
                <a:solidFill>
                  <a:srgbClr val="02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ition</a:t>
            </a:r>
            <a:r>
              <a:rPr lang="fr-FR" b="0" i="0" dirty="0">
                <a:solidFill>
                  <a:srgbClr val="02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</a:p>
          <a:p>
            <a:endParaRPr lang="fr-FR" b="1" i="0" u="none" strike="noStrike" dirty="0">
              <a:solidFill>
                <a:srgbClr val="D5444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Goals in nutrition science, Josep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Bassaganya-Riera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et al., </a:t>
            </a:r>
            <a:r>
              <a:rPr lang="fr-FR" b="0" i="0" dirty="0" err="1">
                <a:solidFill>
                  <a:srgbClr val="02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Frontiers</a:t>
            </a:r>
            <a:r>
              <a:rPr lang="fr-FR" b="0" i="0" dirty="0">
                <a:solidFill>
                  <a:srgbClr val="02020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 Nutr</a:t>
            </a:r>
            <a:r>
              <a:rPr lang="fr-FR" dirty="0">
                <a:solidFill>
                  <a:srgbClr val="02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ition,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– FAO, Food Losses and Waste in the Context of Sustainable Food Systems, 2014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b="0" i="0" dirty="0">
              <a:solidFill>
                <a:srgbClr val="020202"/>
              </a:solidFill>
              <a:effectLst/>
              <a:latin typeface="MuseoSans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2419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4CD0BD9D-1C46-5936-E019-05310B617873}"/>
              </a:ext>
            </a:extLst>
          </p:cNvPr>
          <p:cNvSpPr txBox="1">
            <a:spLocks/>
          </p:cNvSpPr>
          <p:nvPr/>
        </p:nvSpPr>
        <p:spPr>
          <a:xfrm>
            <a:off x="3902558" y="2215683"/>
            <a:ext cx="7068800" cy="154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you </a:t>
            </a:r>
            <a:br>
              <a:rPr lang="en-US"/>
            </a:br>
            <a:r>
              <a:rPr lang="en-US"/>
              <a:t>for your attention!</a:t>
            </a:r>
            <a:endParaRPr lang="el-GR" dirty="0"/>
          </a:p>
        </p:txBody>
      </p:sp>
      <p:sp>
        <p:nvSpPr>
          <p:cNvPr id="7" name="Υπότιτλος 2">
            <a:extLst>
              <a:ext uri="{FF2B5EF4-FFF2-40B4-BE49-F238E27FC236}">
                <a16:creationId xmlns:a16="http://schemas.microsoft.com/office/drawing/2014/main" id="{1EB82E45-AFC7-CD74-C650-F061629E39F9}"/>
              </a:ext>
            </a:extLst>
          </p:cNvPr>
          <p:cNvSpPr txBox="1">
            <a:spLocks/>
          </p:cNvSpPr>
          <p:nvPr/>
        </p:nvSpPr>
        <p:spPr>
          <a:xfrm>
            <a:off x="4281247" y="4399006"/>
            <a:ext cx="7068800" cy="104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Any questions</a:t>
            </a:r>
            <a:r>
              <a:rPr lang="en-US" sz="5400" dirty="0"/>
              <a:t>?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62965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4E77BCD9-50B3-EB6B-2CC0-2E7809DCD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en-US" dirty="0"/>
            </a:br>
            <a:r>
              <a:rPr lang="en-US" sz="4900" dirty="0"/>
              <a:t>scientific investigation </a:t>
            </a:r>
            <a:br>
              <a:rPr lang="en-US" sz="4900" dirty="0"/>
            </a:br>
            <a:r>
              <a:rPr lang="en-US" sz="4900" dirty="0"/>
              <a:t>to meet key topics </a:t>
            </a:r>
            <a:br>
              <a:rPr lang="en-US" sz="4900" dirty="0"/>
            </a:br>
            <a:r>
              <a:rPr lang="en-US" sz="4900" dirty="0"/>
              <a:t>in nutrition science</a:t>
            </a: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DB5847C-C1EE-C6AB-75B3-D786ACCE97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386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Outline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B825697D-42A5-2B90-C767-097FBE646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11564"/>
            <a:ext cx="10304355" cy="1021733"/>
          </a:xfrm>
        </p:spPr>
        <p:txBody>
          <a:bodyPr>
            <a:normAutofit lnSpcReduction="10000"/>
          </a:bodyPr>
          <a:lstStyle/>
          <a:p>
            <a:r>
              <a:rPr lang="en-US" sz="3800" b="0" dirty="0"/>
              <a:t>the Goals for Nutrition Science</a:t>
            </a:r>
            <a:endParaRPr lang="en-US" sz="3800" dirty="0"/>
          </a:p>
          <a:p>
            <a:r>
              <a:rPr lang="fr-FR" sz="1800" dirty="0"/>
              <a:t>         </a:t>
            </a:r>
            <a:r>
              <a:rPr lang="fr-FR" sz="1800" b="1" dirty="0"/>
              <a:t>HEALTH</a:t>
            </a:r>
            <a:r>
              <a:rPr lang="fr-FR" sz="1800" dirty="0"/>
              <a:t> 				</a:t>
            </a:r>
            <a:endParaRPr lang="el-GR" sz="1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6071" y="2505074"/>
            <a:ext cx="4959929" cy="2621107"/>
          </a:xfrm>
        </p:spPr>
        <p:txBody>
          <a:bodyPr>
            <a:normAutofit fontScale="70000" lnSpcReduction="20000"/>
          </a:bodyPr>
          <a:lstStyle/>
          <a:p>
            <a:pPr marL="268288" lvl="1" indent="-176213"/>
            <a:r>
              <a:rPr lang="fr-FR" sz="3100" dirty="0" err="1">
                <a:solidFill>
                  <a:schemeClr val="tx1"/>
                </a:solidFill>
              </a:rPr>
              <a:t>Functional</a:t>
            </a:r>
            <a:r>
              <a:rPr lang="fr-FR" sz="3100" dirty="0">
                <a:solidFill>
                  <a:schemeClr val="tx1"/>
                </a:solidFill>
              </a:rPr>
              <a:t> Food </a:t>
            </a:r>
          </a:p>
          <a:p>
            <a:pPr marL="268288" lvl="1" indent="-176213"/>
            <a:r>
              <a:rPr lang="fr-FR" sz="3100" dirty="0" err="1">
                <a:solidFill>
                  <a:schemeClr val="tx1"/>
                </a:solidFill>
              </a:rPr>
              <a:t>Obesity</a:t>
            </a:r>
            <a:r>
              <a:rPr lang="fr-FR" sz="3100" dirty="0">
                <a:solidFill>
                  <a:schemeClr val="tx1"/>
                </a:solidFill>
              </a:rPr>
              <a:t> </a:t>
            </a:r>
            <a:r>
              <a:rPr lang="fr-FR" sz="3100" dirty="0" err="1">
                <a:solidFill>
                  <a:schemeClr val="tx1"/>
                </a:solidFill>
              </a:rPr>
              <a:t>Pandemic</a:t>
            </a:r>
            <a:endParaRPr lang="fr-FR" sz="3100" dirty="0">
              <a:solidFill>
                <a:schemeClr val="tx1"/>
              </a:solidFill>
            </a:endParaRPr>
          </a:p>
          <a:p>
            <a:pPr marL="268288" lvl="1" indent="-176213"/>
            <a:r>
              <a:rPr lang="en-US" sz="3100" dirty="0">
                <a:solidFill>
                  <a:schemeClr val="tx1"/>
                </a:solidFill>
              </a:rPr>
              <a:t>Early growth and development in infants</a:t>
            </a:r>
          </a:p>
          <a:p>
            <a:pPr marL="268288" lvl="1" indent="-176213"/>
            <a:r>
              <a:rPr lang="fr-FR" sz="3100" dirty="0">
                <a:solidFill>
                  <a:schemeClr val="tx1"/>
                </a:solidFill>
              </a:rPr>
              <a:t>Human Gut Microbiome</a:t>
            </a:r>
          </a:p>
          <a:p>
            <a:pPr marL="268288" lvl="1" indent="-176213"/>
            <a:r>
              <a:rPr lang="fr-FR" sz="3100" dirty="0" err="1">
                <a:solidFill>
                  <a:schemeClr val="tx1"/>
                </a:solidFill>
              </a:rPr>
              <a:t>Identifying</a:t>
            </a:r>
            <a:r>
              <a:rPr lang="fr-FR" sz="3100" dirty="0">
                <a:solidFill>
                  <a:schemeClr val="tx1"/>
                </a:solidFill>
              </a:rPr>
              <a:t> alternative </a:t>
            </a:r>
            <a:r>
              <a:rPr lang="fr-FR" sz="3100" dirty="0" err="1">
                <a:solidFill>
                  <a:schemeClr val="tx1"/>
                </a:solidFill>
              </a:rPr>
              <a:t>dietary</a:t>
            </a:r>
            <a:r>
              <a:rPr lang="fr-FR" sz="3100" dirty="0">
                <a:solidFill>
                  <a:schemeClr val="tx1"/>
                </a:solidFill>
              </a:rPr>
              <a:t> </a:t>
            </a:r>
            <a:r>
              <a:rPr lang="fr-FR" sz="3100" dirty="0" err="1">
                <a:solidFill>
                  <a:schemeClr val="tx1"/>
                </a:solidFill>
              </a:rPr>
              <a:t>strategies</a:t>
            </a:r>
            <a:endParaRPr lang="fr-FR" sz="3100" dirty="0">
              <a:solidFill>
                <a:schemeClr val="tx1"/>
              </a:solidFill>
            </a:endParaRPr>
          </a:p>
          <a:p>
            <a:pPr lvl="1"/>
            <a:endParaRPr lang="fr-FR" dirty="0"/>
          </a:p>
          <a:p>
            <a:pPr lvl="1"/>
            <a:endParaRPr lang="el-GR" dirty="0"/>
          </a:p>
        </p:txBody>
      </p:sp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23C1D910-262A-7B80-18C6-94DE6A6B295D}"/>
              </a:ext>
            </a:extLst>
          </p:cNvPr>
          <p:cNvSpPr txBox="1">
            <a:spLocks/>
          </p:cNvSpPr>
          <p:nvPr/>
        </p:nvSpPr>
        <p:spPr>
          <a:xfrm>
            <a:off x="4691834" y="2531348"/>
            <a:ext cx="3094421" cy="2823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900" dirty="0"/>
          </a:p>
          <a:p>
            <a:endParaRPr lang="fr-FR" sz="1900" dirty="0"/>
          </a:p>
          <a:p>
            <a:endParaRPr lang="fr-FR" dirty="0"/>
          </a:p>
          <a:p>
            <a:endParaRPr lang="fr-FR" dirty="0"/>
          </a:p>
          <a:p>
            <a:pPr lvl="1"/>
            <a:endParaRPr lang="el-GR" dirty="0"/>
          </a:p>
        </p:txBody>
      </p:sp>
      <p:sp>
        <p:nvSpPr>
          <p:cNvPr id="11" name="Θέση κειμένου 5">
            <a:extLst>
              <a:ext uri="{FF2B5EF4-FFF2-40B4-BE49-F238E27FC236}">
                <a16:creationId xmlns:a16="http://schemas.microsoft.com/office/drawing/2014/main" id="{4FC37E3A-5F61-B0A8-CE1D-B71ADFF91986}"/>
              </a:ext>
            </a:extLst>
          </p:cNvPr>
          <p:cNvSpPr txBox="1">
            <a:spLocks/>
          </p:cNvSpPr>
          <p:nvPr/>
        </p:nvSpPr>
        <p:spPr>
          <a:xfrm>
            <a:off x="7601527" y="1690959"/>
            <a:ext cx="4590473" cy="652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FOOD SYSTEMS</a:t>
            </a:r>
          </a:p>
        </p:txBody>
      </p:sp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BA0DFA04-F0D7-C121-6CA9-3936CAA74A63}"/>
              </a:ext>
            </a:extLst>
          </p:cNvPr>
          <p:cNvSpPr txBox="1">
            <a:spLocks/>
          </p:cNvSpPr>
          <p:nvPr/>
        </p:nvSpPr>
        <p:spPr>
          <a:xfrm>
            <a:off x="6239044" y="2531373"/>
            <a:ext cx="4590473" cy="28236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Sustainability</a:t>
            </a:r>
          </a:p>
          <a:p>
            <a:pPr lvl="1"/>
            <a:r>
              <a:rPr lang="en-US" dirty="0"/>
              <a:t>Processing and manufacturing</a:t>
            </a:r>
          </a:p>
          <a:p>
            <a:pPr lvl="1"/>
            <a:r>
              <a:rPr lang="fr-FR" dirty="0"/>
              <a:t>Future Food Technologies</a:t>
            </a:r>
          </a:p>
          <a:p>
            <a:pPr lvl="1"/>
            <a:r>
              <a:rPr lang="en-US" dirty="0"/>
              <a:t>Healthy and sustainable food</a:t>
            </a:r>
          </a:p>
          <a:p>
            <a:pPr lvl="1"/>
            <a:r>
              <a:rPr lang="en-US" dirty="0"/>
              <a:t>Food Integrity and Food Safety</a:t>
            </a:r>
            <a:endParaRPr lang="el-GR" dirty="0"/>
          </a:p>
          <a:p>
            <a:pPr lvl="1"/>
            <a:endParaRPr lang="fr-FR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773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A7ED0EE-E856-1987-1D14-4F7F9729A6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activities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725488" lvl="2" indent="-457200"/>
            <a:endParaRPr lang="en-US" sz="2900" dirty="0"/>
          </a:p>
          <a:p>
            <a:pPr marL="534988" lvl="2" indent="-266700"/>
            <a:r>
              <a:rPr lang="en-US" sz="2900" dirty="0"/>
              <a:t>production</a:t>
            </a:r>
          </a:p>
          <a:p>
            <a:pPr marL="534988" lvl="2" indent="-266700"/>
            <a:r>
              <a:rPr lang="en-US" sz="2900" dirty="0"/>
              <a:t> processing</a:t>
            </a:r>
          </a:p>
          <a:p>
            <a:pPr marL="534988" lvl="2" indent="-266700"/>
            <a:r>
              <a:rPr lang="en-US" sz="2900" dirty="0"/>
              <a:t>distribution</a:t>
            </a:r>
          </a:p>
          <a:p>
            <a:pPr marL="534988" lvl="2" indent="-266700"/>
            <a:r>
              <a:rPr lang="en-US" sz="2900" dirty="0"/>
              <a:t> preparation </a:t>
            </a:r>
          </a:p>
          <a:p>
            <a:pPr marL="534988" lvl="2" indent="-266700"/>
            <a:r>
              <a:rPr lang="en-US" sz="2900" dirty="0"/>
              <a:t>consumption</a:t>
            </a:r>
          </a:p>
          <a:p>
            <a:pPr marL="534988" lvl="2" indent="-266700"/>
            <a:r>
              <a:rPr lang="en-US" sz="2800" dirty="0"/>
              <a:t>public policy </a:t>
            </a:r>
          </a:p>
          <a:p>
            <a:pPr marL="914400" lvl="2" indent="0">
              <a:buNone/>
            </a:pPr>
            <a:endParaRPr lang="en-US" sz="1200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D07F5AC-AEC8-4AF6-9B0D-75C5A718B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outcomes</a:t>
            </a:r>
            <a:endParaRPr lang="el-GR" dirty="0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8A20497-6981-9EA4-7934-93C9F33AC9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900112" lvl="3" indent="0">
              <a:buNone/>
            </a:pPr>
            <a:r>
              <a:rPr lang="en-US" sz="1200" dirty="0"/>
              <a:t> </a:t>
            </a:r>
          </a:p>
          <a:p>
            <a:pPr marL="534988" lvl="2" indent="-266700"/>
            <a:r>
              <a:rPr lang="en-US" sz="2600" dirty="0"/>
              <a:t>Sustainability</a:t>
            </a:r>
          </a:p>
          <a:p>
            <a:pPr marL="534988" lvl="2" indent="-266700"/>
            <a:r>
              <a:rPr lang="en-US" sz="2600" dirty="0"/>
              <a:t>Food availability (production, distribution, and exchange)</a:t>
            </a:r>
          </a:p>
          <a:p>
            <a:pPr marL="534988" lvl="2" indent="-266700"/>
            <a:r>
              <a:rPr lang="en-US" sz="2600" dirty="0"/>
              <a:t> Food access – affordability,  food allocation &amp; preference</a:t>
            </a:r>
          </a:p>
          <a:p>
            <a:pPr marL="534988" lvl="2" indent="-266700"/>
            <a:r>
              <a:rPr lang="en-US" sz="2600" dirty="0"/>
              <a:t>Food utilization – nutritional value, social value and food safety</a:t>
            </a:r>
          </a:p>
          <a:p>
            <a:pPr marL="534988" lvl="2" indent="-266700"/>
            <a:r>
              <a:rPr lang="en-US" sz="2600" dirty="0"/>
              <a:t> Stability - ability to ensure food security in the event of sudden shocks.</a:t>
            </a:r>
          </a:p>
          <a:p>
            <a:pPr marL="534988" lvl="2" indent="-266700"/>
            <a:endParaRPr lang="en-US" sz="2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097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r>
              <a:rPr lang="fr-FR" dirty="0" err="1"/>
              <a:t>sustainability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91" y="1788679"/>
            <a:ext cx="1055947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“a food system that ensures Food Security and Nutrition for all, </a:t>
            </a:r>
          </a:p>
          <a:p>
            <a:pPr marL="0" indent="0">
              <a:buNone/>
            </a:pPr>
            <a:r>
              <a:rPr lang="en-US" sz="1800" b="1" dirty="0"/>
              <a:t> in such a way that the economic, social, and environmental bases to generate Food Security  </a:t>
            </a:r>
          </a:p>
          <a:p>
            <a:pPr marL="0" indent="0">
              <a:buNone/>
            </a:pPr>
            <a:r>
              <a:rPr lang="en-US" sz="1800" b="1" dirty="0"/>
              <a:t>and Nutrition of future generations are not compromised”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pPr lvl="1"/>
            <a:r>
              <a:rPr lang="en-US" dirty="0"/>
              <a:t>Climate change</a:t>
            </a:r>
          </a:p>
          <a:p>
            <a:pPr lvl="1"/>
            <a:r>
              <a:rPr lang="en-US" dirty="0"/>
              <a:t>Biodiversity</a:t>
            </a:r>
          </a:p>
          <a:p>
            <a:pPr lvl="1"/>
            <a:r>
              <a:rPr lang="en-US" dirty="0"/>
              <a:t>Socio-political models</a:t>
            </a:r>
          </a:p>
          <a:p>
            <a:pPr lvl="1"/>
            <a:r>
              <a:rPr lang="en-US" dirty="0"/>
              <a:t>Geo-political challenges</a:t>
            </a:r>
          </a:p>
          <a:p>
            <a:pPr lvl="1"/>
            <a:r>
              <a:rPr lang="en-US" dirty="0"/>
              <a:t>Integrated food policies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3050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r>
              <a:rPr lang="en-US" dirty="0"/>
              <a:t>Processing and manufacturing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600" dirty="0"/>
              <a:t>Scientific research goals</a:t>
            </a:r>
          </a:p>
          <a:p>
            <a:r>
              <a:rPr lang="en-US" sz="2000" dirty="0"/>
              <a:t>Green technologies</a:t>
            </a:r>
          </a:p>
          <a:p>
            <a:r>
              <a:rPr lang="en-US" sz="2000" dirty="0"/>
              <a:t>Ultra processed foods</a:t>
            </a:r>
          </a:p>
          <a:p>
            <a:r>
              <a:rPr lang="en-US" sz="2000" dirty="0"/>
              <a:t>Novel foods</a:t>
            </a:r>
          </a:p>
          <a:p>
            <a:r>
              <a:rPr lang="en-US" sz="2000" dirty="0"/>
              <a:t>Novel technologies</a:t>
            </a:r>
          </a:p>
          <a:p>
            <a:r>
              <a:rPr lang="en-US" sz="2000" dirty="0"/>
              <a:t>Zero waste</a:t>
            </a:r>
          </a:p>
          <a:p>
            <a:r>
              <a:rPr lang="en-US" sz="2000" dirty="0"/>
              <a:t>Resilience of food systems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21549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r>
              <a:rPr lang="en-US" dirty="0"/>
              <a:t>Healthy and sustainable food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sz="1600" b="1" dirty="0"/>
              <a:t>Constraints on land and water</a:t>
            </a:r>
          </a:p>
          <a:p>
            <a:r>
              <a:rPr lang="en-US" sz="1600" b="1" dirty="0"/>
              <a:t>Increased demand</a:t>
            </a:r>
          </a:p>
          <a:p>
            <a:r>
              <a:rPr lang="en-US" sz="1600" b="1" dirty="0"/>
              <a:t>Climate change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dirty="0"/>
              <a:t>Scientific research goals</a:t>
            </a:r>
          </a:p>
          <a:p>
            <a:r>
              <a:rPr lang="en-US" sz="2000" dirty="0"/>
              <a:t>Cellular agriculture</a:t>
            </a:r>
          </a:p>
          <a:p>
            <a:r>
              <a:rPr lang="en-US" sz="2000" dirty="0"/>
              <a:t>Entomophagy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6651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r>
              <a:rPr lang="en-US" dirty="0"/>
              <a:t>Food Integrity and Food Safety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99618" cy="4519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dirty="0"/>
              <a:t>foods of high integrity</a:t>
            </a:r>
            <a:endParaRPr lang="en-US" sz="1800" dirty="0"/>
          </a:p>
          <a:p>
            <a:r>
              <a:rPr lang="en-US" sz="1800" dirty="0"/>
              <a:t>nutritious</a:t>
            </a:r>
          </a:p>
          <a:p>
            <a:r>
              <a:rPr lang="en-US" sz="1800" dirty="0"/>
              <a:t>healthy</a:t>
            </a:r>
          </a:p>
          <a:p>
            <a:r>
              <a:rPr lang="en-US" sz="1800" dirty="0"/>
              <a:t>tasty</a:t>
            </a:r>
          </a:p>
          <a:p>
            <a:r>
              <a:rPr lang="en-US" sz="1800" dirty="0"/>
              <a:t>safe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500" dirty="0"/>
              <a:t>Scientific research goals</a:t>
            </a:r>
          </a:p>
          <a:p>
            <a:r>
              <a:rPr lang="en-US" sz="2000" dirty="0"/>
              <a:t>Food fraud</a:t>
            </a:r>
          </a:p>
          <a:p>
            <a:r>
              <a:rPr lang="en-US" sz="2000" dirty="0"/>
              <a:t>Comprehensive food analysis</a:t>
            </a:r>
          </a:p>
          <a:p>
            <a:r>
              <a:rPr lang="en-US" sz="2000" dirty="0"/>
              <a:t>Big Data and machine learning algorithms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69AAA0-1DE6-F362-A8BF-65957BC3EF0A}"/>
              </a:ext>
            </a:extLst>
          </p:cNvPr>
          <p:cNvSpPr txBox="1"/>
          <p:nvPr/>
        </p:nvSpPr>
        <p:spPr>
          <a:xfrm>
            <a:off x="3459018" y="2690336"/>
            <a:ext cx="2830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authentic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traceable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ethically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environment-friendly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sustainably produced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560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90BEEA-864E-AF6F-05D4-A2494B13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dirty="0"/>
              <a:t>Food systems</a:t>
            </a:r>
            <a:br>
              <a:rPr lang="en-US" dirty="0"/>
            </a:br>
            <a:r>
              <a:rPr lang="en-US" dirty="0"/>
              <a:t>Food Integrity and Food Safety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DEA338-2875-F960-D04C-A5049404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9961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000" dirty="0"/>
              <a:t>Food</a:t>
            </a:r>
            <a:r>
              <a:rPr lang="el-GR" sz="3000" dirty="0"/>
              <a:t> </a:t>
            </a:r>
            <a:r>
              <a:rPr lang="en-US" sz="3000" dirty="0"/>
              <a:t>safety</a:t>
            </a:r>
            <a:endParaRPr lang="en-US" sz="2200" dirty="0"/>
          </a:p>
          <a:p>
            <a:r>
              <a:rPr lang="en-US" sz="1800" dirty="0"/>
              <a:t>Microbial safety</a:t>
            </a:r>
          </a:p>
          <a:p>
            <a:r>
              <a:rPr lang="en-US" sz="1800" dirty="0"/>
              <a:t>Contaminants</a:t>
            </a:r>
          </a:p>
          <a:p>
            <a:r>
              <a:rPr lang="en-US" sz="1800" dirty="0"/>
              <a:t>Microplastics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000" dirty="0"/>
              <a:t>Scientific research goals</a:t>
            </a:r>
          </a:p>
          <a:p>
            <a:r>
              <a:rPr lang="en-US" sz="2000" dirty="0"/>
              <a:t>Food fraud</a:t>
            </a:r>
          </a:p>
          <a:p>
            <a:r>
              <a:rPr lang="en-US" sz="2000" dirty="0"/>
              <a:t>Comprehensive food analysis</a:t>
            </a:r>
          </a:p>
          <a:p>
            <a:r>
              <a:rPr lang="en-US" sz="2000" dirty="0"/>
              <a:t>Emerging threats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51755828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TM02900688[[fn=Όψη]]</Template>
  <TotalTime>855</TotalTime>
  <Words>718</Words>
  <Application>Microsoft Office PowerPoint</Application>
  <PresentationFormat>Ευρεία οθόνη</PresentationFormat>
  <Paragraphs>183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3" baseType="lpstr">
      <vt:lpstr>Arial</vt:lpstr>
      <vt:lpstr>Arial</vt:lpstr>
      <vt:lpstr>arial, sans-serif</vt:lpstr>
      <vt:lpstr>MuseoSans</vt:lpstr>
      <vt:lpstr>Trebuchet MS</vt:lpstr>
      <vt:lpstr>Wingdings 3</vt:lpstr>
      <vt:lpstr>Όψη</vt:lpstr>
      <vt:lpstr>Nutrition shifts and technology  that meet environmental  and social changes</vt:lpstr>
      <vt:lpstr> scientific investigation  to meet key topics  in nutrition science</vt:lpstr>
      <vt:lpstr>Outline</vt:lpstr>
      <vt:lpstr>Food systems </vt:lpstr>
      <vt:lpstr>Food systems sustainability</vt:lpstr>
      <vt:lpstr>Food systems Processing and manufacturing</vt:lpstr>
      <vt:lpstr>Food systems Healthy and sustainable food</vt:lpstr>
      <vt:lpstr>Food systems Food Integrity and Food Safety</vt:lpstr>
      <vt:lpstr>Food systems Food Integrity and Food Safety</vt:lpstr>
      <vt:lpstr>Health functional food</vt:lpstr>
      <vt:lpstr>Health obesity pandemic</vt:lpstr>
      <vt:lpstr>Health Human Gut Microbiome</vt:lpstr>
      <vt:lpstr>Health alternative dietary strategies</vt:lpstr>
      <vt:lpstr>Health early growth and development</vt:lpstr>
      <vt:lpstr>Selected reading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Environmental,  technological and social changes  cause nutrition shifts</dc:title>
  <dc:creator>vsfik</dc:creator>
  <cp:lastModifiedBy>vsfik</cp:lastModifiedBy>
  <cp:revision>50</cp:revision>
  <dcterms:created xsi:type="dcterms:W3CDTF">2022-05-16T11:13:54Z</dcterms:created>
  <dcterms:modified xsi:type="dcterms:W3CDTF">2022-05-23T10:42:10Z</dcterms:modified>
</cp:coreProperties>
</file>