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23"/>
  </p:notesMasterIdLst>
  <p:sldIdLst>
    <p:sldId id="256" r:id="rId2"/>
    <p:sldId id="273" r:id="rId3"/>
    <p:sldId id="274" r:id="rId4"/>
    <p:sldId id="275" r:id="rId5"/>
    <p:sldId id="276" r:id="rId6"/>
    <p:sldId id="257" r:id="rId7"/>
    <p:sldId id="258" r:id="rId8"/>
    <p:sldId id="259" r:id="rId9"/>
    <p:sldId id="277" r:id="rId10"/>
    <p:sldId id="260" r:id="rId11"/>
    <p:sldId id="278" r:id="rId12"/>
    <p:sldId id="280" r:id="rId13"/>
    <p:sldId id="281" r:id="rId14"/>
    <p:sldId id="282" r:id="rId15"/>
    <p:sldId id="284" r:id="rId16"/>
    <p:sldId id="285" r:id="rId17"/>
    <p:sldId id="289" r:id="rId18"/>
    <p:sldId id="286" r:id="rId19"/>
    <p:sldId id="287" r:id="rId20"/>
    <p:sldId id="263" r:id="rId21"/>
    <p:sldId id="283" r:id="rId2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0" autoAdjust="0"/>
    <p:restoredTop sz="94624" autoAdjust="0"/>
  </p:normalViewPr>
  <p:slideViewPr>
    <p:cSldViewPr>
      <p:cViewPr>
        <p:scale>
          <a:sx n="100" d="100"/>
          <a:sy n="100" d="100"/>
        </p:scale>
        <p:origin x="-1104" y="3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3596AD-3FF7-4294-8A65-7CFD8910A544}" type="datetimeFigureOut">
              <a:rPr lang="el-GR" smtClean="0"/>
              <a:pPr/>
              <a:t>14/Νοε/2018</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D37767-6667-4E31-B867-849421386C7D}"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30" name="29 - Θέση ημερομηνίας"/>
          <p:cNvSpPr>
            <a:spLocks noGrp="1"/>
          </p:cNvSpPr>
          <p:nvPr>
            <p:ph type="dt" sz="half" idx="10"/>
          </p:nvPr>
        </p:nvSpPr>
        <p:spPr/>
        <p:txBody>
          <a:bodyPr/>
          <a:lstStyle/>
          <a:p>
            <a:fld id="{FD5423D7-9F36-45C3-8CE9-08B2B63092F2}" type="datetime1">
              <a:rPr lang="el-GR" smtClean="0"/>
              <a:pPr/>
              <a:t>14/Νοε/2018</a:t>
            </a:fld>
            <a:endParaRPr lang="el-GR"/>
          </a:p>
        </p:txBody>
      </p:sp>
      <p:sp>
        <p:nvSpPr>
          <p:cNvPr id="19" name="18 - Θέση υποσέλιδου"/>
          <p:cNvSpPr>
            <a:spLocks noGrp="1"/>
          </p:cNvSpPr>
          <p:nvPr>
            <p:ph type="ftr" sz="quarter" idx="11"/>
          </p:nvPr>
        </p:nvSpPr>
        <p:spPr/>
        <p:txBody>
          <a:bodyPr/>
          <a:lstStyle/>
          <a:p>
            <a:r>
              <a:rPr lang="en-US" smtClean="0"/>
              <a:t>Georgios Koutsoukis  Ph.D, Mr.Ed                                                 Headmaster of 12th Primary School of Drama                                                    </a:t>
            </a:r>
            <a:endParaRPr lang="el-GR"/>
          </a:p>
        </p:txBody>
      </p:sp>
      <p:sp>
        <p:nvSpPr>
          <p:cNvPr id="27" name="2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1B661F44-855F-41B4-9664-D830D1C3C828}" type="datetime1">
              <a:rPr lang="el-GR" smtClean="0"/>
              <a:pPr/>
              <a:t>14/Νοε/2018</a:t>
            </a:fld>
            <a:endParaRPr lang="el-GR"/>
          </a:p>
        </p:txBody>
      </p:sp>
      <p:sp>
        <p:nvSpPr>
          <p:cNvPr id="5" name="4 - Θέση υποσέλιδου"/>
          <p:cNvSpPr>
            <a:spLocks noGrp="1"/>
          </p:cNvSpPr>
          <p:nvPr>
            <p:ph type="ftr" sz="quarter" idx="11"/>
          </p:nvPr>
        </p:nvSpPr>
        <p:spPr/>
        <p:txBody>
          <a:bodyPr/>
          <a:lstStyle/>
          <a:p>
            <a:r>
              <a:rPr lang="en-US" smtClean="0"/>
              <a:t>Georgios Koutsoukis  Ph.D, Mr.Ed                                                 Headmaster of 12th Primary School of Drama                                                    </a:t>
            </a:r>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BD5B2CFC-E7FD-460A-B89B-EE6E6354EBEE}" type="datetime1">
              <a:rPr lang="el-GR" smtClean="0"/>
              <a:pPr/>
              <a:t>14/Νοε/2018</a:t>
            </a:fld>
            <a:endParaRPr lang="el-GR"/>
          </a:p>
        </p:txBody>
      </p:sp>
      <p:sp>
        <p:nvSpPr>
          <p:cNvPr id="5" name="4 - Θέση υποσέλιδου"/>
          <p:cNvSpPr>
            <a:spLocks noGrp="1"/>
          </p:cNvSpPr>
          <p:nvPr>
            <p:ph type="ftr" sz="quarter" idx="11"/>
          </p:nvPr>
        </p:nvSpPr>
        <p:spPr/>
        <p:txBody>
          <a:bodyPr/>
          <a:lstStyle/>
          <a:p>
            <a:r>
              <a:rPr lang="en-US" smtClean="0"/>
              <a:t>Georgios Koutsoukis  Ph.D, Mr.Ed                                                 Headmaster of 12th Primary School of Drama                                                    </a:t>
            </a:r>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432E4DCD-F113-4FCD-BAFF-76CDB9BD9AD1}" type="datetime1">
              <a:rPr lang="el-GR" smtClean="0"/>
              <a:pPr/>
              <a:t>14/Νοε/2018</a:t>
            </a:fld>
            <a:endParaRPr lang="el-GR"/>
          </a:p>
        </p:txBody>
      </p:sp>
      <p:sp>
        <p:nvSpPr>
          <p:cNvPr id="5" name="4 - Θέση υποσέλιδου"/>
          <p:cNvSpPr>
            <a:spLocks noGrp="1"/>
          </p:cNvSpPr>
          <p:nvPr>
            <p:ph type="ftr" sz="quarter" idx="11"/>
          </p:nvPr>
        </p:nvSpPr>
        <p:spPr/>
        <p:txBody>
          <a:bodyPr/>
          <a:lstStyle/>
          <a:p>
            <a:r>
              <a:rPr lang="en-US" smtClean="0"/>
              <a:t>Georgios Koutsoukis  Ph.D, Mr.Ed                                                 Headmaster of 12th Primary School of Drama                                                    </a:t>
            </a:r>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6EA43D3B-CF53-4339-937E-F18FF2574125}" type="datetime1">
              <a:rPr lang="el-GR" smtClean="0"/>
              <a:pPr/>
              <a:t>14/Νοε/2018</a:t>
            </a:fld>
            <a:endParaRPr lang="el-GR"/>
          </a:p>
        </p:txBody>
      </p:sp>
      <p:sp>
        <p:nvSpPr>
          <p:cNvPr id="5" name="4 - Θέση υποσέλιδου"/>
          <p:cNvSpPr>
            <a:spLocks noGrp="1"/>
          </p:cNvSpPr>
          <p:nvPr>
            <p:ph type="ftr" sz="quarter" idx="11"/>
          </p:nvPr>
        </p:nvSpPr>
        <p:spPr/>
        <p:txBody>
          <a:bodyPr/>
          <a:lstStyle/>
          <a:p>
            <a:r>
              <a:rPr lang="en-US" smtClean="0"/>
              <a:t>Georgios Koutsoukis  Ph.D, Mr.Ed                                                 Headmaster of 12th Primary School of Drama                                                    </a:t>
            </a:r>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1D608CBC-18DB-40A0-8EDF-EAC8321224A9}" type="datetime1">
              <a:rPr lang="el-GR" smtClean="0"/>
              <a:pPr/>
              <a:t>14/Νοε/2018</a:t>
            </a:fld>
            <a:endParaRPr lang="el-GR"/>
          </a:p>
        </p:txBody>
      </p:sp>
      <p:sp>
        <p:nvSpPr>
          <p:cNvPr id="6" name="5 - Θέση υποσέλιδου"/>
          <p:cNvSpPr>
            <a:spLocks noGrp="1"/>
          </p:cNvSpPr>
          <p:nvPr>
            <p:ph type="ftr" sz="quarter" idx="11"/>
          </p:nvPr>
        </p:nvSpPr>
        <p:spPr/>
        <p:txBody>
          <a:bodyPr/>
          <a:lstStyle/>
          <a:p>
            <a:r>
              <a:rPr lang="en-US" smtClean="0"/>
              <a:t>Georgios Koutsoukis  Ph.D, Mr.Ed                                                 Headmaster of 12th Primary School of Drama                                                    </a:t>
            </a:r>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tIns="45720" anchor="b"/>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4D1BE423-6F32-4DA2-9E1F-A12CA7D3F266}" type="datetime1">
              <a:rPr lang="el-GR" smtClean="0"/>
              <a:pPr/>
              <a:t>14/Νοε/2018</a:t>
            </a:fld>
            <a:endParaRPr lang="el-GR"/>
          </a:p>
        </p:txBody>
      </p:sp>
      <p:sp>
        <p:nvSpPr>
          <p:cNvPr id="8" name="7 - Θέση υποσέλιδου"/>
          <p:cNvSpPr>
            <a:spLocks noGrp="1"/>
          </p:cNvSpPr>
          <p:nvPr>
            <p:ph type="ftr" sz="quarter" idx="11"/>
          </p:nvPr>
        </p:nvSpPr>
        <p:spPr/>
        <p:txBody>
          <a:bodyPr/>
          <a:lstStyle/>
          <a:p>
            <a:r>
              <a:rPr lang="en-US" smtClean="0"/>
              <a:t>Georgios Koutsoukis  Ph.D, Mr.Ed                                                 Headmaster of 12th Primary School of Drama                                                    </a:t>
            </a:r>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DA7631F4-EC27-4726-8ACC-7A1814116E64}" type="datetime1">
              <a:rPr lang="el-GR" smtClean="0"/>
              <a:pPr/>
              <a:t>14/Νοε/2018</a:t>
            </a:fld>
            <a:endParaRPr lang="el-GR"/>
          </a:p>
        </p:txBody>
      </p:sp>
      <p:sp>
        <p:nvSpPr>
          <p:cNvPr id="4" name="3 - Θέση υποσέλιδου"/>
          <p:cNvSpPr>
            <a:spLocks noGrp="1"/>
          </p:cNvSpPr>
          <p:nvPr>
            <p:ph type="ftr" sz="quarter" idx="11"/>
          </p:nvPr>
        </p:nvSpPr>
        <p:spPr/>
        <p:txBody>
          <a:bodyPr/>
          <a:lstStyle/>
          <a:p>
            <a:r>
              <a:rPr lang="en-US" smtClean="0"/>
              <a:t>Georgios Koutsoukis  Ph.D, Mr.Ed                                                 Headmaster of 12th Primary School of Drama                                                    </a:t>
            </a:r>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9DCEA6F6-061C-446E-9A4A-22CD38C7D3D5}" type="datetime1">
              <a:rPr lang="el-GR" smtClean="0"/>
              <a:pPr/>
              <a:t>14/Νοε/2018</a:t>
            </a:fld>
            <a:endParaRPr lang="el-GR"/>
          </a:p>
        </p:txBody>
      </p:sp>
      <p:sp>
        <p:nvSpPr>
          <p:cNvPr id="3" name="2 - Θέση υποσέλιδου"/>
          <p:cNvSpPr>
            <a:spLocks noGrp="1"/>
          </p:cNvSpPr>
          <p:nvPr>
            <p:ph type="ftr" sz="quarter" idx="11"/>
          </p:nvPr>
        </p:nvSpPr>
        <p:spPr/>
        <p:txBody>
          <a:bodyPr/>
          <a:lstStyle/>
          <a:p>
            <a:r>
              <a:rPr lang="en-US" smtClean="0"/>
              <a:t>Georgios Koutsoukis  Ph.D, Mr.Ed                                                 Headmaster of 12th Primary School of Drama                                                    </a:t>
            </a:r>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EB9F029B-6484-4184-AE5D-971DC91AB493}" type="datetime1">
              <a:rPr lang="el-GR" smtClean="0"/>
              <a:pPr/>
              <a:t>14/Νοε/2018</a:t>
            </a:fld>
            <a:endParaRPr lang="el-GR"/>
          </a:p>
        </p:txBody>
      </p:sp>
      <p:sp>
        <p:nvSpPr>
          <p:cNvPr id="6" name="5 - Θέση υποσέλιδου"/>
          <p:cNvSpPr>
            <a:spLocks noGrp="1"/>
          </p:cNvSpPr>
          <p:nvPr>
            <p:ph type="ftr" sz="quarter" idx="11"/>
          </p:nvPr>
        </p:nvSpPr>
        <p:spPr/>
        <p:txBody>
          <a:bodyPr/>
          <a:lstStyle/>
          <a:p>
            <a:r>
              <a:rPr lang="en-US" smtClean="0"/>
              <a:t>Georgios Koutsoukis  Ph.D, Mr.Ed                                                 Headmaster of 12th Primary School of Drama                                                    </a:t>
            </a:r>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8 - Ψαλίδισμα και στρογγύλεμα μίας γωνίας του ορθογωνίου"/>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 Ορθογώνιο τρίγωνο"/>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 Τίτλος"/>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070E276-2C65-4AAC-87CF-0C1387950451}" type="datetime1">
              <a:rPr lang="el-GR" smtClean="0"/>
              <a:pPr/>
              <a:t>14/Νοε/2018</a:t>
            </a:fld>
            <a:endParaRPr lang="el-GR"/>
          </a:p>
        </p:txBody>
      </p:sp>
      <p:sp>
        <p:nvSpPr>
          <p:cNvPr id="6" name="5 - Θέση υποσέλιδου"/>
          <p:cNvSpPr>
            <a:spLocks noGrp="1"/>
          </p:cNvSpPr>
          <p:nvPr>
            <p:ph type="ftr" sz="quarter" idx="11"/>
          </p:nvPr>
        </p:nvSpPr>
        <p:spPr/>
        <p:txBody>
          <a:bodyPr/>
          <a:lstStyle/>
          <a:p>
            <a:r>
              <a:rPr lang="en-US" smtClean="0"/>
              <a:t>Georgios Koutsoukis  Ph.D, Mr.Ed                                                 Headmaster of 12th Primary School of Drama                                                    </a:t>
            </a:r>
            <a:endParaRPr lang="el-GR"/>
          </a:p>
        </p:txBody>
      </p:sp>
      <p:sp>
        <p:nvSpPr>
          <p:cNvPr id="7" name="6 - Θέση αριθμού διαφάνειας"/>
          <p:cNvSpPr>
            <a:spLocks noGrp="1"/>
          </p:cNvSpPr>
          <p:nvPr>
            <p:ph type="sldNum" sz="quarter" idx="12"/>
          </p:nvPr>
        </p:nvSpPr>
        <p:spPr>
          <a:xfrm>
            <a:off x="8077200" y="6356350"/>
            <a:ext cx="609600" cy="365125"/>
          </a:xfrm>
        </p:spPr>
        <p:txBody>
          <a:bodyPr/>
          <a:lstStyle/>
          <a:p>
            <a:fld id="{D3F1D1C4-C2D9-4231-9FB2-B2D9D97AA41D}" type="slidenum">
              <a:rPr lang="el-GR" smtClean="0"/>
              <a:pPr/>
              <a:t>‹#›</a:t>
            </a:fld>
            <a:endParaRPr lang="el-G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10"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 Ελεύθερη σχεδίαση"/>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 Θέση τίτλου"/>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0794B02-333F-440F-998E-3ECF626CBD40}" type="datetime1">
              <a:rPr lang="el-GR" smtClean="0"/>
              <a:pPr/>
              <a:t>14/Νοε/2018</a:t>
            </a:fld>
            <a:endParaRPr lang="el-G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t>Georgios Koutsoukis  Ph.D, Mr.Ed                                                 Headmaster of 12th Primary School of Drama                                                    </a:t>
            </a:r>
            <a:endParaRPr lang="el-G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3F1D1C4-C2D9-4231-9FB2-B2D9D97AA41D}" type="slidenum">
              <a:rPr lang="el-GR" smtClean="0"/>
              <a:pPr/>
              <a:t>‹#›</a:t>
            </a:fld>
            <a:endParaRPr lang="el-GR"/>
          </a:p>
        </p:txBody>
      </p:sp>
      <p:grpSp>
        <p:nvGrpSpPr>
          <p:cNvPr id="2" name="1 - Ομάδα"/>
          <p:cNvGrpSpPr/>
          <p:nvPr/>
        </p:nvGrpSpPr>
        <p:grpSpPr>
          <a:xfrm>
            <a:off x="-19017" y="202408"/>
            <a:ext cx="9180548" cy="649224"/>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8.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8.xml"/><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 Id="rId5" Type="http://schemas.openxmlformats.org/officeDocument/2006/relationships/image" Target="../media/image40.jpeg"/><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Drama_(regional_unit)" TargetMode="External"/><Relationship Id="rId7" Type="http://schemas.openxmlformats.org/officeDocument/2006/relationships/image" Target="../media/image4.gif"/><Relationship Id="rId2" Type="http://schemas.openxmlformats.org/officeDocument/2006/relationships/hyperlink" Target="https://en.wikipedia.org/wiki/Regional_units_of_Greece" TargetMode="External"/><Relationship Id="rId1" Type="http://schemas.openxmlformats.org/officeDocument/2006/relationships/slideLayout" Target="../slideLayouts/slideLayout8.xml"/><Relationship Id="rId6" Type="http://schemas.openxmlformats.org/officeDocument/2006/relationships/hyperlink" Target="https://www.youtube.com/watch?v=QEMKq_ccF0Y" TargetMode="External"/><Relationship Id="rId5" Type="http://schemas.openxmlformats.org/officeDocument/2006/relationships/hyperlink" Target="https://en.wikipedia.org/wiki/Modern_regions_of_Greece" TargetMode="External"/><Relationship Id="rId4" Type="http://schemas.openxmlformats.org/officeDocument/2006/relationships/hyperlink" Target="https://en.wikipedia.org/wiki/East_Macedonia_and_Thrac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8.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8.xml"/><Relationship Id="rId6" Type="http://schemas.openxmlformats.org/officeDocument/2006/relationships/hyperlink" Target="https://www.youtube.com/watch?v=QEMKq_ccF0Y" TargetMode="Externa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8.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81000" y="3861048"/>
            <a:ext cx="8458200" cy="2664295"/>
          </a:xfrm>
        </p:spPr>
        <p:txBody>
          <a:bodyPr>
            <a:normAutofit/>
          </a:bodyPr>
          <a:lstStyle/>
          <a:p>
            <a:pPr algn="ctr"/>
            <a:r>
              <a:rPr lang="en-US" sz="2800" b="1" dirty="0" smtClean="0"/>
              <a:t>Georgios Koutsoukis </a:t>
            </a:r>
            <a:r>
              <a:rPr lang="en-US" sz="2800" b="1" dirty="0" err="1" smtClean="0"/>
              <a:t>Ph.D</a:t>
            </a:r>
            <a:r>
              <a:rPr lang="en-US" sz="2800" b="1" dirty="0" smtClean="0"/>
              <a:t>, </a:t>
            </a:r>
            <a:r>
              <a:rPr lang="en-US" sz="2800" b="1" dirty="0" err="1" smtClean="0"/>
              <a:t>M.Ed</a:t>
            </a:r>
            <a:r>
              <a:rPr lang="el-GR" sz="2800" b="1" dirty="0" smtClean="0"/>
              <a:t/>
            </a:r>
            <a:br>
              <a:rPr lang="el-GR" sz="2800" b="1" dirty="0" smtClean="0"/>
            </a:br>
            <a:r>
              <a:rPr lang="en-US" sz="2800" b="1" dirty="0" smtClean="0"/>
              <a:t>H</a:t>
            </a:r>
            <a:r>
              <a:rPr lang="en-US" sz="2800" dirty="0" smtClean="0"/>
              <a:t>eadmaster</a:t>
            </a:r>
            <a:r>
              <a:rPr lang="el-GR" sz="2800" b="1" dirty="0" smtClean="0"/>
              <a:t/>
            </a:r>
            <a:br>
              <a:rPr lang="el-GR" sz="2800" b="1" dirty="0" smtClean="0"/>
            </a:br>
            <a:r>
              <a:rPr lang="el-GR" sz="2800" b="1" dirty="0" smtClean="0"/>
              <a:t/>
            </a:r>
            <a:br>
              <a:rPr lang="el-GR" sz="2800" b="1" dirty="0" smtClean="0"/>
            </a:br>
            <a:r>
              <a:rPr lang="el-GR" sz="2800" b="1" dirty="0" smtClean="0"/>
              <a:t/>
            </a:r>
            <a:br>
              <a:rPr lang="el-GR" sz="2800" b="1" dirty="0" smtClean="0"/>
            </a:br>
            <a:r>
              <a:rPr lang="el-GR" sz="2800" b="1" dirty="0" smtClean="0"/>
              <a:t/>
            </a:r>
            <a:br>
              <a:rPr lang="el-GR" sz="2800" b="1" dirty="0" smtClean="0"/>
            </a:br>
            <a:r>
              <a:rPr lang="en-US" sz="2800" dirty="0" smtClean="0"/>
              <a:t>Drama 2018</a:t>
            </a:r>
            <a:endParaRPr lang="el-GR" sz="2800" b="1" dirty="0"/>
          </a:p>
        </p:txBody>
      </p:sp>
      <p:sp>
        <p:nvSpPr>
          <p:cNvPr id="3" name="2 - Υπότιτλος"/>
          <p:cNvSpPr>
            <a:spLocks noGrp="1"/>
          </p:cNvSpPr>
          <p:nvPr>
            <p:ph type="subTitle" idx="1"/>
          </p:nvPr>
        </p:nvSpPr>
        <p:spPr>
          <a:xfrm>
            <a:off x="381000" y="332656"/>
            <a:ext cx="8458200" cy="3024336"/>
          </a:xfrm>
        </p:spPr>
        <p:txBody>
          <a:bodyPr>
            <a:noAutofit/>
          </a:bodyPr>
          <a:lstStyle/>
          <a:p>
            <a:pPr algn="ctr"/>
            <a:r>
              <a:rPr lang="en-US" sz="2800" b="1" dirty="0" smtClean="0">
                <a:solidFill>
                  <a:schemeClr val="accent3">
                    <a:lumMod val="60000"/>
                    <a:lumOff val="40000"/>
                  </a:schemeClr>
                </a:solidFill>
              </a:rPr>
              <a:t>12</a:t>
            </a:r>
            <a:r>
              <a:rPr lang="en-US" sz="2800" b="1" baseline="30000" dirty="0" smtClean="0">
                <a:solidFill>
                  <a:schemeClr val="accent3">
                    <a:lumMod val="60000"/>
                    <a:lumOff val="40000"/>
                  </a:schemeClr>
                </a:solidFill>
              </a:rPr>
              <a:t>th</a:t>
            </a:r>
            <a:r>
              <a:rPr lang="en-US" sz="2800" b="1" dirty="0" smtClean="0">
                <a:solidFill>
                  <a:schemeClr val="accent3">
                    <a:lumMod val="60000"/>
                    <a:lumOff val="40000"/>
                  </a:schemeClr>
                </a:solidFill>
              </a:rPr>
              <a:t> Primary School of Drama</a:t>
            </a:r>
            <a:endParaRPr lang="el-GR" sz="2800" b="1" dirty="0" smtClean="0"/>
          </a:p>
          <a:p>
            <a:pPr algn="ctr"/>
            <a:endParaRPr lang="el-GR" sz="2800" b="1" dirty="0" smtClean="0"/>
          </a:p>
          <a:p>
            <a:pPr algn="ctr"/>
            <a:endParaRPr lang="el-GR" sz="2800" b="1" dirty="0" smtClean="0"/>
          </a:p>
          <a:p>
            <a:pPr algn="ctr"/>
            <a:r>
              <a:rPr lang="en-US" sz="3600" b="1" dirty="0" smtClean="0"/>
              <a:t>“An active school and a protected monument”</a:t>
            </a:r>
            <a:endParaRPr lang="el-GR" sz="36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0"/>
            <a:ext cx="8134672" cy="836712"/>
          </a:xfrm>
        </p:spPr>
        <p:txBody>
          <a:bodyPr/>
          <a:lstStyle/>
          <a:p>
            <a:pPr algn="ctr"/>
            <a:r>
              <a:rPr lang="el-GR" sz="3200" dirty="0" smtClean="0">
                <a:solidFill>
                  <a:schemeClr val="accent3">
                    <a:lumMod val="60000"/>
                    <a:lumOff val="40000"/>
                  </a:schemeClr>
                </a:solidFill>
              </a:rPr>
              <a:t> </a:t>
            </a:r>
            <a:r>
              <a:rPr lang="en-US" sz="3200" dirty="0" smtClean="0">
                <a:solidFill>
                  <a:schemeClr val="accent3">
                    <a:lumMod val="60000"/>
                    <a:lumOff val="40000"/>
                  </a:schemeClr>
                </a:solidFill>
              </a:rPr>
              <a:t>Courtyard area</a:t>
            </a:r>
            <a:endParaRPr lang="el-GR" sz="3200" dirty="0">
              <a:solidFill>
                <a:schemeClr val="accent3">
                  <a:lumMod val="60000"/>
                  <a:lumOff val="40000"/>
                </a:schemeClr>
              </a:solidFill>
            </a:endParaRPr>
          </a:p>
        </p:txBody>
      </p:sp>
      <p:sp>
        <p:nvSpPr>
          <p:cNvPr id="3" name="2 - Θέση κειμένου"/>
          <p:cNvSpPr>
            <a:spLocks noGrp="1"/>
          </p:cNvSpPr>
          <p:nvPr>
            <p:ph type="body" idx="2"/>
          </p:nvPr>
        </p:nvSpPr>
        <p:spPr>
          <a:xfrm>
            <a:off x="539552" y="1124744"/>
            <a:ext cx="4176464" cy="2232248"/>
          </a:xfrm>
        </p:spPr>
        <p:txBody>
          <a:bodyPr>
            <a:normAutofit lnSpcReduction="10000"/>
          </a:bodyPr>
          <a:lstStyle/>
          <a:p>
            <a:r>
              <a:rPr lang="en-US" sz="2400" dirty="0" smtClean="0"/>
              <a:t>The courtyard area is quite large.</a:t>
            </a:r>
            <a:endParaRPr lang="el-GR" sz="2400" dirty="0" smtClean="0"/>
          </a:p>
          <a:p>
            <a:r>
              <a:rPr lang="en-US" sz="2400" dirty="0" smtClean="0"/>
              <a:t>Within the courtyard area there are outdoor sinks, a small stand for students, two volleyball courts,  a football and a basketball field.</a:t>
            </a:r>
            <a:endParaRPr lang="el-GR" sz="2400" dirty="0" smtClean="0"/>
          </a:p>
          <a:p>
            <a:endParaRPr lang="el-GR" dirty="0"/>
          </a:p>
        </p:txBody>
      </p:sp>
      <p:sp>
        <p:nvSpPr>
          <p:cNvPr id="8" name="7 - Θέση υποσέλιδου"/>
          <p:cNvSpPr>
            <a:spLocks noGrp="1"/>
          </p:cNvSpPr>
          <p:nvPr>
            <p:ph type="ftr" sz="quarter" idx="11"/>
          </p:nvPr>
        </p:nvSpPr>
        <p:spPr/>
        <p:txBody>
          <a:bodyPr/>
          <a:lstStyle/>
          <a:p>
            <a:r>
              <a:rPr lang="en-US" dirty="0" smtClean="0"/>
              <a:t>         Georgios Koutsoukis  </a:t>
            </a:r>
            <a:r>
              <a:rPr lang="en-US" dirty="0" err="1" smtClean="0"/>
              <a:t>Ph.D</a:t>
            </a:r>
            <a:r>
              <a:rPr lang="en-US" dirty="0" smtClean="0"/>
              <a:t>, </a:t>
            </a:r>
            <a:r>
              <a:rPr lang="en-US" dirty="0" err="1" smtClean="0"/>
              <a:t>Mr.Ed</a:t>
            </a:r>
            <a:r>
              <a:rPr lang="en-US" dirty="0" smtClean="0"/>
              <a:t>                                                 Headmaster of 12th Primary School of Drama                                                    </a:t>
            </a:r>
            <a:endParaRPr lang="el-GR" dirty="0"/>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10</a:t>
            </a:fld>
            <a:endParaRPr lang="el-GR"/>
          </a:p>
        </p:txBody>
      </p:sp>
      <p:pic>
        <p:nvPicPr>
          <p:cNvPr id="11" name="10 - Θέση περιεχομένου" descr="IMG_20181024_111717.jpg"/>
          <p:cNvPicPr>
            <a:picLocks noGrp="1" noChangeAspect="1"/>
          </p:cNvPicPr>
          <p:nvPr>
            <p:ph sz="half" idx="1"/>
          </p:nvPr>
        </p:nvPicPr>
        <p:blipFill>
          <a:blip r:embed="rId2" cstate="print"/>
          <a:stretch>
            <a:fillRect/>
          </a:stretch>
        </p:blipFill>
        <p:spPr>
          <a:xfrm>
            <a:off x="5076056" y="1052736"/>
            <a:ext cx="3528392" cy="2331720"/>
          </a:xfrm>
        </p:spPr>
      </p:pic>
      <p:pic>
        <p:nvPicPr>
          <p:cNvPr id="8194" name="Picture 2" descr="G:\φωτο 2018-19\IMG_20181024_103527.jpg"/>
          <p:cNvPicPr>
            <a:picLocks noChangeAspect="1" noChangeArrowheads="1"/>
          </p:cNvPicPr>
          <p:nvPr/>
        </p:nvPicPr>
        <p:blipFill>
          <a:blip r:embed="rId3" cstate="print"/>
          <a:srcRect/>
          <a:stretch>
            <a:fillRect/>
          </a:stretch>
        </p:blipFill>
        <p:spPr bwMode="auto">
          <a:xfrm>
            <a:off x="683568" y="3501008"/>
            <a:ext cx="3888432" cy="2564892"/>
          </a:xfrm>
          <a:prstGeom prst="rect">
            <a:avLst/>
          </a:prstGeom>
          <a:noFill/>
        </p:spPr>
      </p:pic>
      <p:pic>
        <p:nvPicPr>
          <p:cNvPr id="8195" name="Picture 3" descr="G:\φωτο 2018-19\IMG_20181024_111441.jpg"/>
          <p:cNvPicPr>
            <a:picLocks noChangeAspect="1" noChangeArrowheads="1"/>
          </p:cNvPicPr>
          <p:nvPr/>
        </p:nvPicPr>
        <p:blipFill>
          <a:blip r:embed="rId4" cstate="print"/>
          <a:srcRect/>
          <a:stretch>
            <a:fillRect/>
          </a:stretch>
        </p:blipFill>
        <p:spPr bwMode="auto">
          <a:xfrm>
            <a:off x="4788024" y="3501008"/>
            <a:ext cx="3816424" cy="2592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404664"/>
            <a:ext cx="8062664" cy="720080"/>
          </a:xfrm>
        </p:spPr>
        <p:txBody>
          <a:bodyPr/>
          <a:lstStyle/>
          <a:p>
            <a:pPr algn="ctr"/>
            <a:r>
              <a:rPr lang="en-US" sz="3200" dirty="0" smtClean="0">
                <a:solidFill>
                  <a:schemeClr val="accent3">
                    <a:lumMod val="60000"/>
                    <a:lumOff val="40000"/>
                  </a:schemeClr>
                </a:solidFill>
              </a:rPr>
              <a:t>School Library</a:t>
            </a:r>
            <a:endParaRPr lang="el-GR" sz="3200" dirty="0" smtClean="0">
              <a:solidFill>
                <a:schemeClr val="accent3">
                  <a:lumMod val="60000"/>
                  <a:lumOff val="40000"/>
                </a:schemeClr>
              </a:solidFill>
            </a:endParaRPr>
          </a:p>
        </p:txBody>
      </p:sp>
      <p:sp>
        <p:nvSpPr>
          <p:cNvPr id="3" name="2 - Θέση κειμένου"/>
          <p:cNvSpPr>
            <a:spLocks noGrp="1"/>
          </p:cNvSpPr>
          <p:nvPr>
            <p:ph type="body" idx="2"/>
          </p:nvPr>
        </p:nvSpPr>
        <p:spPr>
          <a:xfrm>
            <a:off x="179512" y="1484784"/>
            <a:ext cx="3888432" cy="4608512"/>
          </a:xfrm>
        </p:spPr>
        <p:txBody>
          <a:bodyPr>
            <a:normAutofit/>
          </a:bodyPr>
          <a:lstStyle/>
          <a:p>
            <a:r>
              <a:rPr lang="en-US" sz="1800" dirty="0" smtClean="0"/>
              <a:t>The school library is formed  in a special equipped area.</a:t>
            </a:r>
          </a:p>
          <a:p>
            <a:r>
              <a:rPr lang="en-US" sz="1800" dirty="0" smtClean="0"/>
              <a:t>The school library's main goals are:</a:t>
            </a:r>
          </a:p>
          <a:p>
            <a:r>
              <a:rPr lang="en-US" sz="1800" dirty="0" smtClean="0"/>
              <a:t>- To offer the students a learning space, information, knowledge and familiarity with books.</a:t>
            </a:r>
          </a:p>
          <a:p>
            <a:r>
              <a:rPr lang="en-US" sz="1800" dirty="0" smtClean="0"/>
              <a:t>-To provide the teachers with information sources and tools for planning new methodologies in teaching.</a:t>
            </a:r>
          </a:p>
          <a:p>
            <a:r>
              <a:rPr lang="en-US" sz="1800" dirty="0" smtClean="0"/>
              <a:t>Students visit the Library on a daily basis to borrow  books, work on their homework, use materials, such as magazines, dictionaries, history books, foreign language books, encyclopedias, CD, DVD etc.  available in the library.</a:t>
            </a:r>
            <a:endParaRPr lang="el-GR" sz="1800" dirty="0" smtClean="0"/>
          </a:p>
          <a:p>
            <a:endParaRPr lang="el-GR" dirty="0"/>
          </a:p>
        </p:txBody>
      </p:sp>
      <p:sp>
        <p:nvSpPr>
          <p:cNvPr id="5" name="4 - Θέση υποσέλιδου"/>
          <p:cNvSpPr>
            <a:spLocks noGrp="1"/>
          </p:cNvSpPr>
          <p:nvPr>
            <p:ph type="ftr" sz="quarter" idx="11"/>
          </p:nvPr>
        </p:nvSpPr>
        <p:spPr/>
        <p:txBody>
          <a:bodyPr/>
          <a:lstStyle/>
          <a:p>
            <a:r>
              <a:rPr lang="en-US" dirty="0" smtClean="0"/>
              <a:t>        Georgios Koutsoukis  </a:t>
            </a:r>
            <a:r>
              <a:rPr lang="en-US" dirty="0" err="1" smtClean="0"/>
              <a:t>Ph.D</a:t>
            </a:r>
            <a:r>
              <a:rPr lang="en-US" dirty="0" smtClean="0"/>
              <a:t>, </a:t>
            </a:r>
            <a:r>
              <a:rPr lang="en-US" dirty="0" err="1" smtClean="0"/>
              <a:t>Mr.Ed</a:t>
            </a:r>
            <a:r>
              <a:rPr lang="en-US" dirty="0" smtClean="0"/>
              <a:t>                                                 Headmaster of 12th Primary School of Drama                                                    </a:t>
            </a:r>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11</a:t>
            </a:fld>
            <a:endParaRPr lang="el-GR"/>
          </a:p>
        </p:txBody>
      </p:sp>
      <p:pic>
        <p:nvPicPr>
          <p:cNvPr id="10" name="9 - Θέση περιεχομένου" descr="IMG_20181025_132958.jpg"/>
          <p:cNvPicPr>
            <a:picLocks noGrp="1" noChangeAspect="1"/>
          </p:cNvPicPr>
          <p:nvPr>
            <p:ph sz="half" idx="1"/>
          </p:nvPr>
        </p:nvPicPr>
        <p:blipFill>
          <a:blip r:embed="rId2" cstate="print"/>
          <a:stretch>
            <a:fillRect/>
          </a:stretch>
        </p:blipFill>
        <p:spPr>
          <a:xfrm>
            <a:off x="4211960" y="1916832"/>
            <a:ext cx="4703999" cy="35280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1560" y="260648"/>
            <a:ext cx="7990656" cy="792088"/>
          </a:xfrm>
        </p:spPr>
        <p:txBody>
          <a:bodyPr/>
          <a:lstStyle/>
          <a:p>
            <a:pPr algn="ctr"/>
            <a:r>
              <a:rPr lang="en-US" sz="3200" dirty="0" smtClean="0">
                <a:solidFill>
                  <a:schemeClr val="accent3">
                    <a:lumMod val="60000"/>
                    <a:lumOff val="40000"/>
                  </a:schemeClr>
                </a:solidFill>
              </a:rPr>
              <a:t>Computer Lab</a:t>
            </a:r>
            <a:endParaRPr lang="el-GR" sz="3200" dirty="0" smtClean="0">
              <a:solidFill>
                <a:schemeClr val="accent3">
                  <a:lumMod val="60000"/>
                  <a:lumOff val="40000"/>
                </a:schemeClr>
              </a:solidFill>
            </a:endParaRPr>
          </a:p>
        </p:txBody>
      </p:sp>
      <p:sp>
        <p:nvSpPr>
          <p:cNvPr id="3" name="2 - Θέση κειμένου"/>
          <p:cNvSpPr>
            <a:spLocks noGrp="1"/>
          </p:cNvSpPr>
          <p:nvPr>
            <p:ph type="body" idx="2"/>
          </p:nvPr>
        </p:nvSpPr>
        <p:spPr>
          <a:xfrm>
            <a:off x="323528" y="1484784"/>
            <a:ext cx="3888432" cy="4464496"/>
          </a:xfrm>
        </p:spPr>
        <p:txBody>
          <a:bodyPr/>
          <a:lstStyle/>
          <a:p>
            <a:r>
              <a:rPr lang="en-US" sz="2400" dirty="0" smtClean="0"/>
              <a:t>In a specially equipped school’s  room operates a Lab in which IT lessons,  the use of PCs and PC applications are being taught.</a:t>
            </a:r>
          </a:p>
          <a:p>
            <a:r>
              <a:rPr lang="en-US" sz="2400" dirty="0" smtClean="0"/>
              <a:t>The pupil’s interest for the New Technologies is particularly high, since the Computer, now plays a very important role on a daily bases</a:t>
            </a:r>
            <a:r>
              <a:rPr lang="en-US" dirty="0" smtClean="0"/>
              <a:t>.</a:t>
            </a:r>
            <a:endParaRPr lang="el-GR" dirty="0"/>
          </a:p>
        </p:txBody>
      </p:sp>
      <p:pic>
        <p:nvPicPr>
          <p:cNvPr id="7" name="6 - Θέση περιεχομένου" descr="IMG_20181025_132619.jpg"/>
          <p:cNvPicPr>
            <a:picLocks noGrp="1" noChangeAspect="1"/>
          </p:cNvPicPr>
          <p:nvPr>
            <p:ph sz="half" idx="1"/>
          </p:nvPr>
        </p:nvPicPr>
        <p:blipFill>
          <a:blip r:embed="rId2" cstate="print"/>
          <a:stretch>
            <a:fillRect/>
          </a:stretch>
        </p:blipFill>
        <p:spPr>
          <a:xfrm>
            <a:off x="4788024" y="1196752"/>
            <a:ext cx="3216000" cy="2412000"/>
          </a:xfrm>
        </p:spPr>
      </p:pic>
      <p:sp>
        <p:nvSpPr>
          <p:cNvPr id="5" name="4 - Θέση υποσέλιδου"/>
          <p:cNvSpPr>
            <a:spLocks noGrp="1"/>
          </p:cNvSpPr>
          <p:nvPr>
            <p:ph type="ftr" sz="quarter" idx="11"/>
          </p:nvPr>
        </p:nvSpPr>
        <p:spPr/>
        <p:txBody>
          <a:bodyPr/>
          <a:lstStyle/>
          <a:p>
            <a:r>
              <a:rPr lang="en-US" dirty="0" smtClean="0"/>
              <a:t>        Georgios Koutsoukis  </a:t>
            </a:r>
            <a:r>
              <a:rPr lang="en-US" dirty="0" err="1" smtClean="0"/>
              <a:t>Ph.D</a:t>
            </a:r>
            <a:r>
              <a:rPr lang="en-US" dirty="0" smtClean="0"/>
              <a:t>, </a:t>
            </a:r>
            <a:r>
              <a:rPr lang="en-US" dirty="0" err="1" smtClean="0"/>
              <a:t>Mr.Ed</a:t>
            </a:r>
            <a:r>
              <a:rPr lang="en-US" dirty="0" smtClean="0"/>
              <a:t>                                                 Headmaster of 12th Primary School of Drama                                                    </a:t>
            </a:r>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12</a:t>
            </a:fld>
            <a:endParaRPr lang="el-GR"/>
          </a:p>
        </p:txBody>
      </p:sp>
      <p:pic>
        <p:nvPicPr>
          <p:cNvPr id="10242" name="Picture 2" descr="G:\φωτο 2018-19\IMG_20181025_132630.jpg"/>
          <p:cNvPicPr>
            <a:picLocks noChangeAspect="1" noChangeArrowheads="1"/>
          </p:cNvPicPr>
          <p:nvPr/>
        </p:nvPicPr>
        <p:blipFill>
          <a:blip r:embed="rId3" cstate="print"/>
          <a:srcRect/>
          <a:stretch>
            <a:fillRect/>
          </a:stretch>
        </p:blipFill>
        <p:spPr bwMode="auto">
          <a:xfrm>
            <a:off x="4788024" y="3789040"/>
            <a:ext cx="3216000" cy="2412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7990656" cy="1162050"/>
          </a:xfrm>
        </p:spPr>
        <p:txBody>
          <a:bodyPr/>
          <a:lstStyle/>
          <a:p>
            <a:pPr algn="ctr"/>
            <a:r>
              <a:rPr lang="en-US" sz="3200" dirty="0" smtClean="0">
                <a:solidFill>
                  <a:schemeClr val="accent3">
                    <a:lumMod val="60000"/>
                    <a:lumOff val="40000"/>
                  </a:schemeClr>
                </a:solidFill>
              </a:rPr>
              <a:t>Multipurpose room -</a:t>
            </a:r>
            <a:r>
              <a:rPr lang="el-GR" sz="3200" dirty="0" smtClean="0">
                <a:solidFill>
                  <a:schemeClr val="accent3">
                    <a:lumMod val="60000"/>
                    <a:lumOff val="40000"/>
                  </a:schemeClr>
                </a:solidFill>
              </a:rPr>
              <a:t/>
            </a:r>
            <a:br>
              <a:rPr lang="el-GR" sz="3200" dirty="0" smtClean="0">
                <a:solidFill>
                  <a:schemeClr val="accent3">
                    <a:lumMod val="60000"/>
                    <a:lumOff val="40000"/>
                  </a:schemeClr>
                </a:solidFill>
              </a:rPr>
            </a:br>
            <a:r>
              <a:rPr lang="en-US" sz="3200" dirty="0" smtClean="0">
                <a:solidFill>
                  <a:schemeClr val="accent3">
                    <a:lumMod val="60000"/>
                    <a:lumOff val="40000"/>
                  </a:schemeClr>
                </a:solidFill>
              </a:rPr>
              <a:t> Indoor Gym</a:t>
            </a:r>
            <a:endParaRPr lang="el-GR" sz="3200" dirty="0" smtClean="0">
              <a:solidFill>
                <a:schemeClr val="accent3">
                  <a:lumMod val="60000"/>
                  <a:lumOff val="40000"/>
                </a:schemeClr>
              </a:solidFill>
            </a:endParaRPr>
          </a:p>
        </p:txBody>
      </p:sp>
      <p:sp>
        <p:nvSpPr>
          <p:cNvPr id="3" name="2 - Θέση κειμένου"/>
          <p:cNvSpPr>
            <a:spLocks noGrp="1"/>
          </p:cNvSpPr>
          <p:nvPr>
            <p:ph type="body" idx="2"/>
          </p:nvPr>
        </p:nvSpPr>
        <p:spPr>
          <a:xfrm>
            <a:off x="179512" y="1676400"/>
            <a:ext cx="3960440" cy="4572000"/>
          </a:xfrm>
        </p:spPr>
        <p:txBody>
          <a:bodyPr>
            <a:noAutofit/>
          </a:bodyPr>
          <a:lstStyle/>
          <a:p>
            <a:r>
              <a:rPr lang="en-US" sz="2400" dirty="0" smtClean="0"/>
              <a:t>One of the most important, and loved by the students places is  the school’s Multipurpose room, which in winter is used as an indoor gym, where the students have physical education lessons whish are very popular.</a:t>
            </a:r>
          </a:p>
          <a:p>
            <a:r>
              <a:rPr lang="en-US" sz="2400" dirty="0" smtClean="0"/>
              <a:t>With the proper configuration of the room, at times, it is used for organizing musical and cultural events.</a:t>
            </a:r>
            <a:endParaRPr lang="el-GR" sz="2400" dirty="0"/>
          </a:p>
        </p:txBody>
      </p:sp>
      <p:sp>
        <p:nvSpPr>
          <p:cNvPr id="5" name="4 - Θέση υποσέλιδου"/>
          <p:cNvSpPr>
            <a:spLocks noGrp="1"/>
          </p:cNvSpPr>
          <p:nvPr>
            <p:ph type="ftr" sz="quarter" idx="11"/>
          </p:nvPr>
        </p:nvSpPr>
        <p:spPr/>
        <p:txBody>
          <a:bodyPr/>
          <a:lstStyle/>
          <a:p>
            <a:r>
              <a:rPr lang="en-US" dirty="0" smtClean="0"/>
              <a:t>       Georgios Koutsoukis  </a:t>
            </a:r>
            <a:r>
              <a:rPr lang="en-US" dirty="0" err="1" smtClean="0"/>
              <a:t>Ph.D</a:t>
            </a:r>
            <a:r>
              <a:rPr lang="en-US" dirty="0" smtClean="0"/>
              <a:t>, </a:t>
            </a:r>
            <a:r>
              <a:rPr lang="en-US" dirty="0" err="1" smtClean="0"/>
              <a:t>Mr.Ed</a:t>
            </a:r>
            <a:r>
              <a:rPr lang="en-US" dirty="0" smtClean="0"/>
              <a:t>                                                 Headmaster of 12th Primary School of Drama                                                    </a:t>
            </a:r>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13</a:t>
            </a:fld>
            <a:endParaRPr lang="el-GR"/>
          </a:p>
        </p:txBody>
      </p:sp>
      <p:pic>
        <p:nvPicPr>
          <p:cNvPr id="11266" name="Picture 2" descr="G:\φωτο 2018-19\IMG_20181025_140640.jpg"/>
          <p:cNvPicPr>
            <a:picLocks noChangeAspect="1" noChangeArrowheads="1"/>
          </p:cNvPicPr>
          <p:nvPr/>
        </p:nvPicPr>
        <p:blipFill>
          <a:blip r:embed="rId2" cstate="print"/>
          <a:srcRect/>
          <a:stretch>
            <a:fillRect/>
          </a:stretch>
        </p:blipFill>
        <p:spPr bwMode="auto">
          <a:xfrm>
            <a:off x="4860032" y="1844824"/>
            <a:ext cx="3004993" cy="2088000"/>
          </a:xfrm>
          <a:prstGeom prst="rect">
            <a:avLst/>
          </a:prstGeom>
          <a:noFill/>
        </p:spPr>
      </p:pic>
      <p:pic>
        <p:nvPicPr>
          <p:cNvPr id="10" name="9 - Θέση περιεχομένου" descr="DSC07627.JPG"/>
          <p:cNvPicPr>
            <a:picLocks noGrp="1" noChangeAspect="1"/>
          </p:cNvPicPr>
          <p:nvPr>
            <p:ph sz="half" idx="1"/>
          </p:nvPr>
        </p:nvPicPr>
        <p:blipFill>
          <a:blip r:embed="rId3" cstate="print"/>
          <a:stretch>
            <a:fillRect/>
          </a:stretch>
        </p:blipFill>
        <p:spPr>
          <a:xfrm>
            <a:off x="4499992" y="4077072"/>
            <a:ext cx="3840001" cy="21600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188640"/>
            <a:ext cx="8424936" cy="792088"/>
          </a:xfrm>
        </p:spPr>
        <p:txBody>
          <a:bodyPr/>
          <a:lstStyle/>
          <a:p>
            <a:pPr algn="ctr"/>
            <a:r>
              <a:rPr lang="en-US" sz="3200" dirty="0" smtClean="0">
                <a:solidFill>
                  <a:schemeClr val="accent3">
                    <a:lumMod val="60000"/>
                    <a:lumOff val="40000"/>
                  </a:schemeClr>
                </a:solidFill>
              </a:rPr>
              <a:t>Integration class for pupils with special needs</a:t>
            </a:r>
            <a:endParaRPr lang="el-GR" sz="3200" dirty="0" smtClean="0">
              <a:solidFill>
                <a:schemeClr val="accent3">
                  <a:lumMod val="60000"/>
                  <a:lumOff val="40000"/>
                </a:schemeClr>
              </a:solidFill>
            </a:endParaRPr>
          </a:p>
        </p:txBody>
      </p:sp>
      <p:sp>
        <p:nvSpPr>
          <p:cNvPr id="3" name="2 - Θέση κειμένου"/>
          <p:cNvSpPr>
            <a:spLocks noGrp="1"/>
          </p:cNvSpPr>
          <p:nvPr>
            <p:ph type="body" idx="2"/>
          </p:nvPr>
        </p:nvSpPr>
        <p:spPr>
          <a:xfrm>
            <a:off x="179512" y="1676400"/>
            <a:ext cx="3384376" cy="4572000"/>
          </a:xfrm>
        </p:spPr>
        <p:txBody>
          <a:bodyPr>
            <a:normAutofit lnSpcReduction="10000"/>
          </a:bodyPr>
          <a:lstStyle/>
          <a:p>
            <a:r>
              <a:rPr lang="en-US" sz="2400" dirty="0" smtClean="0"/>
              <a:t>In the school there is a specially equipped classroom to teach several students with special needs in learning language or mathematics.</a:t>
            </a:r>
            <a:endParaRPr lang="el-GR" sz="2400" dirty="0" smtClean="0"/>
          </a:p>
          <a:p>
            <a:endParaRPr lang="en-US" sz="2400" dirty="0" smtClean="0"/>
          </a:p>
          <a:p>
            <a:r>
              <a:rPr lang="en-US" sz="2400" dirty="0" smtClean="0"/>
              <a:t>Teaching is individualized by a qualified teacher and for this school year there are 16 pupils  who attend this class.</a:t>
            </a:r>
          </a:p>
          <a:p>
            <a:endParaRPr lang="el-GR" dirty="0"/>
          </a:p>
        </p:txBody>
      </p:sp>
      <p:pic>
        <p:nvPicPr>
          <p:cNvPr id="7" name="6 - Θέση περιεχομένου" descr="IMG_20181025_134411.jpg"/>
          <p:cNvPicPr>
            <a:picLocks noGrp="1" noChangeAspect="1"/>
          </p:cNvPicPr>
          <p:nvPr>
            <p:ph sz="half" idx="1"/>
          </p:nvPr>
        </p:nvPicPr>
        <p:blipFill>
          <a:blip r:embed="rId2" cstate="print"/>
          <a:stretch>
            <a:fillRect/>
          </a:stretch>
        </p:blipFill>
        <p:spPr>
          <a:xfrm>
            <a:off x="4572000" y="1196752"/>
            <a:ext cx="3263999" cy="2448000"/>
          </a:xfrm>
        </p:spPr>
      </p:pic>
      <p:sp>
        <p:nvSpPr>
          <p:cNvPr id="5" name="4 - Θέση υποσέλιδου"/>
          <p:cNvSpPr>
            <a:spLocks noGrp="1"/>
          </p:cNvSpPr>
          <p:nvPr>
            <p:ph type="ftr" sz="quarter" idx="11"/>
          </p:nvPr>
        </p:nvSpPr>
        <p:spPr/>
        <p:txBody>
          <a:bodyPr/>
          <a:lstStyle/>
          <a:p>
            <a:r>
              <a:rPr lang="en-US" dirty="0" smtClean="0"/>
              <a:t>       Georgios Koutsoukis  </a:t>
            </a:r>
            <a:r>
              <a:rPr lang="en-US" dirty="0" err="1" smtClean="0"/>
              <a:t>Ph.D</a:t>
            </a:r>
            <a:r>
              <a:rPr lang="en-US" dirty="0" smtClean="0"/>
              <a:t>, </a:t>
            </a:r>
            <a:r>
              <a:rPr lang="en-US" dirty="0" err="1" smtClean="0"/>
              <a:t>Mr.Ed</a:t>
            </a:r>
            <a:r>
              <a:rPr lang="en-US" dirty="0" smtClean="0"/>
              <a:t>                                                 Headmaster of 12th Primary School of Drama                                                    </a:t>
            </a:r>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14</a:t>
            </a:fld>
            <a:endParaRPr lang="el-GR"/>
          </a:p>
        </p:txBody>
      </p:sp>
      <p:pic>
        <p:nvPicPr>
          <p:cNvPr id="12290" name="Picture 2" descr="G:\φωτο 2018-19\IMG_20181025_134401.jpg"/>
          <p:cNvPicPr>
            <a:picLocks noChangeAspect="1" noChangeArrowheads="1"/>
          </p:cNvPicPr>
          <p:nvPr/>
        </p:nvPicPr>
        <p:blipFill>
          <a:blip r:embed="rId3" cstate="print"/>
          <a:srcRect/>
          <a:stretch>
            <a:fillRect/>
          </a:stretch>
        </p:blipFill>
        <p:spPr bwMode="auto">
          <a:xfrm>
            <a:off x="4572000" y="3789040"/>
            <a:ext cx="3312000" cy="2484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404664"/>
            <a:ext cx="7918648" cy="576064"/>
          </a:xfrm>
        </p:spPr>
        <p:txBody>
          <a:bodyPr/>
          <a:lstStyle/>
          <a:p>
            <a:pPr algn="ctr"/>
            <a:r>
              <a:rPr lang="en-US" sz="3200" dirty="0" smtClean="0">
                <a:solidFill>
                  <a:schemeClr val="accent3">
                    <a:lumMod val="60000"/>
                    <a:lumOff val="40000"/>
                  </a:schemeClr>
                </a:solidFill>
              </a:rPr>
              <a:t>“All-day classes”</a:t>
            </a:r>
            <a:endParaRPr lang="el-GR" sz="3200" dirty="0" smtClean="0">
              <a:solidFill>
                <a:schemeClr val="accent3">
                  <a:lumMod val="60000"/>
                  <a:lumOff val="40000"/>
                </a:schemeClr>
              </a:solidFill>
            </a:endParaRPr>
          </a:p>
        </p:txBody>
      </p:sp>
      <p:sp>
        <p:nvSpPr>
          <p:cNvPr id="3" name="2 - Θέση κειμένου"/>
          <p:cNvSpPr>
            <a:spLocks noGrp="1"/>
          </p:cNvSpPr>
          <p:nvPr>
            <p:ph type="body" idx="2"/>
          </p:nvPr>
        </p:nvSpPr>
        <p:spPr>
          <a:xfrm>
            <a:off x="179512" y="1196752"/>
            <a:ext cx="4464496" cy="4896544"/>
          </a:xfrm>
        </p:spPr>
        <p:txBody>
          <a:bodyPr>
            <a:noAutofit/>
          </a:bodyPr>
          <a:lstStyle/>
          <a:p>
            <a:r>
              <a:rPr lang="en-US" sz="2000" dirty="0" smtClean="0"/>
              <a:t>After 13:15 some of our students stay in the school for another 3 hours and participate in “all-day classes” that continue until 16:00.  </a:t>
            </a:r>
          </a:p>
          <a:p>
            <a:r>
              <a:rPr lang="en-US" sz="2000" dirty="0" smtClean="0"/>
              <a:t>The first hour they take their lunch in the school’s dining area.  After this  they prepare their homework for the next day and have physical education, English and computer lessons, as well. </a:t>
            </a:r>
          </a:p>
          <a:p>
            <a:r>
              <a:rPr lang="en-US" sz="2000" dirty="0" smtClean="0"/>
              <a:t>State-run schools do not charge tuition fees. Textbooks are provided for free to all stude</a:t>
            </a:r>
            <a:r>
              <a:rPr lang="en-US" sz="2000" b="1" dirty="0" smtClean="0"/>
              <a:t>n</a:t>
            </a:r>
            <a:r>
              <a:rPr lang="en-US" sz="2000" dirty="0" smtClean="0"/>
              <a:t>ts.</a:t>
            </a:r>
            <a:endParaRPr lang="el-GR" sz="2000" dirty="0"/>
          </a:p>
        </p:txBody>
      </p:sp>
      <p:pic>
        <p:nvPicPr>
          <p:cNvPr id="7" name="6 - Θέση περιεχομένου" descr="IMG_20181025_134151.jpg"/>
          <p:cNvPicPr>
            <a:picLocks noGrp="1" noChangeAspect="1"/>
          </p:cNvPicPr>
          <p:nvPr>
            <p:ph sz="half" idx="1"/>
          </p:nvPr>
        </p:nvPicPr>
        <p:blipFill>
          <a:blip r:embed="rId2" cstate="print"/>
          <a:stretch>
            <a:fillRect/>
          </a:stretch>
        </p:blipFill>
        <p:spPr>
          <a:xfrm>
            <a:off x="5148064" y="1268760"/>
            <a:ext cx="3215999" cy="2412000"/>
          </a:xfrm>
        </p:spPr>
      </p:pic>
      <p:sp>
        <p:nvSpPr>
          <p:cNvPr id="5" name="4 - Θέση υποσέλιδου"/>
          <p:cNvSpPr>
            <a:spLocks noGrp="1"/>
          </p:cNvSpPr>
          <p:nvPr>
            <p:ph type="ftr" sz="quarter" idx="11"/>
          </p:nvPr>
        </p:nvSpPr>
        <p:spPr/>
        <p:txBody>
          <a:bodyPr/>
          <a:lstStyle/>
          <a:p>
            <a:r>
              <a:rPr lang="en-US" dirty="0" smtClean="0"/>
              <a:t>       Georgios Koutsoukis  </a:t>
            </a:r>
            <a:r>
              <a:rPr lang="en-US" dirty="0" err="1" smtClean="0"/>
              <a:t>Ph.D</a:t>
            </a:r>
            <a:r>
              <a:rPr lang="en-US" dirty="0" smtClean="0"/>
              <a:t>, </a:t>
            </a:r>
            <a:r>
              <a:rPr lang="en-US" dirty="0" err="1" smtClean="0"/>
              <a:t>Mr.Ed</a:t>
            </a:r>
            <a:r>
              <a:rPr lang="en-US" dirty="0" smtClean="0"/>
              <a:t>                                                 Headmaster of 12th Primary School of Drama                                                    </a:t>
            </a:r>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15</a:t>
            </a:fld>
            <a:endParaRPr lang="el-GR"/>
          </a:p>
        </p:txBody>
      </p:sp>
      <p:pic>
        <p:nvPicPr>
          <p:cNvPr id="2050" name="Picture 2" descr="G:\φωτο 2018-19\IMG_20181025_134215.jpg"/>
          <p:cNvPicPr>
            <a:picLocks noChangeAspect="1" noChangeArrowheads="1"/>
          </p:cNvPicPr>
          <p:nvPr/>
        </p:nvPicPr>
        <p:blipFill>
          <a:blip r:embed="rId3" cstate="print"/>
          <a:srcRect/>
          <a:stretch>
            <a:fillRect/>
          </a:stretch>
        </p:blipFill>
        <p:spPr bwMode="auto">
          <a:xfrm>
            <a:off x="5148064" y="3789040"/>
            <a:ext cx="3216000" cy="2412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188640"/>
            <a:ext cx="8062664" cy="792088"/>
          </a:xfrm>
        </p:spPr>
        <p:txBody>
          <a:bodyPr/>
          <a:lstStyle/>
          <a:p>
            <a:pPr algn="ctr"/>
            <a:r>
              <a:rPr lang="en-US" sz="3200" dirty="0" smtClean="0">
                <a:solidFill>
                  <a:schemeClr val="accent3">
                    <a:lumMod val="60000"/>
                    <a:lumOff val="40000"/>
                  </a:schemeClr>
                </a:solidFill>
              </a:rPr>
              <a:t>Our garden</a:t>
            </a:r>
            <a:endParaRPr lang="el-GR" sz="3200" dirty="0" smtClean="0">
              <a:solidFill>
                <a:schemeClr val="accent3">
                  <a:lumMod val="60000"/>
                  <a:lumOff val="40000"/>
                </a:schemeClr>
              </a:solidFill>
            </a:endParaRPr>
          </a:p>
        </p:txBody>
      </p:sp>
      <p:sp>
        <p:nvSpPr>
          <p:cNvPr id="3" name="2 - Θέση κειμένου"/>
          <p:cNvSpPr>
            <a:spLocks noGrp="1"/>
          </p:cNvSpPr>
          <p:nvPr>
            <p:ph type="body" idx="2"/>
          </p:nvPr>
        </p:nvSpPr>
        <p:spPr>
          <a:xfrm>
            <a:off x="179512" y="1052736"/>
            <a:ext cx="4032448" cy="2808312"/>
          </a:xfrm>
        </p:spPr>
        <p:txBody>
          <a:bodyPr>
            <a:normAutofit/>
          </a:bodyPr>
          <a:lstStyle/>
          <a:p>
            <a:r>
              <a:rPr lang="en-US" sz="2000" dirty="0" smtClean="0"/>
              <a:t>There exists a small garden where our students plant vegetables to be used, when ready, for the preparation of healthy food.</a:t>
            </a:r>
          </a:p>
          <a:p>
            <a:r>
              <a:rPr lang="en-US" sz="2000" dirty="0" smtClean="0"/>
              <a:t>The purpose of this endeavor is for the students to feed themselves in a good manner and to learn to respect and love nature. </a:t>
            </a:r>
            <a:endParaRPr lang="el-GR" sz="2000" dirty="0"/>
          </a:p>
        </p:txBody>
      </p:sp>
      <p:pic>
        <p:nvPicPr>
          <p:cNvPr id="7" name="6 - Θέση περιεχομένου" descr="IMG_20180419_110532.jpg"/>
          <p:cNvPicPr>
            <a:picLocks noGrp="1" noChangeAspect="1"/>
          </p:cNvPicPr>
          <p:nvPr>
            <p:ph sz="half" idx="1"/>
          </p:nvPr>
        </p:nvPicPr>
        <p:blipFill>
          <a:blip r:embed="rId2" cstate="print"/>
          <a:stretch>
            <a:fillRect/>
          </a:stretch>
        </p:blipFill>
        <p:spPr>
          <a:xfrm>
            <a:off x="4788024" y="980728"/>
            <a:ext cx="3264000" cy="2448000"/>
          </a:xfrm>
        </p:spPr>
      </p:pic>
      <p:sp>
        <p:nvSpPr>
          <p:cNvPr id="5" name="4 - Θέση υποσέλιδου"/>
          <p:cNvSpPr>
            <a:spLocks noGrp="1"/>
          </p:cNvSpPr>
          <p:nvPr>
            <p:ph type="ftr" sz="quarter" idx="11"/>
          </p:nvPr>
        </p:nvSpPr>
        <p:spPr/>
        <p:txBody>
          <a:bodyPr/>
          <a:lstStyle/>
          <a:p>
            <a:r>
              <a:rPr lang="en-US" dirty="0" smtClean="0"/>
              <a:t>      Georgios Koutsoukis  </a:t>
            </a:r>
            <a:r>
              <a:rPr lang="en-US" dirty="0" err="1" smtClean="0"/>
              <a:t>Ph.D</a:t>
            </a:r>
            <a:r>
              <a:rPr lang="en-US" dirty="0" smtClean="0"/>
              <a:t>, </a:t>
            </a:r>
            <a:r>
              <a:rPr lang="en-US" dirty="0" err="1" smtClean="0"/>
              <a:t>Mr.Ed</a:t>
            </a:r>
            <a:r>
              <a:rPr lang="en-US" dirty="0" smtClean="0"/>
              <a:t>                                                 Headmaster of 12th Primary School of Drama                                                    </a:t>
            </a:r>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16</a:t>
            </a:fld>
            <a:endParaRPr lang="el-GR"/>
          </a:p>
        </p:txBody>
      </p:sp>
      <p:pic>
        <p:nvPicPr>
          <p:cNvPr id="1027" name="Picture 3" descr="G:\φωτο 2018-19\μαγειρικη κηπουρικη\IMG_20180314_090707.jpg"/>
          <p:cNvPicPr>
            <a:picLocks noChangeAspect="1" noChangeArrowheads="1"/>
          </p:cNvPicPr>
          <p:nvPr/>
        </p:nvPicPr>
        <p:blipFill>
          <a:blip r:embed="rId3" cstate="print"/>
          <a:srcRect/>
          <a:stretch>
            <a:fillRect/>
          </a:stretch>
        </p:blipFill>
        <p:spPr bwMode="auto">
          <a:xfrm>
            <a:off x="5004048" y="3501008"/>
            <a:ext cx="2827133" cy="2664000"/>
          </a:xfrm>
          <a:prstGeom prst="rect">
            <a:avLst/>
          </a:prstGeom>
          <a:noFill/>
        </p:spPr>
      </p:pic>
      <p:pic>
        <p:nvPicPr>
          <p:cNvPr id="1028" name="Picture 4" descr="G:\φωτο 2018-19\IMG_20181024_104448.jpg"/>
          <p:cNvPicPr>
            <a:picLocks noChangeAspect="1" noChangeArrowheads="1"/>
          </p:cNvPicPr>
          <p:nvPr/>
        </p:nvPicPr>
        <p:blipFill>
          <a:blip r:embed="rId4" cstate="print"/>
          <a:srcRect/>
          <a:stretch>
            <a:fillRect/>
          </a:stretch>
        </p:blipFill>
        <p:spPr bwMode="auto">
          <a:xfrm>
            <a:off x="539552" y="3645024"/>
            <a:ext cx="3456384" cy="2592288"/>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276640"/>
          </a:xfrm>
        </p:spPr>
        <p:txBody>
          <a:bodyPr>
            <a:noAutofit/>
          </a:bodyPr>
          <a:lstStyle/>
          <a:p>
            <a:pPr algn="ctr"/>
            <a:r>
              <a:rPr lang="en-US" sz="4400" dirty="0" smtClean="0">
                <a:solidFill>
                  <a:schemeClr val="accent3">
                    <a:lumMod val="60000"/>
                    <a:lumOff val="40000"/>
                  </a:schemeClr>
                </a:solidFill>
              </a:rPr>
              <a:t>Activities</a:t>
            </a:r>
            <a:endParaRPr lang="el-GR" sz="4400" dirty="0" smtClean="0">
              <a:solidFill>
                <a:schemeClr val="accent3">
                  <a:lumMod val="60000"/>
                  <a:lumOff val="40000"/>
                </a:schemeClr>
              </a:solidFill>
            </a:endParaRPr>
          </a:p>
        </p:txBody>
      </p:sp>
      <p:pic>
        <p:nvPicPr>
          <p:cNvPr id="7" name="6 - Θέση περιεχομένου" descr="0_200x150_images_Episkepseis_EthnikoStadio2013 3.jpg"/>
          <p:cNvPicPr>
            <a:picLocks noGrp="1" noChangeAspect="1"/>
          </p:cNvPicPr>
          <p:nvPr>
            <p:ph sz="half" idx="1"/>
          </p:nvPr>
        </p:nvPicPr>
        <p:blipFill>
          <a:blip r:embed="rId2" cstate="print"/>
          <a:stretch>
            <a:fillRect/>
          </a:stretch>
        </p:blipFill>
        <p:spPr>
          <a:xfrm>
            <a:off x="467544" y="3645024"/>
            <a:ext cx="3456000" cy="2592000"/>
          </a:xfrm>
        </p:spPr>
      </p:pic>
      <p:pic>
        <p:nvPicPr>
          <p:cNvPr id="8" name="7 - Θέση περιεχομένου" descr="0_180x136_images_Episkepseis_Radio01.JPG"/>
          <p:cNvPicPr>
            <a:picLocks noGrp="1" noChangeAspect="1"/>
          </p:cNvPicPr>
          <p:nvPr>
            <p:ph sz="half" idx="2"/>
          </p:nvPr>
        </p:nvPicPr>
        <p:blipFill>
          <a:blip r:embed="rId3" cstate="print"/>
          <a:stretch>
            <a:fillRect/>
          </a:stretch>
        </p:blipFill>
        <p:spPr>
          <a:xfrm>
            <a:off x="755576" y="1124744"/>
            <a:ext cx="3001763" cy="2268000"/>
          </a:xfrm>
        </p:spPr>
      </p:pic>
      <p:sp>
        <p:nvSpPr>
          <p:cNvPr id="5" name="4 - Θέση υποσέλιδου"/>
          <p:cNvSpPr>
            <a:spLocks noGrp="1"/>
          </p:cNvSpPr>
          <p:nvPr>
            <p:ph type="ftr" sz="quarter" idx="11"/>
          </p:nvPr>
        </p:nvSpPr>
        <p:spPr/>
        <p:txBody>
          <a:bodyPr/>
          <a:lstStyle/>
          <a:p>
            <a:r>
              <a:rPr lang="en-US" dirty="0" smtClean="0"/>
              <a:t>       Georgios Koutsoukis  </a:t>
            </a:r>
            <a:r>
              <a:rPr lang="en-US" dirty="0" err="1" smtClean="0"/>
              <a:t>Ph.D</a:t>
            </a:r>
            <a:r>
              <a:rPr lang="en-US" dirty="0" smtClean="0"/>
              <a:t>, </a:t>
            </a:r>
            <a:r>
              <a:rPr lang="en-US" dirty="0" err="1" smtClean="0"/>
              <a:t>Mr.Ed</a:t>
            </a:r>
            <a:r>
              <a:rPr lang="en-US" dirty="0" smtClean="0"/>
              <a:t>                                                 Headmaster of 12th Primary School of Drama                                                    </a:t>
            </a:r>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17</a:t>
            </a:fld>
            <a:endParaRPr lang="el-GR"/>
          </a:p>
        </p:txBody>
      </p:sp>
      <p:pic>
        <p:nvPicPr>
          <p:cNvPr id="1026" name="Picture 2" descr="C:\Users\User\Pictures\Documents\erasmus\εγκεκριμενα\παρουσίαση σχολείου\DSC07620.JPG"/>
          <p:cNvPicPr>
            <a:picLocks noChangeAspect="1" noChangeArrowheads="1"/>
          </p:cNvPicPr>
          <p:nvPr/>
        </p:nvPicPr>
        <p:blipFill>
          <a:blip r:embed="rId4" cstate="print"/>
          <a:srcRect/>
          <a:stretch>
            <a:fillRect/>
          </a:stretch>
        </p:blipFill>
        <p:spPr bwMode="auto">
          <a:xfrm>
            <a:off x="4211960" y="1052736"/>
            <a:ext cx="3804836" cy="2412000"/>
          </a:xfrm>
          <a:prstGeom prst="rect">
            <a:avLst/>
          </a:prstGeom>
          <a:noFill/>
        </p:spPr>
      </p:pic>
      <p:pic>
        <p:nvPicPr>
          <p:cNvPr id="1027" name="Picture 3" descr="C:\Users\User\Pictures\Documents\erasmus\εγκεκριμενα\παρουσίαση σχολείου\toPaidikoVivlio02.JPG"/>
          <p:cNvPicPr>
            <a:picLocks noChangeAspect="1" noChangeArrowheads="1"/>
          </p:cNvPicPr>
          <p:nvPr/>
        </p:nvPicPr>
        <p:blipFill>
          <a:blip r:embed="rId5" cstate="print"/>
          <a:srcRect/>
          <a:stretch>
            <a:fillRect/>
          </a:stretch>
        </p:blipFill>
        <p:spPr bwMode="auto">
          <a:xfrm>
            <a:off x="4644008" y="3645024"/>
            <a:ext cx="3251200" cy="24384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04664"/>
            <a:ext cx="8229600" cy="792088"/>
          </a:xfrm>
        </p:spPr>
        <p:txBody>
          <a:bodyPr>
            <a:normAutofit/>
          </a:bodyPr>
          <a:lstStyle/>
          <a:p>
            <a:pPr algn="ctr"/>
            <a:r>
              <a:rPr lang="en-US" sz="4800" dirty="0" smtClean="0">
                <a:solidFill>
                  <a:schemeClr val="accent3">
                    <a:lumMod val="60000"/>
                    <a:lumOff val="40000"/>
                  </a:schemeClr>
                </a:solidFill>
              </a:rPr>
              <a:t>Activities</a:t>
            </a:r>
            <a:endParaRPr lang="el-GR" sz="4800" dirty="0" smtClean="0">
              <a:solidFill>
                <a:schemeClr val="accent3">
                  <a:lumMod val="60000"/>
                  <a:lumOff val="40000"/>
                </a:schemeClr>
              </a:solidFill>
            </a:endParaRPr>
          </a:p>
        </p:txBody>
      </p:sp>
      <p:pic>
        <p:nvPicPr>
          <p:cNvPr id="7" name="6 - Θέση περιεχομένου" descr="DSC_0005.JPG"/>
          <p:cNvPicPr>
            <a:picLocks noGrp="1" noChangeAspect="1"/>
          </p:cNvPicPr>
          <p:nvPr>
            <p:ph sz="half" idx="1"/>
          </p:nvPr>
        </p:nvPicPr>
        <p:blipFill>
          <a:blip r:embed="rId2" cstate="print"/>
          <a:stretch>
            <a:fillRect/>
          </a:stretch>
        </p:blipFill>
        <p:spPr>
          <a:xfrm>
            <a:off x="323528" y="2132856"/>
            <a:ext cx="4038600" cy="2682354"/>
          </a:xfrm>
        </p:spPr>
      </p:pic>
      <p:pic>
        <p:nvPicPr>
          <p:cNvPr id="8" name="7 - Θέση περιεχομένου" descr="DSC_0057 (2).JPG"/>
          <p:cNvPicPr>
            <a:picLocks noGrp="1" noChangeAspect="1"/>
          </p:cNvPicPr>
          <p:nvPr>
            <p:ph sz="half" idx="2"/>
          </p:nvPr>
        </p:nvPicPr>
        <p:blipFill>
          <a:blip r:embed="rId3" cstate="print"/>
          <a:stretch>
            <a:fillRect/>
          </a:stretch>
        </p:blipFill>
        <p:spPr>
          <a:xfrm>
            <a:off x="4716016" y="2204864"/>
            <a:ext cx="4038600" cy="2682354"/>
          </a:xfrm>
        </p:spPr>
      </p:pic>
      <p:sp>
        <p:nvSpPr>
          <p:cNvPr id="5" name="4 - Θέση υποσέλιδου"/>
          <p:cNvSpPr>
            <a:spLocks noGrp="1"/>
          </p:cNvSpPr>
          <p:nvPr>
            <p:ph type="ftr" sz="quarter" idx="11"/>
          </p:nvPr>
        </p:nvSpPr>
        <p:spPr/>
        <p:txBody>
          <a:bodyPr/>
          <a:lstStyle/>
          <a:p>
            <a:r>
              <a:rPr lang="en-US" dirty="0" smtClean="0"/>
              <a:t>      Georgios Koutsoukis  </a:t>
            </a:r>
            <a:r>
              <a:rPr lang="en-US" dirty="0" err="1" smtClean="0"/>
              <a:t>Ph.D</a:t>
            </a:r>
            <a:r>
              <a:rPr lang="en-US" dirty="0" smtClean="0"/>
              <a:t>, </a:t>
            </a:r>
            <a:r>
              <a:rPr lang="en-US" dirty="0" err="1" smtClean="0"/>
              <a:t>Mr.Ed</a:t>
            </a:r>
            <a:r>
              <a:rPr lang="en-US" dirty="0" smtClean="0"/>
              <a:t>                                                 Headmaster of 12th Primary School of Drama                                                    </a:t>
            </a:r>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18</a:t>
            </a:fld>
            <a:endParaRPr lang="el-G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76672"/>
            <a:ext cx="8229600" cy="792088"/>
          </a:xfrm>
        </p:spPr>
        <p:txBody>
          <a:bodyPr>
            <a:normAutofit fontScale="90000"/>
          </a:bodyPr>
          <a:lstStyle/>
          <a:p>
            <a:pPr algn="ctr"/>
            <a:r>
              <a:rPr lang="en-US" sz="5400" dirty="0" smtClean="0">
                <a:solidFill>
                  <a:schemeClr val="accent3">
                    <a:lumMod val="60000"/>
                    <a:lumOff val="40000"/>
                  </a:schemeClr>
                </a:solidFill>
              </a:rPr>
              <a:t> </a:t>
            </a:r>
            <a:r>
              <a:rPr lang="en-US" sz="5400" dirty="0" smtClean="0">
                <a:solidFill>
                  <a:schemeClr val="accent3">
                    <a:lumMod val="60000"/>
                    <a:lumOff val="40000"/>
                  </a:schemeClr>
                </a:solidFill>
              </a:rPr>
              <a:t>Activities</a:t>
            </a:r>
            <a:endParaRPr lang="el-GR" dirty="0"/>
          </a:p>
        </p:txBody>
      </p:sp>
      <p:pic>
        <p:nvPicPr>
          <p:cNvPr id="7" name="6 - Θέση περιεχομένου" descr="DSC_0019.JPG"/>
          <p:cNvPicPr>
            <a:picLocks noGrp="1" noChangeAspect="1"/>
          </p:cNvPicPr>
          <p:nvPr>
            <p:ph sz="half" idx="1"/>
          </p:nvPr>
        </p:nvPicPr>
        <p:blipFill>
          <a:blip r:embed="rId2" cstate="print"/>
          <a:stretch>
            <a:fillRect/>
          </a:stretch>
        </p:blipFill>
        <p:spPr>
          <a:xfrm>
            <a:off x="179512" y="2132856"/>
            <a:ext cx="4038600" cy="3208051"/>
          </a:xfrm>
        </p:spPr>
      </p:pic>
      <p:pic>
        <p:nvPicPr>
          <p:cNvPr id="8" name="7 - Θέση περιεχομένου" descr="DSC_0107.JPG"/>
          <p:cNvPicPr>
            <a:picLocks noGrp="1" noChangeAspect="1"/>
          </p:cNvPicPr>
          <p:nvPr>
            <p:ph sz="half" idx="2"/>
          </p:nvPr>
        </p:nvPicPr>
        <p:blipFill>
          <a:blip r:embed="rId3" cstate="print"/>
          <a:stretch>
            <a:fillRect/>
          </a:stretch>
        </p:blipFill>
        <p:spPr>
          <a:xfrm>
            <a:off x="4283968" y="2132856"/>
            <a:ext cx="4769794" cy="3168000"/>
          </a:xfrm>
        </p:spPr>
      </p:pic>
      <p:sp>
        <p:nvSpPr>
          <p:cNvPr id="5" name="4 - Θέση υποσέλιδου"/>
          <p:cNvSpPr>
            <a:spLocks noGrp="1"/>
          </p:cNvSpPr>
          <p:nvPr>
            <p:ph type="ftr" sz="quarter" idx="11"/>
          </p:nvPr>
        </p:nvSpPr>
        <p:spPr/>
        <p:txBody>
          <a:bodyPr/>
          <a:lstStyle/>
          <a:p>
            <a:r>
              <a:rPr lang="en-US" smtClean="0"/>
              <a:t>        Georgios </a:t>
            </a:r>
            <a:r>
              <a:rPr lang="en-US" dirty="0" smtClean="0"/>
              <a:t>Koutsoukis  </a:t>
            </a:r>
            <a:r>
              <a:rPr lang="en-US" dirty="0" err="1" smtClean="0"/>
              <a:t>Ph.D</a:t>
            </a:r>
            <a:r>
              <a:rPr lang="en-US" dirty="0" smtClean="0"/>
              <a:t>, </a:t>
            </a:r>
            <a:r>
              <a:rPr lang="en-US" dirty="0" err="1" smtClean="0"/>
              <a:t>Mr.Ed</a:t>
            </a:r>
            <a:r>
              <a:rPr lang="en-US" dirty="0" smtClean="0"/>
              <a:t>                                                 Headmaster of 12th Primary School of Drama                                                    </a:t>
            </a:r>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19</a:t>
            </a:fld>
            <a:endParaRPr lang="el-G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7990656" cy="538384"/>
          </a:xfrm>
        </p:spPr>
        <p:txBody>
          <a:bodyPr/>
          <a:lstStyle/>
          <a:p>
            <a:pPr algn="ctr"/>
            <a:r>
              <a:rPr lang="en-US" sz="2800" b="1" dirty="0" smtClean="0">
                <a:solidFill>
                  <a:schemeClr val="accent3">
                    <a:lumMod val="60000"/>
                    <a:lumOff val="40000"/>
                  </a:schemeClr>
                </a:solidFill>
              </a:rPr>
              <a:t>Drama is in Northern Greece</a:t>
            </a:r>
            <a:endParaRPr lang="el-GR" sz="2800" b="1" dirty="0" smtClean="0">
              <a:solidFill>
                <a:schemeClr val="accent3">
                  <a:lumMod val="60000"/>
                  <a:lumOff val="40000"/>
                </a:schemeClr>
              </a:solidFill>
            </a:endParaRPr>
          </a:p>
        </p:txBody>
      </p:sp>
      <p:sp>
        <p:nvSpPr>
          <p:cNvPr id="3" name="2 - Θέση κειμένου"/>
          <p:cNvSpPr>
            <a:spLocks noGrp="1"/>
          </p:cNvSpPr>
          <p:nvPr>
            <p:ph type="body" idx="2"/>
          </p:nvPr>
        </p:nvSpPr>
        <p:spPr>
          <a:xfrm>
            <a:off x="323528" y="1484784"/>
            <a:ext cx="4392488" cy="4763616"/>
          </a:xfrm>
        </p:spPr>
        <p:txBody>
          <a:bodyPr>
            <a:noAutofit/>
          </a:bodyPr>
          <a:lstStyle/>
          <a:p>
            <a:r>
              <a:rPr lang="en-US" sz="2650" b="1" dirty="0" smtClean="0"/>
              <a:t>Drama</a:t>
            </a:r>
            <a:r>
              <a:rPr lang="en-US" sz="2650" dirty="0" smtClean="0"/>
              <a:t> is a city in Northeastern Greece,  </a:t>
            </a:r>
          </a:p>
          <a:p>
            <a:r>
              <a:rPr lang="en-US" sz="2650" dirty="0" smtClean="0"/>
              <a:t>-50 Km from the Border with Bulgaria,  </a:t>
            </a:r>
          </a:p>
          <a:p>
            <a:r>
              <a:rPr lang="en-US" sz="2650" dirty="0" smtClean="0"/>
              <a:t>-600 Km from the Capital city of Greece Athens </a:t>
            </a:r>
          </a:p>
          <a:p>
            <a:r>
              <a:rPr lang="en-US" sz="2650" dirty="0" smtClean="0"/>
              <a:t>-160 Km from Thessaloniki and  </a:t>
            </a:r>
          </a:p>
          <a:p>
            <a:r>
              <a:rPr lang="en-US" sz="2650" dirty="0" smtClean="0"/>
              <a:t>-36 Km from the city of </a:t>
            </a:r>
            <a:r>
              <a:rPr lang="en-US" sz="2650" dirty="0" err="1" smtClean="0"/>
              <a:t>Kavala</a:t>
            </a:r>
            <a:r>
              <a:rPr lang="en-US" sz="2650" dirty="0" smtClean="0"/>
              <a:t> which is next to the sea.</a:t>
            </a:r>
            <a:endParaRPr lang="el-GR" sz="2650" b="1" dirty="0" smtClean="0"/>
          </a:p>
        </p:txBody>
      </p:sp>
      <p:sp>
        <p:nvSpPr>
          <p:cNvPr id="5" name="4 - Θέση υποσέλιδου"/>
          <p:cNvSpPr>
            <a:spLocks noGrp="1"/>
          </p:cNvSpPr>
          <p:nvPr>
            <p:ph type="ftr" sz="quarter" idx="11"/>
          </p:nvPr>
        </p:nvSpPr>
        <p:spPr/>
        <p:txBody>
          <a:bodyPr/>
          <a:lstStyle/>
          <a:p>
            <a:r>
              <a:rPr lang="en-US" dirty="0" smtClean="0"/>
              <a:t>       Georgios Koutsoukis  </a:t>
            </a:r>
            <a:r>
              <a:rPr lang="en-US" dirty="0" err="1" smtClean="0"/>
              <a:t>Ph.D</a:t>
            </a:r>
            <a:r>
              <a:rPr lang="en-US" dirty="0" smtClean="0"/>
              <a:t>, </a:t>
            </a:r>
            <a:r>
              <a:rPr lang="en-US" dirty="0" err="1" smtClean="0"/>
              <a:t>Mr.Ed</a:t>
            </a:r>
            <a:r>
              <a:rPr lang="en-US" dirty="0" smtClean="0"/>
              <a:t>                                                 Headmaster of 12th Primary School of Drama                                                    </a:t>
            </a:r>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2</a:t>
            </a:fld>
            <a:endParaRPr lang="el-GR"/>
          </a:p>
        </p:txBody>
      </p:sp>
      <p:pic>
        <p:nvPicPr>
          <p:cNvPr id="1026" name="Picture 2" descr="C:\Users\User\Pictures\Documents\erasmus\εγκεκριμενα\παρουσίαση σχολείου\Greece map.png"/>
          <p:cNvPicPr>
            <a:picLocks noChangeAspect="1" noChangeArrowheads="1"/>
          </p:cNvPicPr>
          <p:nvPr/>
        </p:nvPicPr>
        <p:blipFill>
          <a:blip r:embed="rId2" cstate="print"/>
          <a:srcRect/>
          <a:stretch>
            <a:fillRect/>
          </a:stretch>
        </p:blipFill>
        <p:spPr bwMode="auto">
          <a:xfrm>
            <a:off x="5148064" y="3356992"/>
            <a:ext cx="3461744" cy="2844000"/>
          </a:xfrm>
          <a:prstGeom prst="rect">
            <a:avLst/>
          </a:prstGeom>
          <a:noFill/>
        </p:spPr>
      </p:pic>
      <p:pic>
        <p:nvPicPr>
          <p:cNvPr id="1028" name="Picture 4" descr="C:\Users\User\Pictures\Documents\erasmus\εγκεκριμενα\παρουσίαση σχολείου\600px-Flag_of_Greece.svg.png"/>
          <p:cNvPicPr>
            <a:picLocks noGrp="1" noChangeAspect="1" noChangeArrowheads="1"/>
          </p:cNvPicPr>
          <p:nvPr>
            <p:ph sz="half" idx="1"/>
          </p:nvPr>
        </p:nvPicPr>
        <p:blipFill>
          <a:blip r:embed="rId3" cstate="print"/>
          <a:srcRect/>
          <a:stretch>
            <a:fillRect/>
          </a:stretch>
        </p:blipFill>
        <p:spPr bwMode="auto">
          <a:xfrm>
            <a:off x="5364088" y="1196752"/>
            <a:ext cx="2970000" cy="19800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188640"/>
            <a:ext cx="8134672" cy="864096"/>
          </a:xfrm>
        </p:spPr>
        <p:txBody>
          <a:bodyPr/>
          <a:lstStyle/>
          <a:p>
            <a:pPr algn="ctr"/>
            <a:r>
              <a:rPr lang="en-US" sz="3200" dirty="0" smtClean="0">
                <a:solidFill>
                  <a:schemeClr val="accent3">
                    <a:lumMod val="60000"/>
                    <a:lumOff val="40000"/>
                  </a:schemeClr>
                </a:solidFill>
              </a:rPr>
              <a:t>Groups- Students</a:t>
            </a:r>
            <a:br>
              <a:rPr lang="en-US" sz="3200" dirty="0" smtClean="0">
                <a:solidFill>
                  <a:schemeClr val="accent3">
                    <a:lumMod val="60000"/>
                    <a:lumOff val="40000"/>
                  </a:schemeClr>
                </a:solidFill>
              </a:rPr>
            </a:br>
            <a:r>
              <a:rPr lang="en-US" sz="3200" dirty="0" smtClean="0">
                <a:solidFill>
                  <a:schemeClr val="accent3">
                    <a:lumMod val="60000"/>
                    <a:lumOff val="40000"/>
                  </a:schemeClr>
                </a:solidFill>
              </a:rPr>
              <a:t>and duration of the school year</a:t>
            </a:r>
            <a:endParaRPr lang="el-GR" sz="3200" dirty="0">
              <a:solidFill>
                <a:schemeClr val="accent3">
                  <a:lumMod val="60000"/>
                  <a:lumOff val="40000"/>
                </a:schemeClr>
              </a:solidFill>
            </a:endParaRPr>
          </a:p>
        </p:txBody>
      </p:sp>
      <p:sp>
        <p:nvSpPr>
          <p:cNvPr id="3" name="2 - Θέση κειμένου"/>
          <p:cNvSpPr>
            <a:spLocks noGrp="1"/>
          </p:cNvSpPr>
          <p:nvPr>
            <p:ph type="body" idx="2"/>
          </p:nvPr>
        </p:nvSpPr>
        <p:spPr>
          <a:xfrm>
            <a:off x="107504" y="1196752"/>
            <a:ext cx="4320480" cy="5256584"/>
          </a:xfrm>
        </p:spPr>
        <p:txBody>
          <a:bodyPr>
            <a:noAutofit/>
          </a:bodyPr>
          <a:lstStyle/>
          <a:p>
            <a:r>
              <a:rPr lang="en-US" sz="2200" dirty="0" smtClean="0"/>
              <a:t>During the academic year 2018/2019, 189 students were registered and they are 6-12 years old. The Students are divided into 12 classes. All the subjects are compulsory. Regardless of age, they have a 6 hours a-day course, starting at 8:15 am and ending at 13:15 pm. </a:t>
            </a:r>
          </a:p>
          <a:p>
            <a:r>
              <a:rPr lang="en-US" sz="2200" dirty="0" smtClean="0"/>
              <a:t>The school year, for the students, </a:t>
            </a:r>
          </a:p>
          <a:p>
            <a:r>
              <a:rPr lang="en-US" sz="2200" dirty="0" smtClean="0"/>
              <a:t>begins on September the 11th with the annual Blessing and ends on June the 15</a:t>
            </a:r>
            <a:r>
              <a:rPr lang="en-US" sz="2200" baseline="30000" dirty="0" smtClean="0"/>
              <a:t>th</a:t>
            </a:r>
            <a:r>
              <a:rPr lang="en-US" sz="2200" dirty="0" smtClean="0"/>
              <a:t> with their performance grades and the traditional school year closing celebration.</a:t>
            </a:r>
            <a:endParaRPr lang="el-GR" sz="2200" dirty="0" smtClean="0"/>
          </a:p>
          <a:p>
            <a:endParaRPr lang="el-GR" sz="2200" dirty="0"/>
          </a:p>
        </p:txBody>
      </p:sp>
      <p:sp>
        <p:nvSpPr>
          <p:cNvPr id="10" name="9 - Θέση υποσέλιδου"/>
          <p:cNvSpPr>
            <a:spLocks noGrp="1"/>
          </p:cNvSpPr>
          <p:nvPr>
            <p:ph type="ftr" sz="quarter" idx="11"/>
          </p:nvPr>
        </p:nvSpPr>
        <p:spPr/>
        <p:txBody>
          <a:bodyPr/>
          <a:lstStyle/>
          <a:p>
            <a:r>
              <a:rPr lang="en-US" dirty="0" smtClean="0"/>
              <a:t>      Georgios Koutsoukis  </a:t>
            </a:r>
            <a:r>
              <a:rPr lang="en-US" dirty="0" err="1" smtClean="0"/>
              <a:t>Ph.D</a:t>
            </a:r>
            <a:r>
              <a:rPr lang="en-US" dirty="0" smtClean="0"/>
              <a:t>, </a:t>
            </a:r>
            <a:r>
              <a:rPr lang="en-US" dirty="0" err="1" smtClean="0"/>
              <a:t>Mr.Ed</a:t>
            </a:r>
            <a:r>
              <a:rPr lang="en-US" dirty="0" smtClean="0"/>
              <a:t>                                                 Headmaster of 12th Primary School of Drama                                                    </a:t>
            </a:r>
            <a:endParaRPr lang="el-GR" dirty="0"/>
          </a:p>
        </p:txBody>
      </p:sp>
      <p:sp>
        <p:nvSpPr>
          <p:cNvPr id="11" name="10 - Θέση αριθμού διαφάνειας"/>
          <p:cNvSpPr>
            <a:spLocks noGrp="1"/>
          </p:cNvSpPr>
          <p:nvPr>
            <p:ph type="sldNum" sz="quarter" idx="12"/>
          </p:nvPr>
        </p:nvSpPr>
        <p:spPr/>
        <p:txBody>
          <a:bodyPr/>
          <a:lstStyle/>
          <a:p>
            <a:fld id="{D3F1D1C4-C2D9-4231-9FB2-B2D9D97AA41D}" type="slidenum">
              <a:rPr lang="el-GR" smtClean="0"/>
              <a:pPr/>
              <a:t>20</a:t>
            </a:fld>
            <a:endParaRPr lang="el-GR"/>
          </a:p>
        </p:txBody>
      </p:sp>
      <p:pic>
        <p:nvPicPr>
          <p:cNvPr id="13" name="12 - Θέση περιεχομένου" descr="λήξη σχολικού έτους.png"/>
          <p:cNvPicPr>
            <a:picLocks noGrp="1" noChangeAspect="1"/>
          </p:cNvPicPr>
          <p:nvPr>
            <p:ph sz="half" idx="1"/>
          </p:nvPr>
        </p:nvPicPr>
        <p:blipFill>
          <a:blip r:embed="rId2" cstate="print"/>
          <a:stretch>
            <a:fillRect/>
          </a:stretch>
        </p:blipFill>
        <p:spPr>
          <a:xfrm>
            <a:off x="4427984" y="3933056"/>
            <a:ext cx="4546848" cy="2088232"/>
          </a:xfrm>
        </p:spPr>
      </p:pic>
      <p:pic>
        <p:nvPicPr>
          <p:cNvPr id="1026" name="Picture 2" descr="C:\Users\User\Pictures\Documents\erasmus\εγκεκριμενα\παρουσίαση σχολείου\AGIASMOS-640x429_0.jpg"/>
          <p:cNvPicPr>
            <a:picLocks noChangeAspect="1" noChangeArrowheads="1"/>
          </p:cNvPicPr>
          <p:nvPr/>
        </p:nvPicPr>
        <p:blipFill>
          <a:blip r:embed="rId3" cstate="print"/>
          <a:srcRect/>
          <a:stretch>
            <a:fillRect/>
          </a:stretch>
        </p:blipFill>
        <p:spPr bwMode="auto">
          <a:xfrm>
            <a:off x="4932040" y="1268760"/>
            <a:ext cx="3544612" cy="23760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7918648" cy="2986656"/>
          </a:xfrm>
        </p:spPr>
        <p:txBody>
          <a:bodyPr/>
          <a:lstStyle/>
          <a:p>
            <a:pPr algn="ctr"/>
            <a:r>
              <a:rPr lang="en-US" sz="8000" dirty="0" smtClean="0">
                <a:solidFill>
                  <a:schemeClr val="accent3">
                    <a:lumMod val="60000"/>
                    <a:lumOff val="40000"/>
                  </a:schemeClr>
                </a:solidFill>
              </a:rPr>
              <a:t/>
            </a:r>
            <a:br>
              <a:rPr lang="en-US" sz="8000" dirty="0" smtClean="0">
                <a:solidFill>
                  <a:schemeClr val="accent3">
                    <a:lumMod val="60000"/>
                    <a:lumOff val="40000"/>
                  </a:schemeClr>
                </a:solidFill>
              </a:rPr>
            </a:br>
            <a:r>
              <a:rPr lang="en-US" sz="8000" dirty="0" smtClean="0">
                <a:solidFill>
                  <a:schemeClr val="accent3">
                    <a:lumMod val="60000"/>
                    <a:lumOff val="40000"/>
                  </a:schemeClr>
                </a:solidFill>
              </a:rPr>
              <a:t/>
            </a:r>
            <a:br>
              <a:rPr lang="en-US" sz="8000" dirty="0" smtClean="0">
                <a:solidFill>
                  <a:schemeClr val="accent3">
                    <a:lumMod val="60000"/>
                    <a:lumOff val="40000"/>
                  </a:schemeClr>
                </a:solidFill>
              </a:rPr>
            </a:br>
            <a:r>
              <a:rPr lang="en-US" sz="8000" dirty="0" smtClean="0">
                <a:solidFill>
                  <a:schemeClr val="accent3">
                    <a:lumMod val="60000"/>
                    <a:lumOff val="40000"/>
                  </a:schemeClr>
                </a:solidFill>
              </a:rPr>
              <a:t/>
            </a:r>
            <a:br>
              <a:rPr lang="en-US" sz="8000" dirty="0" smtClean="0">
                <a:solidFill>
                  <a:schemeClr val="accent3">
                    <a:lumMod val="60000"/>
                    <a:lumOff val="40000"/>
                  </a:schemeClr>
                </a:solidFill>
              </a:rPr>
            </a:br>
            <a:r>
              <a:rPr lang="en-US" sz="8000" dirty="0" smtClean="0">
                <a:solidFill>
                  <a:schemeClr val="accent3">
                    <a:lumMod val="60000"/>
                    <a:lumOff val="40000"/>
                  </a:schemeClr>
                </a:solidFill>
              </a:rPr>
              <a:t>Thank you</a:t>
            </a:r>
            <a:endParaRPr lang="el-GR" sz="8000" dirty="0" smtClean="0">
              <a:solidFill>
                <a:schemeClr val="accent3">
                  <a:lumMod val="60000"/>
                  <a:lumOff val="40000"/>
                </a:schemeClr>
              </a:solidFill>
            </a:endParaRPr>
          </a:p>
        </p:txBody>
      </p:sp>
      <p:sp>
        <p:nvSpPr>
          <p:cNvPr id="3" name="2 - Θέση κειμένου"/>
          <p:cNvSpPr>
            <a:spLocks noGrp="1"/>
          </p:cNvSpPr>
          <p:nvPr>
            <p:ph type="body" idx="2"/>
          </p:nvPr>
        </p:nvSpPr>
        <p:spPr/>
        <p:txBody>
          <a:bodyPr/>
          <a:lstStyle/>
          <a:p>
            <a:endParaRPr lang="el-GR" dirty="0"/>
          </a:p>
        </p:txBody>
      </p:sp>
      <p:sp>
        <p:nvSpPr>
          <p:cNvPr id="4" name="3 - Θέση περιεχομένου"/>
          <p:cNvSpPr>
            <a:spLocks noGrp="1"/>
          </p:cNvSpPr>
          <p:nvPr>
            <p:ph sz="half" idx="1"/>
          </p:nvPr>
        </p:nvSpPr>
        <p:spPr/>
        <p:txBody>
          <a:bodyPr/>
          <a:lstStyle/>
          <a:p>
            <a:endParaRPr lang="el-GR"/>
          </a:p>
        </p:txBody>
      </p:sp>
      <p:sp>
        <p:nvSpPr>
          <p:cNvPr id="5" name="4 - Θέση υποσέλιδου"/>
          <p:cNvSpPr>
            <a:spLocks noGrp="1"/>
          </p:cNvSpPr>
          <p:nvPr>
            <p:ph type="ftr" sz="quarter" idx="11"/>
          </p:nvPr>
        </p:nvSpPr>
        <p:spPr/>
        <p:txBody>
          <a:bodyPr/>
          <a:lstStyle/>
          <a:p>
            <a:r>
              <a:rPr lang="en-US" dirty="0" smtClean="0"/>
              <a:t>      Georgios Koutsoukis  </a:t>
            </a:r>
            <a:r>
              <a:rPr lang="en-US" dirty="0" err="1" smtClean="0"/>
              <a:t>Ph.D</a:t>
            </a:r>
            <a:r>
              <a:rPr lang="en-US" dirty="0" smtClean="0"/>
              <a:t>, </a:t>
            </a:r>
            <a:r>
              <a:rPr lang="en-US" dirty="0" err="1" smtClean="0"/>
              <a:t>Mr.Ed</a:t>
            </a:r>
            <a:r>
              <a:rPr lang="en-US" dirty="0" smtClean="0"/>
              <a:t>                                                 Headmaster of 12th Primary School of Drama                                                    </a:t>
            </a:r>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21</a:t>
            </a:fld>
            <a:endParaRPr lang="el-G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7990656" cy="682400"/>
          </a:xfrm>
        </p:spPr>
        <p:txBody>
          <a:bodyPr/>
          <a:lstStyle/>
          <a:p>
            <a:pPr algn="ctr"/>
            <a:r>
              <a:rPr lang="en-US" sz="2800" b="1" dirty="0" smtClean="0">
                <a:solidFill>
                  <a:schemeClr val="accent3">
                    <a:lumMod val="60000"/>
                    <a:lumOff val="40000"/>
                  </a:schemeClr>
                </a:solidFill>
              </a:rPr>
              <a:t>Drama is a regional center</a:t>
            </a:r>
            <a:endParaRPr lang="el-GR" sz="2800" b="1" dirty="0" smtClean="0">
              <a:solidFill>
                <a:schemeClr val="accent3">
                  <a:lumMod val="60000"/>
                  <a:lumOff val="40000"/>
                </a:schemeClr>
              </a:solidFill>
            </a:endParaRPr>
          </a:p>
        </p:txBody>
      </p:sp>
      <p:sp>
        <p:nvSpPr>
          <p:cNvPr id="3" name="2 - Θέση κειμένου"/>
          <p:cNvSpPr>
            <a:spLocks noGrp="1"/>
          </p:cNvSpPr>
          <p:nvPr>
            <p:ph type="body" idx="2"/>
          </p:nvPr>
        </p:nvSpPr>
        <p:spPr>
          <a:xfrm>
            <a:off x="323528" y="1628800"/>
            <a:ext cx="4104456" cy="4572000"/>
          </a:xfrm>
        </p:spPr>
        <p:txBody>
          <a:bodyPr/>
          <a:lstStyle/>
          <a:p>
            <a:r>
              <a:rPr lang="en-US" sz="2600" dirty="0" smtClean="0"/>
              <a:t>Drama (city) is the capital of the </a:t>
            </a:r>
            <a:r>
              <a:rPr lang="en-US" sz="2600" dirty="0" smtClean="0">
                <a:hlinkClick r:id="rId2" tooltip="Regional units of Greece"/>
              </a:rPr>
              <a:t>regional unit</a:t>
            </a:r>
            <a:r>
              <a:rPr lang="en-US" sz="2600" dirty="0" smtClean="0"/>
              <a:t> of </a:t>
            </a:r>
            <a:r>
              <a:rPr lang="en-US" sz="2600" dirty="0" smtClean="0">
                <a:hlinkClick r:id="rId3" tooltip="Drama (regional unit)"/>
              </a:rPr>
              <a:t>Drama</a:t>
            </a:r>
            <a:r>
              <a:rPr lang="en-US" sz="2600" dirty="0" smtClean="0"/>
              <a:t> which is part of the </a:t>
            </a:r>
            <a:r>
              <a:rPr lang="en-US" sz="2600" dirty="0" smtClean="0">
                <a:hlinkClick r:id="rId4" tooltip="East Macedonia and Thrace"/>
              </a:rPr>
              <a:t>East Macedonia and Thrace</a:t>
            </a:r>
            <a:r>
              <a:rPr lang="en-US" sz="2600" dirty="0" smtClean="0"/>
              <a:t> </a:t>
            </a:r>
            <a:r>
              <a:rPr lang="en-US" sz="2600" dirty="0" smtClean="0">
                <a:hlinkClick r:id="rId5" tooltip="Modern regions of Greece"/>
              </a:rPr>
              <a:t>region</a:t>
            </a:r>
            <a:r>
              <a:rPr lang="en-US" sz="2600" dirty="0" smtClean="0"/>
              <a:t>. The town (pop. 44,823 in 2011) is the economic center of the municipality (pop. 58,944), which in turn comprises 60 percent of the regional unit's population.</a:t>
            </a:r>
            <a:endParaRPr lang="el-GR" sz="2600" dirty="0" smtClean="0"/>
          </a:p>
          <a:p>
            <a:endParaRPr lang="el-GR" dirty="0"/>
          </a:p>
        </p:txBody>
      </p:sp>
      <p:sp>
        <p:nvSpPr>
          <p:cNvPr id="4" name="3 - Θέση περιεχομένου"/>
          <p:cNvSpPr>
            <a:spLocks noGrp="1"/>
          </p:cNvSpPr>
          <p:nvPr>
            <p:ph sz="half" idx="1"/>
          </p:nvPr>
        </p:nvSpPr>
        <p:spPr>
          <a:xfrm>
            <a:off x="4499992" y="1676400"/>
            <a:ext cx="4176464" cy="4200872"/>
          </a:xfrm>
        </p:spPr>
        <p:txBody>
          <a:bodyPr>
            <a:normAutofit/>
          </a:bodyPr>
          <a:lstStyle/>
          <a:p>
            <a:endParaRPr lang="en-US" sz="1400" dirty="0" smtClean="0">
              <a:hlinkClick r:id="rId6"/>
            </a:endParaRPr>
          </a:p>
          <a:p>
            <a:endParaRPr lang="en-US" sz="1400" dirty="0" smtClean="0">
              <a:hlinkClick r:id="rId6"/>
            </a:endParaRPr>
          </a:p>
          <a:p>
            <a:endParaRPr lang="en-US" sz="1400" dirty="0" smtClean="0">
              <a:hlinkClick r:id="rId6"/>
            </a:endParaRPr>
          </a:p>
          <a:p>
            <a:endParaRPr lang="en-US" sz="1400" dirty="0" smtClean="0">
              <a:hlinkClick r:id="rId6"/>
            </a:endParaRPr>
          </a:p>
          <a:p>
            <a:endParaRPr lang="en-US" sz="1400" dirty="0" smtClean="0">
              <a:hlinkClick r:id="rId6"/>
            </a:endParaRPr>
          </a:p>
          <a:p>
            <a:endParaRPr lang="en-US" sz="1400" dirty="0" smtClean="0">
              <a:hlinkClick r:id="rId6"/>
            </a:endParaRPr>
          </a:p>
          <a:p>
            <a:endParaRPr lang="en-US" sz="1400" dirty="0" smtClean="0">
              <a:hlinkClick r:id="rId6"/>
            </a:endParaRPr>
          </a:p>
          <a:p>
            <a:endParaRPr lang="en-US" sz="1400" dirty="0" smtClean="0">
              <a:hlinkClick r:id="rId6"/>
            </a:endParaRPr>
          </a:p>
          <a:p>
            <a:endParaRPr lang="en-US" sz="1400" dirty="0" smtClean="0">
              <a:hlinkClick r:id="rId6"/>
            </a:endParaRPr>
          </a:p>
          <a:p>
            <a:endParaRPr lang="en-US" sz="1400" dirty="0" smtClean="0">
              <a:hlinkClick r:id="rId6"/>
            </a:endParaRPr>
          </a:p>
          <a:p>
            <a:endParaRPr lang="en-US" sz="1400" dirty="0" smtClean="0">
              <a:hlinkClick r:id="rId6"/>
            </a:endParaRPr>
          </a:p>
          <a:p>
            <a:endParaRPr lang="en-US" sz="1400" dirty="0" smtClean="0">
              <a:hlinkClick r:id="rId6"/>
            </a:endParaRPr>
          </a:p>
          <a:p>
            <a:endParaRPr lang="en-US" sz="1400" dirty="0" smtClean="0">
              <a:hlinkClick r:id="rId6"/>
            </a:endParaRPr>
          </a:p>
          <a:p>
            <a:endParaRPr lang="en-US" sz="1400" dirty="0" smtClean="0">
              <a:hlinkClick r:id="rId6"/>
            </a:endParaRPr>
          </a:p>
          <a:p>
            <a:endParaRPr lang="en-US" sz="1400" dirty="0" smtClean="0">
              <a:hlinkClick r:id="rId6"/>
            </a:endParaRPr>
          </a:p>
          <a:p>
            <a:endParaRPr lang="en-US" sz="1400" dirty="0" smtClean="0">
              <a:hlinkClick r:id="rId6"/>
            </a:endParaRPr>
          </a:p>
          <a:p>
            <a:endParaRPr lang="el-GR" dirty="0"/>
          </a:p>
        </p:txBody>
      </p:sp>
      <p:sp>
        <p:nvSpPr>
          <p:cNvPr id="5" name="4 - Θέση υποσέλιδου"/>
          <p:cNvSpPr>
            <a:spLocks noGrp="1"/>
          </p:cNvSpPr>
          <p:nvPr>
            <p:ph type="ftr" sz="quarter" idx="11"/>
          </p:nvPr>
        </p:nvSpPr>
        <p:spPr/>
        <p:txBody>
          <a:bodyPr/>
          <a:lstStyle/>
          <a:p>
            <a:r>
              <a:rPr lang="en-US" dirty="0" smtClean="0"/>
              <a:t>          Georgios Koutsoukis  </a:t>
            </a:r>
            <a:r>
              <a:rPr lang="en-US" dirty="0" err="1" smtClean="0"/>
              <a:t>Ph.D</a:t>
            </a:r>
            <a:r>
              <a:rPr lang="en-US" dirty="0" smtClean="0"/>
              <a:t>, </a:t>
            </a:r>
            <a:r>
              <a:rPr lang="en-US" dirty="0" err="1" smtClean="0"/>
              <a:t>Mr.Ed</a:t>
            </a:r>
            <a:r>
              <a:rPr lang="en-US" dirty="0" smtClean="0"/>
              <a:t>                                                    Headmaster of 12th Primary School of Drama                                                    </a:t>
            </a:r>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3</a:t>
            </a:fld>
            <a:endParaRPr lang="el-GR"/>
          </a:p>
        </p:txBody>
      </p:sp>
      <p:pic>
        <p:nvPicPr>
          <p:cNvPr id="7" name="Picture 3" descr="C:\Users\User\Pictures\Documents\erasmus\εγκεκριμενα\παρουσίαση σχολείου\drama.gif"/>
          <p:cNvPicPr>
            <a:picLocks noChangeAspect="1" noChangeArrowheads="1"/>
          </p:cNvPicPr>
          <p:nvPr/>
        </p:nvPicPr>
        <p:blipFill>
          <a:blip r:embed="rId7" cstate="print"/>
          <a:srcRect/>
          <a:stretch>
            <a:fillRect/>
          </a:stretch>
        </p:blipFill>
        <p:spPr bwMode="auto">
          <a:xfrm>
            <a:off x="4860032" y="1484784"/>
            <a:ext cx="3840931" cy="3672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8062664" cy="754408"/>
          </a:xfrm>
        </p:spPr>
        <p:txBody>
          <a:bodyPr/>
          <a:lstStyle/>
          <a:p>
            <a:pPr algn="ctr"/>
            <a:r>
              <a:rPr lang="en-US" sz="2800" b="1" dirty="0" smtClean="0">
                <a:solidFill>
                  <a:schemeClr val="accent3">
                    <a:lumMod val="60000"/>
                    <a:lumOff val="40000"/>
                  </a:schemeClr>
                </a:solidFill>
              </a:rPr>
              <a:t>A historical city</a:t>
            </a:r>
            <a:endParaRPr lang="el-GR" sz="2800" b="1" dirty="0" smtClean="0">
              <a:solidFill>
                <a:schemeClr val="accent3">
                  <a:lumMod val="60000"/>
                  <a:lumOff val="40000"/>
                </a:schemeClr>
              </a:solidFill>
            </a:endParaRPr>
          </a:p>
        </p:txBody>
      </p:sp>
      <p:sp>
        <p:nvSpPr>
          <p:cNvPr id="3" name="2 - Θέση κειμένου"/>
          <p:cNvSpPr>
            <a:spLocks noGrp="1"/>
          </p:cNvSpPr>
          <p:nvPr>
            <p:ph type="body" idx="2"/>
          </p:nvPr>
        </p:nvSpPr>
        <p:spPr>
          <a:xfrm>
            <a:off x="179512" y="1484784"/>
            <a:ext cx="3456384" cy="4763616"/>
          </a:xfrm>
        </p:spPr>
        <p:txBody>
          <a:bodyPr>
            <a:normAutofit lnSpcReduction="10000"/>
          </a:bodyPr>
          <a:lstStyle/>
          <a:p>
            <a:r>
              <a:rPr lang="en-US" dirty="0" smtClean="0"/>
              <a:t> </a:t>
            </a:r>
            <a:r>
              <a:rPr lang="en-US" sz="2000" dirty="0" smtClean="0"/>
              <a:t>The area was inhabited during historic times. The </a:t>
            </a:r>
            <a:r>
              <a:rPr lang="en-US" sz="2000" b="1" dirty="0" smtClean="0"/>
              <a:t>Archaeological Museum </a:t>
            </a:r>
            <a:r>
              <a:rPr lang="en-US" sz="2000" dirty="0" smtClean="0"/>
              <a:t>includes noteworthy finds from the area, dating from prehistoric until recent years.</a:t>
            </a:r>
          </a:p>
          <a:p>
            <a:r>
              <a:rPr lang="en-US" sz="2000" dirty="0" smtClean="0"/>
              <a:t>A </a:t>
            </a:r>
            <a:r>
              <a:rPr lang="en-US" sz="2000" b="1" dirty="0" smtClean="0"/>
              <a:t>Macedonian Tomb</a:t>
            </a:r>
            <a:r>
              <a:rPr lang="en-US" sz="2000" dirty="0" smtClean="0"/>
              <a:t> of the Hellenistic years was found in the city.</a:t>
            </a:r>
          </a:p>
          <a:p>
            <a:r>
              <a:rPr lang="en-US" sz="2000" b="1" dirty="0" err="1" smtClean="0"/>
              <a:t>Agia</a:t>
            </a:r>
            <a:r>
              <a:rPr lang="en-US" sz="2000" b="1" dirty="0" smtClean="0"/>
              <a:t> Sophia Byzantine Church</a:t>
            </a:r>
            <a:r>
              <a:rPr lang="en-US" sz="2000" dirty="0" smtClean="0"/>
              <a:t> is from the 10th century. Around the Church we can see the ruins of the Byzantine Walls originally built in the 10th century.</a:t>
            </a:r>
            <a:endParaRPr lang="el-GR" sz="2000" dirty="0"/>
          </a:p>
        </p:txBody>
      </p:sp>
      <p:sp>
        <p:nvSpPr>
          <p:cNvPr id="5" name="4 - Θέση υποσέλιδου"/>
          <p:cNvSpPr>
            <a:spLocks noGrp="1"/>
          </p:cNvSpPr>
          <p:nvPr>
            <p:ph type="ftr" sz="quarter" idx="11"/>
          </p:nvPr>
        </p:nvSpPr>
        <p:spPr/>
        <p:txBody>
          <a:bodyPr/>
          <a:lstStyle/>
          <a:p>
            <a:r>
              <a:rPr lang="en-US" dirty="0" smtClean="0"/>
              <a:t>        Georgios Koutsoukis  </a:t>
            </a:r>
            <a:r>
              <a:rPr lang="en-US" dirty="0" err="1" smtClean="0"/>
              <a:t>Ph.D</a:t>
            </a:r>
            <a:r>
              <a:rPr lang="en-US" dirty="0" smtClean="0"/>
              <a:t>, </a:t>
            </a:r>
            <a:r>
              <a:rPr lang="en-US" dirty="0" err="1" smtClean="0"/>
              <a:t>Mr.Ed</a:t>
            </a:r>
            <a:r>
              <a:rPr lang="en-US" dirty="0" smtClean="0"/>
              <a:t>                                                 Headmaster of 12th Primary School of Drama                                                    </a:t>
            </a:r>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4</a:t>
            </a:fld>
            <a:endParaRPr lang="el-GR"/>
          </a:p>
        </p:txBody>
      </p:sp>
      <p:pic>
        <p:nvPicPr>
          <p:cNvPr id="2050" name="Picture 2" descr="C:\Users\User\Pictures\Documents\erasmus\εγκεκριμενα\παρουσίαση σχολείου\Byzantine_wall.JPG"/>
          <p:cNvPicPr>
            <a:picLocks noGrp="1" noChangeAspect="1" noChangeArrowheads="1"/>
          </p:cNvPicPr>
          <p:nvPr>
            <p:ph sz="half" idx="1"/>
          </p:nvPr>
        </p:nvPicPr>
        <p:blipFill>
          <a:blip r:embed="rId2" cstate="print"/>
          <a:srcRect/>
          <a:stretch>
            <a:fillRect/>
          </a:stretch>
        </p:blipFill>
        <p:spPr bwMode="auto">
          <a:xfrm>
            <a:off x="6648001" y="3861048"/>
            <a:ext cx="2495999" cy="1872000"/>
          </a:xfrm>
          <a:prstGeom prst="rect">
            <a:avLst/>
          </a:prstGeom>
          <a:noFill/>
        </p:spPr>
      </p:pic>
      <p:pic>
        <p:nvPicPr>
          <p:cNvPr id="2051" name="Picture 3" descr="C:\Users\User\Pictures\Documents\erasmus\εγκεκριμενα\παρουσίαση σχολείου\Drama_Archaeological_museum.jpg"/>
          <p:cNvPicPr>
            <a:picLocks noChangeAspect="1" noChangeArrowheads="1"/>
          </p:cNvPicPr>
          <p:nvPr/>
        </p:nvPicPr>
        <p:blipFill>
          <a:blip r:embed="rId3" cstate="print"/>
          <a:srcRect/>
          <a:stretch>
            <a:fillRect/>
          </a:stretch>
        </p:blipFill>
        <p:spPr bwMode="auto">
          <a:xfrm>
            <a:off x="3635896" y="1556792"/>
            <a:ext cx="2638236" cy="1764000"/>
          </a:xfrm>
          <a:prstGeom prst="rect">
            <a:avLst/>
          </a:prstGeom>
          <a:noFill/>
        </p:spPr>
      </p:pic>
      <p:pic>
        <p:nvPicPr>
          <p:cNvPr id="2052" name="Picture 4" descr="C:\Users\User\Pictures\Documents\erasmus\εγκεκριμενα\παρουσίαση σχολείου\main_image_1_591_orig.jpg"/>
          <p:cNvPicPr>
            <a:picLocks noChangeAspect="1" noChangeArrowheads="1"/>
          </p:cNvPicPr>
          <p:nvPr/>
        </p:nvPicPr>
        <p:blipFill>
          <a:blip r:embed="rId4" cstate="print"/>
          <a:srcRect/>
          <a:stretch>
            <a:fillRect/>
          </a:stretch>
        </p:blipFill>
        <p:spPr bwMode="auto">
          <a:xfrm>
            <a:off x="6300192" y="1556792"/>
            <a:ext cx="2750561" cy="1836000"/>
          </a:xfrm>
          <a:prstGeom prst="rect">
            <a:avLst/>
          </a:prstGeom>
          <a:noFill/>
        </p:spPr>
      </p:pic>
      <p:pic>
        <p:nvPicPr>
          <p:cNvPr id="2053" name="Picture 5" descr="C:\Users\User\Pictures\Documents\erasmus\εγκεκριμενα\παρουσίαση σχολείου\Church-Agia-Sofia-Drama-Greece.jpg"/>
          <p:cNvPicPr>
            <a:picLocks noChangeAspect="1" noChangeArrowheads="1"/>
          </p:cNvPicPr>
          <p:nvPr/>
        </p:nvPicPr>
        <p:blipFill>
          <a:blip r:embed="rId5" cstate="print"/>
          <a:srcRect/>
          <a:stretch>
            <a:fillRect/>
          </a:stretch>
        </p:blipFill>
        <p:spPr bwMode="auto">
          <a:xfrm>
            <a:off x="3707904" y="3933056"/>
            <a:ext cx="2754000" cy="1836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332656"/>
            <a:ext cx="7990656" cy="648072"/>
          </a:xfrm>
        </p:spPr>
        <p:txBody>
          <a:bodyPr/>
          <a:lstStyle/>
          <a:p>
            <a:pPr algn="ctr"/>
            <a:r>
              <a:rPr lang="en-US" sz="2800" b="1" dirty="0" smtClean="0">
                <a:solidFill>
                  <a:schemeClr val="accent3">
                    <a:lumMod val="60000"/>
                    <a:lumOff val="40000"/>
                  </a:schemeClr>
                </a:solidFill>
              </a:rPr>
              <a:t>And very beautiful</a:t>
            </a:r>
            <a:endParaRPr lang="el-GR" sz="2800" b="1" dirty="0" smtClean="0">
              <a:solidFill>
                <a:schemeClr val="accent3">
                  <a:lumMod val="60000"/>
                  <a:lumOff val="40000"/>
                </a:schemeClr>
              </a:solidFill>
            </a:endParaRPr>
          </a:p>
        </p:txBody>
      </p:sp>
      <p:sp>
        <p:nvSpPr>
          <p:cNvPr id="3" name="2 - Θέση κειμένου"/>
          <p:cNvSpPr>
            <a:spLocks noGrp="1"/>
          </p:cNvSpPr>
          <p:nvPr>
            <p:ph type="body" idx="2"/>
          </p:nvPr>
        </p:nvSpPr>
        <p:spPr>
          <a:xfrm>
            <a:off x="251520" y="1700808"/>
            <a:ext cx="2808312" cy="4572000"/>
          </a:xfrm>
        </p:spPr>
        <p:txBody>
          <a:bodyPr>
            <a:normAutofit/>
          </a:bodyPr>
          <a:lstStyle/>
          <a:p>
            <a:r>
              <a:rPr lang="en-US" sz="2000" dirty="0" smtClean="0"/>
              <a:t>A walk around Drama is an intriguing mix of old and new, with an array of architectural influences</a:t>
            </a:r>
          </a:p>
          <a:p>
            <a:r>
              <a:rPr lang="en-US" sz="2000" dirty="0" smtClean="0"/>
              <a:t>The most beautiful aspect of the city is the exquisite </a:t>
            </a:r>
            <a:r>
              <a:rPr lang="en-US" sz="2000" dirty="0" err="1" smtClean="0"/>
              <a:t>Agia</a:t>
            </a:r>
            <a:r>
              <a:rPr lang="en-US" sz="2000" dirty="0" smtClean="0"/>
              <a:t> </a:t>
            </a:r>
            <a:r>
              <a:rPr lang="en-US" sz="2000" dirty="0" err="1" smtClean="0"/>
              <a:t>Varvara</a:t>
            </a:r>
            <a:r>
              <a:rPr lang="en-US" sz="2000" dirty="0" smtClean="0"/>
              <a:t> springs</a:t>
            </a:r>
          </a:p>
          <a:p>
            <a:r>
              <a:rPr lang="en-US" sz="2000" dirty="0" smtClean="0"/>
              <a:t>Drama is</a:t>
            </a:r>
            <a:r>
              <a:rPr lang="en-US" sz="2000" b="1" dirty="0" smtClean="0"/>
              <a:t> </a:t>
            </a:r>
            <a:r>
              <a:rPr lang="en-US" sz="2000" dirty="0" smtClean="0"/>
              <a:t>built at the foot of </a:t>
            </a:r>
            <a:r>
              <a:rPr lang="en-US" sz="2000" dirty="0" err="1" smtClean="0"/>
              <a:t>Korylovos</a:t>
            </a:r>
            <a:r>
              <a:rPr lang="en-US" sz="2000" dirty="0" smtClean="0"/>
              <a:t> Hill covered by pine-trees, with a tourist pavilion, sports facilities and a marvelous view.</a:t>
            </a:r>
            <a:endParaRPr lang="el-GR" sz="2000" dirty="0"/>
          </a:p>
        </p:txBody>
      </p:sp>
      <p:sp>
        <p:nvSpPr>
          <p:cNvPr id="5" name="4 - Θέση υποσέλιδου"/>
          <p:cNvSpPr>
            <a:spLocks noGrp="1"/>
          </p:cNvSpPr>
          <p:nvPr>
            <p:ph type="ftr" sz="quarter" idx="11"/>
          </p:nvPr>
        </p:nvSpPr>
        <p:spPr/>
        <p:txBody>
          <a:bodyPr/>
          <a:lstStyle/>
          <a:p>
            <a:r>
              <a:rPr lang="en-US" dirty="0" smtClean="0"/>
              <a:t>        Georgios Koutsoukis  </a:t>
            </a:r>
            <a:r>
              <a:rPr lang="en-US" dirty="0" err="1" smtClean="0"/>
              <a:t>Ph.D</a:t>
            </a:r>
            <a:r>
              <a:rPr lang="en-US" dirty="0" smtClean="0"/>
              <a:t>, </a:t>
            </a:r>
            <a:r>
              <a:rPr lang="en-US" dirty="0" err="1" smtClean="0"/>
              <a:t>Mr.Ed</a:t>
            </a:r>
            <a:r>
              <a:rPr lang="en-US" dirty="0" smtClean="0"/>
              <a:t>                                                 Headmaster of 12th Primary School of Drama                                                    </a:t>
            </a:r>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5</a:t>
            </a:fld>
            <a:endParaRPr lang="el-GR"/>
          </a:p>
        </p:txBody>
      </p:sp>
      <p:pic>
        <p:nvPicPr>
          <p:cNvPr id="3075" name="Picture 3" descr="C:\Users\User\Pictures\Documents\erasmus\εγκεκριμενα\παρουσίαση σχολείου\drama-city-view-greece-street-residential-district-67500625.jpg"/>
          <p:cNvPicPr>
            <a:picLocks noGrp="1" noChangeAspect="1" noChangeArrowheads="1"/>
          </p:cNvPicPr>
          <p:nvPr>
            <p:ph sz="half" idx="1"/>
          </p:nvPr>
        </p:nvPicPr>
        <p:blipFill>
          <a:blip r:embed="rId2" cstate="print"/>
          <a:srcRect/>
          <a:stretch>
            <a:fillRect/>
          </a:stretch>
        </p:blipFill>
        <p:spPr bwMode="auto">
          <a:xfrm>
            <a:off x="3347864" y="1268760"/>
            <a:ext cx="2750719" cy="1764000"/>
          </a:xfrm>
          <a:prstGeom prst="rect">
            <a:avLst/>
          </a:prstGeom>
          <a:noFill/>
        </p:spPr>
      </p:pic>
      <p:pic>
        <p:nvPicPr>
          <p:cNvPr id="3076" name="Picture 4" descr="C:\Users\User\Pictures\Documents\erasmus\εγκεκριμενα\παρουσίαση σχολείου\Greece.com_3_Drama_1000x560.jpg"/>
          <p:cNvPicPr>
            <a:picLocks noChangeAspect="1" noChangeArrowheads="1"/>
          </p:cNvPicPr>
          <p:nvPr/>
        </p:nvPicPr>
        <p:blipFill>
          <a:blip r:embed="rId3" cstate="print"/>
          <a:srcRect/>
          <a:stretch>
            <a:fillRect/>
          </a:stretch>
        </p:blipFill>
        <p:spPr bwMode="auto">
          <a:xfrm>
            <a:off x="6372200" y="1196752"/>
            <a:ext cx="2541742" cy="1908000"/>
          </a:xfrm>
          <a:prstGeom prst="rect">
            <a:avLst/>
          </a:prstGeom>
          <a:noFill/>
        </p:spPr>
      </p:pic>
      <p:pic>
        <p:nvPicPr>
          <p:cNvPr id="3077" name="Picture 5" descr="C:\Users\User\Pictures\Documents\erasmus\εγκεκριμενα\παρουσίαση σχολείου\Drama1.jpg"/>
          <p:cNvPicPr>
            <a:picLocks noChangeAspect="1" noChangeArrowheads="1"/>
          </p:cNvPicPr>
          <p:nvPr/>
        </p:nvPicPr>
        <p:blipFill>
          <a:blip r:embed="rId4" cstate="print"/>
          <a:srcRect/>
          <a:stretch>
            <a:fillRect/>
          </a:stretch>
        </p:blipFill>
        <p:spPr bwMode="auto">
          <a:xfrm>
            <a:off x="3419872" y="3212976"/>
            <a:ext cx="2640000" cy="1980000"/>
          </a:xfrm>
          <a:prstGeom prst="rect">
            <a:avLst/>
          </a:prstGeom>
          <a:noFill/>
        </p:spPr>
      </p:pic>
      <p:pic>
        <p:nvPicPr>
          <p:cNvPr id="3080" name="Picture 8" descr="C:\Users\User\Pictures\Documents\erasmus\εγκεκριμενα\παρουσίαση σχολείου\korulobo (1).jpg"/>
          <p:cNvPicPr>
            <a:picLocks noChangeAspect="1" noChangeArrowheads="1"/>
          </p:cNvPicPr>
          <p:nvPr/>
        </p:nvPicPr>
        <p:blipFill>
          <a:blip r:embed="rId5" cstate="print"/>
          <a:srcRect/>
          <a:stretch>
            <a:fillRect/>
          </a:stretch>
        </p:blipFill>
        <p:spPr bwMode="auto">
          <a:xfrm>
            <a:off x="6156176" y="3212976"/>
            <a:ext cx="2877120" cy="1944000"/>
          </a:xfrm>
          <a:prstGeom prst="rect">
            <a:avLst/>
          </a:prstGeom>
          <a:noFill/>
        </p:spPr>
      </p:pic>
      <p:sp>
        <p:nvSpPr>
          <p:cNvPr id="15" name="14 - Ορθογώνιο"/>
          <p:cNvSpPr/>
          <p:nvPr/>
        </p:nvSpPr>
        <p:spPr>
          <a:xfrm>
            <a:off x="3563888" y="5229200"/>
            <a:ext cx="5328592" cy="369332"/>
          </a:xfrm>
          <a:prstGeom prst="rect">
            <a:avLst/>
          </a:prstGeom>
        </p:spPr>
        <p:txBody>
          <a:bodyPr wrap="square">
            <a:spAutoFit/>
          </a:bodyPr>
          <a:lstStyle/>
          <a:p>
            <a:r>
              <a:rPr lang="en-US" dirty="0" smtClean="0">
                <a:hlinkClick r:id="rId6"/>
              </a:rPr>
              <a:t>https://www.youtube.com/watch?v=QEMKq_ccF0Y</a:t>
            </a:r>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260648"/>
            <a:ext cx="8208912" cy="792088"/>
          </a:xfrm>
        </p:spPr>
        <p:txBody>
          <a:bodyPr/>
          <a:lstStyle/>
          <a:p>
            <a:pPr algn="ctr"/>
            <a:r>
              <a:rPr lang="en-US" sz="2800" b="1" dirty="0" smtClean="0">
                <a:solidFill>
                  <a:schemeClr val="accent3">
                    <a:lumMod val="60000"/>
                    <a:lumOff val="40000"/>
                  </a:schemeClr>
                </a:solidFill>
              </a:rPr>
              <a:t>History of the 12th Primary School of Drama</a:t>
            </a:r>
            <a:endParaRPr lang="el-GR" sz="2800" b="1" dirty="0">
              <a:solidFill>
                <a:schemeClr val="accent3">
                  <a:lumMod val="60000"/>
                  <a:lumOff val="40000"/>
                </a:schemeClr>
              </a:solidFill>
            </a:endParaRPr>
          </a:p>
        </p:txBody>
      </p:sp>
      <p:sp>
        <p:nvSpPr>
          <p:cNvPr id="3" name="2 - Θέση κειμένου"/>
          <p:cNvSpPr>
            <a:spLocks noGrp="1"/>
          </p:cNvSpPr>
          <p:nvPr>
            <p:ph type="body" idx="2"/>
          </p:nvPr>
        </p:nvSpPr>
        <p:spPr>
          <a:xfrm>
            <a:off x="179512" y="1676400"/>
            <a:ext cx="3672408" cy="4572000"/>
          </a:xfrm>
        </p:spPr>
        <p:txBody>
          <a:bodyPr>
            <a:normAutofit lnSpcReduction="10000"/>
          </a:bodyPr>
          <a:lstStyle/>
          <a:p>
            <a:r>
              <a:rPr lang="en-US" sz="2800" dirty="0" smtClean="0"/>
              <a:t>The school has a long history of more than 100 years.</a:t>
            </a:r>
          </a:p>
          <a:p>
            <a:r>
              <a:rPr lang="en-US" sz="2800" dirty="0" smtClean="0"/>
              <a:t>It was founded in 1909 when this part of Greece was under </a:t>
            </a:r>
            <a:r>
              <a:rPr lang="en-US" sz="2800" dirty="0" err="1" smtClean="0"/>
              <a:t>Othoman</a:t>
            </a:r>
            <a:r>
              <a:rPr lang="en-US" sz="2800" dirty="0" smtClean="0"/>
              <a:t> authority. </a:t>
            </a:r>
          </a:p>
          <a:p>
            <a:r>
              <a:rPr lang="en-US" sz="2800" dirty="0" smtClean="0"/>
              <a:t>The school was built according to the designs of the famous Greek architect </a:t>
            </a:r>
            <a:r>
              <a:rPr lang="en-US" sz="2800" dirty="0" err="1" smtClean="0"/>
              <a:t>Chatzimihalis</a:t>
            </a:r>
            <a:r>
              <a:rPr lang="en-US" sz="2800" dirty="0" smtClean="0"/>
              <a:t>.</a:t>
            </a:r>
          </a:p>
          <a:p>
            <a:endParaRPr lang="el-GR" sz="2400" dirty="0"/>
          </a:p>
        </p:txBody>
      </p:sp>
      <p:sp>
        <p:nvSpPr>
          <p:cNvPr id="9" name="8 - Θέση υποσέλιδου"/>
          <p:cNvSpPr>
            <a:spLocks noGrp="1"/>
          </p:cNvSpPr>
          <p:nvPr>
            <p:ph type="ftr" sz="quarter" idx="11"/>
          </p:nvPr>
        </p:nvSpPr>
        <p:spPr/>
        <p:txBody>
          <a:bodyPr/>
          <a:lstStyle/>
          <a:p>
            <a:r>
              <a:rPr lang="en-US" dirty="0" smtClean="0"/>
              <a:t>      Georgios Koutsoukis  </a:t>
            </a:r>
            <a:r>
              <a:rPr lang="en-US" dirty="0" err="1" smtClean="0"/>
              <a:t>Ph.D</a:t>
            </a:r>
            <a:r>
              <a:rPr lang="en-US" dirty="0" smtClean="0"/>
              <a:t>, </a:t>
            </a:r>
            <a:r>
              <a:rPr lang="en-US" dirty="0" err="1" smtClean="0"/>
              <a:t>Mr.Ed</a:t>
            </a:r>
            <a:r>
              <a:rPr lang="en-US" dirty="0" smtClean="0"/>
              <a:t>                                                 Headmaster of 12th Primary School of Drama                                                    </a:t>
            </a:r>
            <a:endParaRPr lang="el-GR" dirty="0"/>
          </a:p>
        </p:txBody>
      </p:sp>
      <p:sp>
        <p:nvSpPr>
          <p:cNvPr id="10" name="9 - Θέση αριθμού διαφάνειας"/>
          <p:cNvSpPr>
            <a:spLocks noGrp="1"/>
          </p:cNvSpPr>
          <p:nvPr>
            <p:ph type="sldNum" sz="quarter" idx="12"/>
          </p:nvPr>
        </p:nvSpPr>
        <p:spPr/>
        <p:txBody>
          <a:bodyPr/>
          <a:lstStyle/>
          <a:p>
            <a:fld id="{D3F1D1C4-C2D9-4231-9FB2-B2D9D97AA41D}" type="slidenum">
              <a:rPr lang="el-GR" smtClean="0"/>
              <a:pPr/>
              <a:t>6</a:t>
            </a:fld>
            <a:endParaRPr lang="el-GR"/>
          </a:p>
        </p:txBody>
      </p:sp>
      <p:pic>
        <p:nvPicPr>
          <p:cNvPr id="4099" name="Picture 3" descr="C:\Users\User\Pictures\Documents\erasmus\εγκεκριμενα\παρουσίαση σχολείου\0_400x318_images_History_HistoryImage03.jpg"/>
          <p:cNvPicPr>
            <a:picLocks noGrp="1" noChangeAspect="1" noChangeArrowheads="1"/>
          </p:cNvPicPr>
          <p:nvPr>
            <p:ph sz="half" idx="1"/>
          </p:nvPr>
        </p:nvPicPr>
        <p:blipFill>
          <a:blip r:embed="rId2" cstate="print"/>
          <a:srcRect/>
          <a:stretch>
            <a:fillRect/>
          </a:stretch>
        </p:blipFill>
        <p:spPr bwMode="auto">
          <a:xfrm>
            <a:off x="4355976" y="1340768"/>
            <a:ext cx="3305661" cy="2628000"/>
          </a:xfrm>
          <a:prstGeom prst="rect">
            <a:avLst/>
          </a:prstGeom>
          <a:noFill/>
        </p:spPr>
      </p:pic>
      <p:pic>
        <p:nvPicPr>
          <p:cNvPr id="4100" name="Picture 4" descr="C:\Users\User\Pictures\Documents\erasmus\εγκεκριμενα\παρουσίαση σχολείου\12dim-dramas 2.jpg"/>
          <p:cNvPicPr>
            <a:picLocks noChangeAspect="1" noChangeArrowheads="1"/>
          </p:cNvPicPr>
          <p:nvPr/>
        </p:nvPicPr>
        <p:blipFill>
          <a:blip r:embed="rId3" cstate="print"/>
          <a:srcRect/>
          <a:stretch>
            <a:fillRect/>
          </a:stretch>
        </p:blipFill>
        <p:spPr bwMode="auto">
          <a:xfrm>
            <a:off x="5508104" y="4005064"/>
            <a:ext cx="3453542" cy="2304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0"/>
            <a:ext cx="7918648" cy="836712"/>
          </a:xfrm>
        </p:spPr>
        <p:txBody>
          <a:bodyPr/>
          <a:lstStyle/>
          <a:p>
            <a:pPr algn="ctr"/>
            <a:r>
              <a:rPr lang="en-US" sz="3200" b="1" dirty="0" smtClean="0">
                <a:solidFill>
                  <a:schemeClr val="accent3">
                    <a:lumMod val="60000"/>
                    <a:lumOff val="40000"/>
                  </a:schemeClr>
                </a:solidFill>
              </a:rPr>
              <a:t>School’s location</a:t>
            </a:r>
            <a:endParaRPr lang="el-GR" sz="3200" b="1" dirty="0">
              <a:solidFill>
                <a:schemeClr val="accent3">
                  <a:lumMod val="60000"/>
                  <a:lumOff val="40000"/>
                </a:schemeClr>
              </a:solidFill>
            </a:endParaRPr>
          </a:p>
        </p:txBody>
      </p:sp>
      <p:sp>
        <p:nvSpPr>
          <p:cNvPr id="3" name="2 - Θέση κειμένου"/>
          <p:cNvSpPr>
            <a:spLocks noGrp="1"/>
          </p:cNvSpPr>
          <p:nvPr>
            <p:ph type="body" idx="2"/>
          </p:nvPr>
        </p:nvSpPr>
        <p:spPr>
          <a:xfrm>
            <a:off x="179512" y="1124744"/>
            <a:ext cx="3816424" cy="5123656"/>
          </a:xfrm>
        </p:spPr>
        <p:txBody>
          <a:bodyPr>
            <a:noAutofit/>
          </a:bodyPr>
          <a:lstStyle/>
          <a:p>
            <a:r>
              <a:rPr lang="en-US" sz="2400" dirty="0" smtClean="0"/>
              <a:t>The school is situated in the center of Drama  in a beautiful environment.</a:t>
            </a:r>
          </a:p>
          <a:p>
            <a:r>
              <a:rPr lang="en-US" sz="2400" dirty="0" smtClean="0"/>
              <a:t>Restoration works were made a few years ago and today although active, the  school is a protected monument. During the school year a lot of students from other schools (from Drama or neighboring cities visit us).</a:t>
            </a:r>
            <a:endParaRPr lang="el-GR" sz="2400" dirty="0" smtClean="0"/>
          </a:p>
        </p:txBody>
      </p:sp>
      <p:sp>
        <p:nvSpPr>
          <p:cNvPr id="8" name="7 - Θέση υποσέλιδου"/>
          <p:cNvSpPr>
            <a:spLocks noGrp="1"/>
          </p:cNvSpPr>
          <p:nvPr>
            <p:ph type="ftr" sz="quarter" idx="11"/>
          </p:nvPr>
        </p:nvSpPr>
        <p:spPr/>
        <p:txBody>
          <a:bodyPr/>
          <a:lstStyle/>
          <a:p>
            <a:r>
              <a:rPr lang="en-US" dirty="0" smtClean="0"/>
              <a:t>       Georgios Koutsoukis  </a:t>
            </a:r>
            <a:r>
              <a:rPr lang="en-US" dirty="0" err="1" smtClean="0"/>
              <a:t>Ph.D</a:t>
            </a:r>
            <a:r>
              <a:rPr lang="en-US" dirty="0" smtClean="0"/>
              <a:t>, </a:t>
            </a:r>
            <a:r>
              <a:rPr lang="en-US" dirty="0" err="1" smtClean="0"/>
              <a:t>Mr.Ed</a:t>
            </a:r>
            <a:r>
              <a:rPr lang="en-US" dirty="0" smtClean="0"/>
              <a:t>                                                 Headmaster of 12th Primary School of Drama                                                    </a:t>
            </a:r>
            <a:endParaRPr lang="el-GR" dirty="0"/>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7</a:t>
            </a:fld>
            <a:endParaRPr lang="el-GR"/>
          </a:p>
        </p:txBody>
      </p:sp>
      <p:pic>
        <p:nvPicPr>
          <p:cNvPr id="5122" name="Picture 2" descr="C:\Users\User\Pictures\Documents\erasmus\εγκεκριμενα\παρουσίαση σχολείου\12th Primary school.png"/>
          <p:cNvPicPr>
            <a:picLocks noGrp="1" noChangeAspect="1" noChangeArrowheads="1"/>
          </p:cNvPicPr>
          <p:nvPr>
            <p:ph sz="half" idx="1"/>
          </p:nvPr>
        </p:nvPicPr>
        <p:blipFill>
          <a:blip r:embed="rId2" cstate="print"/>
          <a:srcRect/>
          <a:stretch>
            <a:fillRect/>
          </a:stretch>
        </p:blipFill>
        <p:spPr bwMode="auto">
          <a:xfrm>
            <a:off x="4716016" y="980728"/>
            <a:ext cx="3375097" cy="2340000"/>
          </a:xfrm>
          <a:prstGeom prst="rect">
            <a:avLst/>
          </a:prstGeom>
          <a:noFill/>
        </p:spPr>
      </p:pic>
      <p:pic>
        <p:nvPicPr>
          <p:cNvPr id="5123" name="Picture 3" descr="C:\Users\User\Pictures\Documents\erasmus\εγκεκριμενα\παρουσίαση σχολείου\12dim-dramas 1.jpg"/>
          <p:cNvPicPr>
            <a:picLocks noChangeAspect="1" noChangeArrowheads="1"/>
          </p:cNvPicPr>
          <p:nvPr/>
        </p:nvPicPr>
        <p:blipFill>
          <a:blip r:embed="rId3" cstate="print"/>
          <a:srcRect/>
          <a:stretch>
            <a:fillRect/>
          </a:stretch>
        </p:blipFill>
        <p:spPr bwMode="auto">
          <a:xfrm>
            <a:off x="4572000" y="3429000"/>
            <a:ext cx="3647389" cy="2736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260648"/>
            <a:ext cx="8062664" cy="720080"/>
          </a:xfrm>
        </p:spPr>
        <p:txBody>
          <a:bodyPr/>
          <a:lstStyle/>
          <a:p>
            <a:pPr algn="ctr"/>
            <a:r>
              <a:rPr lang="en-US" sz="3200" dirty="0" smtClean="0">
                <a:solidFill>
                  <a:schemeClr val="accent3">
                    <a:lumMod val="60000"/>
                    <a:lumOff val="40000"/>
                  </a:schemeClr>
                </a:solidFill>
              </a:rPr>
              <a:t>The school building</a:t>
            </a:r>
            <a:endParaRPr lang="el-GR" sz="3200" dirty="0">
              <a:solidFill>
                <a:schemeClr val="accent3">
                  <a:lumMod val="60000"/>
                  <a:lumOff val="40000"/>
                </a:schemeClr>
              </a:solidFill>
            </a:endParaRPr>
          </a:p>
        </p:txBody>
      </p:sp>
      <p:sp>
        <p:nvSpPr>
          <p:cNvPr id="3" name="2 - Θέση κειμένου"/>
          <p:cNvSpPr>
            <a:spLocks noGrp="1"/>
          </p:cNvSpPr>
          <p:nvPr>
            <p:ph type="body" idx="2"/>
          </p:nvPr>
        </p:nvSpPr>
        <p:spPr>
          <a:xfrm>
            <a:off x="179512" y="1196752"/>
            <a:ext cx="3888432" cy="5661248"/>
          </a:xfrm>
        </p:spPr>
        <p:txBody>
          <a:bodyPr>
            <a:normAutofit/>
          </a:bodyPr>
          <a:lstStyle/>
          <a:p>
            <a:r>
              <a:rPr lang="en-US" sz="2800" dirty="0" smtClean="0"/>
              <a:t>The main building of the school has 2 floors and all the facilities occupy an area of about 2,000 square meters.</a:t>
            </a:r>
          </a:p>
          <a:p>
            <a:r>
              <a:rPr lang="en-US" sz="2800" dirty="0" smtClean="0"/>
              <a:t>There is a special entrance and a shaped ramp for the service of people with special needs</a:t>
            </a:r>
          </a:p>
          <a:p>
            <a:r>
              <a:rPr lang="en-US" sz="2800" dirty="0" smtClean="0"/>
              <a:t>The two floors are joined by internal stairs.</a:t>
            </a:r>
            <a:endParaRPr lang="el-GR" sz="2800" dirty="0"/>
          </a:p>
        </p:txBody>
      </p:sp>
      <p:sp>
        <p:nvSpPr>
          <p:cNvPr id="10" name="9 - Θέση υποσέλιδου"/>
          <p:cNvSpPr>
            <a:spLocks noGrp="1"/>
          </p:cNvSpPr>
          <p:nvPr>
            <p:ph type="ftr" sz="quarter" idx="11"/>
          </p:nvPr>
        </p:nvSpPr>
        <p:spPr/>
        <p:txBody>
          <a:bodyPr/>
          <a:lstStyle/>
          <a:p>
            <a:r>
              <a:rPr lang="en-US" dirty="0" smtClean="0"/>
              <a:t>      Georgios Koutsoukis  </a:t>
            </a:r>
            <a:r>
              <a:rPr lang="en-US" dirty="0" err="1" smtClean="0"/>
              <a:t>Ph.D</a:t>
            </a:r>
            <a:r>
              <a:rPr lang="en-US" dirty="0" smtClean="0"/>
              <a:t>, </a:t>
            </a:r>
            <a:r>
              <a:rPr lang="en-US" dirty="0" err="1" smtClean="0"/>
              <a:t>Mr.Ed</a:t>
            </a:r>
            <a:r>
              <a:rPr lang="en-US" dirty="0" smtClean="0"/>
              <a:t>                                                 Headmaster of 12th Primary School of Drama                                                    </a:t>
            </a:r>
            <a:endParaRPr lang="el-GR" dirty="0"/>
          </a:p>
        </p:txBody>
      </p:sp>
      <p:sp>
        <p:nvSpPr>
          <p:cNvPr id="11" name="10 - Θέση αριθμού διαφάνειας"/>
          <p:cNvSpPr>
            <a:spLocks noGrp="1"/>
          </p:cNvSpPr>
          <p:nvPr>
            <p:ph type="sldNum" sz="quarter" idx="12"/>
          </p:nvPr>
        </p:nvSpPr>
        <p:spPr/>
        <p:txBody>
          <a:bodyPr/>
          <a:lstStyle/>
          <a:p>
            <a:fld id="{D3F1D1C4-C2D9-4231-9FB2-B2D9D97AA41D}" type="slidenum">
              <a:rPr lang="el-GR" smtClean="0"/>
              <a:pPr/>
              <a:t>8</a:t>
            </a:fld>
            <a:endParaRPr lang="el-GR"/>
          </a:p>
        </p:txBody>
      </p:sp>
      <p:pic>
        <p:nvPicPr>
          <p:cNvPr id="6146" name="Picture 2" descr="G:\φωτο 2018-19\IMG_20181025_132700.jpg"/>
          <p:cNvPicPr>
            <a:picLocks noGrp="1" noChangeAspect="1" noChangeArrowheads="1"/>
          </p:cNvPicPr>
          <p:nvPr>
            <p:ph sz="half" idx="1"/>
          </p:nvPr>
        </p:nvPicPr>
        <p:blipFill>
          <a:blip r:embed="rId2" cstate="print"/>
          <a:srcRect/>
          <a:stretch>
            <a:fillRect/>
          </a:stretch>
        </p:blipFill>
        <p:spPr bwMode="auto">
          <a:xfrm>
            <a:off x="5724128" y="4293096"/>
            <a:ext cx="2379003" cy="2088000"/>
          </a:xfrm>
          <a:prstGeom prst="rect">
            <a:avLst/>
          </a:prstGeom>
          <a:noFill/>
        </p:spPr>
      </p:pic>
      <p:pic>
        <p:nvPicPr>
          <p:cNvPr id="6147" name="Picture 3" descr="G:\φωτο 2018-19\IMG_20181024_103511.jpg"/>
          <p:cNvPicPr>
            <a:picLocks noChangeAspect="1" noChangeArrowheads="1"/>
          </p:cNvPicPr>
          <p:nvPr/>
        </p:nvPicPr>
        <p:blipFill>
          <a:blip r:embed="rId3" cstate="print"/>
          <a:srcRect/>
          <a:stretch>
            <a:fillRect/>
          </a:stretch>
        </p:blipFill>
        <p:spPr bwMode="auto">
          <a:xfrm>
            <a:off x="4716016" y="1268760"/>
            <a:ext cx="3840000" cy="2880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332656"/>
            <a:ext cx="8062664" cy="792088"/>
          </a:xfrm>
        </p:spPr>
        <p:txBody>
          <a:bodyPr/>
          <a:lstStyle/>
          <a:p>
            <a:pPr algn="ctr"/>
            <a:r>
              <a:rPr lang="en-US" sz="3200" dirty="0" smtClean="0">
                <a:solidFill>
                  <a:schemeClr val="accent3">
                    <a:lumMod val="60000"/>
                    <a:lumOff val="40000"/>
                  </a:schemeClr>
                </a:solidFill>
              </a:rPr>
              <a:t>Classrooms</a:t>
            </a:r>
            <a:endParaRPr lang="el-GR" sz="3200" dirty="0" smtClean="0">
              <a:solidFill>
                <a:schemeClr val="accent3">
                  <a:lumMod val="60000"/>
                  <a:lumOff val="40000"/>
                </a:schemeClr>
              </a:solidFill>
            </a:endParaRPr>
          </a:p>
        </p:txBody>
      </p:sp>
      <p:sp>
        <p:nvSpPr>
          <p:cNvPr id="3" name="2 - Θέση κειμένου"/>
          <p:cNvSpPr>
            <a:spLocks noGrp="1"/>
          </p:cNvSpPr>
          <p:nvPr>
            <p:ph type="body" idx="2"/>
          </p:nvPr>
        </p:nvSpPr>
        <p:spPr>
          <a:xfrm>
            <a:off x="395536" y="1412776"/>
            <a:ext cx="4464496" cy="2232248"/>
          </a:xfrm>
        </p:spPr>
        <p:txBody>
          <a:bodyPr>
            <a:normAutofit fontScale="92500"/>
          </a:bodyPr>
          <a:lstStyle/>
          <a:p>
            <a:r>
              <a:rPr lang="en-US" sz="2400" dirty="0" smtClean="0"/>
              <a:t>For the needs of the educational process there are 14 classrooms, laboratories, library room, utility rooms, toilets etc.</a:t>
            </a:r>
          </a:p>
          <a:p>
            <a:r>
              <a:rPr lang="en-US" sz="2400" dirty="0" smtClean="0"/>
              <a:t>There are two equipped rooms for the school teachers and a principal's office.</a:t>
            </a:r>
            <a:endParaRPr lang="el-GR" sz="2400" dirty="0"/>
          </a:p>
        </p:txBody>
      </p:sp>
      <p:pic>
        <p:nvPicPr>
          <p:cNvPr id="7" name="6 - Θέση περιεχομένου" descr="IMG_20181025_134455.jpg"/>
          <p:cNvPicPr>
            <a:picLocks noGrp="1" noChangeAspect="1"/>
          </p:cNvPicPr>
          <p:nvPr>
            <p:ph sz="half" idx="1"/>
          </p:nvPr>
        </p:nvPicPr>
        <p:blipFill>
          <a:blip r:embed="rId2" cstate="print"/>
          <a:stretch>
            <a:fillRect/>
          </a:stretch>
        </p:blipFill>
        <p:spPr>
          <a:xfrm>
            <a:off x="5292080" y="1268760"/>
            <a:ext cx="3168000" cy="2376000"/>
          </a:xfrm>
        </p:spPr>
      </p:pic>
      <p:sp>
        <p:nvSpPr>
          <p:cNvPr id="5" name="4 - Θέση υποσέλιδου"/>
          <p:cNvSpPr>
            <a:spLocks noGrp="1"/>
          </p:cNvSpPr>
          <p:nvPr>
            <p:ph type="ftr" sz="quarter" idx="11"/>
          </p:nvPr>
        </p:nvSpPr>
        <p:spPr/>
        <p:txBody>
          <a:bodyPr/>
          <a:lstStyle/>
          <a:p>
            <a:r>
              <a:rPr lang="en-US" dirty="0" smtClean="0"/>
              <a:t>       Georgios Koutsoukis  </a:t>
            </a:r>
            <a:r>
              <a:rPr lang="en-US" dirty="0" err="1" smtClean="0"/>
              <a:t>Ph.D</a:t>
            </a:r>
            <a:r>
              <a:rPr lang="en-US" dirty="0" smtClean="0"/>
              <a:t>, </a:t>
            </a:r>
            <a:r>
              <a:rPr lang="en-US" dirty="0" err="1" smtClean="0"/>
              <a:t>Mr.Ed</a:t>
            </a:r>
            <a:r>
              <a:rPr lang="en-US" dirty="0" smtClean="0"/>
              <a:t>                                                 Headmaster of 12th Primary School of Drama                                                    </a:t>
            </a:r>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9</a:t>
            </a:fld>
            <a:endParaRPr lang="el-GR"/>
          </a:p>
        </p:txBody>
      </p:sp>
      <p:pic>
        <p:nvPicPr>
          <p:cNvPr id="7170" name="Picture 2" descr="G:\φωτο 2018-19\IMG_20181024_094927.jpg"/>
          <p:cNvPicPr>
            <a:picLocks noChangeAspect="1" noChangeArrowheads="1"/>
          </p:cNvPicPr>
          <p:nvPr/>
        </p:nvPicPr>
        <p:blipFill>
          <a:blip r:embed="rId3" cstate="print"/>
          <a:srcRect/>
          <a:stretch>
            <a:fillRect/>
          </a:stretch>
        </p:blipFill>
        <p:spPr bwMode="auto">
          <a:xfrm>
            <a:off x="827584" y="3645024"/>
            <a:ext cx="3672408" cy="2412000"/>
          </a:xfrm>
          <a:prstGeom prst="rect">
            <a:avLst/>
          </a:prstGeom>
          <a:noFill/>
        </p:spPr>
      </p:pic>
      <p:pic>
        <p:nvPicPr>
          <p:cNvPr id="7171" name="Picture 3" descr="G:\φωτο 2018-19\IMG_20181025_132740.jpg"/>
          <p:cNvPicPr>
            <a:picLocks noChangeAspect="1" noChangeArrowheads="1"/>
          </p:cNvPicPr>
          <p:nvPr/>
        </p:nvPicPr>
        <p:blipFill>
          <a:blip r:embed="rId4" cstate="print"/>
          <a:srcRect/>
          <a:stretch>
            <a:fillRect/>
          </a:stretch>
        </p:blipFill>
        <p:spPr bwMode="auto">
          <a:xfrm>
            <a:off x="5292080" y="3861048"/>
            <a:ext cx="3158104" cy="2098548"/>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Ροή">
  <a:themeElements>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Κλασικό Office">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1608</TotalTime>
  <Words>1009</Words>
  <Application>Microsoft Office PowerPoint</Application>
  <PresentationFormat>Προβολή στην οθόνη (4:3)</PresentationFormat>
  <Paragraphs>125</Paragraphs>
  <Slides>21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21</vt:i4>
      </vt:variant>
    </vt:vector>
  </HeadingPairs>
  <TitlesOfParts>
    <vt:vector size="22" baseType="lpstr">
      <vt:lpstr>Ροή</vt:lpstr>
      <vt:lpstr>Georgios Koutsoukis Ph.D, M.Ed Headmaster    Drama 2018</vt:lpstr>
      <vt:lpstr>Drama is in Northern Greece</vt:lpstr>
      <vt:lpstr>Drama is a regional center</vt:lpstr>
      <vt:lpstr>A historical city</vt:lpstr>
      <vt:lpstr>And very beautiful</vt:lpstr>
      <vt:lpstr>History of the 12th Primary School of Drama</vt:lpstr>
      <vt:lpstr>School’s location</vt:lpstr>
      <vt:lpstr>The school building</vt:lpstr>
      <vt:lpstr>Classrooms</vt:lpstr>
      <vt:lpstr> Courtyard area</vt:lpstr>
      <vt:lpstr>School Library</vt:lpstr>
      <vt:lpstr>Computer Lab</vt:lpstr>
      <vt:lpstr>Multipurpose room -  Indoor Gym</vt:lpstr>
      <vt:lpstr>Integration class for pupils with special needs</vt:lpstr>
      <vt:lpstr>“All-day classes”</vt:lpstr>
      <vt:lpstr>Our garden</vt:lpstr>
      <vt:lpstr>Activities</vt:lpstr>
      <vt:lpstr>Activities</vt:lpstr>
      <vt:lpstr> Activities</vt:lpstr>
      <vt:lpstr>Groups- Students and duration of the school year</vt:lpstr>
      <vt:lpstr>   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Θωμασ κουτσουκησ ταξη β3    δραμα 2017</dc:title>
  <dc:creator>User</dc:creator>
  <cp:lastModifiedBy>User</cp:lastModifiedBy>
  <cp:revision>160</cp:revision>
  <dcterms:created xsi:type="dcterms:W3CDTF">2017-03-04T18:55:04Z</dcterms:created>
  <dcterms:modified xsi:type="dcterms:W3CDTF">2018-11-14T07:42:20Z</dcterms:modified>
</cp:coreProperties>
</file>