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Amatic SC"/>
      <p:regular r:id="rId55"/>
      <p:bold r:id="rId56"/>
    </p:embeddedFont>
    <p:embeddedFont>
      <p:font typeface="Source Code Pro"/>
      <p:regular r:id="rId57"/>
      <p:bold r:id="rId58"/>
    </p:embeddedFont>
    <p:embeddedFont>
      <p:font typeface="Permanent Marker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DA029D7-E247-4183-B583-8D22EC93D005}">
  <a:tblStyle styleId="{CDA029D7-E247-4183-B583-8D22EC93D00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AmaticS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56" Type="http://schemas.openxmlformats.org/officeDocument/2006/relationships/font" Target="fonts/AmaticSC-bold.fntdata"/><Relationship Id="rId15" Type="http://schemas.openxmlformats.org/officeDocument/2006/relationships/slide" Target="slides/slide10.xml"/><Relationship Id="rId59" Type="http://schemas.openxmlformats.org/officeDocument/2006/relationships/font" Target="fonts/PermanentMarker-regular.fntdata"/><Relationship Id="rId14" Type="http://schemas.openxmlformats.org/officeDocument/2006/relationships/slide" Target="slides/slide9.xml"/><Relationship Id="rId58" Type="http://schemas.openxmlformats.org/officeDocument/2006/relationships/font" Target="fonts/SourceCode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Mouth / liver / pancreas / small intestine / stomach / gall bladder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Race once done once.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Relationship Id="rId10" Type="http://schemas.openxmlformats.org/officeDocument/2006/relationships/image" Target="../media/image13.jpg"/><Relationship Id="rId9" Type="http://schemas.openxmlformats.org/officeDocument/2006/relationships/image" Target="../media/image14.jpg"/><Relationship Id="rId5" Type="http://schemas.openxmlformats.org/officeDocument/2006/relationships/image" Target="../media/image11.gif"/><Relationship Id="rId6" Type="http://schemas.openxmlformats.org/officeDocument/2006/relationships/image" Target="../media/image18.jpg"/><Relationship Id="rId7" Type="http://schemas.openxmlformats.org/officeDocument/2006/relationships/image" Target="../media/image20.jpg"/><Relationship Id="rId8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47.png"/><Relationship Id="rId5" Type="http://schemas.openxmlformats.org/officeDocument/2006/relationships/image" Target="../media/image26.png"/><Relationship Id="rId6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Relationship Id="rId4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8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jpg"/><Relationship Id="rId4" Type="http://schemas.openxmlformats.org/officeDocument/2006/relationships/image" Target="../media/image4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5.jpg"/><Relationship Id="rId5" Type="http://schemas.openxmlformats.org/officeDocument/2006/relationships/image" Target="../media/image10.png"/><Relationship Id="rId6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Creating a washing detergent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B2.1 Enzymes &amp; Digestion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Bulb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425" y="0"/>
            <a:ext cx="2063573" cy="23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Food tests: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Carry out the tests for starch/proteins/lipids/carbohydrates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Describe the steps to test for starch/carbohydrates/lipids/proteins 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Explain what Benedict’s solution and Biuret reagent are used for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Food Tests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200"/>
              <a:t>For each of your tests you will use 4 test tubes: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Water</a:t>
            </a:r>
          </a:p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1% glucose solution</a:t>
            </a:r>
          </a:p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1% albumen solution</a:t>
            </a:r>
          </a:p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1% starch solution</a:t>
            </a:r>
          </a:p>
        </p:txBody>
      </p:sp>
      <p:pic>
        <p:nvPicPr>
          <p:cNvPr descr="Test Tubes, Reagents ..." id="125" name="Shape 125"/>
          <p:cNvPicPr preferRelativeResize="0"/>
          <p:nvPr/>
        </p:nvPicPr>
        <p:blipFill rotWithShape="1">
          <a:blip r:embed="rId3">
            <a:alphaModFix/>
          </a:blip>
          <a:srcRect b="0" l="0" r="17259" t="0"/>
          <a:stretch/>
        </p:blipFill>
        <p:spPr>
          <a:xfrm>
            <a:off x="5285725" y="1910500"/>
            <a:ext cx="2986549" cy="30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Testing for Starch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975300"/>
            <a:ext cx="86007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Label your test tubes 1-4 and fill each with the water, starch, glucose and albumin respectively</a:t>
            </a:r>
          </a:p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Add 3 drops of iodine to each, using a pipette</a:t>
            </a:r>
          </a:p>
          <a:p>
            <a:pPr indent="-3683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200"/>
              <a:t>Note the colour changes that you see (other than the already orange/yellow colour of iodine)</a:t>
            </a:r>
          </a:p>
        </p:txBody>
      </p:sp>
      <p:pic>
        <p:nvPicPr>
          <p:cNvPr descr="Test Tubes, Reagents ...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100" y="0"/>
            <a:ext cx="2170899" cy="180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0680" y="0"/>
            <a:ext cx="2481540" cy="19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Testing for Glucose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1700"/>
              <a:t>Label your test tubes 1-4 and fill each with the water, starch, glucose and albumin respectively</a:t>
            </a:r>
          </a:p>
          <a:p>
            <a:pPr indent="-3365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1700"/>
              <a:t>Set up your bunsen burner, tripod, gauze, heatproof mat</a:t>
            </a:r>
          </a:p>
          <a:p>
            <a:pPr indent="-3365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1700"/>
              <a:t>Place a beaker of water on the tripod, containing a thermometer, and use the bunsen burner to keep the temperature between 80-90 degrees.</a:t>
            </a:r>
          </a:p>
          <a:p>
            <a:pPr indent="-3365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1700"/>
              <a:t>Add an equal amount of benedict's solution to each test tube and then place them in the beaker for 5 mins</a:t>
            </a:r>
          </a:p>
          <a:p>
            <a:pPr indent="-336550" lvl="0" marL="457200">
              <a:spcBef>
                <a:spcPts val="0"/>
              </a:spcBef>
              <a:buSzPct val="100000"/>
              <a:buAutoNum type="arabicPeriod"/>
            </a:pPr>
            <a:r>
              <a:rPr lang="en-GB" sz="1700"/>
              <a:t>After 5 mins, turn off the heat and note the colour change of each tube</a:t>
            </a:r>
          </a:p>
        </p:txBody>
      </p:sp>
      <p:pic>
        <p:nvPicPr>
          <p:cNvPr descr="Test Tubes, Reagents ...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949" y="3972625"/>
            <a:ext cx="1405049" cy="117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eta-D-glucose-2D- ..."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6051" y="8975"/>
            <a:ext cx="1453300" cy="13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Testing for Protein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Label your test tubes 1-4 and fill each with the water, starch, glucose and albumin respectively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Add equal amounts of Biuret solution to each test tube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Gently swirl each test tube then let it settle for a few seconds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Note the colour changes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/>
          </a:p>
        </p:txBody>
      </p:sp>
      <p:pic>
        <p:nvPicPr>
          <p:cNvPr descr="Test Tubes, Reagents ...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100" y="3389475"/>
            <a:ext cx="2170899" cy="180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protein was the first to ..."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445" y="79012"/>
            <a:ext cx="1214009" cy="122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Testing for Fats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Label your test tubes 1-4 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Into tubes 1 and 2 add 2cm of ethanol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Into 3 and 4 add water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Add a few drops of oil to tube 1 and shake it (with your finger over the hole!) to dissolve the oil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Pour tube 1 into tube 3</a:t>
            </a:r>
          </a:p>
          <a:p>
            <a:pPr indent="-36195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Pour tube 2 into tube 4</a:t>
            </a:r>
          </a:p>
          <a:p>
            <a:pPr indent="-36195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100"/>
              <a:t>Note what you see</a:t>
            </a:r>
          </a:p>
        </p:txBody>
      </p:sp>
      <p:pic>
        <p:nvPicPr>
          <p:cNvPr descr="Test Tubes, Reagents ...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100" y="0"/>
            <a:ext cx="2170899" cy="180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Fat triglyceride ...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625" y="3262243"/>
            <a:ext cx="4249373" cy="18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Discussion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2010875"/>
            <a:ext cx="8520600" cy="168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Go through the discussion sections on your worksheets - write your answers on the sheet and stick them in</a:t>
            </a:r>
          </a:p>
        </p:txBody>
      </p:sp>
      <p:pic>
        <p:nvPicPr>
          <p:cNvPr descr="Open ...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850" y="2010875"/>
            <a:ext cx="3363150" cy="31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HOmework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You will research the main/most popular food in england, italy, the netherlands and spain.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What food groups do they contain?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How could we test for these?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This is so we know what kind of enzymes we will need in our detergent later on!</a:t>
            </a:r>
          </a:p>
        </p:txBody>
      </p:sp>
      <p:pic>
        <p:nvPicPr>
          <p:cNvPr descr="A Spanish National Fla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294" y="5150"/>
            <a:ext cx="1633699" cy="108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579" y="5150"/>
            <a:ext cx="1633465" cy="1088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Italy flag.gif"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3387" y="5150"/>
            <a:ext cx="1717125" cy="11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UK Grunge Flag | by Free ..." id="174" name="Shape 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3504" y="5150"/>
            <a:ext cx="1896798" cy="11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day roast" id="175" name="Shape 1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216895">
            <a:off x="5307367" y="1991100"/>
            <a:ext cx="1210873" cy="853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Lutong Bahay - Bolognese ..." id="176" name="Shape 1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3525" y="1712851"/>
            <a:ext cx="1451596" cy="1088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pas, Eat, Spanish, Chorizo, ..." id="177" name="Shape 1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1350" y="2170450"/>
            <a:ext cx="1451599" cy="1088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Dairy, Dutch, Eat, Food" id="178" name="Shape 1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99850" y="2635900"/>
            <a:ext cx="12015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Lesson Three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Enzymes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Keywords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Enzyme 						Substrate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Active site					Product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Catalyst 						Lock and Key theory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Protein 						Collision theory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Denatured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Project Overview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500"/>
              <a:t>You will create a global washing detergent which uses enzymes to break down food.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/>
          </a:p>
          <a:p>
            <a:pPr lvl="0">
              <a:spcBef>
                <a:spcPts val="0"/>
              </a:spcBef>
              <a:buNone/>
            </a:pPr>
            <a:r>
              <a:rPr lang="en-GB" sz="2500"/>
              <a:t>The detergent will market in the UK, the Netherlands, Italy and Spain.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Liver DEmo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200"/>
              <a:t>Look at the hydrogen peroxide.</a:t>
            </a:r>
          </a:p>
          <a:p>
            <a:pPr lvl="0">
              <a:spcBef>
                <a:spcPts val="0"/>
              </a:spcBef>
              <a:buNone/>
            </a:pPr>
            <a:r>
              <a:rPr lang="en-GB" sz="2200"/>
              <a:t>Hydrogen peroxide breaks down to form oxygen and water.</a:t>
            </a:r>
          </a:p>
          <a:p>
            <a:pPr lvl="0">
              <a:spcBef>
                <a:spcPts val="0"/>
              </a:spcBef>
              <a:buNone/>
            </a:pPr>
            <a:r>
              <a:rPr lang="en-GB" sz="2200"/>
              <a:t>How fast is it going?</a:t>
            </a:r>
          </a:p>
          <a:p>
            <a:pPr lvl="0">
              <a:spcBef>
                <a:spcPts val="0"/>
              </a:spcBef>
              <a:buNone/>
            </a:pPr>
            <a:r>
              <a:rPr lang="en-GB" sz="2200"/>
              <a:t>Are there many bubbles?</a:t>
            </a:r>
          </a:p>
        </p:txBody>
      </p:sp>
      <p:pic>
        <p:nvPicPr>
          <p:cNvPr descr="File:Hydrogen-peroxide-2D.png"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180" y="2416749"/>
            <a:ext cx="4693925" cy="27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Liver Demo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300"/>
              <a:t>Now we’ll add a piece of liver</a:t>
            </a:r>
          </a:p>
          <a:p>
            <a:pPr lvl="0">
              <a:spcBef>
                <a:spcPts val="0"/>
              </a:spcBef>
              <a:buNone/>
            </a:pPr>
            <a:r>
              <a:rPr lang="en-GB" sz="2300"/>
              <a:t>What do you see?</a:t>
            </a:r>
          </a:p>
          <a:p>
            <a:pPr lvl="0">
              <a:spcBef>
                <a:spcPts val="0"/>
              </a:spcBef>
              <a:buNone/>
            </a:pPr>
            <a:r>
              <a:rPr lang="en-GB" sz="2300"/>
              <a:t>Are there many bubbles?</a:t>
            </a:r>
          </a:p>
          <a:p>
            <a:pPr lvl="0">
              <a:spcBef>
                <a:spcPts val="0"/>
              </a:spcBef>
              <a:buNone/>
            </a:pPr>
            <a:r>
              <a:rPr lang="en-GB" sz="2300"/>
              <a:t>What has happened?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</p:txBody>
      </p:sp>
      <p:pic>
        <p:nvPicPr>
          <p:cNvPr descr="Liver, Medicine, Organ ...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924" y="1652024"/>
            <a:ext cx="4246149" cy="30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Catalysts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271125" y="1803300"/>
            <a:ext cx="8520600" cy="236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700"/>
              <a:t>A </a:t>
            </a:r>
            <a:r>
              <a:rPr lang="en-GB" sz="3700">
                <a:solidFill>
                  <a:srgbClr val="FF0000"/>
                </a:solidFill>
              </a:rPr>
              <a:t>catalyst</a:t>
            </a:r>
            <a:r>
              <a:rPr lang="en-GB" sz="3700"/>
              <a:t> is something which </a:t>
            </a:r>
            <a:r>
              <a:rPr lang="en-GB" sz="3700" u="sng"/>
              <a:t>speeds up a reaction</a:t>
            </a:r>
            <a:r>
              <a:rPr lang="en-GB" sz="3700"/>
              <a:t> </a:t>
            </a:r>
            <a:r>
              <a:rPr b="1" lang="en-GB" sz="3700"/>
              <a:t>without being changed itself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Enzymes...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2355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FF0000"/>
                </a:solidFill>
              </a:rPr>
              <a:t>Enzymes</a:t>
            </a:r>
            <a:r>
              <a:rPr lang="en-GB" sz="2400"/>
              <a:t> are </a:t>
            </a:r>
            <a:r>
              <a:rPr lang="en-GB" sz="2400" u="sng"/>
              <a:t>biological </a:t>
            </a:r>
            <a:r>
              <a:rPr lang="en-GB" sz="2400" u="sng">
                <a:solidFill>
                  <a:srgbClr val="FF0000"/>
                </a:solidFill>
              </a:rPr>
              <a:t>catalysts</a:t>
            </a:r>
            <a:r>
              <a:rPr lang="en-GB" sz="2400" u="sng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They speed up reactions without being changed themselves.</a:t>
            </a:r>
          </a:p>
          <a:p>
            <a:pPr lvl="0">
              <a:spcBef>
                <a:spcPts val="0"/>
              </a:spcBef>
              <a:buNone/>
            </a:pPr>
            <a:r>
              <a:rPr i="1" lang="en-GB" sz="2400"/>
              <a:t>Biological</a:t>
            </a:r>
            <a:r>
              <a:rPr lang="en-GB" sz="2400"/>
              <a:t> because they are found in </a:t>
            </a:r>
            <a:r>
              <a:rPr b="1" lang="en-GB" sz="2400"/>
              <a:t>ALL living cells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are enzymes?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39092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"/>
              <a:t>Biological </a:t>
            </a:r>
            <a:r>
              <a:rPr lang="en-GB" sz="2000">
                <a:solidFill>
                  <a:srgbClr val="FF0000"/>
                </a:solidFill>
              </a:rPr>
              <a:t>catalysts</a:t>
            </a:r>
            <a:r>
              <a:rPr lang="en-GB" sz="2000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GB" sz="2000"/>
              <a:t>Enzymes are made of </a:t>
            </a:r>
            <a:r>
              <a:rPr b="1" lang="en-GB" sz="2000">
                <a:solidFill>
                  <a:srgbClr val="FF0000"/>
                </a:solidFill>
              </a:rPr>
              <a:t>proteins</a:t>
            </a:r>
            <a:r>
              <a:rPr b="1" lang="en-GB" sz="2000"/>
              <a:t>.</a:t>
            </a:r>
            <a:r>
              <a:rPr lang="en-GB" sz="2000"/>
              <a:t> They have a </a:t>
            </a:r>
            <a:r>
              <a:rPr lang="en-GB" sz="2000" u="sng"/>
              <a:t>specific shape</a:t>
            </a:r>
            <a:r>
              <a:rPr lang="en-GB" sz="2000"/>
              <a:t> to carry out a </a:t>
            </a:r>
            <a:r>
              <a:rPr lang="en-GB" sz="2000" u="sng"/>
              <a:t>specific function</a:t>
            </a:r>
            <a:r>
              <a:rPr lang="en-GB" sz="2000"/>
              <a:t>. They have an </a:t>
            </a:r>
            <a:r>
              <a:rPr b="1" lang="en-GB" sz="2000">
                <a:solidFill>
                  <a:srgbClr val="FF0000"/>
                </a:solidFill>
              </a:rPr>
              <a:t>active site</a:t>
            </a:r>
            <a:r>
              <a:rPr lang="en-GB" sz="2000"/>
              <a:t> which is where the reaction they speed up takes place.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descr="File:Enzyme mechanism 1.jpg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099" y="108400"/>
            <a:ext cx="4660350" cy="18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specifics...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263025" y="16748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They only carry out the job that they are shaped to do: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They can be </a:t>
            </a:r>
            <a:r>
              <a:rPr b="1" lang="en-GB"/>
              <a:t>builders</a:t>
            </a:r>
            <a:r>
              <a:rPr lang="en-GB"/>
              <a:t> or </a:t>
            </a:r>
            <a:r>
              <a:rPr b="1" lang="en-GB"/>
              <a:t>breakers</a:t>
            </a:r>
            <a:r>
              <a:rPr lang="en-GB"/>
              <a:t>…</a:t>
            </a:r>
          </a:p>
          <a:p>
            <a:pPr lvl="0">
              <a:spcBef>
                <a:spcPts val="0"/>
              </a:spcBef>
              <a:buNone/>
            </a:pPr>
            <a:r>
              <a:rPr i="1" lang="en-GB"/>
              <a:t>(see Miss Dixon’s board drawing)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rPr lang="en-GB"/>
              <a:t>This is called the </a:t>
            </a:r>
            <a:r>
              <a:rPr b="1" lang="en-GB" u="sng">
                <a:solidFill>
                  <a:srgbClr val="FF0000"/>
                </a:solidFill>
              </a:rPr>
              <a:t>Lock and Key</a:t>
            </a:r>
            <a:r>
              <a:rPr lang="en-GB"/>
              <a:t> theory as they are specific shapes like a lock and a key.</a:t>
            </a:r>
          </a:p>
        </p:txBody>
      </p:sp>
      <p:pic>
        <p:nvPicPr>
          <p:cNvPr descr="File:Enzyme mechanism 1.jpg"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649" y="-86275"/>
            <a:ext cx="4660350" cy="18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Altering enzymes...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12" y="1188100"/>
            <a:ext cx="8520600" cy="150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Enzyme and substrate meet </a:t>
            </a:r>
            <a:r>
              <a:rPr lang="en-GB" sz="2100" u="sng"/>
              <a:t>randomly</a:t>
            </a:r>
            <a:r>
              <a:rPr lang="en-GB" sz="2100"/>
              <a:t> by </a:t>
            </a:r>
            <a:r>
              <a:rPr lang="en-GB" sz="2100" u="sng"/>
              <a:t>collision</a:t>
            </a:r>
            <a:r>
              <a:rPr lang="en-GB" sz="2100"/>
              <a:t>. Different factors alter the chance of these collisions - this is called </a:t>
            </a:r>
            <a:r>
              <a:rPr b="1" lang="en-GB" sz="2100">
                <a:solidFill>
                  <a:srgbClr val="FF0000"/>
                </a:solidFill>
              </a:rPr>
              <a:t>collision theory</a:t>
            </a:r>
            <a:r>
              <a:rPr lang="en-GB" sz="2100"/>
              <a:t>.</a:t>
            </a:r>
          </a:p>
        </p:txBody>
      </p:sp>
      <p:pic>
        <p:nvPicPr>
          <p:cNvPr descr="Biochemical reactions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387" y="2920874"/>
            <a:ext cx="6993225" cy="21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5100"/>
              <a:t>Temperature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138275" y="1626200"/>
            <a:ext cx="5067300" cy="1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Optimum temperature is when most collisions are happening. So the </a:t>
            </a:r>
            <a:r>
              <a:rPr lang="en-GB" u="sng"/>
              <a:t>rate of reaction</a:t>
            </a:r>
            <a:r>
              <a:rPr lang="en-GB"/>
              <a:t> is at its highest.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ntrol of enzyme ...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473" y="178474"/>
            <a:ext cx="4048550" cy="31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11700" y="3318125"/>
            <a:ext cx="83643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Past the optimum, the rate slows down. This is because the enzyme has been </a:t>
            </a:r>
            <a:r>
              <a:rPr b="1" lang="en-GB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denatured</a:t>
            </a: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Its active site has been altered and it can no longer facilitate reactions.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Each enzyme works best at a different temperature.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Substrate Concentration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228675"/>
            <a:ext cx="8617800" cy="12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more substrate there is present, the more chance of it colliding with the enzyme. Therefore, the rate of reaction increases.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pen ..."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549" y="2231025"/>
            <a:ext cx="3971900" cy="27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311700" y="2368925"/>
            <a:ext cx="48351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However, there will come a point when </a:t>
            </a:r>
            <a:r>
              <a:rPr lang="en-GB" sz="1800" u="sng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all the active sites are being used</a:t>
            </a: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So increasing the concentration will have no effect on the rate of reaction because there is physically </a:t>
            </a:r>
            <a:r>
              <a:rPr lang="en-GB" sz="1800" u="sng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 space</a:t>
            </a:r>
            <a:r>
              <a:rPr lang="en-GB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for reactions to occur.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5600"/>
              <a:t>pH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294350" y="352500"/>
            <a:ext cx="6068700" cy="435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Optimum pH is when most collisions are happening. So the </a:t>
            </a:r>
            <a:r>
              <a:rPr lang="en-GB" u="sng"/>
              <a:t>rate of reaction</a:t>
            </a:r>
            <a:r>
              <a:rPr lang="en-GB"/>
              <a:t> is at its highest.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Past the optimum, the rate slows down. This is because the enzyme has been </a:t>
            </a:r>
            <a:r>
              <a:rPr b="1" lang="en-GB">
                <a:solidFill>
                  <a:srgbClr val="FF0000"/>
                </a:solidFill>
              </a:rPr>
              <a:t>denatured</a:t>
            </a:r>
            <a:r>
              <a:rPr lang="en-GB"/>
              <a:t>. Its active site has been altered and it can no longer facilitate reactions.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Each enzyme works best at a different pH values.</a:t>
            </a:r>
          </a:p>
        </p:txBody>
      </p:sp>
      <p:pic>
        <p:nvPicPr>
          <p:cNvPr descr="Other resolutions: 310 × 240 ..."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75" y="1918650"/>
            <a:ext cx="3208575" cy="24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Lesson One 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Digestive System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900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Question time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68500" y="9366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Answer the questions on the sheet you’ve just been given.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Question Mark, Question ..." id="266" name="Shape 266"/>
          <p:cNvPicPr preferRelativeResize="0"/>
          <p:nvPr/>
        </p:nvPicPr>
        <p:blipFill rotWithShape="1">
          <a:blip r:embed="rId3">
            <a:alphaModFix/>
          </a:blip>
          <a:srcRect b="10355" l="17723" r="27098" t="5997"/>
          <a:stretch/>
        </p:blipFill>
        <p:spPr>
          <a:xfrm>
            <a:off x="6766975" y="1540050"/>
            <a:ext cx="2377024" cy="36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402925" y="2627775"/>
            <a:ext cx="47460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Do this </a:t>
            </a:r>
            <a:r>
              <a:rPr b="1" lang="en-GB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book closed</a:t>
            </a:r>
            <a:r>
              <a:rPr lang="en-GB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to see what you’ve learned!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38722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Based on your ideas from last lesson, which enzymes will we need to include in our global detergent?</a:t>
            </a:r>
          </a:p>
        </p:txBody>
      </p:sp>
      <p:pic>
        <p:nvPicPr>
          <p:cNvPr descr="Italy looking like the flag. ..."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00" y="1931749"/>
            <a:ext cx="2513025" cy="296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in-flag-map-plus-ultra.png"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6053" y="1431875"/>
            <a:ext cx="2856725" cy="2113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 of the Netherlands.svg" id="275" name="Shape 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2325" y="3389500"/>
            <a:ext cx="2398075" cy="159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on Jack, British, Flag, Uk, ..."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6501" y="1611750"/>
            <a:ext cx="2149941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Lesson 4</a:t>
            </a:r>
          </a:p>
          <a:p>
            <a:pPr lvl="0">
              <a:spcBef>
                <a:spcPts val="0"/>
              </a:spcBef>
              <a:buNone/>
            </a:pPr>
            <a:r>
              <a:rPr lang="en-GB" sz="4600"/>
              <a:t>How will we use our detergent?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800"/>
              <a:t>{Rates of Reaction}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How will people use our detergent?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228675"/>
            <a:ext cx="4877700" cy="93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"/>
              <a:t>How would you advise someone to use this enzyme?</a:t>
            </a:r>
          </a:p>
        </p:txBody>
      </p:sp>
      <p:pic>
        <p:nvPicPr>
          <p:cNvPr descr="Control of enzyme ..."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448" y="1001924"/>
            <a:ext cx="4048550" cy="313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resolutions: 310 × 240 ..."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75" y="2445975"/>
            <a:ext cx="3208575" cy="24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Recap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What is special about an enzyme’s active site?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What do we call it when the active site changes shape and the enzyme no longer works?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841025" y="1768575"/>
            <a:ext cx="46731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2100">
                <a:solidFill>
                  <a:srgbClr val="FF0000"/>
                </a:solidFill>
              </a:rPr>
              <a:t>Specific shape for a specific job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1009650" y="3348825"/>
            <a:ext cx="46731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2100">
                <a:solidFill>
                  <a:srgbClr val="FF0000"/>
                </a:solidFill>
              </a:rPr>
              <a:t>Denaturing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2xfr b amylase.png"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75" y="3188050"/>
            <a:ext cx="1991224" cy="19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Investigating R.O.R </a:t>
            </a:r>
            <a:r>
              <a:rPr lang="en-GB" sz="3000"/>
              <a:t>(rates of reaction)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Groups of 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1 - collect dimple tile and put one drop of iodine in each dimple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2 - collect stopwatch and pipetter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3 - add 2cm of buffer, 2cm of amylase to test tube</a:t>
            </a:r>
          </a:p>
        </p:txBody>
      </p:sp>
      <p:pic>
        <p:nvPicPr>
          <p:cNvPr descr="File:Iodine monochloride1.jpg"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825" y="159092"/>
            <a:ext cx="1269899" cy="18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7382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experiment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79872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Place your test tube in the water bath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Add 2cm of starch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Use the pipette to mix and add 3 drops to one of the iodine dimples on your tray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Squeeze the pipette back into the test tube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Wait 10 seconds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Repeat, dropping into a new iodine dimple</a:t>
            </a:r>
          </a:p>
          <a:p>
            <a:pPr indent="-387350" lvl="0" marL="457200">
              <a:spcBef>
                <a:spcPts val="0"/>
              </a:spcBef>
              <a:buSzPct val="100000"/>
            </a:pPr>
            <a:r>
              <a:rPr lang="en-GB" sz="2500"/>
              <a:t>Carry on until the iodine remains orange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/>
          </a:p>
        </p:txBody>
      </p:sp>
      <p:pic>
        <p:nvPicPr>
          <p:cNvPr descr="Test Tubes, Reagents ..."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950" y="0"/>
            <a:ext cx="1285050" cy="9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Results </a:t>
            </a:r>
            <a:r>
              <a:rPr i="1" lang="en-GB" sz="3200">
                <a:solidFill>
                  <a:srgbClr val="999999"/>
                </a:solidFill>
              </a:rPr>
              <a:t>(examples)</a:t>
            </a:r>
          </a:p>
        </p:txBody>
      </p:sp>
      <p:graphicFrame>
        <p:nvGraphicFramePr>
          <p:cNvPr id="318" name="Shape 318"/>
          <p:cNvGraphicFramePr/>
          <p:nvPr/>
        </p:nvGraphicFramePr>
        <p:xfrm>
          <a:off x="263025" y="131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{CDA029D7-E247-4183-B583-8D22EC93D005}</a:tableStyleId>
              </a:tblPr>
              <a:tblGrid>
                <a:gridCol w="2104175"/>
                <a:gridCol w="2104175"/>
                <a:gridCol w="2104175"/>
                <a:gridCol w="2104175"/>
              </a:tblGrid>
              <a:tr h="8133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Buffer pH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Number of dimples used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Time taken to digest (s)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Rate of reaction (1 / time)</a:t>
                      </a:r>
                    </a:p>
                  </a:txBody>
                  <a:tcPr marT="91425" marB="91425" marR="91425" marL="91425"/>
                </a:tc>
              </a:tr>
              <a:tr h="514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70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0.014</a:t>
                      </a:r>
                    </a:p>
                  </a:txBody>
                  <a:tcPr marT="91425" marB="91425" marR="91425" marL="91425"/>
                </a:tc>
              </a:tr>
              <a:tr h="514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40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0.025</a:t>
                      </a:r>
                    </a:p>
                  </a:txBody>
                  <a:tcPr marT="91425" marB="91425" marR="91425" marL="91425"/>
                </a:tc>
              </a:tr>
              <a:tr h="514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0.05</a:t>
                      </a:r>
                    </a:p>
                  </a:txBody>
                  <a:tcPr marT="91425" marB="91425" marR="91425" marL="91425"/>
                </a:tc>
              </a:tr>
              <a:tr h="514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0.033</a:t>
                      </a:r>
                    </a:p>
                  </a:txBody>
                  <a:tcPr marT="91425" marB="91425" marR="91425" marL="91425"/>
                </a:tc>
              </a:tr>
              <a:tr h="514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900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80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i="1" lang="en-GB" sz="1600">
                          <a:solidFill>
                            <a:srgbClr val="999999"/>
                          </a:solidFill>
                        </a:rPr>
                        <a:t>0.0125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Test Tubes, Reagents ..."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129" y="0"/>
            <a:ext cx="1519871" cy="109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Results and Conclusions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"/>
              <a:t>Plot a graph of your results</a:t>
            </a:r>
          </a:p>
          <a:p>
            <a:pPr lvl="0">
              <a:spcBef>
                <a:spcPts val="0"/>
              </a:spcBef>
              <a:buNone/>
            </a:pPr>
            <a:r>
              <a:rPr lang="en-GB" sz="2000"/>
              <a:t>Explain your results, what do you notice?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GB" sz="2000"/>
              <a:t>How could you improve accuracy? Reliability? </a:t>
            </a:r>
          </a:p>
          <a:p>
            <a:pPr lvl="0">
              <a:spcBef>
                <a:spcPts val="0"/>
              </a:spcBef>
              <a:buNone/>
            </a:pPr>
            <a:r>
              <a:rPr lang="en-GB" sz="2000"/>
              <a:t>If you were to prepare a control, what would it be?</a:t>
            </a:r>
          </a:p>
        </p:txBody>
      </p:sp>
      <p:pic>
        <p:nvPicPr>
          <p:cNvPr descr="Test Tubes, Reagents ..."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574" y="0"/>
            <a:ext cx="2085425" cy="150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Lesson 5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Enzymes recap and product marketing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Aims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200"/>
              <a:t>In order to understand how enzymes work, you must first understand how the human digestive system works: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>
              <a:spcBef>
                <a:spcPts val="0"/>
              </a:spcBef>
              <a:buSzPct val="100000"/>
            </a:pPr>
            <a:r>
              <a:rPr lang="en-GB" sz="2200"/>
              <a:t>Explain how food is digested from gum to bum!</a:t>
            </a:r>
          </a:p>
          <a:p>
            <a:pPr indent="-368300" lvl="0" marL="457200">
              <a:spcBef>
                <a:spcPts val="0"/>
              </a:spcBef>
              <a:buSzPct val="100000"/>
            </a:pPr>
            <a:r>
              <a:rPr lang="en-GB" sz="2200"/>
              <a:t>Describe the role of each organ within the human digestive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Recap quiz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311700" y="2081975"/>
            <a:ext cx="8520600" cy="13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Amylase is produced in the</a:t>
            </a:r>
            <a:r>
              <a:rPr lang="en-GB" sz="3000"/>
              <a:t>...</a:t>
            </a:r>
            <a:r>
              <a:rPr lang="en-GB" sz="3000"/>
              <a:t>.</a:t>
            </a:r>
          </a:p>
        </p:txBody>
      </p:sp>
      <p:sp>
        <p:nvSpPr>
          <p:cNvPr id="338" name="Shape 338"/>
          <p:cNvSpPr/>
          <p:nvPr/>
        </p:nvSpPr>
        <p:spPr>
          <a:xfrm>
            <a:off x="426651" y="3448750"/>
            <a:ext cx="2559900" cy="1031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900"/>
              <a:t>Pancreas</a:t>
            </a:r>
          </a:p>
        </p:txBody>
      </p:sp>
      <p:sp>
        <p:nvSpPr>
          <p:cNvPr id="339" name="Shape 339"/>
          <p:cNvSpPr/>
          <p:nvPr/>
        </p:nvSpPr>
        <p:spPr>
          <a:xfrm>
            <a:off x="3138950" y="3448750"/>
            <a:ext cx="2559900" cy="1031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300"/>
              <a:t>Salivary glands</a:t>
            </a:r>
          </a:p>
        </p:txBody>
      </p:sp>
      <p:sp>
        <p:nvSpPr>
          <p:cNvPr id="340" name="Shape 340"/>
          <p:cNvSpPr/>
          <p:nvPr/>
        </p:nvSpPr>
        <p:spPr>
          <a:xfrm>
            <a:off x="5851250" y="3448750"/>
            <a:ext cx="2559900" cy="1031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000"/>
              <a:t>Liver</a:t>
            </a:r>
          </a:p>
        </p:txBody>
      </p:sp>
      <p:sp>
        <p:nvSpPr>
          <p:cNvPr id="341" name="Shape 341"/>
          <p:cNvSpPr/>
          <p:nvPr/>
        </p:nvSpPr>
        <p:spPr>
          <a:xfrm>
            <a:off x="579050" y="1325675"/>
            <a:ext cx="7491600" cy="2822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5000"/>
              <a:t>Salivary glands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26650" y="2164925"/>
            <a:ext cx="8520600" cy="10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900"/>
              <a:t>The liver produces…</a:t>
            </a:r>
          </a:p>
        </p:txBody>
      </p:sp>
      <p:sp>
        <p:nvSpPr>
          <p:cNvPr id="348" name="Shape 348"/>
          <p:cNvSpPr/>
          <p:nvPr/>
        </p:nvSpPr>
        <p:spPr>
          <a:xfrm>
            <a:off x="426651" y="3448750"/>
            <a:ext cx="2559900" cy="1031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carbohydrase</a:t>
            </a:r>
          </a:p>
        </p:txBody>
      </p:sp>
      <p:sp>
        <p:nvSpPr>
          <p:cNvPr id="349" name="Shape 349"/>
          <p:cNvSpPr/>
          <p:nvPr/>
        </p:nvSpPr>
        <p:spPr>
          <a:xfrm>
            <a:off x="3138950" y="3448750"/>
            <a:ext cx="2559900" cy="1031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300"/>
              <a:t>lipase</a:t>
            </a:r>
          </a:p>
        </p:txBody>
      </p:sp>
      <p:sp>
        <p:nvSpPr>
          <p:cNvPr id="350" name="Shape 350"/>
          <p:cNvSpPr/>
          <p:nvPr/>
        </p:nvSpPr>
        <p:spPr>
          <a:xfrm>
            <a:off x="5851250" y="3448750"/>
            <a:ext cx="2559900" cy="1031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3000"/>
              <a:t>bile</a:t>
            </a:r>
          </a:p>
        </p:txBody>
      </p:sp>
      <p:sp>
        <p:nvSpPr>
          <p:cNvPr id="351" name="Shape 351"/>
          <p:cNvSpPr/>
          <p:nvPr/>
        </p:nvSpPr>
        <p:spPr>
          <a:xfrm>
            <a:off x="820400" y="936900"/>
            <a:ext cx="7197000" cy="3269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8100"/>
              <a:t>bile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26650" y="2164925"/>
            <a:ext cx="8520600" cy="10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900"/>
              <a:t>Lipase is used in the...</a:t>
            </a:r>
          </a:p>
        </p:txBody>
      </p:sp>
      <p:sp>
        <p:nvSpPr>
          <p:cNvPr id="358" name="Shape 358"/>
          <p:cNvSpPr/>
          <p:nvPr/>
        </p:nvSpPr>
        <p:spPr>
          <a:xfrm>
            <a:off x="426651" y="3448750"/>
            <a:ext cx="2559900" cy="1031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stomach</a:t>
            </a:r>
          </a:p>
        </p:txBody>
      </p:sp>
      <p:sp>
        <p:nvSpPr>
          <p:cNvPr id="359" name="Shape 359"/>
          <p:cNvSpPr/>
          <p:nvPr/>
        </p:nvSpPr>
        <p:spPr>
          <a:xfrm>
            <a:off x="3138950" y="3448750"/>
            <a:ext cx="2559900" cy="1031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300"/>
              <a:t>Small intestine</a:t>
            </a:r>
          </a:p>
        </p:txBody>
      </p:sp>
      <p:sp>
        <p:nvSpPr>
          <p:cNvPr id="360" name="Shape 360"/>
          <p:cNvSpPr/>
          <p:nvPr/>
        </p:nvSpPr>
        <p:spPr>
          <a:xfrm>
            <a:off x="5851250" y="3448750"/>
            <a:ext cx="2559900" cy="1031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Large intestine</a:t>
            </a:r>
          </a:p>
        </p:txBody>
      </p:sp>
      <p:sp>
        <p:nvSpPr>
          <p:cNvPr id="361" name="Shape 361"/>
          <p:cNvSpPr/>
          <p:nvPr/>
        </p:nvSpPr>
        <p:spPr>
          <a:xfrm>
            <a:off x="3138950" y="3448750"/>
            <a:ext cx="2559900" cy="1031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300"/>
              <a:t>Small intestine</a:t>
            </a:r>
          </a:p>
        </p:txBody>
      </p:sp>
      <p:sp>
        <p:nvSpPr>
          <p:cNvPr id="362" name="Shape 362"/>
          <p:cNvSpPr/>
          <p:nvPr/>
        </p:nvSpPr>
        <p:spPr>
          <a:xfrm>
            <a:off x="579050" y="1230850"/>
            <a:ext cx="7610400" cy="303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4800"/>
              <a:t>Small intestine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426650" y="2164925"/>
            <a:ext cx="8520600" cy="10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900"/>
              <a:t>Enzyme which breaks down proteins into amino acids...</a:t>
            </a:r>
          </a:p>
        </p:txBody>
      </p:sp>
      <p:sp>
        <p:nvSpPr>
          <p:cNvPr id="369" name="Shape 369"/>
          <p:cNvSpPr/>
          <p:nvPr/>
        </p:nvSpPr>
        <p:spPr>
          <a:xfrm>
            <a:off x="426651" y="3448750"/>
            <a:ext cx="2559900" cy="1031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protease</a:t>
            </a:r>
          </a:p>
        </p:txBody>
      </p:sp>
      <p:sp>
        <p:nvSpPr>
          <p:cNvPr id="370" name="Shape 370"/>
          <p:cNvSpPr/>
          <p:nvPr/>
        </p:nvSpPr>
        <p:spPr>
          <a:xfrm>
            <a:off x="3138950" y="3448750"/>
            <a:ext cx="2559900" cy="1031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300"/>
              <a:t>amylase</a:t>
            </a:r>
          </a:p>
        </p:txBody>
      </p:sp>
      <p:sp>
        <p:nvSpPr>
          <p:cNvPr id="371" name="Shape 371"/>
          <p:cNvSpPr/>
          <p:nvPr/>
        </p:nvSpPr>
        <p:spPr>
          <a:xfrm>
            <a:off x="5851250" y="3448750"/>
            <a:ext cx="2559900" cy="1031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lipase</a:t>
            </a:r>
          </a:p>
        </p:txBody>
      </p:sp>
      <p:sp>
        <p:nvSpPr>
          <p:cNvPr id="372" name="Shape 372"/>
          <p:cNvSpPr/>
          <p:nvPr/>
        </p:nvSpPr>
        <p:spPr>
          <a:xfrm>
            <a:off x="744972" y="1349400"/>
            <a:ext cx="7065000" cy="2680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6200"/>
              <a:t>protease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426650" y="2164925"/>
            <a:ext cx="8520600" cy="10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900"/>
              <a:t>Amylase breaks down starch into...</a:t>
            </a:r>
          </a:p>
        </p:txBody>
      </p:sp>
      <p:sp>
        <p:nvSpPr>
          <p:cNvPr id="379" name="Shape 379"/>
          <p:cNvSpPr/>
          <p:nvPr/>
        </p:nvSpPr>
        <p:spPr>
          <a:xfrm>
            <a:off x="426651" y="3448750"/>
            <a:ext cx="2559900" cy="10311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Amino acids</a:t>
            </a:r>
          </a:p>
        </p:txBody>
      </p:sp>
      <p:sp>
        <p:nvSpPr>
          <p:cNvPr id="380" name="Shape 380"/>
          <p:cNvSpPr/>
          <p:nvPr/>
        </p:nvSpPr>
        <p:spPr>
          <a:xfrm>
            <a:off x="3138950" y="3448750"/>
            <a:ext cx="2559900" cy="1031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300"/>
              <a:t>sugars</a:t>
            </a:r>
          </a:p>
        </p:txBody>
      </p:sp>
      <p:sp>
        <p:nvSpPr>
          <p:cNvPr id="381" name="Shape 381"/>
          <p:cNvSpPr/>
          <p:nvPr/>
        </p:nvSpPr>
        <p:spPr>
          <a:xfrm>
            <a:off x="5851250" y="3448750"/>
            <a:ext cx="2559900" cy="1031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2800"/>
              <a:t>Fatty acids</a:t>
            </a:r>
          </a:p>
        </p:txBody>
      </p:sp>
      <p:sp>
        <p:nvSpPr>
          <p:cNvPr id="382" name="Shape 382"/>
          <p:cNvSpPr/>
          <p:nvPr/>
        </p:nvSpPr>
        <p:spPr>
          <a:xfrm>
            <a:off x="814400" y="1373100"/>
            <a:ext cx="6972000" cy="26565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5900"/>
              <a:t>sugars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Digestion...the fine details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11700" y="1228675"/>
            <a:ext cx="8520600" cy="107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900"/>
              <a:t>Refresh your memory of the digestive system by looking at the sheet we annotated in the first lesson.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9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1900"/>
          </a:p>
        </p:txBody>
      </p:sp>
      <p:pic>
        <p:nvPicPr>
          <p:cNvPr descr="Digestion, Intestine ..."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701" y="1655049"/>
            <a:ext cx="2341300" cy="335802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248850" y="2587975"/>
            <a:ext cx="6150900" cy="17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Now try to complete the sheet handed to you.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r>
              <a:rPr i="1" lang="en-GB"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xtra help worksheets are available if you get stuck! (just ask me!)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llbladder.png ..." id="395" name="Shape 395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232000" y="3137425"/>
            <a:ext cx="2145000" cy="1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mach, Anatomy, Human Body, ..." id="396" name="Shape 396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368250" y="866899"/>
            <a:ext cx="2374624" cy="251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ancreas 2.png" id="397" name="Shape 397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2565902" y="2376975"/>
            <a:ext cx="2468350" cy="1494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Intestine - sized.png" id="398" name="Shape 398"/>
          <p:cNvPicPr preferRelativeResize="0"/>
          <p:nvPr/>
        </p:nvPicPr>
        <p:blipFill>
          <a:blip r:embed="rId6">
            <a:alphaModFix amt="61000"/>
          </a:blip>
          <a:stretch>
            <a:fillRect/>
          </a:stretch>
        </p:blipFill>
        <p:spPr>
          <a:xfrm>
            <a:off x="4646175" y="3020045"/>
            <a:ext cx="2145000" cy="2171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th, Lipstick, Makeup, Color ..." id="399" name="Shape 399"/>
          <p:cNvPicPr preferRelativeResize="0"/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584399" y="1179698"/>
            <a:ext cx="1829500" cy="12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Digestion answers...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584400" y="1179700"/>
            <a:ext cx="2145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Mouth has Ph 8. Salivary glands produce amylase which breaks down starch into sugars.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4193700" y="673850"/>
            <a:ext cx="2145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Liver produces bile which is stored in the gall bladder and is used to neutralise stomach acid.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6687300" y="1692550"/>
            <a:ext cx="2145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Stomach has Ph 2 and produces hydrochloric acid. Protease is produced here to break down proteins into amino acids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232000" y="3538550"/>
            <a:ext cx="2145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Gallbladder</a:t>
            </a: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 stores bile which is made in the liver. Bile neutralises stomach acid.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2727562" y="2211050"/>
            <a:ext cx="2145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The pancreas produces enzymes: lipase, amylase and protease. But none of these are actually used in the pancreas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5028475" y="3442200"/>
            <a:ext cx="2145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The small intestine has a Ph of 8 and produces lipase to break down fats into fatty acids and glycerol.</a:t>
            </a:r>
          </a:p>
        </p:txBody>
      </p:sp>
      <p:pic>
        <p:nvPicPr>
          <p:cNvPr descr="Open ..." id="407" name="Shape 407"/>
          <p:cNvPicPr preferRelativeResize="0"/>
          <p:nvPr/>
        </p:nvPicPr>
        <p:blipFill>
          <a:blip r:embed="rId8">
            <a:alphaModFix amt="55000"/>
          </a:blip>
          <a:stretch>
            <a:fillRect/>
          </a:stretch>
        </p:blipFill>
        <p:spPr>
          <a:xfrm>
            <a:off x="4032026" y="292849"/>
            <a:ext cx="2468350" cy="17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Enzyme match up!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"/>
              <a:t>Work in pairs to match up the enzyme the the facts about it.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i="1" lang="en-GB" sz="2000"/>
              <a:t>Where is it produced?</a:t>
            </a:r>
          </a:p>
          <a:p>
            <a:pPr lvl="0">
              <a:spcBef>
                <a:spcPts val="0"/>
              </a:spcBef>
              <a:buNone/>
            </a:pPr>
            <a:r>
              <a:rPr i="1" lang="en-GB" sz="2000"/>
              <a:t>Where does it work?</a:t>
            </a:r>
          </a:p>
          <a:p>
            <a:pPr lvl="0">
              <a:spcBef>
                <a:spcPts val="0"/>
              </a:spcBef>
              <a:buNone/>
            </a:pPr>
            <a:r>
              <a:rPr i="1" lang="en-GB" sz="2000"/>
              <a:t>What does it do?</a:t>
            </a:r>
          </a:p>
        </p:txBody>
      </p:sp>
      <p:pic>
        <p:nvPicPr>
          <p:cNvPr descr="Think About, Salaried Worker, ..."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547" y="1806775"/>
            <a:ext cx="2112924" cy="31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311700" y="981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is this picture showing?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311700" y="899150"/>
            <a:ext cx="8520600" cy="8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Use the keywords to explain what is happening in this picture. (6 marks)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5575150" y="2005825"/>
            <a:ext cx="3508500" cy="287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500"/>
              <a:t>Keywords: </a:t>
            </a:r>
          </a:p>
          <a:p>
            <a:pPr indent="-323850" lvl="0" marL="457200">
              <a:spcBef>
                <a:spcPts val="0"/>
              </a:spcBef>
              <a:buSzPct val="100000"/>
            </a:pPr>
            <a:r>
              <a:rPr lang="en-GB" sz="1500"/>
              <a:t>enzyme </a:t>
            </a:r>
          </a:p>
          <a:p>
            <a:pPr indent="-323850" lvl="0" marL="457200">
              <a:spcBef>
                <a:spcPts val="0"/>
              </a:spcBef>
              <a:buSzPct val="100000"/>
            </a:pPr>
            <a:r>
              <a:rPr lang="en-GB" sz="1500"/>
              <a:t>active site</a:t>
            </a:r>
          </a:p>
          <a:p>
            <a:pPr indent="-323850" lvl="0" marL="457200">
              <a:spcBef>
                <a:spcPts val="0"/>
              </a:spcBef>
              <a:buSzPct val="100000"/>
            </a:pPr>
            <a:r>
              <a:rPr lang="en-GB" sz="1500"/>
              <a:t>Breaker</a:t>
            </a:r>
          </a:p>
          <a:p>
            <a:pPr indent="-323850" lvl="0" marL="457200">
              <a:spcBef>
                <a:spcPts val="0"/>
              </a:spcBef>
              <a:buSzPct val="100000"/>
            </a:pPr>
            <a:r>
              <a:rPr lang="en-GB" sz="1500"/>
              <a:t>Substrate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GB" sz="1500"/>
              <a:t>Products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GB" sz="1500"/>
              <a:t>enzyme-substrate complex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GB" sz="1500"/>
              <a:t>Catalyst</a:t>
            </a:r>
          </a:p>
          <a:p>
            <a:pPr indent="-323850" lvl="0" marL="457200" rtl="0">
              <a:spcBef>
                <a:spcPts val="0"/>
              </a:spcBef>
              <a:buSzPct val="100000"/>
            </a:pPr>
            <a:r>
              <a:rPr lang="en-GB" sz="1500"/>
              <a:t>rate of reaction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00" y="2005824"/>
            <a:ext cx="5046924" cy="23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/>
          <p:nvPr/>
        </p:nvSpPr>
        <p:spPr>
          <a:xfrm>
            <a:off x="722925" y="4219100"/>
            <a:ext cx="6826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7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6 marks - 6 minutes!!!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5900"/>
              <a:t>MArketing your product</a:t>
            </a: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311700" y="1584212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is it?  What does it contain and why? (explain the science behind it)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Where will it be sold?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Design an advert for it.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Include optimum usage conditions!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Will you market it differently for each country?</a:t>
            </a:r>
          </a:p>
        </p:txBody>
      </p:sp>
      <p:pic>
        <p:nvPicPr>
          <p:cNvPr descr="Image result for alan sugar"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600" y="2203086"/>
            <a:ext cx="2558450" cy="2102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gons&amp;#39; Den | IMAG0089 ..." id="431" name="Shape 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899" y="118500"/>
            <a:ext cx="2292149" cy="15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Starter: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900"/>
              <a:t>How do YOU think food is digested?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900"/>
          </a:p>
          <a:p>
            <a:pPr lvl="0">
              <a:spcBef>
                <a:spcPts val="0"/>
              </a:spcBef>
              <a:buNone/>
            </a:pPr>
            <a:r>
              <a:rPr lang="en-GB" sz="2900"/>
              <a:t>Write this in your exercise book</a:t>
            </a:r>
          </a:p>
        </p:txBody>
      </p:sp>
      <p:pic>
        <p:nvPicPr>
          <p:cNvPr descr="Hamburger, Sandwich, Burger ...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425" y="1991025"/>
            <a:ext cx="1448374" cy="1611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zza Rustica | Ingrediente: ...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75" y="3306524"/>
            <a:ext cx="2241324" cy="1677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ingle apple.png"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555" y="3750300"/>
            <a:ext cx="1130099" cy="132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kirt Steak.jpg"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2017" y="3226936"/>
            <a:ext cx="2296210" cy="18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Video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700"/>
              <a:t>Watch the video and make notes of the process of digestion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402950" y="2891725"/>
            <a:ext cx="82248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Now make changes to your original idea based on what you just saw.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Write new idea as a sub heading</a:t>
            </a:r>
          </a:p>
        </p:txBody>
      </p:sp>
      <p:pic>
        <p:nvPicPr>
          <p:cNvPr descr="Free vector graphic: Video, ...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956" y="3365674"/>
            <a:ext cx="2374267" cy="15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Watch the gum to bum demo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73262"/>
            <a:ext cx="4369500" cy="221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/>
              <a:t>Try to fill out your digestion worksheet from what you have learned in the demo</a:t>
            </a:r>
          </a:p>
        </p:txBody>
      </p:sp>
      <p:pic>
        <p:nvPicPr>
          <p:cNvPr descr="File:Blausen 0316 ...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49" y="292850"/>
            <a:ext cx="4175124" cy="41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Lesson Two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What’s in our food?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Main food groups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4758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500"/>
              <a:t>Think, Pair, Share:</a:t>
            </a:r>
          </a:p>
          <a:p>
            <a:pPr lvl="0">
              <a:spcBef>
                <a:spcPts val="0"/>
              </a:spcBef>
              <a:buNone/>
            </a:pPr>
            <a:r>
              <a:rPr lang="en-GB" sz="2500"/>
              <a:t>What are the main food groups?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/>
          </a:p>
          <a:p>
            <a:pPr lvl="0">
              <a:spcBef>
                <a:spcPts val="0"/>
              </a:spcBef>
              <a:buNone/>
            </a:pPr>
            <a:r>
              <a:rPr lang="en-GB" sz="2500"/>
              <a:t>How can we identify these?</a:t>
            </a:r>
          </a:p>
        </p:txBody>
      </p:sp>
      <p:pic>
        <p:nvPicPr>
          <p:cNvPr descr="... Basic 7 Food Groups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560" y="0"/>
            <a:ext cx="40734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