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g"/>
  <Default Extension="png" ContentType="image/png"/>
  <Default Extension="bmp" ContentType="image/bmp"/>
  <Default Extension="gif" ContentType="image/gif"/>
  <Default Extension="tif" ContentType="image/tif"/>
  <Default Extension="pdf" ContentType="application/pdf"/>
  <Default Extension="mov" ContentType="application/movie"/>
  <Default Extension="vml" ContentType="application/vnd.openxmlformats-officedocument.vmlDrawing"/>
  <Default Extension="xlsx" ContentType="application/vnd.openxmlformats-officedocument.spreadsheetml.sheet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commentAuthors.xml" ContentType="application/vnd.openxmlformats-officedocument.presentationml.commentAuthors+xml"/>
  <Override PartName="/ppt/tableStyles.xml" ContentType="application/vnd.openxmlformats-officedocument.presentationml.tableStyl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5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</p:sldIdLst>
  <p:sldSz cx="13004800" cy="97536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1800" u="none" kumimoji="0" normalizeH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1pPr>
    <a:lvl2pPr marL="0" marR="0" indent="228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2pPr>
    <a:lvl3pPr marL="0" marR="0" indent="457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3pPr>
    <a:lvl4pPr marL="0" marR="0" indent="685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4pPr>
    <a:lvl5pPr marL="0" marR="0" indent="9144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5pPr>
    <a:lvl6pPr marL="0" marR="0" indent="11430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6pPr>
    <a:lvl7pPr marL="0" marR="0" indent="13716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7pPr>
    <a:lvl8pPr marL="0" marR="0" indent="16002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8pPr>
    <a:lvl9pPr marL="0" marR="0" indent="1828800" algn="ctr" defTabSz="584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b="0" baseline="0" cap="none" i="0" spc="0" strike="noStrike" sz="3600" u="none" kumimoji="0" normalizeH="0">
        <a:ln>
          <a:noFill/>
        </a:ln>
        <a:solidFill>
          <a:srgbClr val="000000"/>
        </a:solidFill>
        <a:effectLst/>
        <a:uFillTx/>
        <a:latin typeface="+mn-lt"/>
        <a:ea typeface="+mn-ea"/>
        <a:cs typeface="+mn-cs"/>
        <a:sym typeface="Helvetica Light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/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0"/>
</p:presentationPr>
</file>

<file path=ppt/tableStyles.xml><?xml version="1.0" encoding="utf-8"?>
<a:tblStyleLst xmlns:a="http://schemas.openxmlformats.org/drawingml/2006/main" xmlns:r="http://schemas.openxmlformats.org/officeDocument/2006/relationships" def="{5940675A-B579-460E-94D1-54222C63F5DA}">
  <a:tblStyle styleId="{4C3C2611-4C71-4FC5-86AE-919BDF0F9419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 b="def" i="def"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398CCE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E1E0DA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5AC831"/>
          </a:solidFill>
        </a:fill>
      </a:tcStyle>
    </a:firstCol>
    <a:lastRow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2"/>
          </a:solidFill>
        </a:fill>
      </a:tcStyle>
    </a:firstRow>
  </a:tblStyle>
  <a:tblStyle styleId="{EEE7283C-3CF3-47DC-8721-378D4A62B228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E6E3D7"/>
          </a:solidFill>
        </a:fill>
      </a:tcStyle>
    </a:wholeTbl>
    <a:band2H>
      <a:tcTxStyle b="def" i="def"/>
      <a:tcStyle>
        <a:tcBdr/>
        <a:fill>
          <a:solidFill>
            <a:srgbClr val="C3C2C2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09C99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97764E"/>
          </a:solidFill>
        </a:fill>
      </a:tcStyle>
    </a:firstRow>
  </a:tblStyle>
  <a:tblStyle styleId="{CF821DB8-F4EB-4A41-A1BA-3FCAFE7338EE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 b="def" i="def"/>
      <a:tcStyle>
        <a:tcBdr/>
        <a:fill>
          <a:solidFill>
            <a:srgbClr val="DCE5E6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000000"/>
              </a:solidFill>
              <a:prstDash val="solid"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prstDash val="solid"/>
              <a:miter lim="400000"/>
            </a:ln>
          </a:insideH>
          <a:insideV>
            <a:ln w="12700" cap="flat">
              <a:solidFill>
                <a:srgbClr val="000000"/>
              </a:solidFill>
              <a:prstDash val="solid"/>
              <a:miter lim="400000"/>
            </a:ln>
          </a:insideV>
        </a:tcBdr>
        <a:fill>
          <a:solidFill>
            <a:srgbClr val="5E7790"/>
          </a:solidFill>
        </a:fill>
      </a:tcStyle>
    </a:firstRow>
  </a:tblStyle>
  <a:tblStyle styleId="{33BA23B1-9221-436E-865A-0063620EA4FD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D0D1D2"/>
          </a:solidFill>
        </a:fill>
      </a:tcStyle>
    </a:wholeTbl>
    <a:band2H>
      <a:tcTxStyle b="def" i="def"/>
      <a:tcStyle>
        <a:tcBdr/>
        <a:fill>
          <a:solidFill>
            <a:srgbClr val="DEDEDF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761"/>
          </a:solidFill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909398"/>
          </a:solidFill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67C85"/>
          </a:solidFill>
        </a:fill>
      </a:tcStyle>
    </a:firstRow>
  </a:tblStyle>
  <a:tblStyle styleId="{2708684C-4D16-4618-839F-0558EEFCDFE6}" styleName="">
    <a:tblBg/>
    <a:wholeTbl>
      <a:tcTxStyle b="off" i="off">
        <a:fontRef idx="min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 b="def" i="def"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"/>
          <a:ea typeface="Helvetica"/>
          <a:cs typeface="Helvetica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1"/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presProps" Target="presProps.xml"/><Relationship Id="rId2" Type="http://schemas.openxmlformats.org/officeDocument/2006/relationships/viewProps" Target="viewProps.xml"/><Relationship Id="rId3" Type="http://schemas.openxmlformats.org/officeDocument/2006/relationships/commentAuthors" Target="commentAuthors.xml"/><Relationship Id="rId4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9" Type="http://schemas.openxmlformats.org/officeDocument/2006/relationships/slide" Target="slides/slide2.xml"/><Relationship Id="rId10" Type="http://schemas.openxmlformats.org/officeDocument/2006/relationships/slide" Target="slides/slide3.xml"/><Relationship Id="rId11" Type="http://schemas.openxmlformats.org/officeDocument/2006/relationships/slide" Target="slides/slide4.xml"/><Relationship Id="rId12" Type="http://schemas.openxmlformats.org/officeDocument/2006/relationships/slide" Target="slides/slide5.xml"/><Relationship Id="rId13" Type="http://schemas.openxmlformats.org/officeDocument/2006/relationships/slide" Target="slides/slide6.xml"/></Relationships>

</file>

<file path=ppt/notesMasters/_rels/notes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2.xml"/></Relationships>
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/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  <p:sp>
        <p:nvSpPr>
          <p:cNvPr id="117" name="Shape 117"/>
          <p:cNvSpPr/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p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1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showMasterSp="1" showMasterPhAnim="1">
  <p:cSld name="Titolo e sotto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/>
          <p:nvPr>
            <p:ph type="title"/>
          </p:nvPr>
        </p:nvSpPr>
        <p:spPr>
          <a:xfrm>
            <a:off x="1270000" y="1638300"/>
            <a:ext cx="10464800" cy="33020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12" name="Shape 12"/>
          <p:cNvSpPr/>
          <p:nvPr>
            <p:ph type="body" sz="quarter" idx="1"/>
          </p:nvPr>
        </p:nvSpPr>
        <p:spPr>
          <a:xfrm>
            <a:off x="1270000" y="50292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13" name="Shape 1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Cita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Shape 93"/>
          <p:cNvSpPr/>
          <p:nvPr>
            <p:ph type="body" sz="quarter" idx="13"/>
          </p:nvPr>
        </p:nvSpPr>
        <p:spPr>
          <a:xfrm>
            <a:off x="1270000" y="6362700"/>
            <a:ext cx="10464800" cy="469900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2400"/>
            </a:lvl1pPr>
          </a:lstStyle>
          <a:p>
            <a:pPr/>
            <a:r>
              <a:t>–Giovanni Mela</a:t>
            </a:r>
          </a:p>
        </p:txBody>
      </p:sp>
      <p:sp>
        <p:nvSpPr>
          <p:cNvPr id="94" name="Shape 94"/>
          <p:cNvSpPr/>
          <p:nvPr>
            <p:ph type="body" sz="quarter" idx="14"/>
          </p:nvPr>
        </p:nvSpPr>
        <p:spPr>
          <a:xfrm>
            <a:off x="1270000" y="4267200"/>
            <a:ext cx="10464800" cy="685800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800"/>
            </a:lvl1pPr>
          </a:lstStyle>
          <a:p>
            <a:pPr/>
            <a:r>
              <a:t>“Inserisci qui una citazione”. </a:t>
            </a:r>
          </a:p>
        </p:txBody>
      </p:sp>
      <p:sp>
        <p:nvSpPr>
          <p:cNvPr id="95" name="Shape 95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Shape 102"/>
          <p:cNvSpPr/>
          <p:nvPr>
            <p:ph type="pic" idx="13"/>
          </p:nvPr>
        </p:nvSpPr>
        <p:spPr>
          <a:xfrm>
            <a:off x="0" y="0"/>
            <a:ext cx="13004800" cy="9753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103" name="Shape 103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Vu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Orizzont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Shape 20"/>
          <p:cNvSpPr/>
          <p:nvPr>
            <p:ph type="pic" idx="13"/>
          </p:nvPr>
        </p:nvSpPr>
        <p:spPr>
          <a:xfrm>
            <a:off x="1606550" y="635000"/>
            <a:ext cx="9779000" cy="59182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21" name="Shape 21"/>
          <p:cNvSpPr/>
          <p:nvPr>
            <p:ph type="title"/>
          </p:nvPr>
        </p:nvSpPr>
        <p:spPr>
          <a:xfrm>
            <a:off x="1270000" y="6718300"/>
            <a:ext cx="10464800" cy="1422400"/>
          </a:xfrm>
          <a:prstGeom prst="rect">
            <a:avLst/>
          </a:prstGeom>
        </p:spPr>
        <p:txBody>
          <a:bodyPr anchor="b"/>
          <a:lstStyle/>
          <a:p>
            <a:pPr/>
            <a:r>
              <a:t>Titolo Testo</a:t>
            </a:r>
          </a:p>
        </p:txBody>
      </p:sp>
      <p:sp>
        <p:nvSpPr>
          <p:cNvPr id="22" name="Shape 22"/>
          <p:cNvSpPr/>
          <p:nvPr>
            <p:ph type="body" sz="quarter" idx="1"/>
          </p:nvPr>
        </p:nvSpPr>
        <p:spPr>
          <a:xfrm>
            <a:off x="1270000" y="8191500"/>
            <a:ext cx="10464800" cy="11303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23" name="Shape 23"/>
          <p:cNvSpPr/>
          <p:nvPr>
            <p:ph type="sldNum" sz="quarter" idx="2"/>
          </p:nvPr>
        </p:nvSpPr>
        <p:spPr>
          <a:xfrm>
            <a:off x="6311798" y="9245600"/>
            <a:ext cx="368504" cy="381000"/>
          </a:xfrm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Centra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/>
          <p:nvPr>
            <p:ph type="title"/>
          </p:nvPr>
        </p:nvSpPr>
        <p:spPr>
          <a:xfrm>
            <a:off x="1270000" y="3225800"/>
            <a:ext cx="10464800" cy="3302000"/>
          </a:xfrm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31" name="Shape 3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/>
          <p:nvPr>
            <p:ph type="pic" sz="half" idx="13"/>
          </p:nvPr>
        </p:nvSpPr>
        <p:spPr>
          <a:xfrm>
            <a:off x="6718300" y="635000"/>
            <a:ext cx="5334000" cy="8229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39" name="Shape 39"/>
          <p:cNvSpPr/>
          <p:nvPr>
            <p:ph type="title"/>
          </p:nvPr>
        </p:nvSpPr>
        <p:spPr>
          <a:xfrm>
            <a:off x="952500" y="635000"/>
            <a:ext cx="5334000" cy="3987800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pPr/>
            <a:r>
              <a:t>Titolo Testo</a:t>
            </a:r>
          </a:p>
        </p:txBody>
      </p:sp>
      <p:sp>
        <p:nvSpPr>
          <p:cNvPr id="40" name="Shape 40"/>
          <p:cNvSpPr/>
          <p:nvPr>
            <p:ph type="body" sz="quarter" idx="1"/>
          </p:nvPr>
        </p:nvSpPr>
        <p:spPr>
          <a:xfrm>
            <a:off x="952500" y="4762500"/>
            <a:ext cx="5334000" cy="4102100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3200"/>
            </a:lvl1pPr>
            <a:lvl2pPr marL="0" indent="228600" algn="ctr">
              <a:spcBef>
                <a:spcPts val="0"/>
              </a:spcBef>
              <a:buSzTx/>
              <a:buNone/>
              <a:defRPr sz="3200"/>
            </a:lvl2pPr>
            <a:lvl3pPr marL="0" indent="457200" algn="ctr">
              <a:spcBef>
                <a:spcPts val="0"/>
              </a:spcBef>
              <a:buSzTx/>
              <a:buNone/>
              <a:defRPr sz="3200"/>
            </a:lvl3pPr>
            <a:lvl4pPr marL="0" indent="685800" algn="ctr">
              <a:spcBef>
                <a:spcPts val="0"/>
              </a:spcBef>
              <a:buSzTx/>
              <a:buNone/>
              <a:defRPr sz="3200"/>
            </a:lvl4pPr>
            <a:lvl5pPr marL="0" indent="914400" algn="ctr">
              <a:spcBef>
                <a:spcPts val="0"/>
              </a:spcBef>
              <a:buSzTx/>
              <a:buNone/>
              <a:defRPr sz="32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1" name="Shape 41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- In al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hape 48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49" name="Shape 49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 e 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57" name="Shape 57"/>
          <p:cNvSpPr/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58" name="Shape 5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Titolo, punti elenc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/>
          <p:nvPr>
            <p:ph type="pic" sz="half" idx="13"/>
          </p:nvPr>
        </p:nvSpPr>
        <p:spPr>
          <a:xfrm>
            <a:off x="6718300" y="2603500"/>
            <a:ext cx="5334000" cy="62865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66" name="Shape 66"/>
          <p:cNvSpPr/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pPr/>
            <a:r>
              <a:t>Titolo Testo</a:t>
            </a:r>
          </a:p>
        </p:txBody>
      </p:sp>
      <p:sp>
        <p:nvSpPr>
          <p:cNvPr id="67" name="Shape 67"/>
          <p:cNvSpPr/>
          <p:nvPr>
            <p:ph type="body" sz="half" idx="1"/>
          </p:nvPr>
        </p:nvSpPr>
        <p:spPr>
          <a:xfrm>
            <a:off x="952500" y="2603500"/>
            <a:ext cx="5334000" cy="6286500"/>
          </a:xfrm>
          <a:prstGeom prst="rect">
            <a:avLst/>
          </a:prstGeom>
        </p:spPr>
        <p:txBody>
          <a:bodyPr/>
          <a:lstStyle>
            <a:lvl1pPr marL="342900" indent="-342900">
              <a:spcBef>
                <a:spcPts val="3200"/>
              </a:spcBef>
              <a:defRPr sz="2800"/>
            </a:lvl1pPr>
            <a:lvl2pPr marL="685800" indent="-342900">
              <a:spcBef>
                <a:spcPts val="3200"/>
              </a:spcBef>
              <a:defRPr sz="2800"/>
            </a:lvl2pPr>
            <a:lvl3pPr marL="1028700" indent="-342900">
              <a:spcBef>
                <a:spcPts val="3200"/>
              </a:spcBef>
              <a:defRPr sz="2800"/>
            </a:lvl3pPr>
            <a:lvl4pPr marL="1371600" indent="-342900">
              <a:spcBef>
                <a:spcPts val="3200"/>
              </a:spcBef>
              <a:defRPr sz="2800"/>
            </a:lvl4pPr>
            <a:lvl5pPr marL="1714500" indent="-342900">
              <a:spcBef>
                <a:spcPts val="3200"/>
              </a:spcBef>
              <a:defRPr sz="2800"/>
            </a:lvl5pPr>
          </a:lstStyle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68" name="Shape 68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Punti ele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/>
          <p:nvPr>
            <p:ph type="body" idx="1"/>
          </p:nvPr>
        </p:nvSpPr>
        <p:spPr>
          <a:xfrm>
            <a:off x="952500" y="1270000"/>
            <a:ext cx="11099800" cy="7213600"/>
          </a:xfrm>
          <a:prstGeom prst="rect">
            <a:avLst/>
          </a:prstGeom>
        </p:spPr>
        <p:txBody>
          <a:bodyPr/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76" name="Shape 7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showMasterSp="1" showMasterPhAnim="1">
  <p:cSld name="Foto - 3 per pag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/>
          <p:nvPr>
            <p:ph type="pic" sz="quarter" idx="13"/>
          </p:nvPr>
        </p:nvSpPr>
        <p:spPr>
          <a:xfrm>
            <a:off x="6718300" y="5092700"/>
            <a:ext cx="5334000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4" name="Shape 84"/>
          <p:cNvSpPr/>
          <p:nvPr>
            <p:ph type="pic" sz="quarter" idx="14"/>
          </p:nvPr>
        </p:nvSpPr>
        <p:spPr>
          <a:xfrm>
            <a:off x="6724518" y="889000"/>
            <a:ext cx="5334001" cy="37719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5" name="Shape 85"/>
          <p:cNvSpPr/>
          <p:nvPr>
            <p:ph type="pic" sz="half" idx="15"/>
          </p:nvPr>
        </p:nvSpPr>
        <p:spPr>
          <a:xfrm>
            <a:off x="952500" y="889000"/>
            <a:ext cx="5334000" cy="79756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pPr/>
          </a:p>
        </p:txBody>
      </p:sp>
      <p:sp>
        <p:nvSpPr>
          <p:cNvPr id="86" name="Shape 86"/>
          <p:cNvSpPr/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pPr/>
            <a:fld id="{86CB4B4D-7CA3-9044-876B-883B54F8677D}" type="slidenum"/>
          </a:p>
        </p:txBody>
      </p:sp>
    </p:spTree>
  </p:cSld>
  <p:clrMapOvr>
    <a:masterClrMapping/>
  </p:clrMapOvr>
  <p:transition xmlns:p14="http://schemas.microsoft.com/office/powerpoint/2010/main" spd="med" advClick="1"/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Relationship Id="rId9" Type="http://schemas.openxmlformats.org/officeDocument/2006/relationships/slideLayout" Target="../slideLayouts/slideLayout8.xml"/><Relationship Id="rId10" Type="http://schemas.openxmlformats.org/officeDocument/2006/relationships/slideLayout" Target="../slideLayouts/slideLayout9.xml"/><Relationship Id="rId11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11.xml"/><Relationship Id="rId13" Type="http://schemas.openxmlformats.org/officeDocument/2006/relationships/slideLayout" Target="../slideLayouts/slideLayout12.xml"/>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>
            <p:ph type="title"/>
          </p:nvPr>
        </p:nvSpPr>
        <p:spPr>
          <a:xfrm>
            <a:off x="952500" y="444500"/>
            <a:ext cx="11099800" cy="21590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Titolo Testo</a:t>
            </a:r>
          </a:p>
        </p:txBody>
      </p:sp>
      <p:sp>
        <p:nvSpPr>
          <p:cNvPr id="3" name="Shape 3"/>
          <p:cNvSpPr/>
          <p:nvPr>
            <p:ph type="body" idx="1"/>
          </p:nvPr>
        </p:nvSpPr>
        <p:spPr>
          <a:xfrm>
            <a:off x="952500" y="2603500"/>
            <a:ext cx="11099800" cy="62865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val="1"/>
            </a:ext>
          </a:extLst>
        </p:spPr>
        <p:txBody>
          <a:bodyPr lIns="50800" tIns="50800" rIns="50800" bIns="50800" anchor="ctr">
            <a:normAutofit fontScale="100000" lnSpcReduction="0"/>
          </a:bodyPr>
          <a:lstStyle/>
          <a:p>
            <a:pPr/>
            <a:r>
              <a:t>Corpo livello uno</a:t>
            </a:r>
          </a:p>
          <a:p>
            <a:pPr lvl="1"/>
            <a:r>
              <a:t>Corpo livello due</a:t>
            </a:r>
          </a:p>
          <a:p>
            <a:pPr lvl="2"/>
            <a:r>
              <a:t>Corpo livello tre</a:t>
            </a:r>
          </a:p>
          <a:p>
            <a:pPr lvl="3"/>
            <a:r>
              <a:t>Corpo livello quattro</a:t>
            </a:r>
          </a:p>
          <a:p>
            <a:pPr lvl="4"/>
            <a:r>
              <a:t>Corpo livello cinque</a:t>
            </a:r>
          </a:p>
        </p:txBody>
      </p:sp>
      <p:sp>
        <p:nvSpPr>
          <p:cNvPr id="4" name="Shape 4"/>
          <p:cNvSpPr/>
          <p:nvPr>
            <p:ph type="sldNum" sz="quarter" idx="2"/>
          </p:nvPr>
        </p:nvSpPr>
        <p:spPr>
          <a:xfrm>
            <a:off x="6311798" y="9251950"/>
            <a:ext cx="368504" cy="381000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>
            <a:spAutoFit/>
          </a:bodyPr>
          <a:lstStyle>
            <a:lvl1pPr>
              <a:defRPr sz="1800"/>
            </a:lvl1pPr>
          </a:lstStyle>
          <a:p>
            <a:pPr/>
            <a:fld id="{86CB4B4D-7CA3-9044-876B-883B54F8677D}" type="slidenum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transition xmlns:p14="http://schemas.microsoft.com/office/powerpoint/2010/main" spd="med" advClick="1"/>
  <p:txStyles>
    <p:title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80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titleStyle>
    <p:bodyStyle>
      <a:lvl1pPr marL="444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1pPr>
      <a:lvl2pPr marL="889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2pPr>
      <a:lvl3pPr marL="1333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3pPr>
      <a:lvl4pPr marL="1778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4pPr>
      <a:lvl5pPr marL="2222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5pPr>
      <a:lvl6pPr marL="2667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6pPr>
      <a:lvl7pPr marL="3111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7pPr>
      <a:lvl8pPr marL="35560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8pPr>
      <a:lvl9pPr marL="4000500" marR="0" indent="-444500" algn="l" defTabSz="584200" rtl="0" latinLnBrk="0">
        <a:lnSpc>
          <a:spcPct val="100000"/>
        </a:lnSpc>
        <a:spcBef>
          <a:spcPts val="4200"/>
        </a:spcBef>
        <a:spcAft>
          <a:spcPts val="0"/>
        </a:spcAft>
        <a:buClrTx/>
        <a:buSzPct val="75000"/>
        <a:buFontTx/>
        <a:buChar char="•"/>
        <a:tabLst/>
        <a:defRPr b="0" baseline="0" cap="none" i="0" spc="0" strike="noStrike" sz="3600" u="none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Light"/>
        </a:defRPr>
      </a:lvl9pPr>
    </p:bodyStyle>
    <p:otherStyle>
      <a:lvl1pPr marL="0" marR="0" indent="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1pPr>
      <a:lvl2pPr marL="0" marR="0" indent="228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2pPr>
      <a:lvl3pPr marL="0" marR="0" indent="457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3pPr>
      <a:lvl4pPr marL="0" marR="0" indent="685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4pPr>
      <a:lvl5pPr marL="0" marR="0" indent="9144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5pPr>
      <a:lvl6pPr marL="0" marR="0" indent="11430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6pPr>
      <a:lvl7pPr marL="0" marR="0" indent="13716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7pPr>
      <a:lvl8pPr marL="0" marR="0" indent="16002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8pPr>
      <a:lvl9pPr marL="0" marR="0" indent="1828800" algn="ctr" defTabSz="584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b="0" baseline="0" cap="none" i="0" spc="0" strike="noStrike" sz="1800" u="none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Light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tif"/></Relationships>
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tif"/></Relationships>
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3.tif"/></Relationships>
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4.tif"/></Relationships>
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tif"/></Relationships>
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6.tif"/>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Shape 119"/>
          <p:cNvSpPr/>
          <p:nvPr>
            <p:ph type="ctrTitle"/>
          </p:nvPr>
        </p:nvSpPr>
        <p:spPr>
          <a:xfrm>
            <a:off x="1270000" y="-23749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b="1"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RUOLO DEGLI ENTI LOCALI</a:t>
            </a:r>
          </a:p>
        </p:txBody>
      </p:sp>
      <p:sp>
        <p:nvSpPr>
          <p:cNvPr id="120" name="Shape 120"/>
          <p:cNvSpPr/>
          <p:nvPr>
            <p:ph type="subTitle" sz="half" idx="1"/>
          </p:nvPr>
        </p:nvSpPr>
        <p:spPr>
          <a:xfrm>
            <a:off x="934690" y="2540000"/>
            <a:ext cx="11135420" cy="4102200"/>
          </a:xfrm>
          <a:prstGeom prst="rect">
            <a:avLst/>
          </a:prstGeom>
        </p:spPr>
        <p:txBody>
          <a:bodyPr/>
          <a:lstStyle/>
          <a:p>
            <a:pPr>
              <a:defRPr sz="4000" u="sng"/>
            </a:pPr>
            <a:r>
              <a:t>Rispondono ai bisogni degli immigrati quali:</a:t>
            </a:r>
          </a:p>
          <a:p>
            <a:pPr algn="l">
              <a:defRPr sz="4000"/>
            </a:pPr>
          </a:p>
          <a:p>
            <a:pPr algn="l">
              <a:defRPr sz="4000"/>
            </a:pPr>
            <a:r>
              <a:t>-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informazione</a:t>
            </a:r>
          </a:p>
          <a:p>
            <a:pPr algn="l">
              <a:defRPr sz="4000"/>
            </a:pPr>
            <a:r>
              <a:t>-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risolvere problemi della vita quotidiana</a:t>
            </a:r>
          </a:p>
          <a:p>
            <a:pPr algn="l">
              <a:defRPr sz="4000"/>
            </a:pPr>
            <a:r>
              <a:t>-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scuola,servizi,assistenza sanitaria,casa</a:t>
            </a:r>
          </a:p>
          <a:p>
            <a:pPr algn="l">
              <a:defRPr sz="4000"/>
            </a:pPr>
            <a:r>
              <a:t>-</a:t>
            </a:r>
            <a:r>
              <a:rPr b="1">
                <a:latin typeface="Helvetica"/>
                <a:ea typeface="Helvetica"/>
                <a:cs typeface="Helvetica"/>
                <a:sym typeface="Helvetica"/>
              </a:rPr>
              <a:t>cultura e tempo libero</a:t>
            </a:r>
          </a:p>
        </p:txBody>
      </p:sp>
      <p:pic>
        <p:nvPicPr>
          <p:cNvPr id="121" name="pasted-image.tiff"/>
          <p:cNvPicPr>
            <a:picLocks noChangeAspect="1"/>
          </p:cNvPicPr>
          <p:nvPr/>
        </p:nvPicPr>
        <p:blipFill>
          <a:blip r:embed="rId2">
            <a:alphaModFix amt="22765"/>
            <a:extLst/>
          </a:blip>
          <a:stretch>
            <a:fillRect/>
          </a:stretch>
        </p:blipFill>
        <p:spPr>
          <a:xfrm>
            <a:off x="-837939" y="-18289"/>
            <a:ext cx="14680678" cy="9790177"/>
          </a:xfrm>
          <a:prstGeom prst="rect">
            <a:avLst/>
          </a:prstGeom>
          <a:ln w="25400">
            <a:solidFill>
              <a:srgbClr val="000000"/>
            </a:solidFill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Shape 123"/>
          <p:cNvSpPr/>
          <p:nvPr>
            <p:ph type="ctrTitle"/>
          </p:nvPr>
        </p:nvSpPr>
        <p:spPr>
          <a:xfrm>
            <a:off x="1270000" y="320377"/>
            <a:ext cx="10464800" cy="886124"/>
          </a:xfrm>
          <a:prstGeom prst="rect">
            <a:avLst/>
          </a:prstGeom>
        </p:spPr>
        <p:txBody>
          <a:bodyPr/>
          <a:lstStyle>
            <a:lvl1pPr>
              <a:defRPr b="1"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INFORMAZIONE</a:t>
            </a:r>
          </a:p>
        </p:txBody>
      </p:sp>
      <p:sp>
        <p:nvSpPr>
          <p:cNvPr id="124" name="Shape 124"/>
          <p:cNvSpPr/>
          <p:nvPr>
            <p:ph type="subTitle" sz="half" idx="1"/>
          </p:nvPr>
        </p:nvSpPr>
        <p:spPr>
          <a:xfrm>
            <a:off x="-1" y="2374503"/>
            <a:ext cx="13004801" cy="2840336"/>
          </a:xfrm>
          <a:prstGeom prst="rect">
            <a:avLst/>
          </a:prstGeom>
        </p:spPr>
        <p:txBody>
          <a:bodyPr/>
          <a:lstStyle/>
          <a:p>
            <a:pPr defTabSz="537463">
              <a:defRPr sz="3680"/>
            </a:pPr>
            <a:r>
              <a:t>In genere si attivano sportelli informativi in collaborazione con il terzo settore.</a:t>
            </a:r>
          </a:p>
          <a:p>
            <a:pPr defTabSz="537463">
              <a:defRPr sz="3680"/>
            </a:pPr>
            <a:r>
              <a:t>Vengono coinvolte cooperative in cui lavorano cittadini immigrati</a:t>
            </a:r>
          </a:p>
          <a:p>
            <a:pPr defTabSz="537463">
              <a:defRPr sz="3680"/>
            </a:pPr>
            <a:r>
              <a:t>che hanno già fatto un percorso personale di integrazione.</a:t>
            </a:r>
          </a:p>
        </p:txBody>
      </p:sp>
      <p:pic>
        <p:nvPicPr>
          <p:cNvPr id="125" name="pasted-image.tiff"/>
          <p:cNvPicPr>
            <a:picLocks noChangeAspect="1"/>
          </p:cNvPicPr>
          <p:nvPr/>
        </p:nvPicPr>
        <p:blipFill>
          <a:blip r:embed="rId2">
            <a:alphaModFix amt="23325"/>
            <a:extLst/>
          </a:blip>
          <a:stretch>
            <a:fillRect/>
          </a:stretch>
        </p:blipFill>
        <p:spPr>
          <a:xfrm>
            <a:off x="-964855" y="1091"/>
            <a:ext cx="14934510" cy="10042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Shape 127"/>
          <p:cNvSpPr/>
          <p:nvPr>
            <p:ph type="ctrTitle"/>
          </p:nvPr>
        </p:nvSpPr>
        <p:spPr>
          <a:xfrm>
            <a:off x="1270000" y="272107"/>
            <a:ext cx="10464800" cy="858194"/>
          </a:xfrm>
          <a:prstGeom prst="rect">
            <a:avLst/>
          </a:prstGeom>
        </p:spPr>
        <p:txBody>
          <a:bodyPr/>
          <a:lstStyle>
            <a:lvl1pPr>
              <a:defRPr b="1"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SCUOLA</a:t>
            </a:r>
          </a:p>
        </p:txBody>
      </p:sp>
      <p:sp>
        <p:nvSpPr>
          <p:cNvPr id="128" name="Shape 128"/>
          <p:cNvSpPr/>
          <p:nvPr>
            <p:ph type="subTitle" idx="1"/>
          </p:nvPr>
        </p:nvSpPr>
        <p:spPr>
          <a:xfrm>
            <a:off x="246558" y="1752550"/>
            <a:ext cx="12511684" cy="4419650"/>
          </a:xfrm>
          <a:prstGeom prst="rect">
            <a:avLst/>
          </a:prstGeom>
        </p:spPr>
        <p:txBody>
          <a:bodyPr/>
          <a:lstStyle/>
          <a:p>
            <a:pPr algn="l"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-I Comuni attivano laboratori di lingua italiana con facilitatori linguistici</a:t>
            </a:r>
          </a:p>
          <a:p>
            <a:pPr algn="l"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</a:p>
          <a:p>
            <a:pPr algn="l"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-Progetti di mediazione culturale come ponte tra le due culture, quella di accoglienza e quella di provenienza</a:t>
            </a:r>
          </a:p>
        </p:txBody>
      </p:sp>
      <p:pic>
        <p:nvPicPr>
          <p:cNvPr id="129" name="pasted-image.tiff"/>
          <p:cNvPicPr>
            <a:picLocks noChangeAspect="1"/>
          </p:cNvPicPr>
          <p:nvPr/>
        </p:nvPicPr>
        <p:blipFill>
          <a:blip r:embed="rId2">
            <a:alphaModFix amt="23000"/>
            <a:extLst/>
          </a:blip>
          <a:stretch>
            <a:fillRect/>
          </a:stretch>
        </p:blipFill>
        <p:spPr>
          <a:xfrm>
            <a:off x="-649090" y="-61417"/>
            <a:ext cx="14302980" cy="987643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Shape 131"/>
          <p:cNvSpPr/>
          <p:nvPr>
            <p:ph type="ctrTitle"/>
          </p:nvPr>
        </p:nvSpPr>
        <p:spPr>
          <a:xfrm>
            <a:off x="1270000" y="-22860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b="1"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GUIDE AI SERVIZI</a:t>
            </a:r>
          </a:p>
        </p:txBody>
      </p:sp>
      <p:sp>
        <p:nvSpPr>
          <p:cNvPr id="132" name="Shape 132"/>
          <p:cNvSpPr/>
          <p:nvPr>
            <p:ph type="subTitle" idx="1"/>
          </p:nvPr>
        </p:nvSpPr>
        <p:spPr>
          <a:xfrm>
            <a:off x="372912" y="2444650"/>
            <a:ext cx="12258975" cy="4362997"/>
          </a:xfrm>
          <a:prstGeom prst="rect">
            <a:avLst/>
          </a:prstGeom>
        </p:spPr>
        <p:txBody>
          <a:bodyPr/>
          <a:lstStyle/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I Comuni realizzano guide su vari aspetti </a:t>
            </a:r>
          </a:p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(casa, accesso ai servizi, etc…)</a:t>
            </a:r>
          </a:p>
          <a:p>
            <a:pPr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tradotte, in collaborazione con il terzo settore, e fornite alle comunità di immigrati.</a:t>
            </a:r>
          </a:p>
        </p:txBody>
      </p:sp>
      <p:pic>
        <p:nvPicPr>
          <p:cNvPr id="133" name="pasted-image.tiff"/>
          <p:cNvPicPr>
            <a:picLocks noChangeAspect="1"/>
          </p:cNvPicPr>
          <p:nvPr/>
        </p:nvPicPr>
        <p:blipFill>
          <a:blip r:embed="rId2">
            <a:alphaModFix amt="23000"/>
            <a:extLst/>
          </a:blip>
          <a:stretch>
            <a:fillRect/>
          </a:stretch>
        </p:blipFill>
        <p:spPr>
          <a:xfrm>
            <a:off x="-1330405" y="1473844"/>
            <a:ext cx="15145009" cy="1074807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hape 135"/>
          <p:cNvSpPr/>
          <p:nvPr>
            <p:ph type="ctrTitle"/>
          </p:nvPr>
        </p:nvSpPr>
        <p:spPr>
          <a:xfrm>
            <a:off x="1270000" y="-2286000"/>
            <a:ext cx="10464800" cy="3302000"/>
          </a:xfrm>
          <a:prstGeom prst="rect">
            <a:avLst/>
          </a:prstGeom>
        </p:spPr>
        <p:txBody>
          <a:bodyPr/>
          <a:lstStyle>
            <a:lvl1pPr>
              <a:defRPr b="1"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DIFFICOLTÀ</a:t>
            </a:r>
          </a:p>
        </p:txBody>
      </p:sp>
      <p:sp>
        <p:nvSpPr>
          <p:cNvPr id="136" name="Shape 136"/>
          <p:cNvSpPr/>
          <p:nvPr>
            <p:ph type="subTitle" sz="half" idx="1"/>
          </p:nvPr>
        </p:nvSpPr>
        <p:spPr>
          <a:xfrm>
            <a:off x="1270000" y="2278310"/>
            <a:ext cx="10464800" cy="4706690"/>
          </a:xfrm>
          <a:prstGeom prst="rect">
            <a:avLst/>
          </a:prstGeom>
        </p:spPr>
        <p:txBody>
          <a:bodyPr/>
          <a:lstStyle/>
          <a:p>
            <a:pPr algn="l"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-Minori risorse economiche dai Comuni</a:t>
            </a:r>
          </a:p>
          <a:p>
            <a:pPr algn="l"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-Irregolarità fornitura dei servizi</a:t>
            </a:r>
          </a:p>
          <a:p>
            <a:pPr algn="l"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-Concentrazione sulla prima accoglienza e sull’urgenza</a:t>
            </a:r>
          </a:p>
          <a:p>
            <a:pPr algn="l">
              <a:defRPr b="1" sz="4000">
                <a:latin typeface="Helvetica"/>
                <a:ea typeface="Helvetica"/>
                <a:cs typeface="Helvetica"/>
                <a:sym typeface="Helvetica"/>
              </a:defRPr>
            </a:pPr>
            <a:r>
              <a:t>-Penalizzazione del consolidamento linguistico e socio-culturale</a:t>
            </a:r>
          </a:p>
        </p:txBody>
      </p:sp>
      <p:pic>
        <p:nvPicPr>
          <p:cNvPr id="137" name="pasted-image.tiff"/>
          <p:cNvPicPr>
            <a:picLocks noChangeAspect="1"/>
          </p:cNvPicPr>
          <p:nvPr/>
        </p:nvPicPr>
        <p:blipFill>
          <a:blip r:embed="rId2">
            <a:alphaModFix amt="23000"/>
            <a:extLst/>
          </a:blip>
          <a:stretch>
            <a:fillRect/>
          </a:stretch>
        </p:blipFill>
        <p:spPr>
          <a:xfrm>
            <a:off x="-2371374" y="-114697"/>
            <a:ext cx="17747548" cy="998299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1" showMasterPhAnim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Shape 139"/>
          <p:cNvSpPr/>
          <p:nvPr>
            <p:ph type="ctrTitle"/>
          </p:nvPr>
        </p:nvSpPr>
        <p:spPr>
          <a:xfrm>
            <a:off x="1270000" y="-2831059"/>
            <a:ext cx="10464800" cy="3796259"/>
          </a:xfrm>
          <a:prstGeom prst="rect">
            <a:avLst/>
          </a:prstGeom>
        </p:spPr>
        <p:txBody>
          <a:bodyPr/>
          <a:lstStyle>
            <a:lvl1pPr>
              <a:defRPr b="1" sz="46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PROSPETTIVE</a:t>
            </a:r>
          </a:p>
        </p:txBody>
      </p:sp>
      <p:sp>
        <p:nvSpPr>
          <p:cNvPr id="140" name="Shape 140"/>
          <p:cNvSpPr/>
          <p:nvPr>
            <p:ph type="subTitle" idx="1"/>
          </p:nvPr>
        </p:nvSpPr>
        <p:spPr>
          <a:xfrm>
            <a:off x="-23019" y="3079749"/>
            <a:ext cx="13050838" cy="6603257"/>
          </a:xfrm>
          <a:prstGeom prst="rect">
            <a:avLst/>
          </a:prstGeom>
        </p:spPr>
        <p:txBody>
          <a:bodyPr/>
          <a:lstStyle>
            <a:lvl1pPr>
              <a:defRPr b="1" sz="4000">
                <a:latin typeface="Helvetica"/>
                <a:ea typeface="Helvetica"/>
                <a:cs typeface="Helvetica"/>
                <a:sym typeface="Helvetica"/>
              </a:defRPr>
            </a:lvl1pPr>
          </a:lstStyle>
          <a:p>
            <a:pPr/>
            <a:r>
              <a:t>Nonostante i problemi con gli Enti Locali e la crisi si riesce comunque ad attingere ad altri fondi (regionali, nazionali ed europei ) con buoni frutti.</a:t>
            </a:r>
          </a:p>
        </p:txBody>
      </p:sp>
      <p:pic>
        <p:nvPicPr>
          <p:cNvPr id="141" name="pasted-image.tiff"/>
          <p:cNvPicPr>
            <a:picLocks noChangeAspect="1"/>
          </p:cNvPicPr>
          <p:nvPr/>
        </p:nvPicPr>
        <p:blipFill>
          <a:blip r:embed="rId2">
            <a:alphaModFix amt="23000"/>
            <a:extLst/>
          </a:blip>
          <a:stretch>
            <a:fillRect/>
          </a:stretch>
        </p:blipFill>
        <p:spPr>
          <a:xfrm>
            <a:off x="-449730" y="-3101"/>
            <a:ext cx="14158260" cy="995645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xmlns:p14="http://schemas.microsoft.com/office/powerpoint/2010/main" spd="med" advClick="1" p14:dur="1000"/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_rels/theme2.xml.rels><?xml version="1.0" encoding="UTF-8" standalone="yes"?><Relationships xmlns="http://schemas.openxmlformats.org/package/2006/relationships"><Relationship Id="rId1" Type="http://schemas.openxmlformats.org/officeDocument/2006/relationships/image" Target="../media/image1.png"/></Relationships>

</file>

<file path=ppt/theme/theme1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ppt/theme/theme2.xml><?xml version="1.0" encoding="utf-8"?>
<a:theme xmlns:a="http://schemas.openxmlformats.org/drawingml/2006/main" xmlns:r="http://schemas.openxmlformats.org/officeDocument/2006/relationships" name="White">
  <a:themeElements>
    <a:clrScheme name="White">
      <a:dk1>
        <a:srgbClr val="000000"/>
      </a:dk1>
      <a:lt1>
        <a:srgbClr val="FFFFFF"/>
      </a:lt1>
      <a:dk2>
        <a:srgbClr val="53585F"/>
      </a:dk2>
      <a:lt2>
        <a:srgbClr val="DCDEE0"/>
      </a:lt2>
      <a:accent1>
        <a:srgbClr val="0365C0"/>
      </a:accent1>
      <a:accent2>
        <a:srgbClr val="00882B"/>
      </a:accent2>
      <a:accent3>
        <a:srgbClr val="DCBD23"/>
      </a:accent3>
      <a:accent4>
        <a:srgbClr val="DE6A10"/>
      </a:accent4>
      <a:accent5>
        <a:srgbClr val="C82506"/>
      </a:accent5>
      <a:accent6>
        <a:srgbClr val="773F9B"/>
      </a:accent6>
      <a:hlink>
        <a:srgbClr val="0000FF"/>
      </a:hlink>
      <a:folHlink>
        <a:srgbClr val="FF00FF"/>
      </a:folHlink>
    </a:clrScheme>
    <a:fontScheme name="White">
      <a:majorFont>
        <a:latin typeface="Helvetica Light"/>
        <a:ea typeface="Helvetica Light"/>
        <a:cs typeface="Helvetica Light"/>
      </a:majorFont>
      <a:minorFont>
        <a:latin typeface="Helvetica Light"/>
        <a:ea typeface="Helvetica Light"/>
        <a:cs typeface="Helvetica Light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50800" dist="12700" dir="0">
              <a:srgbClr val="000000">
                <a:alpha val="50000"/>
              </a:srgbClr>
            </a:outerShdw>
          </a:effectLst>
        </a:effectStyle>
        <a:effectStyle>
          <a:effectLst>
            <a:outerShdw sx="100000" sy="100000" kx="0" ky="0" algn="b" rotWithShape="0" blurRad="38100" dist="25400" dir="5400000">
              <a:srgbClr val="000000">
                <a:alpha val="5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 rotWithShape="1">
          <a:blip r:embed="rId1"/>
          <a:srcRect l="0" t="0" r="0" b="0"/>
          <a:tile tx="0" ty="0" sx="100000" sy="100000" flip="none" algn="tl"/>
        </a:blipFill>
        <a:ln w="12700" cap="flat">
          <a:noFill/>
          <a:miter lim="400000"/>
        </a:ln>
        <a:effectLst>
          <a:outerShdw sx="100000" sy="100000" kx="0" ky="0" algn="b" rotWithShape="0" blurRad="38100" dist="25400" dir="5400000">
            <a:srgbClr val="000000">
              <a:alpha val="50000"/>
            </a:srgbClr>
          </a:outerShdw>
        </a:effectLst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2400" u="none" kumimoji="0" normalizeH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 upright="0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 upright="0">
        <a:spAutoFit/>
      </a:bodyPr>
      <a:lstStyle>
        <a:defPPr marL="0" marR="0" indent="0" algn="ctr" defTabSz="584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3600" u="none" kumimoji="0" normalizeH="0">
            <a:ln>
              <a:noFill/>
            </a:ln>
            <a:solidFill>
              <a:srgbClr val="000000"/>
            </a:solidFill>
            <a:effectLst/>
            <a:uFillTx/>
            <a:latin typeface="+mn-lt"/>
            <a:ea typeface="+mn-ea"/>
            <a:cs typeface="+mn-cs"/>
            <a:sym typeface="Helvetica Light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b="0" baseline="0" cap="none" i="0" spc="0" strike="noStrike" sz="1800" u="none" kumimoji="0" normalizeH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/>
        <a:fillRef idx="0"/>
        <a:effectRef idx="0"/>
        <a:fontRef idx="none"/>
      </a:style>
    </a:txDef>
  </a:objectDefaults>
</a:theme>
</file>

<file path=docProps/app.xml><?xml version="1.0" encoding="utf-8"?>
<Properties xmlns="http://schemas.openxmlformats.org/officeDocument/2006/extended-properties" xmlns:vt="http://schemas.openxmlformats.org/officeDocument/2006/docPropsVTypes"/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/>
</file>